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sldIdLst>
    <p:sldId id="316" r:id="rId3"/>
    <p:sldId id="315" r:id="rId4"/>
    <p:sldId id="354" r:id="rId5"/>
    <p:sldId id="356" r:id="rId6"/>
    <p:sldId id="314" r:id="rId7"/>
    <p:sldId id="357" r:id="rId8"/>
    <p:sldId id="358" r:id="rId9"/>
    <p:sldId id="359" r:id="rId10"/>
    <p:sldId id="360" r:id="rId11"/>
    <p:sldId id="361" r:id="rId12"/>
    <p:sldId id="363" r:id="rId13"/>
    <p:sldId id="364" r:id="rId14"/>
    <p:sldId id="365" r:id="rId15"/>
    <p:sldId id="366" r:id="rId16"/>
    <p:sldId id="367" r:id="rId17"/>
    <p:sldId id="368" r:id="rId18"/>
    <p:sldId id="313" r:id="rId19"/>
    <p:sldId id="327" r:id="rId20"/>
    <p:sldId id="328" r:id="rId21"/>
    <p:sldId id="329" r:id="rId22"/>
    <p:sldId id="331" r:id="rId23"/>
    <p:sldId id="332" r:id="rId24"/>
    <p:sldId id="333" r:id="rId25"/>
    <p:sldId id="334" r:id="rId26"/>
    <p:sldId id="335" r:id="rId27"/>
    <p:sldId id="336" r:id="rId28"/>
    <p:sldId id="337" r:id="rId29"/>
    <p:sldId id="338" r:id="rId30"/>
    <p:sldId id="339" r:id="rId31"/>
    <p:sldId id="340" r:id="rId32"/>
    <p:sldId id="341" r:id="rId33"/>
    <p:sldId id="342" r:id="rId34"/>
    <p:sldId id="343" r:id="rId35"/>
    <p:sldId id="344" r:id="rId36"/>
    <p:sldId id="345" r:id="rId37"/>
    <p:sldId id="346" r:id="rId38"/>
    <p:sldId id="306" r:id="rId39"/>
    <p:sldId id="311" r:id="rId40"/>
    <p:sldId id="312" r:id="rId41"/>
    <p:sldId id="309" r:id="rId42"/>
    <p:sldId id="271" r:id="rId43"/>
    <p:sldId id="310" r:id="rId44"/>
    <p:sldId id="396" r:id="rId45"/>
    <p:sldId id="259" r:id="rId46"/>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90">
          <p15:clr>
            <a:srgbClr val="A4A3A4"/>
          </p15:clr>
        </p15:guide>
        <p15:guide id="2" pos="379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110" d="100"/>
          <a:sy n="110" d="100"/>
        </p:scale>
        <p:origin x="516" y="96"/>
      </p:cViewPr>
      <p:guideLst>
        <p:guide orient="horz" pos="2190"/>
        <p:guide pos="379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51F56E-3CA1-4DEF-9D0E-C0B9FA183E16}"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51F56E-3CA1-4DEF-9D0E-C0B9FA183E16}"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51F56E-3CA1-4DEF-9D0E-C0B9FA183E16}"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51F56E-3CA1-4DEF-9D0E-C0B9FA183E16}"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51F56E-3CA1-4DEF-9D0E-C0B9FA183E16}"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51F56E-3CA1-4DEF-9D0E-C0B9FA183E16}"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51F56E-3CA1-4DEF-9D0E-C0B9FA183E16}"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51F56E-3CA1-4DEF-9D0E-C0B9FA183E16}"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188"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51F56E-3CA1-4DEF-9D0E-C0B9FA183E16}"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51F56E-3CA1-4DEF-9D0E-C0B9FA183E16}"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51F56E-3CA1-4DEF-9D0E-C0B9FA183E16}"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188"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zh-CN" dirty="0"/>
              <a:t>单击此处编辑母版标题样式</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lstStyle/>
          <a:p>
            <a:pPr lvl="0"/>
            <a:r>
              <a:rPr lang="zh-CN" altLang="zh-CN" dirty="0"/>
              <a:t>单击此处编辑母版文本样式</a:t>
            </a:r>
          </a:p>
          <a:p>
            <a:pPr lvl="1"/>
            <a:r>
              <a:rPr lang="zh-CN" altLang="zh-CN" dirty="0"/>
              <a:t>第二级</a:t>
            </a:r>
          </a:p>
          <a:p>
            <a:pPr lvl="2"/>
            <a:r>
              <a:rPr lang="zh-CN" altLang="zh-CN" dirty="0"/>
              <a:t>第三级</a:t>
            </a:r>
          </a:p>
          <a:p>
            <a:pPr lvl="3"/>
            <a:r>
              <a:rPr lang="zh-CN" altLang="zh-CN" dirty="0"/>
              <a:t>第四级</a:t>
            </a:r>
          </a:p>
          <a:p>
            <a:pPr lvl="4"/>
            <a:r>
              <a:rPr lang="zh-CN" altLang="zh-CN" dirty="0"/>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530CE3-0355-4F0E-9FE5-1E5759D64E80}"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zh-CN" dirty="0"/>
              <a:t>单击此处编辑母版标题样式</a:t>
            </a:r>
          </a:p>
        </p:txBody>
      </p:sp>
      <p:sp>
        <p:nvSpPr>
          <p:cNvPr id="2051" name="文本占位符 2"/>
          <p:cNvSpPr>
            <a:spLocks noGrp="1"/>
          </p:cNvSpPr>
          <p:nvPr>
            <p:ph type="body"/>
          </p:nvPr>
        </p:nvSpPr>
        <p:spPr>
          <a:xfrm>
            <a:off x="838200" y="1825625"/>
            <a:ext cx="10515600" cy="4351338"/>
          </a:xfrm>
          <a:prstGeom prst="rect">
            <a:avLst/>
          </a:prstGeom>
          <a:noFill/>
          <a:ln w="9525">
            <a:noFill/>
          </a:ln>
        </p:spPr>
        <p:txBody>
          <a:bodyPr/>
          <a:lstStyle/>
          <a:p>
            <a:pPr lvl="0"/>
            <a:r>
              <a:rPr lang="zh-CN" altLang="zh-CN" dirty="0"/>
              <a:t>单击此处编辑母版文本样式</a:t>
            </a:r>
          </a:p>
          <a:p>
            <a:pPr lvl="1"/>
            <a:r>
              <a:rPr lang="zh-CN" altLang="zh-CN" dirty="0"/>
              <a:t>第二级</a:t>
            </a:r>
          </a:p>
          <a:p>
            <a:pPr lvl="2"/>
            <a:r>
              <a:rPr lang="zh-CN" altLang="zh-CN" dirty="0"/>
              <a:t>第三级</a:t>
            </a:r>
          </a:p>
          <a:p>
            <a:pPr lvl="3"/>
            <a:r>
              <a:rPr lang="zh-CN" altLang="zh-CN" dirty="0"/>
              <a:t>第四级</a:t>
            </a:r>
          </a:p>
          <a:p>
            <a:pPr lvl="4"/>
            <a:r>
              <a:rPr lang="zh-CN" altLang="zh-CN" dirty="0"/>
              <a:t>第五级</a:t>
            </a:r>
          </a:p>
        </p:txBody>
      </p:sp>
      <p:sp>
        <p:nvSpPr>
          <p:cNvPr id="2052"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2053"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2054"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51F56E-3CA1-4DEF-9D0E-C0B9FA183E16}"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4"/>
          <p:cNvGrpSpPr/>
          <p:nvPr/>
        </p:nvGrpSpPr>
        <p:grpSpPr>
          <a:xfrm>
            <a:off x="3368675" y="1376363"/>
            <a:ext cx="4957763" cy="4870450"/>
            <a:chOff x="0" y="0"/>
            <a:chExt cx="4956930" cy="4870495"/>
          </a:xfrm>
        </p:grpSpPr>
        <p:grpSp>
          <p:nvGrpSpPr>
            <p:cNvPr id="3082" name="组合 3"/>
            <p:cNvGrpSpPr/>
            <p:nvPr/>
          </p:nvGrpSpPr>
          <p:grpSpPr>
            <a:xfrm>
              <a:off x="362756" y="0"/>
              <a:ext cx="4594174" cy="4706233"/>
              <a:chOff x="0" y="0"/>
              <a:chExt cx="4911907" cy="4959490"/>
            </a:xfrm>
          </p:grpSpPr>
          <p:sp>
            <p:nvSpPr>
              <p:cNvPr id="3084" name="椭圆 25"/>
              <p:cNvSpPr/>
              <p:nvPr/>
            </p:nvSpPr>
            <p:spPr>
              <a:xfrm>
                <a:off x="0" y="0"/>
                <a:ext cx="4823994" cy="4823994"/>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085" name="空心弧 2"/>
              <p:cNvSpPr/>
              <p:nvPr/>
            </p:nvSpPr>
            <p:spPr>
              <a:xfrm>
                <a:off x="87914" y="135496"/>
                <a:ext cx="4823993" cy="4823994"/>
              </a:xfrm>
              <a:custGeom>
                <a:avLst/>
                <a:gdLst/>
                <a:ahLst/>
                <a:cxnLst>
                  <a:cxn ang="0">
                    <a:pos x="324266" y="1204060"/>
                  </a:cxn>
                  <a:cxn ang="0">
                    <a:pos x="2077499" y="23307"/>
                  </a:cxn>
                  <a:cxn ang="0">
                    <a:pos x="2094010" y="141212"/>
                  </a:cxn>
                  <a:cxn ang="0">
                    <a:pos x="427317" y="1263684"/>
                  </a:cxn>
                  <a:cxn ang="0">
                    <a:pos x="324266" y="1204060"/>
                  </a:cxn>
                </a:cxnLst>
                <a:rect l="0" t="0" r="0" b="0"/>
                <a:pathLst>
                  <a:path w="4823993" h="4823994">
                    <a:moveTo>
                      <a:pt x="324266" y="1204060"/>
                    </a:moveTo>
                    <a:cubicBezTo>
                      <a:pt x="695916" y="561722"/>
                      <a:pt x="1342564" y="126222"/>
                      <a:pt x="2077499" y="23307"/>
                    </a:cubicBezTo>
                    <a:lnTo>
                      <a:pt x="2094010" y="141212"/>
                    </a:lnTo>
                    <a:cubicBezTo>
                      <a:pt x="1395351" y="239048"/>
                      <a:pt x="780622" y="653051"/>
                      <a:pt x="427317" y="1263684"/>
                    </a:cubicBezTo>
                    <a:lnTo>
                      <a:pt x="324266" y="1204060"/>
                    </a:lnTo>
                    <a:close/>
                  </a:path>
                </a:pathLst>
              </a:custGeom>
              <a:solidFill>
                <a:schemeClr val="bg1">
                  <a:alpha val="79999"/>
                </a:schemeClr>
              </a:solidFill>
              <a:ln w="9525">
                <a:noFill/>
              </a:ln>
            </p:spPr>
            <p:txBody>
              <a:bodyPr/>
              <a:lstStyle/>
              <a:p>
                <a:endParaRPr lang="zh-CN" altLang="en-US"/>
              </a:p>
            </p:txBody>
          </p:sp>
        </p:grpSp>
        <p:sp>
          <p:nvSpPr>
            <p:cNvPr id="3083" name="空心弧 10"/>
            <p:cNvSpPr/>
            <p:nvPr/>
          </p:nvSpPr>
          <p:spPr>
            <a:xfrm rot="-6506396">
              <a:off x="0" y="46498"/>
              <a:ext cx="4823993" cy="4823994"/>
            </a:xfrm>
            <a:custGeom>
              <a:avLst/>
              <a:gdLst/>
              <a:ahLst/>
              <a:cxnLst>
                <a:cxn ang="0">
                  <a:pos x="1024484" y="439046"/>
                </a:cxn>
                <a:cxn ang="0">
                  <a:pos x="2479666" y="950"/>
                </a:cxn>
                <a:cxn ang="0">
                  <a:pos x="2476232" y="123286"/>
                </a:cxn>
                <a:cxn ang="0">
                  <a:pos x="1094886" y="539153"/>
                </a:cxn>
                <a:cxn ang="0">
                  <a:pos x="1024484" y="439046"/>
                </a:cxn>
              </a:cxnLst>
              <a:rect l="0" t="0" r="0" b="0"/>
              <a:pathLst>
                <a:path w="4823993" h="4823994">
                  <a:moveTo>
                    <a:pt x="1024484" y="439046"/>
                  </a:moveTo>
                  <a:cubicBezTo>
                    <a:pt x="1449667" y="140029"/>
                    <a:pt x="1960071" y="-13633"/>
                    <a:pt x="2479666" y="950"/>
                  </a:cubicBezTo>
                  <a:cubicBezTo>
                    <a:pt x="2478521" y="41729"/>
                    <a:pt x="2477377" y="82507"/>
                    <a:pt x="2476232" y="123286"/>
                  </a:cubicBezTo>
                  <a:cubicBezTo>
                    <a:pt x="1983001" y="109443"/>
                    <a:pt x="1498495" y="255308"/>
                    <a:pt x="1094886" y="539153"/>
                  </a:cubicBezTo>
                  <a:lnTo>
                    <a:pt x="1024484" y="439046"/>
                  </a:lnTo>
                  <a:close/>
                </a:path>
              </a:pathLst>
            </a:custGeom>
            <a:solidFill>
              <a:schemeClr val="bg1">
                <a:alpha val="79999"/>
              </a:schemeClr>
            </a:solidFill>
            <a:ln w="9525">
              <a:noFill/>
            </a:ln>
          </p:spPr>
          <p:txBody>
            <a:bodyPr/>
            <a:lstStyle/>
            <a:p>
              <a:endParaRPr lang="zh-CN" altLang="en-US"/>
            </a:p>
          </p:txBody>
        </p:sp>
      </p:grpSp>
      <p:sp>
        <p:nvSpPr>
          <p:cNvPr id="4103" name="文本框 24"/>
          <p:cNvSpPr txBox="1"/>
          <p:nvPr/>
        </p:nvSpPr>
        <p:spPr>
          <a:xfrm>
            <a:off x="3910013" y="2895600"/>
            <a:ext cx="4333875" cy="7080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4000" dirty="0">
                <a:solidFill>
                  <a:srgbClr val="FFFFFF"/>
                </a:solidFill>
              </a:rPr>
              <a:t>          UML</a:t>
            </a:r>
            <a:r>
              <a:rPr lang="zh-CN" altLang="en-US" sz="4000" dirty="0">
                <a:solidFill>
                  <a:srgbClr val="FFFFFF"/>
                </a:solidFill>
              </a:rPr>
              <a:t>概述</a:t>
            </a:r>
          </a:p>
        </p:txBody>
      </p:sp>
      <p:sp>
        <p:nvSpPr>
          <p:cNvPr id="4104" name="文本框 26"/>
          <p:cNvSpPr txBox="1"/>
          <p:nvPr/>
        </p:nvSpPr>
        <p:spPr>
          <a:xfrm>
            <a:off x="4008438" y="4217988"/>
            <a:ext cx="4318000" cy="7064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000" b="1" dirty="0">
                <a:solidFill>
                  <a:srgbClr val="FFFFFF"/>
                </a:solidFill>
              </a:rPr>
              <a:t>G08</a:t>
            </a:r>
            <a:r>
              <a:rPr lang="zh-CN" altLang="en-US" sz="2000" b="1" dirty="0">
                <a:solidFill>
                  <a:srgbClr val="FFFFFF"/>
                </a:solidFill>
              </a:rPr>
              <a:t>小组</a:t>
            </a:r>
            <a:r>
              <a:rPr lang="en-US" altLang="zh-CN" sz="2000" b="1" dirty="0">
                <a:solidFill>
                  <a:srgbClr val="FFFFFF"/>
                </a:solidFill>
              </a:rPr>
              <a:t>—</a:t>
            </a:r>
            <a:r>
              <a:rPr lang="zh-CN" altLang="en-US" sz="2000" b="1" dirty="0">
                <a:solidFill>
                  <a:srgbClr val="FFFFFF"/>
                </a:solidFill>
              </a:rPr>
              <a:t>刘向辉、陈祥斌、左文正</a:t>
            </a:r>
          </a:p>
          <a:p>
            <a:pPr marL="0" lvl="0" indent="0" eaLnBrk="1" hangingPunct="1">
              <a:lnSpc>
                <a:spcPct val="100000"/>
              </a:lnSpc>
              <a:spcBef>
                <a:spcPct val="0"/>
              </a:spcBef>
              <a:buNone/>
            </a:pPr>
            <a:r>
              <a:rPr lang="en-US" altLang="zh-CN" sz="2000" b="1" dirty="0">
                <a:solidFill>
                  <a:srgbClr val="FFFFFF"/>
                </a:solidFill>
              </a:rPr>
              <a:t>	</a:t>
            </a:r>
            <a:r>
              <a:rPr lang="zh-CN" altLang="en-US" sz="2000" b="1" dirty="0">
                <a:solidFill>
                  <a:srgbClr val="FFFFFF"/>
                </a:solidFill>
              </a:rPr>
              <a:t>涂弘森、王安栋</a:t>
            </a:r>
          </a:p>
        </p:txBody>
      </p:sp>
      <p:sp>
        <p:nvSpPr>
          <p:cNvPr id="4105" name="椭圆 27"/>
          <p:cNvSpPr/>
          <p:nvPr/>
        </p:nvSpPr>
        <p:spPr>
          <a:xfrm>
            <a:off x="7608888" y="3863975"/>
            <a:ext cx="1223962"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6" name="椭圆 28"/>
          <p:cNvSpPr/>
          <p:nvPr/>
        </p:nvSpPr>
        <p:spPr>
          <a:xfrm>
            <a:off x="8418513" y="3729038"/>
            <a:ext cx="806450" cy="868362"/>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7" name="椭圆 12"/>
          <p:cNvSpPr/>
          <p:nvPr/>
        </p:nvSpPr>
        <p:spPr>
          <a:xfrm>
            <a:off x="2439988" y="2378075"/>
            <a:ext cx="366712" cy="36671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8" name="椭圆 13"/>
          <p:cNvSpPr/>
          <p:nvPr/>
        </p:nvSpPr>
        <p:spPr>
          <a:xfrm>
            <a:off x="2611438" y="1852613"/>
            <a:ext cx="246062" cy="246062"/>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9" name="椭圆 15"/>
          <p:cNvSpPr/>
          <p:nvPr/>
        </p:nvSpPr>
        <p:spPr>
          <a:xfrm>
            <a:off x="1938338" y="2438400"/>
            <a:ext cx="185737" cy="185738"/>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up)">
                                      <p:cBhvr>
                                        <p:cTn id="7" dur="500"/>
                                        <p:tgtEl>
                                          <p:spTgt spid="409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105"/>
                                        </p:tgtEl>
                                        <p:attrNameLst>
                                          <p:attrName>style.visibility</p:attrName>
                                        </p:attrNameLst>
                                      </p:cBhvr>
                                      <p:to>
                                        <p:strVal val="visible"/>
                                      </p:to>
                                    </p:set>
                                    <p:animEffect transition="in" filter="wipe(down)">
                                      <p:cBhvr>
                                        <p:cTn id="11" dur="500"/>
                                        <p:tgtEl>
                                          <p:spTgt spid="4105"/>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4106"/>
                                        </p:tgtEl>
                                        <p:attrNameLst>
                                          <p:attrName>style.visibility</p:attrName>
                                        </p:attrNameLst>
                                      </p:cBhvr>
                                      <p:to>
                                        <p:strVal val="visible"/>
                                      </p:to>
                                    </p:set>
                                    <p:animEffect transition="in" filter="wipe(down)">
                                      <p:cBhvr>
                                        <p:cTn id="14" dur="500"/>
                                        <p:tgtEl>
                                          <p:spTgt spid="4106"/>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4103"/>
                                        </p:tgtEl>
                                        <p:attrNameLst>
                                          <p:attrName>style.visibility</p:attrName>
                                        </p:attrNameLst>
                                      </p:cBhvr>
                                      <p:to>
                                        <p:strVal val="visible"/>
                                      </p:to>
                                    </p:set>
                                    <p:anim calcmode="lin" valueType="num">
                                      <p:cBhvr additive="base">
                                        <p:cTn id="18" dur="500" fill="hold"/>
                                        <p:tgtEl>
                                          <p:spTgt spid="4103"/>
                                        </p:tgtEl>
                                        <p:attrNameLst>
                                          <p:attrName>ppt_x</p:attrName>
                                        </p:attrNameLst>
                                      </p:cBhvr>
                                      <p:tavLst>
                                        <p:tav tm="0">
                                          <p:val>
                                            <p:strVal val="#ppt_x"/>
                                          </p:val>
                                        </p:tav>
                                        <p:tav tm="100000">
                                          <p:val>
                                            <p:strVal val="#ppt_x"/>
                                          </p:val>
                                        </p:tav>
                                      </p:tavLst>
                                    </p:anim>
                                    <p:anim calcmode="lin" valueType="num">
                                      <p:cBhvr additive="base">
                                        <p:cTn id="19" dur="500" fill="hold"/>
                                        <p:tgtEl>
                                          <p:spTgt spid="4103"/>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104"/>
                                        </p:tgtEl>
                                        <p:attrNameLst>
                                          <p:attrName>style.visibility</p:attrName>
                                        </p:attrNameLst>
                                      </p:cBhvr>
                                      <p:to>
                                        <p:strVal val="visible"/>
                                      </p:to>
                                    </p:set>
                                    <p:anim calcmode="lin" valueType="num">
                                      <p:cBhvr additive="base">
                                        <p:cTn id="22" dur="500" fill="hold"/>
                                        <p:tgtEl>
                                          <p:spTgt spid="4104"/>
                                        </p:tgtEl>
                                        <p:attrNameLst>
                                          <p:attrName>ppt_x</p:attrName>
                                        </p:attrNameLst>
                                      </p:cBhvr>
                                      <p:tavLst>
                                        <p:tav tm="0">
                                          <p:val>
                                            <p:strVal val="#ppt_x"/>
                                          </p:val>
                                        </p:tav>
                                        <p:tav tm="100000">
                                          <p:val>
                                            <p:strVal val="#ppt_x"/>
                                          </p:val>
                                        </p:tav>
                                      </p:tavLst>
                                    </p:anim>
                                    <p:anim calcmode="lin" valueType="num">
                                      <p:cBhvr additive="base">
                                        <p:cTn id="23" dur="500" fill="hold"/>
                                        <p:tgtEl>
                                          <p:spTgt spid="4104"/>
                                        </p:tgtEl>
                                        <p:attrNameLst>
                                          <p:attrName>ppt_y</p:attrName>
                                        </p:attrNameLst>
                                      </p:cBhvr>
                                      <p:tavLst>
                                        <p:tav tm="0">
                                          <p:val>
                                            <p:strVal val="1+#ppt_h/2"/>
                                          </p:val>
                                        </p:tav>
                                        <p:tav tm="100000">
                                          <p:val>
                                            <p:strVal val="#ppt_y"/>
                                          </p:val>
                                        </p:tav>
                                      </p:tavLst>
                                    </p:anim>
                                  </p:childTnLst>
                                </p:cTn>
                              </p:par>
                            </p:childTnLst>
                          </p:cTn>
                        </p:par>
                        <p:par>
                          <p:cTn id="24" fill="hold">
                            <p:stCondLst>
                              <p:cond delay="1500"/>
                            </p:stCondLst>
                            <p:childTnLst>
                              <p:par>
                                <p:cTn id="25" presetID="2" presetClass="entr" presetSubtype="9" fill="hold" grpId="0" nodeType="afterEffect">
                                  <p:stCondLst>
                                    <p:cond delay="0"/>
                                  </p:stCondLst>
                                  <p:childTnLst>
                                    <p:set>
                                      <p:cBhvr>
                                        <p:cTn id="26" dur="1" fill="hold">
                                          <p:stCondLst>
                                            <p:cond delay="0"/>
                                          </p:stCondLst>
                                        </p:cTn>
                                        <p:tgtEl>
                                          <p:spTgt spid="4107"/>
                                        </p:tgtEl>
                                        <p:attrNameLst>
                                          <p:attrName>style.visibility</p:attrName>
                                        </p:attrNameLst>
                                      </p:cBhvr>
                                      <p:to>
                                        <p:strVal val="visible"/>
                                      </p:to>
                                    </p:set>
                                    <p:anim calcmode="lin" valueType="num">
                                      <p:cBhvr additive="base">
                                        <p:cTn id="27" dur="500" fill="hold"/>
                                        <p:tgtEl>
                                          <p:spTgt spid="4107"/>
                                        </p:tgtEl>
                                        <p:attrNameLst>
                                          <p:attrName>ppt_x</p:attrName>
                                        </p:attrNameLst>
                                      </p:cBhvr>
                                      <p:tavLst>
                                        <p:tav tm="0">
                                          <p:val>
                                            <p:strVal val="0-#ppt_w/2"/>
                                          </p:val>
                                        </p:tav>
                                        <p:tav tm="100000">
                                          <p:val>
                                            <p:strVal val="#ppt_x"/>
                                          </p:val>
                                        </p:tav>
                                      </p:tavLst>
                                    </p:anim>
                                    <p:anim calcmode="lin" valueType="num">
                                      <p:cBhvr additive="base">
                                        <p:cTn id="28" dur="500" fill="hold"/>
                                        <p:tgtEl>
                                          <p:spTgt spid="4107"/>
                                        </p:tgtEl>
                                        <p:attrNameLst>
                                          <p:attrName>ppt_y</p:attrName>
                                        </p:attrNameLst>
                                      </p:cBhvr>
                                      <p:tavLst>
                                        <p:tav tm="0">
                                          <p:val>
                                            <p:strVal val="0-#ppt_h/2"/>
                                          </p:val>
                                        </p:tav>
                                        <p:tav tm="100000">
                                          <p:val>
                                            <p:strVal val="#ppt_y"/>
                                          </p:val>
                                        </p:tav>
                                      </p:tavLst>
                                    </p:anim>
                                  </p:childTnLst>
                                </p:cTn>
                              </p:par>
                              <p:par>
                                <p:cTn id="29" presetID="2" presetClass="entr" presetSubtype="9" fill="hold" grpId="0" nodeType="withEffect">
                                  <p:stCondLst>
                                    <p:cond delay="0"/>
                                  </p:stCondLst>
                                  <p:childTnLst>
                                    <p:set>
                                      <p:cBhvr>
                                        <p:cTn id="30" dur="1" fill="hold">
                                          <p:stCondLst>
                                            <p:cond delay="0"/>
                                          </p:stCondLst>
                                        </p:cTn>
                                        <p:tgtEl>
                                          <p:spTgt spid="4108"/>
                                        </p:tgtEl>
                                        <p:attrNameLst>
                                          <p:attrName>style.visibility</p:attrName>
                                        </p:attrNameLst>
                                      </p:cBhvr>
                                      <p:to>
                                        <p:strVal val="visible"/>
                                      </p:to>
                                    </p:set>
                                    <p:anim calcmode="lin" valueType="num">
                                      <p:cBhvr additive="base">
                                        <p:cTn id="31" dur="500" fill="hold"/>
                                        <p:tgtEl>
                                          <p:spTgt spid="4108"/>
                                        </p:tgtEl>
                                        <p:attrNameLst>
                                          <p:attrName>ppt_x</p:attrName>
                                        </p:attrNameLst>
                                      </p:cBhvr>
                                      <p:tavLst>
                                        <p:tav tm="0">
                                          <p:val>
                                            <p:strVal val="0-#ppt_w/2"/>
                                          </p:val>
                                        </p:tav>
                                        <p:tav tm="100000">
                                          <p:val>
                                            <p:strVal val="#ppt_x"/>
                                          </p:val>
                                        </p:tav>
                                      </p:tavLst>
                                    </p:anim>
                                    <p:anim calcmode="lin" valueType="num">
                                      <p:cBhvr additive="base">
                                        <p:cTn id="32" dur="500" fill="hold"/>
                                        <p:tgtEl>
                                          <p:spTgt spid="4108"/>
                                        </p:tgtEl>
                                        <p:attrNameLst>
                                          <p:attrName>ppt_y</p:attrName>
                                        </p:attrNameLst>
                                      </p:cBhvr>
                                      <p:tavLst>
                                        <p:tav tm="0">
                                          <p:val>
                                            <p:strVal val="0-#ppt_h/2"/>
                                          </p:val>
                                        </p:tav>
                                        <p:tav tm="100000">
                                          <p:val>
                                            <p:strVal val="#ppt_y"/>
                                          </p:val>
                                        </p:tav>
                                      </p:tavLst>
                                    </p:anim>
                                  </p:childTnLst>
                                </p:cTn>
                              </p:par>
                              <p:par>
                                <p:cTn id="33" presetID="2" presetClass="entr" presetSubtype="9" fill="hold" grpId="0" nodeType="withEffect">
                                  <p:stCondLst>
                                    <p:cond delay="0"/>
                                  </p:stCondLst>
                                  <p:childTnLst>
                                    <p:set>
                                      <p:cBhvr>
                                        <p:cTn id="34" dur="1" fill="hold">
                                          <p:stCondLst>
                                            <p:cond delay="0"/>
                                          </p:stCondLst>
                                        </p:cTn>
                                        <p:tgtEl>
                                          <p:spTgt spid="4109"/>
                                        </p:tgtEl>
                                        <p:attrNameLst>
                                          <p:attrName>style.visibility</p:attrName>
                                        </p:attrNameLst>
                                      </p:cBhvr>
                                      <p:to>
                                        <p:strVal val="visible"/>
                                      </p:to>
                                    </p:set>
                                    <p:anim calcmode="lin" valueType="num">
                                      <p:cBhvr additive="base">
                                        <p:cTn id="35" dur="500" fill="hold"/>
                                        <p:tgtEl>
                                          <p:spTgt spid="4109"/>
                                        </p:tgtEl>
                                        <p:attrNameLst>
                                          <p:attrName>ppt_x</p:attrName>
                                        </p:attrNameLst>
                                      </p:cBhvr>
                                      <p:tavLst>
                                        <p:tav tm="0">
                                          <p:val>
                                            <p:strVal val="0-#ppt_w/2"/>
                                          </p:val>
                                        </p:tav>
                                        <p:tav tm="100000">
                                          <p:val>
                                            <p:strVal val="#ppt_x"/>
                                          </p:val>
                                        </p:tav>
                                      </p:tavLst>
                                    </p:anim>
                                    <p:anim calcmode="lin" valueType="num">
                                      <p:cBhvr additive="base">
                                        <p:cTn id="36" dur="500" fill="hold"/>
                                        <p:tgtEl>
                                          <p:spTgt spid="410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 grpId="0"/>
      <p:bldP spid="4104" grpId="0"/>
      <p:bldP spid="4105" grpId="0" animBg="1"/>
      <p:bldP spid="4106" grpId="0" animBg="1"/>
      <p:bldP spid="4107" grpId="0" animBg="1"/>
      <p:bldP spid="4108" grpId="0" animBg="1"/>
      <p:bldP spid="410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6387"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sym typeface="+mn-ea"/>
              </a:rPr>
              <a:t>UML</a:t>
            </a:r>
            <a:r>
              <a:rPr lang="zh-CN" altLang="en-US" sz="2000" b="1" dirty="0">
                <a:solidFill>
                  <a:schemeClr val="bg1"/>
                </a:solidFill>
                <a:latin typeface="微软雅黑" panose="020B0503020204020204" pitchFamily="34" charset="-122"/>
                <a:ea typeface="微软雅黑" panose="020B0503020204020204" pitchFamily="34" charset="-122"/>
                <a:sym typeface="+mn-ea"/>
              </a:rPr>
              <a:t>简介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6388" name="组合 1"/>
          <p:cNvGrpSpPr/>
          <p:nvPr/>
        </p:nvGrpSpPr>
        <p:grpSpPr>
          <a:xfrm>
            <a:off x="222250" y="328613"/>
            <a:ext cx="654050" cy="573087"/>
            <a:chOff x="0" y="0"/>
            <a:chExt cx="3252297" cy="2844316"/>
          </a:xfrm>
        </p:grpSpPr>
        <p:sp>
          <p:nvSpPr>
            <p:cNvPr id="14345"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4346"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6392" name="矩形 7"/>
          <p:cNvSpPr/>
          <p:nvPr/>
        </p:nvSpPr>
        <p:spPr>
          <a:xfrm>
            <a:off x="2772410" y="2655570"/>
            <a:ext cx="7290435" cy="286131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a:lnSpc>
                <a:spcPct val="150000"/>
              </a:lnSpc>
              <a:buFont typeface="Wingdings" panose="05000000000000000000" pitchFamily="2" charset="2"/>
              <a:buNone/>
            </a:pPr>
            <a:r>
              <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与Grady booch，ivar jacobson 并成为IBM三剑客，一道开发了统一建模语言（Unified Modeling Language，UML），对象管理组织（Object Management Group，OMG）于 1997 年将 UML 采纳为业界标准建模语言。James 一直是引导 UML 未来开发的领袖，他提出了许多有关 UML 的概念，与 Rational 的其他软件领袖一起工作在各个领域。</a:t>
            </a:r>
          </a:p>
        </p:txBody>
      </p:sp>
      <p:sp>
        <p:nvSpPr>
          <p:cNvPr id="16393" name="文本框 8"/>
          <p:cNvSpPr txBox="1"/>
          <p:nvPr/>
        </p:nvSpPr>
        <p:spPr>
          <a:xfrm>
            <a:off x="3833495" y="1677035"/>
            <a:ext cx="5019675" cy="82994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三友</a:t>
            </a: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James Rumbaugh</a:t>
            </a:r>
            <a:endParaRPr kumimoji="1" lang="en-US" sz="2400" b="1" dirty="0">
              <a:ea typeface="楷体_GB2312" charset="-122"/>
              <a:sym typeface="+mn-ea"/>
            </a:endParaRPr>
          </a:p>
          <a:p>
            <a:pPr marL="0" lvl="0" indent="0" eaLnBrk="1" hangingPunct="1">
              <a:lnSpc>
                <a:spcPct val="100000"/>
              </a:lnSpc>
              <a:spcBef>
                <a:spcPct val="0"/>
              </a:spcBef>
              <a:buNone/>
            </a:pPr>
            <a:endParaRPr kumimoji="1" lang="en-US"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fade">
                                      <p:cBhvr>
                                        <p:cTn id="7" dur="500"/>
                                        <p:tgtEl>
                                          <p:spTgt spid="1638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386"/>
                                        </p:tgtEl>
                                        <p:attrNameLst>
                                          <p:attrName>style.visibility</p:attrName>
                                        </p:attrNameLst>
                                      </p:cBhvr>
                                      <p:to>
                                        <p:strVal val="visible"/>
                                      </p:to>
                                    </p:set>
                                    <p:anim calcmode="lin" valueType="num">
                                      <p:cBhvr>
                                        <p:cTn id="11" dur="1000" fill="hold"/>
                                        <p:tgtEl>
                                          <p:spTgt spid="16386"/>
                                        </p:tgtEl>
                                        <p:attrNameLst>
                                          <p:attrName>ppt_w</p:attrName>
                                        </p:attrNameLst>
                                      </p:cBhvr>
                                      <p:tavLst>
                                        <p:tav tm="0">
                                          <p:val>
                                            <p:fltVal val="0"/>
                                          </p:val>
                                        </p:tav>
                                        <p:tav tm="100000">
                                          <p:val>
                                            <p:strVal val="#ppt_w"/>
                                          </p:val>
                                        </p:tav>
                                      </p:tavLst>
                                    </p:anim>
                                    <p:anim calcmode="lin" valueType="num">
                                      <p:cBhvr>
                                        <p:cTn id="12" dur="1000" fill="hold"/>
                                        <p:tgtEl>
                                          <p:spTgt spid="16386"/>
                                        </p:tgtEl>
                                        <p:attrNameLst>
                                          <p:attrName>ppt_h</p:attrName>
                                        </p:attrNameLst>
                                      </p:cBhvr>
                                      <p:tavLst>
                                        <p:tav tm="0">
                                          <p:val>
                                            <p:fltVal val="0"/>
                                          </p:val>
                                        </p:tav>
                                        <p:tav tm="100000">
                                          <p:val>
                                            <p:strVal val="#ppt_h"/>
                                          </p:val>
                                        </p:tav>
                                      </p:tavLst>
                                    </p:anim>
                                    <p:animEffect transition="in" filter="fade">
                                      <p:cBhvr>
                                        <p:cTn id="13" dur="1000"/>
                                        <p:tgtEl>
                                          <p:spTgt spid="1638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6387"/>
                                        </p:tgtEl>
                                        <p:attrNameLst>
                                          <p:attrName>style.visibility</p:attrName>
                                        </p:attrNameLst>
                                      </p:cBhvr>
                                      <p:to>
                                        <p:strVal val="visible"/>
                                      </p:to>
                                    </p:set>
                                    <p:anim calcmode="lin" valueType="num">
                                      <p:cBhvr>
                                        <p:cTn id="16" dur="500" decel="50000" fill="hold">
                                          <p:stCondLst>
                                            <p:cond delay="0"/>
                                          </p:stCondLst>
                                        </p:cTn>
                                        <p:tgtEl>
                                          <p:spTgt spid="16387"/>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638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6387"/>
                                        </p:tgtEl>
                                        <p:attrNameLst>
                                          <p:attrName>ppt_w</p:attrName>
                                        </p:attrNameLst>
                                      </p:cBhvr>
                                      <p:tavLst>
                                        <p:tav tm="0">
                                          <p:val>
                                            <p:strVal val="#ppt_w*.05"/>
                                          </p:val>
                                        </p:tav>
                                        <p:tav tm="100000">
                                          <p:val>
                                            <p:strVal val="#ppt_w"/>
                                          </p:val>
                                        </p:tav>
                                      </p:tavLst>
                                    </p:anim>
                                    <p:anim calcmode="lin" valueType="num">
                                      <p:cBhvr>
                                        <p:cTn id="19" dur="1000" fill="hold"/>
                                        <p:tgtEl>
                                          <p:spTgt spid="1638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638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638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638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6387"/>
                                        </p:tgtEl>
                                      </p:cBhvr>
                                    </p:animEffect>
                                  </p:childTnLst>
                                </p:cTn>
                              </p:par>
                            </p:childTnLst>
                          </p:cTn>
                        </p:par>
                        <p:par>
                          <p:cTn id="24" fill="hold">
                            <p:stCondLst>
                              <p:cond delay="1500"/>
                            </p:stCondLst>
                            <p:childTnLst>
                              <p:par>
                                <p:cTn id="25" presetID="2" presetClass="entr" presetSubtype="2" fill="hold" grpId="0" nodeType="afterEffect">
                                  <p:stCondLst>
                                    <p:cond delay="0"/>
                                  </p:stCondLst>
                                  <p:childTnLst>
                                    <p:set>
                                      <p:cBhvr>
                                        <p:cTn id="26" dur="1" fill="hold">
                                          <p:stCondLst>
                                            <p:cond delay="0"/>
                                          </p:stCondLst>
                                        </p:cTn>
                                        <p:tgtEl>
                                          <p:spTgt spid="16392"/>
                                        </p:tgtEl>
                                        <p:attrNameLst>
                                          <p:attrName>style.visibility</p:attrName>
                                        </p:attrNameLst>
                                      </p:cBhvr>
                                      <p:to>
                                        <p:strVal val="visible"/>
                                      </p:to>
                                    </p:set>
                                    <p:anim calcmode="lin" valueType="num">
                                      <p:cBhvr additive="base">
                                        <p:cTn id="27" dur="500" fill="hold"/>
                                        <p:tgtEl>
                                          <p:spTgt spid="16392"/>
                                        </p:tgtEl>
                                        <p:attrNameLst>
                                          <p:attrName>ppt_x</p:attrName>
                                        </p:attrNameLst>
                                      </p:cBhvr>
                                      <p:tavLst>
                                        <p:tav tm="0">
                                          <p:val>
                                            <p:strVal val="1+#ppt_w/2"/>
                                          </p:val>
                                        </p:tav>
                                        <p:tav tm="100000">
                                          <p:val>
                                            <p:strVal val="#ppt_x"/>
                                          </p:val>
                                        </p:tav>
                                      </p:tavLst>
                                    </p:anim>
                                    <p:anim calcmode="lin" valueType="num">
                                      <p:cBhvr additive="base">
                                        <p:cTn id="28" dur="500" fill="hold"/>
                                        <p:tgtEl>
                                          <p:spTgt spid="16392"/>
                                        </p:tgtEl>
                                        <p:attrNameLst>
                                          <p:attrName>ppt_y</p:attrName>
                                        </p:attrNameLst>
                                      </p:cBhvr>
                                      <p:tavLst>
                                        <p:tav tm="0">
                                          <p:val>
                                            <p:strVal val="#ppt_y"/>
                                          </p:val>
                                        </p:tav>
                                        <p:tav tm="100000">
                                          <p:val>
                                            <p:strVal val="#ppt_y"/>
                                          </p:val>
                                        </p:tav>
                                      </p:tavLst>
                                    </p:anim>
                                  </p:childTnLst>
                                </p:cTn>
                              </p:par>
                            </p:childTnLst>
                          </p:cTn>
                        </p:par>
                        <p:par>
                          <p:cTn id="29" fill="hold">
                            <p:stCondLst>
                              <p:cond delay="2000"/>
                            </p:stCondLst>
                            <p:childTnLst>
                              <p:par>
                                <p:cTn id="30" presetID="16" presetClass="entr" presetSubtype="42" fill="hold" grpId="0" nodeType="afterEffect">
                                  <p:stCondLst>
                                    <p:cond delay="0"/>
                                  </p:stCondLst>
                                  <p:childTnLst>
                                    <p:set>
                                      <p:cBhvr>
                                        <p:cTn id="31" dur="1" fill="hold">
                                          <p:stCondLst>
                                            <p:cond delay="0"/>
                                          </p:stCondLst>
                                        </p:cTn>
                                        <p:tgtEl>
                                          <p:spTgt spid="16393"/>
                                        </p:tgtEl>
                                        <p:attrNameLst>
                                          <p:attrName>style.visibility</p:attrName>
                                        </p:attrNameLst>
                                      </p:cBhvr>
                                      <p:to>
                                        <p:strVal val="visible"/>
                                      </p:to>
                                    </p:set>
                                    <p:animEffect transition="in" filter="barn(outHorizontal)">
                                      <p:cBhvr>
                                        <p:cTn id="32" dur="1000"/>
                                        <p:tgtEl>
                                          <p:spTgt spid="16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ldLvl="0" animBg="1"/>
      <p:bldP spid="16387" grpId="0"/>
      <p:bldP spid="16392" grpId="0"/>
      <p:bldP spid="1639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6387"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sym typeface="+mn-ea"/>
              </a:rPr>
              <a:t>UML</a:t>
            </a:r>
            <a:r>
              <a:rPr lang="zh-CN" altLang="en-US" sz="2000" b="1" dirty="0">
                <a:solidFill>
                  <a:schemeClr val="bg1"/>
                </a:solidFill>
                <a:latin typeface="微软雅黑" panose="020B0503020204020204" pitchFamily="34" charset="-122"/>
                <a:ea typeface="微软雅黑" panose="020B0503020204020204" pitchFamily="34" charset="-122"/>
                <a:sym typeface="+mn-ea"/>
              </a:rPr>
              <a:t>简介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6388" name="组合 1"/>
          <p:cNvGrpSpPr/>
          <p:nvPr/>
        </p:nvGrpSpPr>
        <p:grpSpPr>
          <a:xfrm>
            <a:off x="222250" y="328613"/>
            <a:ext cx="654050" cy="573087"/>
            <a:chOff x="0" y="0"/>
            <a:chExt cx="3252297" cy="2844316"/>
          </a:xfrm>
        </p:grpSpPr>
        <p:sp>
          <p:nvSpPr>
            <p:cNvPr id="14345"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4346"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6392" name="矩形 7"/>
          <p:cNvSpPr/>
          <p:nvPr/>
        </p:nvSpPr>
        <p:spPr>
          <a:xfrm>
            <a:off x="2772410" y="2655570"/>
            <a:ext cx="7290435" cy="332295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a:lnSpc>
                <a:spcPct val="150000"/>
              </a:lnSpc>
              <a:buFont typeface="Wingdings" panose="05000000000000000000" pitchFamily="2" charset="2"/>
              <a:buNone/>
            </a:pPr>
            <a:r>
              <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IvarJacobson博士被公认是深刻影响并改变着整个软件工业开发模式的世界级大师，是软件方法论的一面旗帜。他是面向方面的软件开发(AOSD)、组件(Component)和组件架构(Component Architecture)，用例，SDL (Specification Description Language), 现代业务工程，Rational统一过程(RUP), UML建模语言(与Grady Booch和James Rumbaugh共同创建)等业界主流方法和技术的创始人。</a:t>
            </a:r>
          </a:p>
        </p:txBody>
      </p:sp>
      <p:sp>
        <p:nvSpPr>
          <p:cNvPr id="16393" name="文本框 8"/>
          <p:cNvSpPr txBox="1"/>
          <p:nvPr/>
        </p:nvSpPr>
        <p:spPr>
          <a:xfrm>
            <a:off x="3833495" y="1677035"/>
            <a:ext cx="5019675" cy="82994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三友——Ivar Jacobson</a:t>
            </a:r>
          </a:p>
          <a:p>
            <a:pPr marL="0" lvl="0" indent="0" eaLnBrk="1" hangingPunct="1">
              <a:lnSpc>
                <a:spcPct val="100000"/>
              </a:lnSpc>
              <a:spcBef>
                <a:spcPct val="0"/>
              </a:spcBef>
              <a:buNone/>
            </a:pPr>
            <a:endParaRPr kumimoji="1" lang="en-US"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fade">
                                      <p:cBhvr>
                                        <p:cTn id="7" dur="500"/>
                                        <p:tgtEl>
                                          <p:spTgt spid="1638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386"/>
                                        </p:tgtEl>
                                        <p:attrNameLst>
                                          <p:attrName>style.visibility</p:attrName>
                                        </p:attrNameLst>
                                      </p:cBhvr>
                                      <p:to>
                                        <p:strVal val="visible"/>
                                      </p:to>
                                    </p:set>
                                    <p:anim calcmode="lin" valueType="num">
                                      <p:cBhvr>
                                        <p:cTn id="11" dur="1000" fill="hold"/>
                                        <p:tgtEl>
                                          <p:spTgt spid="16386"/>
                                        </p:tgtEl>
                                        <p:attrNameLst>
                                          <p:attrName>ppt_w</p:attrName>
                                        </p:attrNameLst>
                                      </p:cBhvr>
                                      <p:tavLst>
                                        <p:tav tm="0">
                                          <p:val>
                                            <p:fltVal val="0"/>
                                          </p:val>
                                        </p:tav>
                                        <p:tav tm="100000">
                                          <p:val>
                                            <p:strVal val="#ppt_w"/>
                                          </p:val>
                                        </p:tav>
                                      </p:tavLst>
                                    </p:anim>
                                    <p:anim calcmode="lin" valueType="num">
                                      <p:cBhvr>
                                        <p:cTn id="12" dur="1000" fill="hold"/>
                                        <p:tgtEl>
                                          <p:spTgt spid="16386"/>
                                        </p:tgtEl>
                                        <p:attrNameLst>
                                          <p:attrName>ppt_h</p:attrName>
                                        </p:attrNameLst>
                                      </p:cBhvr>
                                      <p:tavLst>
                                        <p:tav tm="0">
                                          <p:val>
                                            <p:fltVal val="0"/>
                                          </p:val>
                                        </p:tav>
                                        <p:tav tm="100000">
                                          <p:val>
                                            <p:strVal val="#ppt_h"/>
                                          </p:val>
                                        </p:tav>
                                      </p:tavLst>
                                    </p:anim>
                                    <p:animEffect transition="in" filter="fade">
                                      <p:cBhvr>
                                        <p:cTn id="13" dur="1000"/>
                                        <p:tgtEl>
                                          <p:spTgt spid="1638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6387"/>
                                        </p:tgtEl>
                                        <p:attrNameLst>
                                          <p:attrName>style.visibility</p:attrName>
                                        </p:attrNameLst>
                                      </p:cBhvr>
                                      <p:to>
                                        <p:strVal val="visible"/>
                                      </p:to>
                                    </p:set>
                                    <p:anim calcmode="lin" valueType="num">
                                      <p:cBhvr>
                                        <p:cTn id="16" dur="500" decel="50000" fill="hold">
                                          <p:stCondLst>
                                            <p:cond delay="0"/>
                                          </p:stCondLst>
                                        </p:cTn>
                                        <p:tgtEl>
                                          <p:spTgt spid="16387"/>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638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6387"/>
                                        </p:tgtEl>
                                        <p:attrNameLst>
                                          <p:attrName>ppt_w</p:attrName>
                                        </p:attrNameLst>
                                      </p:cBhvr>
                                      <p:tavLst>
                                        <p:tav tm="0">
                                          <p:val>
                                            <p:strVal val="#ppt_w*.05"/>
                                          </p:val>
                                        </p:tav>
                                        <p:tav tm="100000">
                                          <p:val>
                                            <p:strVal val="#ppt_w"/>
                                          </p:val>
                                        </p:tav>
                                      </p:tavLst>
                                    </p:anim>
                                    <p:anim calcmode="lin" valueType="num">
                                      <p:cBhvr>
                                        <p:cTn id="19" dur="1000" fill="hold"/>
                                        <p:tgtEl>
                                          <p:spTgt spid="1638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638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638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638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6387"/>
                                        </p:tgtEl>
                                      </p:cBhvr>
                                    </p:animEffect>
                                  </p:childTnLst>
                                </p:cTn>
                              </p:par>
                            </p:childTnLst>
                          </p:cTn>
                        </p:par>
                        <p:par>
                          <p:cTn id="24" fill="hold">
                            <p:stCondLst>
                              <p:cond delay="1500"/>
                            </p:stCondLst>
                            <p:childTnLst>
                              <p:par>
                                <p:cTn id="25" presetID="2" presetClass="entr" presetSubtype="2" fill="hold" grpId="0" nodeType="afterEffect">
                                  <p:stCondLst>
                                    <p:cond delay="0"/>
                                  </p:stCondLst>
                                  <p:childTnLst>
                                    <p:set>
                                      <p:cBhvr>
                                        <p:cTn id="26" dur="1" fill="hold">
                                          <p:stCondLst>
                                            <p:cond delay="0"/>
                                          </p:stCondLst>
                                        </p:cTn>
                                        <p:tgtEl>
                                          <p:spTgt spid="16392"/>
                                        </p:tgtEl>
                                        <p:attrNameLst>
                                          <p:attrName>style.visibility</p:attrName>
                                        </p:attrNameLst>
                                      </p:cBhvr>
                                      <p:to>
                                        <p:strVal val="visible"/>
                                      </p:to>
                                    </p:set>
                                    <p:anim calcmode="lin" valueType="num">
                                      <p:cBhvr additive="base">
                                        <p:cTn id="27" dur="500" fill="hold"/>
                                        <p:tgtEl>
                                          <p:spTgt spid="16392"/>
                                        </p:tgtEl>
                                        <p:attrNameLst>
                                          <p:attrName>ppt_x</p:attrName>
                                        </p:attrNameLst>
                                      </p:cBhvr>
                                      <p:tavLst>
                                        <p:tav tm="0">
                                          <p:val>
                                            <p:strVal val="1+#ppt_w/2"/>
                                          </p:val>
                                        </p:tav>
                                        <p:tav tm="100000">
                                          <p:val>
                                            <p:strVal val="#ppt_x"/>
                                          </p:val>
                                        </p:tav>
                                      </p:tavLst>
                                    </p:anim>
                                    <p:anim calcmode="lin" valueType="num">
                                      <p:cBhvr additive="base">
                                        <p:cTn id="28" dur="500" fill="hold"/>
                                        <p:tgtEl>
                                          <p:spTgt spid="16392"/>
                                        </p:tgtEl>
                                        <p:attrNameLst>
                                          <p:attrName>ppt_y</p:attrName>
                                        </p:attrNameLst>
                                      </p:cBhvr>
                                      <p:tavLst>
                                        <p:tav tm="0">
                                          <p:val>
                                            <p:strVal val="#ppt_y"/>
                                          </p:val>
                                        </p:tav>
                                        <p:tav tm="100000">
                                          <p:val>
                                            <p:strVal val="#ppt_y"/>
                                          </p:val>
                                        </p:tav>
                                      </p:tavLst>
                                    </p:anim>
                                  </p:childTnLst>
                                </p:cTn>
                              </p:par>
                            </p:childTnLst>
                          </p:cTn>
                        </p:par>
                        <p:par>
                          <p:cTn id="29" fill="hold">
                            <p:stCondLst>
                              <p:cond delay="2000"/>
                            </p:stCondLst>
                            <p:childTnLst>
                              <p:par>
                                <p:cTn id="30" presetID="16" presetClass="entr" presetSubtype="42" fill="hold" grpId="0" nodeType="afterEffect">
                                  <p:stCondLst>
                                    <p:cond delay="0"/>
                                  </p:stCondLst>
                                  <p:childTnLst>
                                    <p:set>
                                      <p:cBhvr>
                                        <p:cTn id="31" dur="1" fill="hold">
                                          <p:stCondLst>
                                            <p:cond delay="0"/>
                                          </p:stCondLst>
                                        </p:cTn>
                                        <p:tgtEl>
                                          <p:spTgt spid="16393"/>
                                        </p:tgtEl>
                                        <p:attrNameLst>
                                          <p:attrName>style.visibility</p:attrName>
                                        </p:attrNameLst>
                                      </p:cBhvr>
                                      <p:to>
                                        <p:strVal val="visible"/>
                                      </p:to>
                                    </p:set>
                                    <p:animEffect transition="in" filter="barn(outHorizontal)">
                                      <p:cBhvr>
                                        <p:cTn id="32" dur="1000"/>
                                        <p:tgtEl>
                                          <p:spTgt spid="16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ldLvl="0" animBg="1"/>
      <p:bldP spid="16387" grpId="0"/>
      <p:bldP spid="16392" grpId="0"/>
      <p:bldP spid="1639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6387"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sym typeface="+mn-ea"/>
              </a:rPr>
              <a:t>UML</a:t>
            </a:r>
            <a:r>
              <a:rPr lang="zh-CN" altLang="en-US" sz="2000" b="1" dirty="0">
                <a:solidFill>
                  <a:schemeClr val="bg1"/>
                </a:solidFill>
                <a:latin typeface="微软雅黑" panose="020B0503020204020204" pitchFamily="34" charset="-122"/>
                <a:ea typeface="微软雅黑" panose="020B0503020204020204" pitchFamily="34" charset="-122"/>
                <a:sym typeface="+mn-ea"/>
              </a:rPr>
              <a:t>简介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6388" name="组合 1"/>
          <p:cNvGrpSpPr/>
          <p:nvPr/>
        </p:nvGrpSpPr>
        <p:grpSpPr>
          <a:xfrm>
            <a:off x="222250" y="328613"/>
            <a:ext cx="654050" cy="573087"/>
            <a:chOff x="0" y="0"/>
            <a:chExt cx="3252297" cy="2844316"/>
          </a:xfrm>
        </p:grpSpPr>
        <p:sp>
          <p:nvSpPr>
            <p:cNvPr id="14345"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4346"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6392" name="矩形 7"/>
          <p:cNvSpPr/>
          <p:nvPr/>
        </p:nvSpPr>
        <p:spPr>
          <a:xfrm>
            <a:off x="2413635" y="2512060"/>
            <a:ext cx="7290435" cy="450278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342900" indent="-342900">
              <a:lnSpc>
                <a:spcPct val="150000"/>
              </a:lnSpc>
              <a:buFont typeface="Wingdings" panose="05000000000000000000" pitchFamily="2" charset="2"/>
              <a:buChar char="n"/>
            </a:pPr>
            <a:r>
              <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Ivar Jacobson博士曾任瑞典爱立信公司的首席软件体系架构师，负责迄今为止商业上最为成功的AXE交换机的研发。Ivar Jacobson博士在大规模架构重用方面做了大量的工作, 他在使用对象方法设计大型实时系统方面已经有超过25年的经验</a:t>
            </a:r>
            <a:endPar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n"/>
            </a:pPr>
            <a:r>
              <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在过去四十年以来，Ivar Jacobson始终以其似火的创造热情和惊人的天赋，对整个软件产业保持了非凡的影响，是屈指可数的几位世界级软件大师之一。</a:t>
            </a:r>
            <a:endParaRPr kumimoji="1" lang="en-US" altLang="en-US" sz="2000" b="1" dirty="0">
              <a:ea typeface="楷体_GB2312" charset="-122"/>
            </a:endParaRPr>
          </a:p>
          <a:p>
            <a:pPr marL="0" indent="0">
              <a:lnSpc>
                <a:spcPct val="150000"/>
              </a:lnSpc>
              <a:buFont typeface="Wingdings" panose="05000000000000000000" pitchFamily="2" charset="2"/>
              <a:buNone/>
            </a:pPr>
            <a:endPar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6393" name="文本框 8"/>
          <p:cNvSpPr txBox="1"/>
          <p:nvPr/>
        </p:nvSpPr>
        <p:spPr>
          <a:xfrm>
            <a:off x="3833495" y="1677035"/>
            <a:ext cx="5019675" cy="82994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三友——Ivar Jacobson</a:t>
            </a:r>
          </a:p>
          <a:p>
            <a:pPr marL="0" lvl="0" indent="0" eaLnBrk="1" hangingPunct="1">
              <a:lnSpc>
                <a:spcPct val="100000"/>
              </a:lnSpc>
              <a:spcBef>
                <a:spcPct val="0"/>
              </a:spcBef>
              <a:buNone/>
            </a:pPr>
            <a:endParaRPr kumimoji="1" lang="en-US"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fade">
                                      <p:cBhvr>
                                        <p:cTn id="7" dur="500"/>
                                        <p:tgtEl>
                                          <p:spTgt spid="1638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386"/>
                                        </p:tgtEl>
                                        <p:attrNameLst>
                                          <p:attrName>style.visibility</p:attrName>
                                        </p:attrNameLst>
                                      </p:cBhvr>
                                      <p:to>
                                        <p:strVal val="visible"/>
                                      </p:to>
                                    </p:set>
                                    <p:anim calcmode="lin" valueType="num">
                                      <p:cBhvr>
                                        <p:cTn id="11" dur="1000" fill="hold"/>
                                        <p:tgtEl>
                                          <p:spTgt spid="16386"/>
                                        </p:tgtEl>
                                        <p:attrNameLst>
                                          <p:attrName>ppt_w</p:attrName>
                                        </p:attrNameLst>
                                      </p:cBhvr>
                                      <p:tavLst>
                                        <p:tav tm="0">
                                          <p:val>
                                            <p:fltVal val="0"/>
                                          </p:val>
                                        </p:tav>
                                        <p:tav tm="100000">
                                          <p:val>
                                            <p:strVal val="#ppt_w"/>
                                          </p:val>
                                        </p:tav>
                                      </p:tavLst>
                                    </p:anim>
                                    <p:anim calcmode="lin" valueType="num">
                                      <p:cBhvr>
                                        <p:cTn id="12" dur="1000" fill="hold"/>
                                        <p:tgtEl>
                                          <p:spTgt spid="16386"/>
                                        </p:tgtEl>
                                        <p:attrNameLst>
                                          <p:attrName>ppt_h</p:attrName>
                                        </p:attrNameLst>
                                      </p:cBhvr>
                                      <p:tavLst>
                                        <p:tav tm="0">
                                          <p:val>
                                            <p:fltVal val="0"/>
                                          </p:val>
                                        </p:tav>
                                        <p:tav tm="100000">
                                          <p:val>
                                            <p:strVal val="#ppt_h"/>
                                          </p:val>
                                        </p:tav>
                                      </p:tavLst>
                                    </p:anim>
                                    <p:animEffect transition="in" filter="fade">
                                      <p:cBhvr>
                                        <p:cTn id="13" dur="1000"/>
                                        <p:tgtEl>
                                          <p:spTgt spid="1638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6387"/>
                                        </p:tgtEl>
                                        <p:attrNameLst>
                                          <p:attrName>style.visibility</p:attrName>
                                        </p:attrNameLst>
                                      </p:cBhvr>
                                      <p:to>
                                        <p:strVal val="visible"/>
                                      </p:to>
                                    </p:set>
                                    <p:anim calcmode="lin" valueType="num">
                                      <p:cBhvr>
                                        <p:cTn id="16" dur="500" decel="50000" fill="hold">
                                          <p:stCondLst>
                                            <p:cond delay="0"/>
                                          </p:stCondLst>
                                        </p:cTn>
                                        <p:tgtEl>
                                          <p:spTgt spid="16387"/>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638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6387"/>
                                        </p:tgtEl>
                                        <p:attrNameLst>
                                          <p:attrName>ppt_w</p:attrName>
                                        </p:attrNameLst>
                                      </p:cBhvr>
                                      <p:tavLst>
                                        <p:tav tm="0">
                                          <p:val>
                                            <p:strVal val="#ppt_w*.05"/>
                                          </p:val>
                                        </p:tav>
                                        <p:tav tm="100000">
                                          <p:val>
                                            <p:strVal val="#ppt_w"/>
                                          </p:val>
                                        </p:tav>
                                      </p:tavLst>
                                    </p:anim>
                                    <p:anim calcmode="lin" valueType="num">
                                      <p:cBhvr>
                                        <p:cTn id="19" dur="1000" fill="hold"/>
                                        <p:tgtEl>
                                          <p:spTgt spid="1638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638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638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638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6387"/>
                                        </p:tgtEl>
                                      </p:cBhvr>
                                    </p:animEffect>
                                  </p:childTnLst>
                                </p:cTn>
                              </p:par>
                            </p:childTnLst>
                          </p:cTn>
                        </p:par>
                        <p:par>
                          <p:cTn id="24" fill="hold">
                            <p:stCondLst>
                              <p:cond delay="1500"/>
                            </p:stCondLst>
                            <p:childTnLst>
                              <p:par>
                                <p:cTn id="25" presetID="2" presetClass="entr" presetSubtype="2" fill="hold" grpId="0" nodeType="afterEffect">
                                  <p:stCondLst>
                                    <p:cond delay="0"/>
                                  </p:stCondLst>
                                  <p:childTnLst>
                                    <p:set>
                                      <p:cBhvr>
                                        <p:cTn id="26" dur="1" fill="hold">
                                          <p:stCondLst>
                                            <p:cond delay="0"/>
                                          </p:stCondLst>
                                        </p:cTn>
                                        <p:tgtEl>
                                          <p:spTgt spid="16392"/>
                                        </p:tgtEl>
                                        <p:attrNameLst>
                                          <p:attrName>style.visibility</p:attrName>
                                        </p:attrNameLst>
                                      </p:cBhvr>
                                      <p:to>
                                        <p:strVal val="visible"/>
                                      </p:to>
                                    </p:set>
                                    <p:anim calcmode="lin" valueType="num">
                                      <p:cBhvr additive="base">
                                        <p:cTn id="27" dur="500" fill="hold"/>
                                        <p:tgtEl>
                                          <p:spTgt spid="16392"/>
                                        </p:tgtEl>
                                        <p:attrNameLst>
                                          <p:attrName>ppt_x</p:attrName>
                                        </p:attrNameLst>
                                      </p:cBhvr>
                                      <p:tavLst>
                                        <p:tav tm="0">
                                          <p:val>
                                            <p:strVal val="1+#ppt_w/2"/>
                                          </p:val>
                                        </p:tav>
                                        <p:tav tm="100000">
                                          <p:val>
                                            <p:strVal val="#ppt_x"/>
                                          </p:val>
                                        </p:tav>
                                      </p:tavLst>
                                    </p:anim>
                                    <p:anim calcmode="lin" valueType="num">
                                      <p:cBhvr additive="base">
                                        <p:cTn id="28" dur="500" fill="hold"/>
                                        <p:tgtEl>
                                          <p:spTgt spid="16392"/>
                                        </p:tgtEl>
                                        <p:attrNameLst>
                                          <p:attrName>ppt_y</p:attrName>
                                        </p:attrNameLst>
                                      </p:cBhvr>
                                      <p:tavLst>
                                        <p:tav tm="0">
                                          <p:val>
                                            <p:strVal val="#ppt_y"/>
                                          </p:val>
                                        </p:tav>
                                        <p:tav tm="100000">
                                          <p:val>
                                            <p:strVal val="#ppt_y"/>
                                          </p:val>
                                        </p:tav>
                                      </p:tavLst>
                                    </p:anim>
                                  </p:childTnLst>
                                </p:cTn>
                              </p:par>
                            </p:childTnLst>
                          </p:cTn>
                        </p:par>
                        <p:par>
                          <p:cTn id="29" fill="hold">
                            <p:stCondLst>
                              <p:cond delay="2000"/>
                            </p:stCondLst>
                            <p:childTnLst>
                              <p:par>
                                <p:cTn id="30" presetID="16" presetClass="entr" presetSubtype="42" fill="hold" grpId="0" nodeType="afterEffect">
                                  <p:stCondLst>
                                    <p:cond delay="0"/>
                                  </p:stCondLst>
                                  <p:childTnLst>
                                    <p:set>
                                      <p:cBhvr>
                                        <p:cTn id="31" dur="1" fill="hold">
                                          <p:stCondLst>
                                            <p:cond delay="0"/>
                                          </p:stCondLst>
                                        </p:cTn>
                                        <p:tgtEl>
                                          <p:spTgt spid="16393"/>
                                        </p:tgtEl>
                                        <p:attrNameLst>
                                          <p:attrName>style.visibility</p:attrName>
                                        </p:attrNameLst>
                                      </p:cBhvr>
                                      <p:to>
                                        <p:strVal val="visible"/>
                                      </p:to>
                                    </p:set>
                                    <p:animEffect transition="in" filter="barn(outHorizontal)">
                                      <p:cBhvr>
                                        <p:cTn id="32" dur="1000"/>
                                        <p:tgtEl>
                                          <p:spTgt spid="16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ldLvl="0" animBg="1"/>
      <p:bldP spid="16387" grpId="0"/>
      <p:bldP spid="16392" grpId="0"/>
      <p:bldP spid="1639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6387"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sym typeface="+mn-ea"/>
              </a:rPr>
              <a:t>UML</a:t>
            </a:r>
            <a:r>
              <a:rPr lang="zh-CN" altLang="en-US" sz="2000" b="1" dirty="0">
                <a:solidFill>
                  <a:schemeClr val="bg1"/>
                </a:solidFill>
                <a:latin typeface="微软雅黑" panose="020B0503020204020204" pitchFamily="34" charset="-122"/>
                <a:ea typeface="微软雅黑" panose="020B0503020204020204" pitchFamily="34" charset="-122"/>
                <a:sym typeface="+mn-ea"/>
              </a:rPr>
              <a:t>简介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6388" name="组合 1"/>
          <p:cNvGrpSpPr/>
          <p:nvPr/>
        </p:nvGrpSpPr>
        <p:grpSpPr>
          <a:xfrm>
            <a:off x="222250" y="328613"/>
            <a:ext cx="654050" cy="573087"/>
            <a:chOff x="0" y="0"/>
            <a:chExt cx="3252297" cy="2844316"/>
          </a:xfrm>
        </p:grpSpPr>
        <p:sp>
          <p:nvSpPr>
            <p:cNvPr id="14345"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4346"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6392" name="矩形 7"/>
          <p:cNvSpPr/>
          <p:nvPr/>
        </p:nvSpPr>
        <p:spPr>
          <a:xfrm>
            <a:off x="2413635" y="2512060"/>
            <a:ext cx="7987665" cy="450278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342900" indent="-342900">
              <a:lnSpc>
                <a:spcPct val="150000"/>
              </a:lnSpc>
              <a:buFont typeface="Wingdings" panose="05000000000000000000" pitchFamily="2" charset="2"/>
              <a:buChar char="n"/>
            </a:pPr>
            <a:r>
              <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Jacobson先生早年在爱立信担任首席架构师期间，发明了顺序图和协作图，稍后，他作出了对整个软件工业影响重大的发明——用例。在面向对象如火如荼的八十年代， Jacobson先生创立了Objective System，创造了OOSE软件工程方法，成为在世界上推行面向对象分析设计方法的领军人物。</a:t>
            </a:r>
            <a:endPar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n"/>
            </a:pPr>
            <a:r>
              <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1995年，Jacobson先生加盟了 Rational，在此后的三年中，他与Grady Booch和James Rumbaugh三人一起创造了意义深远的UML，因此，他们三人被成合称为“UML三友”。</a:t>
            </a:r>
            <a:endParaRPr kumimoji="1" lang="en-US" altLang="en-US" sz="2000" b="1" dirty="0">
              <a:ea typeface="楷体_GB2312" charset="-122"/>
            </a:endParaRPr>
          </a:p>
          <a:p>
            <a:pPr marL="0" indent="0">
              <a:lnSpc>
                <a:spcPct val="150000"/>
              </a:lnSpc>
              <a:buFont typeface="Wingdings" panose="05000000000000000000" pitchFamily="2" charset="2"/>
              <a:buNone/>
            </a:pPr>
            <a:endPar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6393" name="文本框 8"/>
          <p:cNvSpPr txBox="1"/>
          <p:nvPr/>
        </p:nvSpPr>
        <p:spPr>
          <a:xfrm>
            <a:off x="3833495" y="1677035"/>
            <a:ext cx="5019675" cy="82994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三友——Ivar Jacobson</a:t>
            </a:r>
          </a:p>
          <a:p>
            <a:pPr marL="0" lvl="0" indent="0" eaLnBrk="1" hangingPunct="1">
              <a:lnSpc>
                <a:spcPct val="100000"/>
              </a:lnSpc>
              <a:spcBef>
                <a:spcPct val="0"/>
              </a:spcBef>
              <a:buNone/>
            </a:pPr>
            <a:endParaRPr kumimoji="1" lang="en-US"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fade">
                                      <p:cBhvr>
                                        <p:cTn id="7" dur="500"/>
                                        <p:tgtEl>
                                          <p:spTgt spid="1638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386"/>
                                        </p:tgtEl>
                                        <p:attrNameLst>
                                          <p:attrName>style.visibility</p:attrName>
                                        </p:attrNameLst>
                                      </p:cBhvr>
                                      <p:to>
                                        <p:strVal val="visible"/>
                                      </p:to>
                                    </p:set>
                                    <p:anim calcmode="lin" valueType="num">
                                      <p:cBhvr>
                                        <p:cTn id="11" dur="1000" fill="hold"/>
                                        <p:tgtEl>
                                          <p:spTgt spid="16386"/>
                                        </p:tgtEl>
                                        <p:attrNameLst>
                                          <p:attrName>ppt_w</p:attrName>
                                        </p:attrNameLst>
                                      </p:cBhvr>
                                      <p:tavLst>
                                        <p:tav tm="0">
                                          <p:val>
                                            <p:fltVal val="0"/>
                                          </p:val>
                                        </p:tav>
                                        <p:tav tm="100000">
                                          <p:val>
                                            <p:strVal val="#ppt_w"/>
                                          </p:val>
                                        </p:tav>
                                      </p:tavLst>
                                    </p:anim>
                                    <p:anim calcmode="lin" valueType="num">
                                      <p:cBhvr>
                                        <p:cTn id="12" dur="1000" fill="hold"/>
                                        <p:tgtEl>
                                          <p:spTgt spid="16386"/>
                                        </p:tgtEl>
                                        <p:attrNameLst>
                                          <p:attrName>ppt_h</p:attrName>
                                        </p:attrNameLst>
                                      </p:cBhvr>
                                      <p:tavLst>
                                        <p:tav tm="0">
                                          <p:val>
                                            <p:fltVal val="0"/>
                                          </p:val>
                                        </p:tav>
                                        <p:tav tm="100000">
                                          <p:val>
                                            <p:strVal val="#ppt_h"/>
                                          </p:val>
                                        </p:tav>
                                      </p:tavLst>
                                    </p:anim>
                                    <p:animEffect transition="in" filter="fade">
                                      <p:cBhvr>
                                        <p:cTn id="13" dur="1000"/>
                                        <p:tgtEl>
                                          <p:spTgt spid="1638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6387"/>
                                        </p:tgtEl>
                                        <p:attrNameLst>
                                          <p:attrName>style.visibility</p:attrName>
                                        </p:attrNameLst>
                                      </p:cBhvr>
                                      <p:to>
                                        <p:strVal val="visible"/>
                                      </p:to>
                                    </p:set>
                                    <p:anim calcmode="lin" valueType="num">
                                      <p:cBhvr>
                                        <p:cTn id="16" dur="500" decel="50000" fill="hold">
                                          <p:stCondLst>
                                            <p:cond delay="0"/>
                                          </p:stCondLst>
                                        </p:cTn>
                                        <p:tgtEl>
                                          <p:spTgt spid="16387"/>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638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6387"/>
                                        </p:tgtEl>
                                        <p:attrNameLst>
                                          <p:attrName>ppt_w</p:attrName>
                                        </p:attrNameLst>
                                      </p:cBhvr>
                                      <p:tavLst>
                                        <p:tav tm="0">
                                          <p:val>
                                            <p:strVal val="#ppt_w*.05"/>
                                          </p:val>
                                        </p:tav>
                                        <p:tav tm="100000">
                                          <p:val>
                                            <p:strVal val="#ppt_w"/>
                                          </p:val>
                                        </p:tav>
                                      </p:tavLst>
                                    </p:anim>
                                    <p:anim calcmode="lin" valueType="num">
                                      <p:cBhvr>
                                        <p:cTn id="19" dur="1000" fill="hold"/>
                                        <p:tgtEl>
                                          <p:spTgt spid="1638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638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638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638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6387"/>
                                        </p:tgtEl>
                                      </p:cBhvr>
                                    </p:animEffect>
                                  </p:childTnLst>
                                </p:cTn>
                              </p:par>
                            </p:childTnLst>
                          </p:cTn>
                        </p:par>
                        <p:par>
                          <p:cTn id="24" fill="hold">
                            <p:stCondLst>
                              <p:cond delay="1500"/>
                            </p:stCondLst>
                            <p:childTnLst>
                              <p:par>
                                <p:cTn id="25" presetID="2" presetClass="entr" presetSubtype="2" fill="hold" grpId="0" nodeType="afterEffect">
                                  <p:stCondLst>
                                    <p:cond delay="0"/>
                                  </p:stCondLst>
                                  <p:childTnLst>
                                    <p:set>
                                      <p:cBhvr>
                                        <p:cTn id="26" dur="1" fill="hold">
                                          <p:stCondLst>
                                            <p:cond delay="0"/>
                                          </p:stCondLst>
                                        </p:cTn>
                                        <p:tgtEl>
                                          <p:spTgt spid="16392"/>
                                        </p:tgtEl>
                                        <p:attrNameLst>
                                          <p:attrName>style.visibility</p:attrName>
                                        </p:attrNameLst>
                                      </p:cBhvr>
                                      <p:to>
                                        <p:strVal val="visible"/>
                                      </p:to>
                                    </p:set>
                                    <p:anim calcmode="lin" valueType="num">
                                      <p:cBhvr additive="base">
                                        <p:cTn id="27" dur="500" fill="hold"/>
                                        <p:tgtEl>
                                          <p:spTgt spid="16392"/>
                                        </p:tgtEl>
                                        <p:attrNameLst>
                                          <p:attrName>ppt_x</p:attrName>
                                        </p:attrNameLst>
                                      </p:cBhvr>
                                      <p:tavLst>
                                        <p:tav tm="0">
                                          <p:val>
                                            <p:strVal val="1+#ppt_w/2"/>
                                          </p:val>
                                        </p:tav>
                                        <p:tav tm="100000">
                                          <p:val>
                                            <p:strVal val="#ppt_x"/>
                                          </p:val>
                                        </p:tav>
                                      </p:tavLst>
                                    </p:anim>
                                    <p:anim calcmode="lin" valueType="num">
                                      <p:cBhvr additive="base">
                                        <p:cTn id="28" dur="500" fill="hold"/>
                                        <p:tgtEl>
                                          <p:spTgt spid="16392"/>
                                        </p:tgtEl>
                                        <p:attrNameLst>
                                          <p:attrName>ppt_y</p:attrName>
                                        </p:attrNameLst>
                                      </p:cBhvr>
                                      <p:tavLst>
                                        <p:tav tm="0">
                                          <p:val>
                                            <p:strVal val="#ppt_y"/>
                                          </p:val>
                                        </p:tav>
                                        <p:tav tm="100000">
                                          <p:val>
                                            <p:strVal val="#ppt_y"/>
                                          </p:val>
                                        </p:tav>
                                      </p:tavLst>
                                    </p:anim>
                                  </p:childTnLst>
                                </p:cTn>
                              </p:par>
                            </p:childTnLst>
                          </p:cTn>
                        </p:par>
                        <p:par>
                          <p:cTn id="29" fill="hold">
                            <p:stCondLst>
                              <p:cond delay="2000"/>
                            </p:stCondLst>
                            <p:childTnLst>
                              <p:par>
                                <p:cTn id="30" presetID="16" presetClass="entr" presetSubtype="42" fill="hold" grpId="0" nodeType="afterEffect">
                                  <p:stCondLst>
                                    <p:cond delay="0"/>
                                  </p:stCondLst>
                                  <p:childTnLst>
                                    <p:set>
                                      <p:cBhvr>
                                        <p:cTn id="31" dur="1" fill="hold">
                                          <p:stCondLst>
                                            <p:cond delay="0"/>
                                          </p:stCondLst>
                                        </p:cTn>
                                        <p:tgtEl>
                                          <p:spTgt spid="16393"/>
                                        </p:tgtEl>
                                        <p:attrNameLst>
                                          <p:attrName>style.visibility</p:attrName>
                                        </p:attrNameLst>
                                      </p:cBhvr>
                                      <p:to>
                                        <p:strVal val="visible"/>
                                      </p:to>
                                    </p:set>
                                    <p:animEffect transition="in" filter="barn(outHorizontal)">
                                      <p:cBhvr>
                                        <p:cTn id="32" dur="1000"/>
                                        <p:tgtEl>
                                          <p:spTgt spid="16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ldLvl="0" animBg="1"/>
      <p:bldP spid="16387" grpId="0"/>
      <p:bldP spid="16392" grpId="0"/>
      <p:bldP spid="1639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6387"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sym typeface="+mn-ea"/>
              </a:rPr>
              <a:t>UML</a:t>
            </a:r>
            <a:r>
              <a:rPr lang="zh-CN" altLang="en-US" sz="2000" b="1" dirty="0">
                <a:solidFill>
                  <a:schemeClr val="bg1"/>
                </a:solidFill>
                <a:latin typeface="微软雅黑" panose="020B0503020204020204" pitchFamily="34" charset="-122"/>
                <a:ea typeface="微软雅黑" panose="020B0503020204020204" pitchFamily="34" charset="-122"/>
                <a:sym typeface="+mn-ea"/>
              </a:rPr>
              <a:t>简介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6388" name="组合 1"/>
          <p:cNvGrpSpPr/>
          <p:nvPr/>
        </p:nvGrpSpPr>
        <p:grpSpPr>
          <a:xfrm>
            <a:off x="222250" y="328613"/>
            <a:ext cx="654050" cy="573087"/>
            <a:chOff x="0" y="0"/>
            <a:chExt cx="3252297" cy="2844316"/>
          </a:xfrm>
        </p:grpSpPr>
        <p:sp>
          <p:nvSpPr>
            <p:cNvPr id="14345"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4346"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6392" name="矩形 7"/>
          <p:cNvSpPr/>
          <p:nvPr/>
        </p:nvSpPr>
        <p:spPr>
          <a:xfrm>
            <a:off x="2413635" y="2512060"/>
            <a:ext cx="7987665" cy="29895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342900" indent="-342900">
              <a:lnSpc>
                <a:spcPct val="150000"/>
              </a:lnSpc>
              <a:buFont typeface="Wingdings" panose="05000000000000000000" pitchFamily="2" charset="2"/>
              <a:buChar char="n"/>
            </a:pPr>
            <a:r>
              <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2003年，Jacobson先生成立了Ivar Jacobson International， 2005年进入中国，成立了雅各布森软件（北京）有限公司。Ivar Jacobson International致力于软件开发新方法的研究，并在2005年提出Essential UP，继续着他的软件传奇。</a:t>
            </a:r>
            <a:endPar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50000"/>
              </a:lnSpc>
              <a:buFont typeface="Wingdings" panose="05000000000000000000" pitchFamily="2" charset="2"/>
              <a:buChar char="n"/>
            </a:pPr>
            <a:r>
              <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Jacobson先生著作等身，其中像《面向对象软件工程》和《UML语言用户指南》等著作，已经成为殿堂级的软件经典著作。</a:t>
            </a:r>
          </a:p>
        </p:txBody>
      </p:sp>
      <p:sp>
        <p:nvSpPr>
          <p:cNvPr id="16393" name="文本框 8"/>
          <p:cNvSpPr txBox="1"/>
          <p:nvPr/>
        </p:nvSpPr>
        <p:spPr>
          <a:xfrm>
            <a:off x="3833495" y="1677035"/>
            <a:ext cx="5019675" cy="82994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三友——Ivar Jacobson</a:t>
            </a:r>
          </a:p>
          <a:p>
            <a:pPr marL="0" lvl="0" indent="0" eaLnBrk="1" hangingPunct="1">
              <a:lnSpc>
                <a:spcPct val="100000"/>
              </a:lnSpc>
              <a:spcBef>
                <a:spcPct val="0"/>
              </a:spcBef>
              <a:buNone/>
            </a:pPr>
            <a:endParaRPr kumimoji="1" lang="en-US"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fade">
                                      <p:cBhvr>
                                        <p:cTn id="7" dur="500"/>
                                        <p:tgtEl>
                                          <p:spTgt spid="1638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386"/>
                                        </p:tgtEl>
                                        <p:attrNameLst>
                                          <p:attrName>style.visibility</p:attrName>
                                        </p:attrNameLst>
                                      </p:cBhvr>
                                      <p:to>
                                        <p:strVal val="visible"/>
                                      </p:to>
                                    </p:set>
                                    <p:anim calcmode="lin" valueType="num">
                                      <p:cBhvr>
                                        <p:cTn id="11" dur="1000" fill="hold"/>
                                        <p:tgtEl>
                                          <p:spTgt spid="16386"/>
                                        </p:tgtEl>
                                        <p:attrNameLst>
                                          <p:attrName>ppt_w</p:attrName>
                                        </p:attrNameLst>
                                      </p:cBhvr>
                                      <p:tavLst>
                                        <p:tav tm="0">
                                          <p:val>
                                            <p:fltVal val="0"/>
                                          </p:val>
                                        </p:tav>
                                        <p:tav tm="100000">
                                          <p:val>
                                            <p:strVal val="#ppt_w"/>
                                          </p:val>
                                        </p:tav>
                                      </p:tavLst>
                                    </p:anim>
                                    <p:anim calcmode="lin" valueType="num">
                                      <p:cBhvr>
                                        <p:cTn id="12" dur="1000" fill="hold"/>
                                        <p:tgtEl>
                                          <p:spTgt spid="16386"/>
                                        </p:tgtEl>
                                        <p:attrNameLst>
                                          <p:attrName>ppt_h</p:attrName>
                                        </p:attrNameLst>
                                      </p:cBhvr>
                                      <p:tavLst>
                                        <p:tav tm="0">
                                          <p:val>
                                            <p:fltVal val="0"/>
                                          </p:val>
                                        </p:tav>
                                        <p:tav tm="100000">
                                          <p:val>
                                            <p:strVal val="#ppt_h"/>
                                          </p:val>
                                        </p:tav>
                                      </p:tavLst>
                                    </p:anim>
                                    <p:animEffect transition="in" filter="fade">
                                      <p:cBhvr>
                                        <p:cTn id="13" dur="1000"/>
                                        <p:tgtEl>
                                          <p:spTgt spid="1638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6387"/>
                                        </p:tgtEl>
                                        <p:attrNameLst>
                                          <p:attrName>style.visibility</p:attrName>
                                        </p:attrNameLst>
                                      </p:cBhvr>
                                      <p:to>
                                        <p:strVal val="visible"/>
                                      </p:to>
                                    </p:set>
                                    <p:anim calcmode="lin" valueType="num">
                                      <p:cBhvr>
                                        <p:cTn id="16" dur="500" decel="50000" fill="hold">
                                          <p:stCondLst>
                                            <p:cond delay="0"/>
                                          </p:stCondLst>
                                        </p:cTn>
                                        <p:tgtEl>
                                          <p:spTgt spid="16387"/>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638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6387"/>
                                        </p:tgtEl>
                                        <p:attrNameLst>
                                          <p:attrName>ppt_w</p:attrName>
                                        </p:attrNameLst>
                                      </p:cBhvr>
                                      <p:tavLst>
                                        <p:tav tm="0">
                                          <p:val>
                                            <p:strVal val="#ppt_w*.05"/>
                                          </p:val>
                                        </p:tav>
                                        <p:tav tm="100000">
                                          <p:val>
                                            <p:strVal val="#ppt_w"/>
                                          </p:val>
                                        </p:tav>
                                      </p:tavLst>
                                    </p:anim>
                                    <p:anim calcmode="lin" valueType="num">
                                      <p:cBhvr>
                                        <p:cTn id="19" dur="1000" fill="hold"/>
                                        <p:tgtEl>
                                          <p:spTgt spid="1638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638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638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638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6387"/>
                                        </p:tgtEl>
                                      </p:cBhvr>
                                    </p:animEffect>
                                  </p:childTnLst>
                                </p:cTn>
                              </p:par>
                            </p:childTnLst>
                          </p:cTn>
                        </p:par>
                        <p:par>
                          <p:cTn id="24" fill="hold">
                            <p:stCondLst>
                              <p:cond delay="1500"/>
                            </p:stCondLst>
                            <p:childTnLst>
                              <p:par>
                                <p:cTn id="25" presetID="2" presetClass="entr" presetSubtype="2" fill="hold" grpId="0" nodeType="afterEffect">
                                  <p:stCondLst>
                                    <p:cond delay="0"/>
                                  </p:stCondLst>
                                  <p:childTnLst>
                                    <p:set>
                                      <p:cBhvr>
                                        <p:cTn id="26" dur="1" fill="hold">
                                          <p:stCondLst>
                                            <p:cond delay="0"/>
                                          </p:stCondLst>
                                        </p:cTn>
                                        <p:tgtEl>
                                          <p:spTgt spid="16392"/>
                                        </p:tgtEl>
                                        <p:attrNameLst>
                                          <p:attrName>style.visibility</p:attrName>
                                        </p:attrNameLst>
                                      </p:cBhvr>
                                      <p:to>
                                        <p:strVal val="visible"/>
                                      </p:to>
                                    </p:set>
                                    <p:anim calcmode="lin" valueType="num">
                                      <p:cBhvr additive="base">
                                        <p:cTn id="27" dur="500" fill="hold"/>
                                        <p:tgtEl>
                                          <p:spTgt spid="16392"/>
                                        </p:tgtEl>
                                        <p:attrNameLst>
                                          <p:attrName>ppt_x</p:attrName>
                                        </p:attrNameLst>
                                      </p:cBhvr>
                                      <p:tavLst>
                                        <p:tav tm="0">
                                          <p:val>
                                            <p:strVal val="1+#ppt_w/2"/>
                                          </p:val>
                                        </p:tav>
                                        <p:tav tm="100000">
                                          <p:val>
                                            <p:strVal val="#ppt_x"/>
                                          </p:val>
                                        </p:tav>
                                      </p:tavLst>
                                    </p:anim>
                                    <p:anim calcmode="lin" valueType="num">
                                      <p:cBhvr additive="base">
                                        <p:cTn id="28" dur="500" fill="hold"/>
                                        <p:tgtEl>
                                          <p:spTgt spid="16392"/>
                                        </p:tgtEl>
                                        <p:attrNameLst>
                                          <p:attrName>ppt_y</p:attrName>
                                        </p:attrNameLst>
                                      </p:cBhvr>
                                      <p:tavLst>
                                        <p:tav tm="0">
                                          <p:val>
                                            <p:strVal val="#ppt_y"/>
                                          </p:val>
                                        </p:tav>
                                        <p:tav tm="100000">
                                          <p:val>
                                            <p:strVal val="#ppt_y"/>
                                          </p:val>
                                        </p:tav>
                                      </p:tavLst>
                                    </p:anim>
                                  </p:childTnLst>
                                </p:cTn>
                              </p:par>
                            </p:childTnLst>
                          </p:cTn>
                        </p:par>
                        <p:par>
                          <p:cTn id="29" fill="hold">
                            <p:stCondLst>
                              <p:cond delay="2000"/>
                            </p:stCondLst>
                            <p:childTnLst>
                              <p:par>
                                <p:cTn id="30" presetID="16" presetClass="entr" presetSubtype="42" fill="hold" grpId="0" nodeType="afterEffect">
                                  <p:stCondLst>
                                    <p:cond delay="0"/>
                                  </p:stCondLst>
                                  <p:childTnLst>
                                    <p:set>
                                      <p:cBhvr>
                                        <p:cTn id="31" dur="1" fill="hold">
                                          <p:stCondLst>
                                            <p:cond delay="0"/>
                                          </p:stCondLst>
                                        </p:cTn>
                                        <p:tgtEl>
                                          <p:spTgt spid="16393"/>
                                        </p:tgtEl>
                                        <p:attrNameLst>
                                          <p:attrName>style.visibility</p:attrName>
                                        </p:attrNameLst>
                                      </p:cBhvr>
                                      <p:to>
                                        <p:strVal val="visible"/>
                                      </p:to>
                                    </p:set>
                                    <p:animEffect transition="in" filter="barn(outHorizontal)">
                                      <p:cBhvr>
                                        <p:cTn id="32" dur="1000"/>
                                        <p:tgtEl>
                                          <p:spTgt spid="16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ldLvl="0" animBg="1"/>
      <p:bldP spid="16387" grpId="0"/>
      <p:bldP spid="16392" grpId="0"/>
      <p:bldP spid="1639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6387"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sym typeface="+mn-ea"/>
              </a:rPr>
              <a:t>UML</a:t>
            </a:r>
            <a:r>
              <a:rPr lang="zh-CN" altLang="en-US" sz="2000" b="1" dirty="0">
                <a:solidFill>
                  <a:schemeClr val="bg1"/>
                </a:solidFill>
                <a:latin typeface="微软雅黑" panose="020B0503020204020204" pitchFamily="34" charset="-122"/>
                <a:ea typeface="微软雅黑" panose="020B0503020204020204" pitchFamily="34" charset="-122"/>
                <a:sym typeface="+mn-ea"/>
              </a:rPr>
              <a:t>简介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6388" name="组合 1"/>
          <p:cNvGrpSpPr/>
          <p:nvPr/>
        </p:nvGrpSpPr>
        <p:grpSpPr>
          <a:xfrm>
            <a:off x="222250" y="328613"/>
            <a:ext cx="654050" cy="573087"/>
            <a:chOff x="0" y="0"/>
            <a:chExt cx="3252297" cy="2844316"/>
          </a:xfrm>
        </p:grpSpPr>
        <p:sp>
          <p:nvSpPr>
            <p:cNvPr id="14345"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4346"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6392" name="矩形 7"/>
          <p:cNvSpPr/>
          <p:nvPr/>
        </p:nvSpPr>
        <p:spPr>
          <a:xfrm>
            <a:off x="2413635" y="2512060"/>
            <a:ext cx="7987665" cy="404114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342900" indent="-342900" algn="l">
              <a:lnSpc>
                <a:spcPct val="150000"/>
              </a:lnSpc>
              <a:buFont typeface="Wingdings" panose="05000000000000000000" pitchFamily="2" charset="2"/>
              <a:buChar char="n"/>
            </a:pPr>
            <a:r>
              <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OOA(Object Oriented Analysis)面向对象分析</a:t>
            </a:r>
            <a:endPar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a:lnSpc>
                <a:spcPct val="150000"/>
              </a:lnSpc>
              <a:buFont typeface="Wingdings" panose="05000000000000000000" pitchFamily="2" charset="2"/>
              <a:buChar char="n"/>
            </a:pPr>
            <a:r>
              <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确定需求或者业务的角度，按照面向对象的思想来分析业务。例如：OOA只是对需求中描述的问题，进行模块化的处理，描述问题的本质，区别每个问题的不同点相同点，确定问题中的对象。OOA与结构化分析有较大的区别。OOA所强调的是在系统调查资料的基础上，针对OO方法所需要的素材进行的归类分析和整理，而不是对管理业务现状和方法的分析。</a:t>
            </a:r>
            <a:r>
              <a:rPr kumimoji="1" lang="en-US" altLang="en-US" sz="2000" b="1" dirty="0">
                <a:ea typeface="楷体_GB2312" charset="-122"/>
                <a:sym typeface="+mn-ea"/>
              </a:rPr>
              <a:t> </a:t>
            </a:r>
            <a:endParaRPr kumimoji="1" lang="en-US" altLang="en-US" sz="2000" b="1" dirty="0">
              <a:ea typeface="楷体_GB2312" charset="-122"/>
            </a:endParaRPr>
          </a:p>
          <a:p>
            <a:pPr marL="342900" indent="-342900">
              <a:lnSpc>
                <a:spcPct val="150000"/>
              </a:lnSpc>
              <a:buFont typeface="Wingdings" panose="05000000000000000000" pitchFamily="2" charset="2"/>
              <a:buChar char="n"/>
            </a:pPr>
            <a:endPar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6393" name="文本框 8"/>
          <p:cNvSpPr txBox="1"/>
          <p:nvPr/>
        </p:nvSpPr>
        <p:spPr>
          <a:xfrm>
            <a:off x="3833495" y="1677035"/>
            <a:ext cx="5019675" cy="82994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Shlaer–Mellor method——OOA</a:t>
            </a:r>
            <a:endPar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eaLnBrk="1" hangingPunct="1">
              <a:lnSpc>
                <a:spcPct val="100000"/>
              </a:lnSpc>
              <a:spcBef>
                <a:spcPct val="0"/>
              </a:spcBef>
              <a:buNone/>
            </a:pPr>
            <a:endParaRPr kumimoji="1" lang="en-US"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fade">
                                      <p:cBhvr>
                                        <p:cTn id="7" dur="500"/>
                                        <p:tgtEl>
                                          <p:spTgt spid="1638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386"/>
                                        </p:tgtEl>
                                        <p:attrNameLst>
                                          <p:attrName>style.visibility</p:attrName>
                                        </p:attrNameLst>
                                      </p:cBhvr>
                                      <p:to>
                                        <p:strVal val="visible"/>
                                      </p:to>
                                    </p:set>
                                    <p:anim calcmode="lin" valueType="num">
                                      <p:cBhvr>
                                        <p:cTn id="11" dur="1000" fill="hold"/>
                                        <p:tgtEl>
                                          <p:spTgt spid="16386"/>
                                        </p:tgtEl>
                                        <p:attrNameLst>
                                          <p:attrName>ppt_w</p:attrName>
                                        </p:attrNameLst>
                                      </p:cBhvr>
                                      <p:tavLst>
                                        <p:tav tm="0">
                                          <p:val>
                                            <p:fltVal val="0"/>
                                          </p:val>
                                        </p:tav>
                                        <p:tav tm="100000">
                                          <p:val>
                                            <p:strVal val="#ppt_w"/>
                                          </p:val>
                                        </p:tav>
                                      </p:tavLst>
                                    </p:anim>
                                    <p:anim calcmode="lin" valueType="num">
                                      <p:cBhvr>
                                        <p:cTn id="12" dur="1000" fill="hold"/>
                                        <p:tgtEl>
                                          <p:spTgt spid="16386"/>
                                        </p:tgtEl>
                                        <p:attrNameLst>
                                          <p:attrName>ppt_h</p:attrName>
                                        </p:attrNameLst>
                                      </p:cBhvr>
                                      <p:tavLst>
                                        <p:tav tm="0">
                                          <p:val>
                                            <p:fltVal val="0"/>
                                          </p:val>
                                        </p:tav>
                                        <p:tav tm="100000">
                                          <p:val>
                                            <p:strVal val="#ppt_h"/>
                                          </p:val>
                                        </p:tav>
                                      </p:tavLst>
                                    </p:anim>
                                    <p:animEffect transition="in" filter="fade">
                                      <p:cBhvr>
                                        <p:cTn id="13" dur="1000"/>
                                        <p:tgtEl>
                                          <p:spTgt spid="1638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6387"/>
                                        </p:tgtEl>
                                        <p:attrNameLst>
                                          <p:attrName>style.visibility</p:attrName>
                                        </p:attrNameLst>
                                      </p:cBhvr>
                                      <p:to>
                                        <p:strVal val="visible"/>
                                      </p:to>
                                    </p:set>
                                    <p:anim calcmode="lin" valueType="num">
                                      <p:cBhvr>
                                        <p:cTn id="16" dur="500" decel="50000" fill="hold">
                                          <p:stCondLst>
                                            <p:cond delay="0"/>
                                          </p:stCondLst>
                                        </p:cTn>
                                        <p:tgtEl>
                                          <p:spTgt spid="16387"/>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638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6387"/>
                                        </p:tgtEl>
                                        <p:attrNameLst>
                                          <p:attrName>ppt_w</p:attrName>
                                        </p:attrNameLst>
                                      </p:cBhvr>
                                      <p:tavLst>
                                        <p:tav tm="0">
                                          <p:val>
                                            <p:strVal val="#ppt_w*.05"/>
                                          </p:val>
                                        </p:tav>
                                        <p:tav tm="100000">
                                          <p:val>
                                            <p:strVal val="#ppt_w"/>
                                          </p:val>
                                        </p:tav>
                                      </p:tavLst>
                                    </p:anim>
                                    <p:anim calcmode="lin" valueType="num">
                                      <p:cBhvr>
                                        <p:cTn id="19" dur="1000" fill="hold"/>
                                        <p:tgtEl>
                                          <p:spTgt spid="1638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638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638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638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6387"/>
                                        </p:tgtEl>
                                      </p:cBhvr>
                                    </p:animEffect>
                                  </p:childTnLst>
                                </p:cTn>
                              </p:par>
                            </p:childTnLst>
                          </p:cTn>
                        </p:par>
                        <p:par>
                          <p:cTn id="24" fill="hold">
                            <p:stCondLst>
                              <p:cond delay="1500"/>
                            </p:stCondLst>
                            <p:childTnLst>
                              <p:par>
                                <p:cTn id="25" presetID="2" presetClass="entr" presetSubtype="2" fill="hold" grpId="0" nodeType="afterEffect">
                                  <p:stCondLst>
                                    <p:cond delay="0"/>
                                  </p:stCondLst>
                                  <p:childTnLst>
                                    <p:set>
                                      <p:cBhvr>
                                        <p:cTn id="26" dur="1" fill="hold">
                                          <p:stCondLst>
                                            <p:cond delay="0"/>
                                          </p:stCondLst>
                                        </p:cTn>
                                        <p:tgtEl>
                                          <p:spTgt spid="16392"/>
                                        </p:tgtEl>
                                        <p:attrNameLst>
                                          <p:attrName>style.visibility</p:attrName>
                                        </p:attrNameLst>
                                      </p:cBhvr>
                                      <p:to>
                                        <p:strVal val="visible"/>
                                      </p:to>
                                    </p:set>
                                    <p:anim calcmode="lin" valueType="num">
                                      <p:cBhvr additive="base">
                                        <p:cTn id="27" dur="500" fill="hold"/>
                                        <p:tgtEl>
                                          <p:spTgt spid="16392"/>
                                        </p:tgtEl>
                                        <p:attrNameLst>
                                          <p:attrName>ppt_x</p:attrName>
                                        </p:attrNameLst>
                                      </p:cBhvr>
                                      <p:tavLst>
                                        <p:tav tm="0">
                                          <p:val>
                                            <p:strVal val="1+#ppt_w/2"/>
                                          </p:val>
                                        </p:tav>
                                        <p:tav tm="100000">
                                          <p:val>
                                            <p:strVal val="#ppt_x"/>
                                          </p:val>
                                        </p:tav>
                                      </p:tavLst>
                                    </p:anim>
                                    <p:anim calcmode="lin" valueType="num">
                                      <p:cBhvr additive="base">
                                        <p:cTn id="28" dur="500" fill="hold"/>
                                        <p:tgtEl>
                                          <p:spTgt spid="16392"/>
                                        </p:tgtEl>
                                        <p:attrNameLst>
                                          <p:attrName>ppt_y</p:attrName>
                                        </p:attrNameLst>
                                      </p:cBhvr>
                                      <p:tavLst>
                                        <p:tav tm="0">
                                          <p:val>
                                            <p:strVal val="#ppt_y"/>
                                          </p:val>
                                        </p:tav>
                                        <p:tav tm="100000">
                                          <p:val>
                                            <p:strVal val="#ppt_y"/>
                                          </p:val>
                                        </p:tav>
                                      </p:tavLst>
                                    </p:anim>
                                  </p:childTnLst>
                                </p:cTn>
                              </p:par>
                            </p:childTnLst>
                          </p:cTn>
                        </p:par>
                        <p:par>
                          <p:cTn id="29" fill="hold">
                            <p:stCondLst>
                              <p:cond delay="2000"/>
                            </p:stCondLst>
                            <p:childTnLst>
                              <p:par>
                                <p:cTn id="30" presetID="16" presetClass="entr" presetSubtype="42" fill="hold" grpId="0" nodeType="afterEffect">
                                  <p:stCondLst>
                                    <p:cond delay="0"/>
                                  </p:stCondLst>
                                  <p:childTnLst>
                                    <p:set>
                                      <p:cBhvr>
                                        <p:cTn id="31" dur="1" fill="hold">
                                          <p:stCondLst>
                                            <p:cond delay="0"/>
                                          </p:stCondLst>
                                        </p:cTn>
                                        <p:tgtEl>
                                          <p:spTgt spid="16393"/>
                                        </p:tgtEl>
                                        <p:attrNameLst>
                                          <p:attrName>style.visibility</p:attrName>
                                        </p:attrNameLst>
                                      </p:cBhvr>
                                      <p:to>
                                        <p:strVal val="visible"/>
                                      </p:to>
                                    </p:set>
                                    <p:animEffect transition="in" filter="barn(outHorizontal)">
                                      <p:cBhvr>
                                        <p:cTn id="32" dur="1000"/>
                                        <p:tgtEl>
                                          <p:spTgt spid="16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ldLvl="0" animBg="1"/>
      <p:bldP spid="16387" grpId="0"/>
      <p:bldP spid="16392" grpId="0"/>
      <p:bldP spid="1639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31"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特点</a:t>
            </a:r>
          </a:p>
        </p:txBody>
      </p:sp>
      <p:grpSp>
        <p:nvGrpSpPr>
          <p:cNvPr id="22532" name="组合 1"/>
          <p:cNvGrpSpPr/>
          <p:nvPr/>
        </p:nvGrpSpPr>
        <p:grpSpPr>
          <a:xfrm>
            <a:off x="222250" y="328613"/>
            <a:ext cx="654050" cy="573087"/>
            <a:chOff x="0" y="0"/>
            <a:chExt cx="3252297" cy="2844316"/>
          </a:xfrm>
        </p:grpSpPr>
        <p:sp>
          <p:nvSpPr>
            <p:cNvPr id="19477"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9478"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22535" name="泪滴形 6"/>
          <p:cNvSpPr/>
          <p:nvPr/>
        </p:nvSpPr>
        <p:spPr>
          <a:xfrm>
            <a:off x="974725" y="3649663"/>
            <a:ext cx="1757363" cy="1797050"/>
          </a:xfrm>
          <a:custGeom>
            <a:avLst/>
            <a:gdLst/>
            <a:ahLst/>
            <a:cxnLst>
              <a:cxn ang="0">
                <a:pos x="0" y="898461"/>
              </a:cxn>
              <a:cxn ang="0">
                <a:pos x="878968" y="0"/>
              </a:cxn>
              <a:cxn ang="0">
                <a:pos x="1757934" y="0"/>
              </a:cxn>
              <a:cxn ang="0">
                <a:pos x="1757934" y="898461"/>
              </a:cxn>
              <a:cxn ang="0">
                <a:pos x="878968" y="1796922"/>
              </a:cxn>
              <a:cxn ang="0">
                <a:pos x="0" y="898461"/>
              </a:cxn>
            </a:cxnLst>
            <a:rect l="0" t="0" r="0" b="0"/>
            <a:pathLst>
              <a:path w="1756792" h="1797178">
                <a:moveTo>
                  <a:pt x="0" y="898589"/>
                </a:moveTo>
                <a:cubicBezTo>
                  <a:pt x="0" y="402312"/>
                  <a:pt x="393271" y="0"/>
                  <a:pt x="878396" y="0"/>
                </a:cubicBezTo>
                <a:lnTo>
                  <a:pt x="1756792" y="0"/>
                </a:lnTo>
                <a:lnTo>
                  <a:pt x="1756792" y="898589"/>
                </a:lnTo>
                <a:cubicBezTo>
                  <a:pt x="1756792" y="1394866"/>
                  <a:pt x="1363521" y="1797178"/>
                  <a:pt x="878396" y="1797178"/>
                </a:cubicBezTo>
                <a:cubicBezTo>
                  <a:pt x="393271" y="1797178"/>
                  <a:pt x="0" y="1394866"/>
                  <a:pt x="0" y="898589"/>
                </a:cubicBezTo>
                <a:close/>
              </a:path>
            </a:pathLst>
          </a:custGeom>
          <a:solidFill>
            <a:schemeClr val="bg1">
              <a:alpha val="50195"/>
            </a:schemeClr>
          </a:solidFill>
          <a:ln w="9525">
            <a:noFill/>
          </a:ln>
        </p:spPr>
        <p:txBody>
          <a:bodyPr/>
          <a:lstStyle/>
          <a:p>
            <a:endParaRPr lang="zh-CN" altLang="en-US"/>
          </a:p>
        </p:txBody>
      </p:sp>
      <p:sp>
        <p:nvSpPr>
          <p:cNvPr id="22536" name="泪滴形 7"/>
          <p:cNvSpPr/>
          <p:nvPr/>
        </p:nvSpPr>
        <p:spPr>
          <a:xfrm rot="10800000">
            <a:off x="2955925" y="1822450"/>
            <a:ext cx="1655763" cy="1693863"/>
          </a:xfrm>
          <a:custGeom>
            <a:avLst/>
            <a:gdLst/>
            <a:ahLst/>
            <a:cxnLst>
              <a:cxn ang="0">
                <a:pos x="0" y="846968"/>
              </a:cxn>
              <a:cxn ang="0">
                <a:pos x="827899" y="0"/>
              </a:cxn>
              <a:cxn ang="0">
                <a:pos x="1655797" y="0"/>
              </a:cxn>
              <a:cxn ang="0">
                <a:pos x="1655797" y="846968"/>
              </a:cxn>
              <a:cxn ang="0">
                <a:pos x="827898" y="1693934"/>
              </a:cxn>
              <a:cxn ang="0">
                <a:pos x="-1" y="846968"/>
              </a:cxn>
              <a:cxn ang="0">
                <a:pos x="0" y="846968"/>
              </a:cxn>
            </a:cxnLst>
            <a:rect l="0" t="0" r="0" b="0"/>
            <a:pathLst>
              <a:path w="1655729" h="1693792">
                <a:moveTo>
                  <a:pt x="0" y="846896"/>
                </a:moveTo>
                <a:cubicBezTo>
                  <a:pt x="0" y="379168"/>
                  <a:pt x="370648" y="0"/>
                  <a:pt x="827865" y="0"/>
                </a:cubicBezTo>
                <a:lnTo>
                  <a:pt x="1655729" y="0"/>
                </a:lnTo>
                <a:lnTo>
                  <a:pt x="1655729" y="846896"/>
                </a:lnTo>
                <a:cubicBezTo>
                  <a:pt x="1655729" y="1314624"/>
                  <a:pt x="1285081" y="1693792"/>
                  <a:pt x="827864" y="1693792"/>
                </a:cubicBezTo>
                <a:cubicBezTo>
                  <a:pt x="370647" y="1693792"/>
                  <a:pt x="-1" y="1314624"/>
                  <a:pt x="-1" y="846896"/>
                </a:cubicBezTo>
                <a:lnTo>
                  <a:pt x="0" y="846896"/>
                </a:lnTo>
                <a:close/>
              </a:path>
            </a:pathLst>
          </a:custGeom>
          <a:solidFill>
            <a:schemeClr val="bg1">
              <a:alpha val="50195"/>
            </a:schemeClr>
          </a:solidFill>
          <a:ln w="9525">
            <a:noFill/>
          </a:ln>
        </p:spPr>
        <p:txBody>
          <a:bodyPr/>
          <a:lstStyle/>
          <a:p>
            <a:endParaRPr lang="zh-CN" altLang="en-US"/>
          </a:p>
        </p:txBody>
      </p:sp>
      <p:sp>
        <p:nvSpPr>
          <p:cNvPr id="22537" name="泪滴形 8"/>
          <p:cNvSpPr/>
          <p:nvPr/>
        </p:nvSpPr>
        <p:spPr>
          <a:xfrm rot="5400000">
            <a:off x="1206500" y="1955800"/>
            <a:ext cx="1506538" cy="1543050"/>
          </a:xfrm>
          <a:custGeom>
            <a:avLst/>
            <a:gdLst/>
            <a:ahLst/>
            <a:cxnLst>
              <a:cxn ang="0">
                <a:pos x="0" y="771734"/>
              </a:cxn>
              <a:cxn ang="0">
                <a:pos x="752556" y="0"/>
              </a:cxn>
              <a:cxn ang="0">
                <a:pos x="1505111" y="0"/>
              </a:cxn>
              <a:cxn ang="0">
                <a:pos x="1505111" y="771734"/>
              </a:cxn>
              <a:cxn ang="0">
                <a:pos x="752556" y="1543468"/>
              </a:cxn>
              <a:cxn ang="0">
                <a:pos x="0" y="771734"/>
              </a:cxn>
            </a:cxnLst>
            <a:rect l="0" t="0" r="0" b="0"/>
            <a:pathLst>
              <a:path w="1507966" h="1542632">
                <a:moveTo>
                  <a:pt x="0" y="771316"/>
                </a:moveTo>
                <a:cubicBezTo>
                  <a:pt x="0" y="345330"/>
                  <a:pt x="337570" y="0"/>
                  <a:pt x="753983" y="0"/>
                </a:cubicBezTo>
                <a:lnTo>
                  <a:pt x="1507966" y="0"/>
                </a:lnTo>
                <a:lnTo>
                  <a:pt x="1507966" y="771316"/>
                </a:lnTo>
                <a:cubicBezTo>
                  <a:pt x="1507966" y="1197302"/>
                  <a:pt x="1170396" y="1542632"/>
                  <a:pt x="753983" y="1542632"/>
                </a:cubicBezTo>
                <a:cubicBezTo>
                  <a:pt x="337570" y="1542632"/>
                  <a:pt x="0" y="1197302"/>
                  <a:pt x="0" y="771316"/>
                </a:cubicBezTo>
                <a:close/>
              </a:path>
            </a:pathLst>
          </a:custGeom>
          <a:solidFill>
            <a:schemeClr val="bg1">
              <a:alpha val="50195"/>
            </a:schemeClr>
          </a:solidFill>
          <a:ln w="9525">
            <a:noFill/>
          </a:ln>
        </p:spPr>
        <p:txBody>
          <a:bodyPr/>
          <a:lstStyle/>
          <a:p>
            <a:endParaRPr lang="zh-CN" altLang="en-US"/>
          </a:p>
        </p:txBody>
      </p:sp>
      <p:sp>
        <p:nvSpPr>
          <p:cNvPr id="22538" name="泪滴形 9"/>
          <p:cNvSpPr/>
          <p:nvPr/>
        </p:nvSpPr>
        <p:spPr>
          <a:xfrm rot="-5400000">
            <a:off x="2943225" y="3660775"/>
            <a:ext cx="1962150" cy="2008188"/>
          </a:xfrm>
          <a:custGeom>
            <a:avLst/>
            <a:gdLst/>
            <a:ahLst/>
            <a:cxnLst>
              <a:cxn ang="0">
                <a:pos x="0" y="1004181"/>
              </a:cxn>
              <a:cxn ang="0">
                <a:pos x="980706" y="0"/>
              </a:cxn>
              <a:cxn ang="0">
                <a:pos x="1961411" y="0"/>
              </a:cxn>
              <a:cxn ang="0">
                <a:pos x="1961411" y="1004181"/>
              </a:cxn>
              <a:cxn ang="0">
                <a:pos x="980706" y="2008362"/>
              </a:cxn>
              <a:cxn ang="0">
                <a:pos x="-1" y="1004181"/>
              </a:cxn>
              <a:cxn ang="0">
                <a:pos x="0" y="1004181"/>
              </a:cxn>
            </a:cxnLst>
            <a:rect l="0" t="0" r="0" b="0"/>
            <a:pathLst>
              <a:path w="1962889" h="2008014">
                <a:moveTo>
                  <a:pt x="0" y="1004007"/>
                </a:moveTo>
                <a:cubicBezTo>
                  <a:pt x="0" y="449509"/>
                  <a:pt x="439408" y="0"/>
                  <a:pt x="981445" y="0"/>
                </a:cubicBezTo>
                <a:lnTo>
                  <a:pt x="1962889" y="0"/>
                </a:lnTo>
                <a:lnTo>
                  <a:pt x="1962889" y="1004007"/>
                </a:lnTo>
                <a:cubicBezTo>
                  <a:pt x="1962889" y="1558505"/>
                  <a:pt x="1523481" y="2008014"/>
                  <a:pt x="981444" y="2008014"/>
                </a:cubicBezTo>
                <a:cubicBezTo>
                  <a:pt x="439407" y="2008014"/>
                  <a:pt x="-1" y="1558505"/>
                  <a:pt x="-1" y="1004007"/>
                </a:cubicBezTo>
                <a:lnTo>
                  <a:pt x="0" y="1004007"/>
                </a:lnTo>
                <a:close/>
              </a:path>
            </a:pathLst>
          </a:custGeom>
          <a:solidFill>
            <a:schemeClr val="bg1">
              <a:alpha val="50195"/>
            </a:schemeClr>
          </a:solidFill>
          <a:ln w="9525">
            <a:noFill/>
          </a:ln>
        </p:spPr>
        <p:txBody>
          <a:bodyPr/>
          <a:lstStyle/>
          <a:p>
            <a:endParaRPr lang="zh-CN" altLang="en-US"/>
          </a:p>
        </p:txBody>
      </p:sp>
      <p:sp>
        <p:nvSpPr>
          <p:cNvPr id="22539" name="椭圆 10"/>
          <p:cNvSpPr/>
          <p:nvPr/>
        </p:nvSpPr>
        <p:spPr>
          <a:xfrm>
            <a:off x="1447800" y="2284413"/>
            <a:ext cx="911225" cy="854075"/>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0" name="椭圆 11"/>
          <p:cNvSpPr/>
          <p:nvPr/>
        </p:nvSpPr>
        <p:spPr>
          <a:xfrm>
            <a:off x="3403600" y="2000250"/>
            <a:ext cx="1044575" cy="982663"/>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1" name="椭圆 12"/>
          <p:cNvSpPr/>
          <p:nvPr/>
        </p:nvSpPr>
        <p:spPr>
          <a:xfrm>
            <a:off x="1260475" y="4173538"/>
            <a:ext cx="1042988" cy="982662"/>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2" name="椭圆 14"/>
          <p:cNvSpPr/>
          <p:nvPr/>
        </p:nvSpPr>
        <p:spPr>
          <a:xfrm>
            <a:off x="3567113" y="4173538"/>
            <a:ext cx="1044575" cy="982662"/>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3" name="泪滴形 15"/>
          <p:cNvSpPr/>
          <p:nvPr/>
        </p:nvSpPr>
        <p:spPr>
          <a:xfrm>
            <a:off x="5886450" y="1754188"/>
            <a:ext cx="546100" cy="558800"/>
          </a:xfrm>
          <a:custGeom>
            <a:avLst/>
            <a:gdLst>
              <a:gd name="txL" fmla="*/ 0 w 546930"/>
              <a:gd name="txT" fmla="*/ 0 h 559503"/>
              <a:gd name="txR" fmla="*/ 546930 w 546930"/>
              <a:gd name="txB" fmla="*/ 559503 h 559503"/>
            </a:gdLst>
            <a:ahLst/>
            <a:cxnLst>
              <a:cxn ang="0">
                <a:pos x="0" y="279049"/>
              </a:cxn>
              <a:cxn ang="0">
                <a:pos x="272636" y="0"/>
              </a:cxn>
              <a:cxn ang="0">
                <a:pos x="545271" y="0"/>
              </a:cxn>
              <a:cxn ang="0">
                <a:pos x="545271" y="279049"/>
              </a:cxn>
              <a:cxn ang="0">
                <a:pos x="272636" y="558099"/>
              </a:cxn>
              <a:cxn ang="0">
                <a:pos x="0" y="279049"/>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1</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2544" name="泪滴形 17"/>
          <p:cNvSpPr/>
          <p:nvPr/>
        </p:nvSpPr>
        <p:spPr>
          <a:xfrm>
            <a:off x="5902325" y="2874963"/>
            <a:ext cx="547688" cy="558800"/>
          </a:xfrm>
          <a:custGeom>
            <a:avLst/>
            <a:gdLst>
              <a:gd name="txL" fmla="*/ 0 w 546930"/>
              <a:gd name="txT" fmla="*/ 0 h 559503"/>
              <a:gd name="txR" fmla="*/ 546930 w 546930"/>
              <a:gd name="txB" fmla="*/ 559503 h 559503"/>
            </a:gdLst>
            <a:ahLst/>
            <a:cxnLst>
              <a:cxn ang="0">
                <a:pos x="0" y="279049"/>
              </a:cxn>
              <a:cxn ang="0">
                <a:pos x="274224" y="0"/>
              </a:cxn>
              <a:cxn ang="0">
                <a:pos x="548447" y="0"/>
              </a:cxn>
              <a:cxn ang="0">
                <a:pos x="548447" y="279049"/>
              </a:cxn>
              <a:cxn ang="0">
                <a:pos x="274224" y="558099"/>
              </a:cxn>
              <a:cxn ang="0">
                <a:pos x="0" y="279049"/>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2</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2545" name="泪滴形 19"/>
          <p:cNvSpPr/>
          <p:nvPr/>
        </p:nvSpPr>
        <p:spPr>
          <a:xfrm>
            <a:off x="5886450" y="3992563"/>
            <a:ext cx="546100" cy="560387"/>
          </a:xfrm>
          <a:custGeom>
            <a:avLst/>
            <a:gdLst>
              <a:gd name="txL" fmla="*/ 0 w 546930"/>
              <a:gd name="txT" fmla="*/ 0 h 559503"/>
              <a:gd name="txR" fmla="*/ 546930 w 546930"/>
              <a:gd name="txB" fmla="*/ 559503 h 559503"/>
            </a:gdLst>
            <a:ahLst/>
            <a:cxnLst>
              <a:cxn ang="0">
                <a:pos x="0" y="280637"/>
              </a:cxn>
              <a:cxn ang="0">
                <a:pos x="272636" y="0"/>
              </a:cxn>
              <a:cxn ang="0">
                <a:pos x="545271" y="0"/>
              </a:cxn>
              <a:cxn ang="0">
                <a:pos x="545271" y="280637"/>
              </a:cxn>
              <a:cxn ang="0">
                <a:pos x="272636" y="561273"/>
              </a:cxn>
              <a:cxn ang="0">
                <a:pos x="0" y="280637"/>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3</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2546" name="泪滴形 20"/>
          <p:cNvSpPr/>
          <p:nvPr/>
        </p:nvSpPr>
        <p:spPr>
          <a:xfrm>
            <a:off x="5886450" y="5113338"/>
            <a:ext cx="546100" cy="560387"/>
          </a:xfrm>
          <a:custGeom>
            <a:avLst/>
            <a:gdLst>
              <a:gd name="txL" fmla="*/ 0 w 546930"/>
              <a:gd name="txT" fmla="*/ 0 h 559503"/>
              <a:gd name="txR" fmla="*/ 546930 w 546930"/>
              <a:gd name="txB" fmla="*/ 559503 h 559503"/>
            </a:gdLst>
            <a:ahLst/>
            <a:cxnLst>
              <a:cxn ang="0">
                <a:pos x="0" y="280637"/>
              </a:cxn>
              <a:cxn ang="0">
                <a:pos x="272636" y="0"/>
              </a:cxn>
              <a:cxn ang="0">
                <a:pos x="545271" y="0"/>
              </a:cxn>
              <a:cxn ang="0">
                <a:pos x="545271" y="280637"/>
              </a:cxn>
              <a:cxn ang="0">
                <a:pos x="272636" y="561273"/>
              </a:cxn>
              <a:cxn ang="0">
                <a:pos x="0" y="280637"/>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4</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2547" name="矩形 21"/>
          <p:cNvSpPr/>
          <p:nvPr/>
        </p:nvSpPr>
        <p:spPr>
          <a:xfrm>
            <a:off x="6551613" y="1682433"/>
            <a:ext cx="4418012" cy="5835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zh-CN" altLang="en-US" sz="1600" b="1" dirty="0">
                <a:solidFill>
                  <a:schemeClr val="bg1"/>
                </a:solidFill>
                <a:latin typeface="微软雅黑" panose="020B0503020204020204" pitchFamily="34" charset="-122"/>
                <a:ea typeface="微软雅黑" panose="020B0503020204020204" pitchFamily="34" charset="-122"/>
                <a:sym typeface="+mn-ea"/>
              </a:rPr>
              <a:t>UML统一了Booch、OMT和OOSE等方法中的基本概念和符号。</a:t>
            </a:r>
          </a:p>
        </p:txBody>
      </p:sp>
      <p:sp>
        <p:nvSpPr>
          <p:cNvPr id="22548" name="矩形 22"/>
          <p:cNvSpPr/>
          <p:nvPr/>
        </p:nvSpPr>
        <p:spPr>
          <a:xfrm>
            <a:off x="6551613" y="2740978"/>
            <a:ext cx="4418012" cy="82994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a:lnSpc>
                <a:spcPct val="150000"/>
              </a:lnSpc>
              <a:buNone/>
            </a:pPr>
            <a:r>
              <a:rPr lang="zh-CN" altLang="en-US" sz="1600" b="1" dirty="0">
                <a:solidFill>
                  <a:schemeClr val="bg1"/>
                </a:solidFill>
                <a:latin typeface="微软雅黑" panose="020B0503020204020204" pitchFamily="34" charset="-122"/>
                <a:ea typeface="微软雅黑" panose="020B0503020204020204" pitchFamily="34" charset="-122"/>
                <a:sym typeface="+mn-ea"/>
              </a:rPr>
              <a:t>UML吸取了面向对象领域中各种优秀的思想，其中也包括非OO方法的影响。</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2549" name="矩形 23"/>
          <p:cNvSpPr/>
          <p:nvPr/>
        </p:nvSpPr>
        <p:spPr>
          <a:xfrm>
            <a:off x="6551613" y="5009515"/>
            <a:ext cx="4418012" cy="11988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l">
              <a:lnSpc>
                <a:spcPct val="150000"/>
              </a:lnSpc>
              <a:spcBef>
                <a:spcPts val="1000"/>
              </a:spcBef>
              <a:buNone/>
            </a:pPr>
            <a:r>
              <a:rPr lang="zh-CN" altLang="en-US" sz="1600" b="1" dirty="0">
                <a:solidFill>
                  <a:schemeClr val="bg1"/>
                </a:solidFill>
                <a:latin typeface="微软雅黑" panose="020B0503020204020204" pitchFamily="34" charset="-122"/>
                <a:ea typeface="微软雅黑" panose="020B0503020204020204" pitchFamily="34" charset="-122"/>
                <a:sym typeface="+mn-ea"/>
              </a:rPr>
              <a:t> 例如：模板（Stereotypes）、职责Responsibilities）活动图（Activity diagram）等新概念</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2550" name="矩形 24"/>
          <p:cNvSpPr/>
          <p:nvPr/>
        </p:nvSpPr>
        <p:spPr>
          <a:xfrm>
            <a:off x="6551613" y="3947795"/>
            <a:ext cx="4418012"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l">
              <a:lnSpc>
                <a:spcPct val="150000"/>
              </a:lnSpc>
              <a:spcBef>
                <a:spcPts val="1000"/>
              </a:spcBef>
              <a:buNone/>
            </a:pPr>
            <a:r>
              <a:rPr lang="zh-CN" altLang="en-US" sz="1600" b="1" dirty="0">
                <a:solidFill>
                  <a:schemeClr val="bg1"/>
                </a:solidFill>
                <a:latin typeface="微软雅黑" panose="020B0503020204020204" pitchFamily="34" charset="-122"/>
                <a:ea typeface="微软雅黑" panose="020B0503020204020204" pitchFamily="34" charset="-122"/>
                <a:sym typeface="+mn-ea"/>
              </a:rPr>
              <a:t>UML在演变过程中还提出了一些新的概念。</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fade">
                                      <p:cBhvr>
                                        <p:cTn id="7" dur="500"/>
                                        <p:tgtEl>
                                          <p:spTgt spid="2253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530"/>
                                        </p:tgtEl>
                                        <p:attrNameLst>
                                          <p:attrName>style.visibility</p:attrName>
                                        </p:attrNameLst>
                                      </p:cBhvr>
                                      <p:to>
                                        <p:strVal val="visible"/>
                                      </p:to>
                                    </p:set>
                                    <p:anim calcmode="lin" valueType="num">
                                      <p:cBhvr>
                                        <p:cTn id="11" dur="1000" fill="hold"/>
                                        <p:tgtEl>
                                          <p:spTgt spid="22530"/>
                                        </p:tgtEl>
                                        <p:attrNameLst>
                                          <p:attrName>ppt_w</p:attrName>
                                        </p:attrNameLst>
                                      </p:cBhvr>
                                      <p:tavLst>
                                        <p:tav tm="0">
                                          <p:val>
                                            <p:fltVal val="0"/>
                                          </p:val>
                                        </p:tav>
                                        <p:tav tm="100000">
                                          <p:val>
                                            <p:strVal val="#ppt_w"/>
                                          </p:val>
                                        </p:tav>
                                      </p:tavLst>
                                    </p:anim>
                                    <p:anim calcmode="lin" valueType="num">
                                      <p:cBhvr>
                                        <p:cTn id="12" dur="1000" fill="hold"/>
                                        <p:tgtEl>
                                          <p:spTgt spid="22530"/>
                                        </p:tgtEl>
                                        <p:attrNameLst>
                                          <p:attrName>ppt_h</p:attrName>
                                        </p:attrNameLst>
                                      </p:cBhvr>
                                      <p:tavLst>
                                        <p:tav tm="0">
                                          <p:val>
                                            <p:fltVal val="0"/>
                                          </p:val>
                                        </p:tav>
                                        <p:tav tm="100000">
                                          <p:val>
                                            <p:strVal val="#ppt_h"/>
                                          </p:val>
                                        </p:tav>
                                      </p:tavLst>
                                    </p:anim>
                                    <p:animEffect transition="in" filter="fade">
                                      <p:cBhvr>
                                        <p:cTn id="13" dur="1000"/>
                                        <p:tgtEl>
                                          <p:spTgt spid="2253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2531"/>
                                        </p:tgtEl>
                                        <p:attrNameLst>
                                          <p:attrName>style.visibility</p:attrName>
                                        </p:attrNameLst>
                                      </p:cBhvr>
                                      <p:to>
                                        <p:strVal val="visible"/>
                                      </p:to>
                                    </p:set>
                                    <p:anim calcmode="lin" valueType="num">
                                      <p:cBhvr>
                                        <p:cTn id="16" dur="500" decel="50000" fill="hold">
                                          <p:stCondLst>
                                            <p:cond delay="0"/>
                                          </p:stCondLst>
                                        </p:cTn>
                                        <p:tgtEl>
                                          <p:spTgt spid="2253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253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2531"/>
                                        </p:tgtEl>
                                        <p:attrNameLst>
                                          <p:attrName>ppt_w</p:attrName>
                                        </p:attrNameLst>
                                      </p:cBhvr>
                                      <p:tavLst>
                                        <p:tav tm="0">
                                          <p:val>
                                            <p:strVal val="#ppt_w*.05"/>
                                          </p:val>
                                        </p:tav>
                                        <p:tav tm="100000">
                                          <p:val>
                                            <p:strVal val="#ppt_w"/>
                                          </p:val>
                                        </p:tav>
                                      </p:tavLst>
                                    </p:anim>
                                    <p:anim calcmode="lin" valueType="num">
                                      <p:cBhvr>
                                        <p:cTn id="19" dur="1000" fill="hold"/>
                                        <p:tgtEl>
                                          <p:spTgt spid="2253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253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253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253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2531"/>
                                        </p:tgtEl>
                                      </p:cBhvr>
                                    </p:animEffect>
                                  </p:childTnLst>
                                </p:cTn>
                              </p:par>
                            </p:childTnLst>
                          </p:cTn>
                        </p:par>
                        <p:par>
                          <p:cTn id="24" fill="hold">
                            <p:stCondLst>
                              <p:cond delay="1500"/>
                            </p:stCondLst>
                            <p:childTnLst>
                              <p:par>
                                <p:cTn id="25" presetID="6" presetClass="entr" presetSubtype="16" fill="hold" nodeType="afterEffect">
                                  <p:stCondLst>
                                    <p:cond delay="0"/>
                                  </p:stCondLst>
                                  <p:childTnLst>
                                    <p:set>
                                      <p:cBhvr>
                                        <p:cTn id="26" dur="1" fill="hold">
                                          <p:stCondLst>
                                            <p:cond delay="0"/>
                                          </p:stCondLst>
                                        </p:cTn>
                                        <p:tgtEl>
                                          <p:spTgt spid="22537"/>
                                        </p:tgtEl>
                                        <p:attrNameLst>
                                          <p:attrName>style.visibility</p:attrName>
                                        </p:attrNameLst>
                                      </p:cBhvr>
                                      <p:to>
                                        <p:strVal val="visible"/>
                                      </p:to>
                                    </p:set>
                                    <p:animEffect transition="in" filter="circle(in)">
                                      <p:cBhvr>
                                        <p:cTn id="27" dur="1000"/>
                                        <p:tgtEl>
                                          <p:spTgt spid="22537"/>
                                        </p:tgtEl>
                                      </p:cBhvr>
                                    </p:animEffect>
                                  </p:childTnLst>
                                </p:cTn>
                              </p:par>
                            </p:childTnLst>
                          </p:cTn>
                        </p:par>
                        <p:par>
                          <p:cTn id="28" fill="hold">
                            <p:stCondLst>
                              <p:cond delay="2500"/>
                            </p:stCondLst>
                            <p:childTnLst>
                              <p:par>
                                <p:cTn id="29" presetID="6" presetClass="entr" presetSubtype="16" fill="hold" grpId="0" nodeType="afterEffect">
                                  <p:stCondLst>
                                    <p:cond delay="0"/>
                                  </p:stCondLst>
                                  <p:childTnLst>
                                    <p:set>
                                      <p:cBhvr>
                                        <p:cTn id="30" dur="1" fill="hold">
                                          <p:stCondLst>
                                            <p:cond delay="0"/>
                                          </p:stCondLst>
                                        </p:cTn>
                                        <p:tgtEl>
                                          <p:spTgt spid="22539"/>
                                        </p:tgtEl>
                                        <p:attrNameLst>
                                          <p:attrName>style.visibility</p:attrName>
                                        </p:attrNameLst>
                                      </p:cBhvr>
                                      <p:to>
                                        <p:strVal val="visible"/>
                                      </p:to>
                                    </p:set>
                                    <p:animEffect transition="in" filter="circle(in)">
                                      <p:cBhvr>
                                        <p:cTn id="31" dur="1000"/>
                                        <p:tgtEl>
                                          <p:spTgt spid="22539"/>
                                        </p:tgtEl>
                                      </p:cBhvr>
                                    </p:animEffect>
                                  </p:childTnLst>
                                </p:cTn>
                              </p:par>
                            </p:childTnLst>
                          </p:cTn>
                        </p:par>
                        <p:par>
                          <p:cTn id="32" fill="hold">
                            <p:stCondLst>
                              <p:cond delay="3500"/>
                            </p:stCondLst>
                            <p:childTnLst>
                              <p:par>
                                <p:cTn id="33" presetID="6" presetClass="entr" presetSubtype="16" fill="hold" nodeType="afterEffect">
                                  <p:stCondLst>
                                    <p:cond delay="0"/>
                                  </p:stCondLst>
                                  <p:childTnLst>
                                    <p:set>
                                      <p:cBhvr>
                                        <p:cTn id="34" dur="1" fill="hold">
                                          <p:stCondLst>
                                            <p:cond delay="0"/>
                                          </p:stCondLst>
                                        </p:cTn>
                                        <p:tgtEl>
                                          <p:spTgt spid="22536"/>
                                        </p:tgtEl>
                                        <p:attrNameLst>
                                          <p:attrName>style.visibility</p:attrName>
                                        </p:attrNameLst>
                                      </p:cBhvr>
                                      <p:to>
                                        <p:strVal val="visible"/>
                                      </p:to>
                                    </p:set>
                                    <p:animEffect transition="in" filter="circle(in)">
                                      <p:cBhvr>
                                        <p:cTn id="35" dur="1000"/>
                                        <p:tgtEl>
                                          <p:spTgt spid="22536"/>
                                        </p:tgtEl>
                                      </p:cBhvr>
                                    </p:animEffect>
                                  </p:childTnLst>
                                </p:cTn>
                              </p:par>
                            </p:childTnLst>
                          </p:cTn>
                        </p:par>
                        <p:par>
                          <p:cTn id="36" fill="hold">
                            <p:stCondLst>
                              <p:cond delay="4500"/>
                            </p:stCondLst>
                            <p:childTnLst>
                              <p:par>
                                <p:cTn id="37" presetID="6" presetClass="entr" presetSubtype="16" fill="hold" grpId="0" nodeType="afterEffect">
                                  <p:stCondLst>
                                    <p:cond delay="0"/>
                                  </p:stCondLst>
                                  <p:childTnLst>
                                    <p:set>
                                      <p:cBhvr>
                                        <p:cTn id="38" dur="1" fill="hold">
                                          <p:stCondLst>
                                            <p:cond delay="0"/>
                                          </p:stCondLst>
                                        </p:cTn>
                                        <p:tgtEl>
                                          <p:spTgt spid="22540"/>
                                        </p:tgtEl>
                                        <p:attrNameLst>
                                          <p:attrName>style.visibility</p:attrName>
                                        </p:attrNameLst>
                                      </p:cBhvr>
                                      <p:to>
                                        <p:strVal val="visible"/>
                                      </p:to>
                                    </p:set>
                                    <p:animEffect transition="in" filter="circle(in)">
                                      <p:cBhvr>
                                        <p:cTn id="39" dur="1000"/>
                                        <p:tgtEl>
                                          <p:spTgt spid="22540"/>
                                        </p:tgtEl>
                                      </p:cBhvr>
                                    </p:animEffect>
                                  </p:childTnLst>
                                </p:cTn>
                              </p:par>
                            </p:childTnLst>
                          </p:cTn>
                        </p:par>
                        <p:par>
                          <p:cTn id="40" fill="hold">
                            <p:stCondLst>
                              <p:cond delay="5500"/>
                            </p:stCondLst>
                            <p:childTnLst>
                              <p:par>
                                <p:cTn id="41" presetID="6" presetClass="entr" presetSubtype="16" fill="hold" nodeType="afterEffect">
                                  <p:stCondLst>
                                    <p:cond delay="0"/>
                                  </p:stCondLst>
                                  <p:childTnLst>
                                    <p:set>
                                      <p:cBhvr>
                                        <p:cTn id="42" dur="1" fill="hold">
                                          <p:stCondLst>
                                            <p:cond delay="0"/>
                                          </p:stCondLst>
                                        </p:cTn>
                                        <p:tgtEl>
                                          <p:spTgt spid="22538"/>
                                        </p:tgtEl>
                                        <p:attrNameLst>
                                          <p:attrName>style.visibility</p:attrName>
                                        </p:attrNameLst>
                                      </p:cBhvr>
                                      <p:to>
                                        <p:strVal val="visible"/>
                                      </p:to>
                                    </p:set>
                                    <p:animEffect transition="in" filter="circle(in)">
                                      <p:cBhvr>
                                        <p:cTn id="43" dur="1000"/>
                                        <p:tgtEl>
                                          <p:spTgt spid="22538"/>
                                        </p:tgtEl>
                                      </p:cBhvr>
                                    </p:animEffect>
                                  </p:childTnLst>
                                </p:cTn>
                              </p:par>
                            </p:childTnLst>
                          </p:cTn>
                        </p:par>
                        <p:par>
                          <p:cTn id="44" fill="hold">
                            <p:stCondLst>
                              <p:cond delay="6500"/>
                            </p:stCondLst>
                            <p:childTnLst>
                              <p:par>
                                <p:cTn id="45" presetID="6" presetClass="entr" presetSubtype="16" fill="hold" grpId="0" nodeType="afterEffect">
                                  <p:stCondLst>
                                    <p:cond delay="0"/>
                                  </p:stCondLst>
                                  <p:childTnLst>
                                    <p:set>
                                      <p:cBhvr>
                                        <p:cTn id="46" dur="1" fill="hold">
                                          <p:stCondLst>
                                            <p:cond delay="0"/>
                                          </p:stCondLst>
                                        </p:cTn>
                                        <p:tgtEl>
                                          <p:spTgt spid="22542"/>
                                        </p:tgtEl>
                                        <p:attrNameLst>
                                          <p:attrName>style.visibility</p:attrName>
                                        </p:attrNameLst>
                                      </p:cBhvr>
                                      <p:to>
                                        <p:strVal val="visible"/>
                                      </p:to>
                                    </p:set>
                                    <p:animEffect transition="in" filter="circle(in)">
                                      <p:cBhvr>
                                        <p:cTn id="47" dur="1000"/>
                                        <p:tgtEl>
                                          <p:spTgt spid="22542"/>
                                        </p:tgtEl>
                                      </p:cBhvr>
                                    </p:animEffect>
                                  </p:childTnLst>
                                </p:cTn>
                              </p:par>
                            </p:childTnLst>
                          </p:cTn>
                        </p:par>
                        <p:par>
                          <p:cTn id="48" fill="hold">
                            <p:stCondLst>
                              <p:cond delay="7500"/>
                            </p:stCondLst>
                            <p:childTnLst>
                              <p:par>
                                <p:cTn id="49" presetID="6" presetClass="entr" presetSubtype="16" fill="hold" nodeType="afterEffect">
                                  <p:stCondLst>
                                    <p:cond delay="0"/>
                                  </p:stCondLst>
                                  <p:childTnLst>
                                    <p:set>
                                      <p:cBhvr>
                                        <p:cTn id="50" dur="1" fill="hold">
                                          <p:stCondLst>
                                            <p:cond delay="0"/>
                                          </p:stCondLst>
                                        </p:cTn>
                                        <p:tgtEl>
                                          <p:spTgt spid="22535"/>
                                        </p:tgtEl>
                                        <p:attrNameLst>
                                          <p:attrName>style.visibility</p:attrName>
                                        </p:attrNameLst>
                                      </p:cBhvr>
                                      <p:to>
                                        <p:strVal val="visible"/>
                                      </p:to>
                                    </p:set>
                                    <p:animEffect transition="in" filter="circle(in)">
                                      <p:cBhvr>
                                        <p:cTn id="51" dur="1000"/>
                                        <p:tgtEl>
                                          <p:spTgt spid="22535"/>
                                        </p:tgtEl>
                                      </p:cBhvr>
                                    </p:animEffect>
                                  </p:childTnLst>
                                </p:cTn>
                              </p:par>
                            </p:childTnLst>
                          </p:cTn>
                        </p:par>
                        <p:par>
                          <p:cTn id="52" fill="hold">
                            <p:stCondLst>
                              <p:cond delay="8500"/>
                            </p:stCondLst>
                            <p:childTnLst>
                              <p:par>
                                <p:cTn id="53" presetID="6" presetClass="entr" presetSubtype="16" fill="hold" grpId="0" nodeType="afterEffect">
                                  <p:stCondLst>
                                    <p:cond delay="0"/>
                                  </p:stCondLst>
                                  <p:childTnLst>
                                    <p:set>
                                      <p:cBhvr>
                                        <p:cTn id="54" dur="1" fill="hold">
                                          <p:stCondLst>
                                            <p:cond delay="0"/>
                                          </p:stCondLst>
                                        </p:cTn>
                                        <p:tgtEl>
                                          <p:spTgt spid="22541"/>
                                        </p:tgtEl>
                                        <p:attrNameLst>
                                          <p:attrName>style.visibility</p:attrName>
                                        </p:attrNameLst>
                                      </p:cBhvr>
                                      <p:to>
                                        <p:strVal val="visible"/>
                                      </p:to>
                                    </p:set>
                                    <p:animEffect transition="in" filter="circle(in)">
                                      <p:cBhvr>
                                        <p:cTn id="55" dur="1000"/>
                                        <p:tgtEl>
                                          <p:spTgt spid="22541"/>
                                        </p:tgtEl>
                                      </p:cBhvr>
                                    </p:animEffect>
                                  </p:childTnLst>
                                </p:cTn>
                              </p:par>
                            </p:childTnLst>
                          </p:cTn>
                        </p:par>
                        <p:par>
                          <p:cTn id="56" fill="hold">
                            <p:stCondLst>
                              <p:cond delay="9500"/>
                            </p:stCondLst>
                            <p:childTnLst>
                              <p:par>
                                <p:cTn id="57" presetID="42" presetClass="entr" presetSubtype="0" fill="hold" grpId="0" nodeType="afterEffect">
                                  <p:stCondLst>
                                    <p:cond delay="0"/>
                                  </p:stCondLst>
                                  <p:childTnLst>
                                    <p:set>
                                      <p:cBhvr>
                                        <p:cTn id="58" dur="1" fill="hold">
                                          <p:stCondLst>
                                            <p:cond delay="0"/>
                                          </p:stCondLst>
                                        </p:cTn>
                                        <p:tgtEl>
                                          <p:spTgt spid="22543"/>
                                        </p:tgtEl>
                                        <p:attrNameLst>
                                          <p:attrName>style.visibility</p:attrName>
                                        </p:attrNameLst>
                                      </p:cBhvr>
                                      <p:to>
                                        <p:strVal val="visible"/>
                                      </p:to>
                                    </p:set>
                                    <p:animEffect transition="in" filter="fade">
                                      <p:cBhvr>
                                        <p:cTn id="59" dur="1000"/>
                                        <p:tgtEl>
                                          <p:spTgt spid="22543"/>
                                        </p:tgtEl>
                                      </p:cBhvr>
                                    </p:animEffect>
                                    <p:anim calcmode="lin" valueType="num">
                                      <p:cBhvr>
                                        <p:cTn id="60" dur="1000" fill="hold"/>
                                        <p:tgtEl>
                                          <p:spTgt spid="22543"/>
                                        </p:tgtEl>
                                        <p:attrNameLst>
                                          <p:attrName>ppt_x</p:attrName>
                                        </p:attrNameLst>
                                      </p:cBhvr>
                                      <p:tavLst>
                                        <p:tav tm="0">
                                          <p:val>
                                            <p:strVal val="#ppt_x"/>
                                          </p:val>
                                        </p:tav>
                                        <p:tav tm="100000">
                                          <p:val>
                                            <p:strVal val="#ppt_x"/>
                                          </p:val>
                                        </p:tav>
                                      </p:tavLst>
                                    </p:anim>
                                    <p:anim calcmode="lin" valueType="num">
                                      <p:cBhvr>
                                        <p:cTn id="61" dur="1000" fill="hold"/>
                                        <p:tgtEl>
                                          <p:spTgt spid="22543"/>
                                        </p:tgtEl>
                                        <p:attrNameLst>
                                          <p:attrName>ppt_y</p:attrName>
                                        </p:attrNameLst>
                                      </p:cBhvr>
                                      <p:tavLst>
                                        <p:tav tm="0">
                                          <p:val>
                                            <p:strVal val="#ppt_y+.1"/>
                                          </p:val>
                                        </p:tav>
                                        <p:tav tm="100000">
                                          <p:val>
                                            <p:strVal val="#ppt_y"/>
                                          </p:val>
                                        </p:tav>
                                      </p:tavLst>
                                    </p:anim>
                                  </p:childTnLst>
                                </p:cTn>
                              </p:par>
                            </p:childTnLst>
                          </p:cTn>
                        </p:par>
                        <p:par>
                          <p:cTn id="62" fill="hold">
                            <p:stCondLst>
                              <p:cond delay="10500"/>
                            </p:stCondLst>
                            <p:childTnLst>
                              <p:par>
                                <p:cTn id="63" presetID="26" presetClass="entr" presetSubtype="0" fill="hold" grpId="0" nodeType="afterEffect">
                                  <p:stCondLst>
                                    <p:cond delay="0"/>
                                  </p:stCondLst>
                                  <p:childTnLst>
                                    <p:set>
                                      <p:cBhvr>
                                        <p:cTn id="64" dur="1" fill="hold">
                                          <p:stCondLst>
                                            <p:cond delay="0"/>
                                          </p:stCondLst>
                                        </p:cTn>
                                        <p:tgtEl>
                                          <p:spTgt spid="22547"/>
                                        </p:tgtEl>
                                        <p:attrNameLst>
                                          <p:attrName>style.visibility</p:attrName>
                                        </p:attrNameLst>
                                      </p:cBhvr>
                                      <p:to>
                                        <p:strVal val="visible"/>
                                      </p:to>
                                    </p:set>
                                    <p:animEffect transition="in" filter="wipe(down)">
                                      <p:cBhvr>
                                        <p:cTn id="65" dur="580">
                                          <p:stCondLst>
                                            <p:cond delay="0"/>
                                          </p:stCondLst>
                                        </p:cTn>
                                        <p:tgtEl>
                                          <p:spTgt spid="22547"/>
                                        </p:tgtEl>
                                      </p:cBhvr>
                                    </p:animEffect>
                                    <p:anim calcmode="lin" valueType="num">
                                      <p:cBhvr>
                                        <p:cTn id="66" dur="1822" tmFilter="0,0; 0.14,0.36; 0.43,0.73; 0.71,0.91; 1.0,1.0">
                                          <p:stCondLst>
                                            <p:cond delay="0"/>
                                          </p:stCondLst>
                                        </p:cTn>
                                        <p:tgtEl>
                                          <p:spTgt spid="22547"/>
                                        </p:tgtEl>
                                        <p:attrNameLst>
                                          <p:attrName>ppt_x</p:attrName>
                                        </p:attrNameLst>
                                      </p:cBhvr>
                                      <p:tavLst>
                                        <p:tav tm="0">
                                          <p:val>
                                            <p:strVal val="#ppt_x-0.25"/>
                                          </p:val>
                                        </p:tav>
                                        <p:tav tm="100000">
                                          <p:val>
                                            <p:strVal val="#ppt_x"/>
                                          </p:val>
                                        </p:tav>
                                      </p:tavLst>
                                    </p:anim>
                                    <p:anim calcmode="lin" valueType="num">
                                      <p:cBhvr>
                                        <p:cTn id="67" dur="664" tmFilter="0.0,0.0; 0.25,0.07; 0.50,0.2; 0.75,0.467; 1.0,1.0">
                                          <p:stCondLst>
                                            <p:cond delay="0"/>
                                          </p:stCondLst>
                                        </p:cTn>
                                        <p:tgtEl>
                                          <p:spTgt spid="22547"/>
                                        </p:tgtEl>
                                        <p:attrNameLst>
                                          <p:attrName>ppt_y</p:attrName>
                                        </p:attrNameLst>
                                      </p:cBhvr>
                                      <p:tavLst>
                                        <p:tav tm="0" fmla="#ppt_y-sin(pi*$)/3">
                                          <p:val>
                                            <p:fltVal val="0.5"/>
                                          </p:val>
                                        </p:tav>
                                        <p:tav tm="100000">
                                          <p:val>
                                            <p:fltVal val="1"/>
                                          </p:val>
                                        </p:tav>
                                      </p:tavLst>
                                    </p:anim>
                                    <p:anim calcmode="lin" valueType="num">
                                      <p:cBhvr>
                                        <p:cTn id="68" dur="664" tmFilter="0, 0; 0.125,0.2665; 0.25,0.4; 0.375,0.465; 0.5,0.5;  0.625,0.535; 0.75,0.6; 0.875,0.7335; 1,1">
                                          <p:stCondLst>
                                            <p:cond delay="664"/>
                                          </p:stCondLst>
                                        </p:cTn>
                                        <p:tgtEl>
                                          <p:spTgt spid="22547"/>
                                        </p:tgtEl>
                                        <p:attrNameLst>
                                          <p:attrName>ppt_y</p:attrName>
                                        </p:attrNameLst>
                                      </p:cBhvr>
                                      <p:tavLst>
                                        <p:tav tm="0" fmla="#ppt_y-sin(pi*$)/9">
                                          <p:val>
                                            <p:fltVal val="0"/>
                                          </p:val>
                                        </p:tav>
                                        <p:tav tm="100000">
                                          <p:val>
                                            <p:fltVal val="1"/>
                                          </p:val>
                                        </p:tav>
                                      </p:tavLst>
                                    </p:anim>
                                    <p:anim calcmode="lin" valueType="num">
                                      <p:cBhvr>
                                        <p:cTn id="69" dur="332" tmFilter="0, 0; 0.125,0.2665; 0.25,0.4; 0.375,0.465; 0.5,0.5;  0.625,0.535; 0.75,0.6; 0.875,0.7335; 1,1">
                                          <p:stCondLst>
                                            <p:cond delay="1324"/>
                                          </p:stCondLst>
                                        </p:cTn>
                                        <p:tgtEl>
                                          <p:spTgt spid="22547"/>
                                        </p:tgtEl>
                                        <p:attrNameLst>
                                          <p:attrName>ppt_y</p:attrName>
                                        </p:attrNameLst>
                                      </p:cBhvr>
                                      <p:tavLst>
                                        <p:tav tm="0" fmla="#ppt_y-sin(pi*$)/27">
                                          <p:val>
                                            <p:fltVal val="0"/>
                                          </p:val>
                                        </p:tav>
                                        <p:tav tm="100000">
                                          <p:val>
                                            <p:fltVal val="1"/>
                                          </p:val>
                                        </p:tav>
                                      </p:tavLst>
                                    </p:anim>
                                    <p:anim calcmode="lin" valueType="num">
                                      <p:cBhvr>
                                        <p:cTn id="70" dur="164" tmFilter="0, 0; 0.125,0.2665; 0.25,0.4; 0.375,0.465; 0.5,0.5;  0.625,0.535; 0.75,0.6; 0.875,0.7335; 1,1">
                                          <p:stCondLst>
                                            <p:cond delay="1656"/>
                                          </p:stCondLst>
                                        </p:cTn>
                                        <p:tgtEl>
                                          <p:spTgt spid="22547"/>
                                        </p:tgtEl>
                                        <p:attrNameLst>
                                          <p:attrName>ppt_y</p:attrName>
                                        </p:attrNameLst>
                                      </p:cBhvr>
                                      <p:tavLst>
                                        <p:tav tm="0" fmla="#ppt_y-sin(pi*$)/81">
                                          <p:val>
                                            <p:fltVal val="0"/>
                                          </p:val>
                                        </p:tav>
                                        <p:tav tm="100000">
                                          <p:val>
                                            <p:fltVal val="1"/>
                                          </p:val>
                                        </p:tav>
                                      </p:tavLst>
                                    </p:anim>
                                    <p:animScale>
                                      <p:cBhvr>
                                        <p:cTn id="71" dur="26">
                                          <p:stCondLst>
                                            <p:cond delay="650"/>
                                          </p:stCondLst>
                                        </p:cTn>
                                        <p:tgtEl>
                                          <p:spTgt spid="22547"/>
                                        </p:tgtEl>
                                      </p:cBhvr>
                                      <p:to x="100000" y="60000"/>
                                    </p:animScale>
                                    <p:animScale>
                                      <p:cBhvr>
                                        <p:cTn id="72" dur="166" decel="50000">
                                          <p:stCondLst>
                                            <p:cond delay="676"/>
                                          </p:stCondLst>
                                        </p:cTn>
                                        <p:tgtEl>
                                          <p:spTgt spid="22547"/>
                                        </p:tgtEl>
                                      </p:cBhvr>
                                      <p:to x="100000" y="100000"/>
                                    </p:animScale>
                                    <p:animScale>
                                      <p:cBhvr>
                                        <p:cTn id="73" dur="26">
                                          <p:stCondLst>
                                            <p:cond delay="1312"/>
                                          </p:stCondLst>
                                        </p:cTn>
                                        <p:tgtEl>
                                          <p:spTgt spid="22547"/>
                                        </p:tgtEl>
                                      </p:cBhvr>
                                      <p:to x="100000" y="80000"/>
                                    </p:animScale>
                                    <p:animScale>
                                      <p:cBhvr>
                                        <p:cTn id="74" dur="166" decel="50000">
                                          <p:stCondLst>
                                            <p:cond delay="1338"/>
                                          </p:stCondLst>
                                        </p:cTn>
                                        <p:tgtEl>
                                          <p:spTgt spid="22547"/>
                                        </p:tgtEl>
                                      </p:cBhvr>
                                      <p:to x="100000" y="100000"/>
                                    </p:animScale>
                                    <p:animScale>
                                      <p:cBhvr>
                                        <p:cTn id="75" dur="26">
                                          <p:stCondLst>
                                            <p:cond delay="1642"/>
                                          </p:stCondLst>
                                        </p:cTn>
                                        <p:tgtEl>
                                          <p:spTgt spid="22547"/>
                                        </p:tgtEl>
                                      </p:cBhvr>
                                      <p:to x="100000" y="90000"/>
                                    </p:animScale>
                                    <p:animScale>
                                      <p:cBhvr>
                                        <p:cTn id="76" dur="166" decel="50000">
                                          <p:stCondLst>
                                            <p:cond delay="1668"/>
                                          </p:stCondLst>
                                        </p:cTn>
                                        <p:tgtEl>
                                          <p:spTgt spid="22547"/>
                                        </p:tgtEl>
                                      </p:cBhvr>
                                      <p:to x="100000" y="100000"/>
                                    </p:animScale>
                                    <p:animScale>
                                      <p:cBhvr>
                                        <p:cTn id="77" dur="26">
                                          <p:stCondLst>
                                            <p:cond delay="1808"/>
                                          </p:stCondLst>
                                        </p:cTn>
                                        <p:tgtEl>
                                          <p:spTgt spid="22547"/>
                                        </p:tgtEl>
                                      </p:cBhvr>
                                      <p:to x="100000" y="95000"/>
                                    </p:animScale>
                                    <p:animScale>
                                      <p:cBhvr>
                                        <p:cTn id="78" dur="166" decel="50000">
                                          <p:stCondLst>
                                            <p:cond delay="1834"/>
                                          </p:stCondLst>
                                        </p:cTn>
                                        <p:tgtEl>
                                          <p:spTgt spid="22547"/>
                                        </p:tgtEl>
                                      </p:cBhvr>
                                      <p:to x="100000" y="100000"/>
                                    </p:animScale>
                                  </p:childTnLst>
                                </p:cTn>
                              </p:par>
                            </p:childTnLst>
                          </p:cTn>
                        </p:par>
                        <p:par>
                          <p:cTn id="79" fill="hold">
                            <p:stCondLst>
                              <p:cond delay="12500"/>
                            </p:stCondLst>
                            <p:childTnLst>
                              <p:par>
                                <p:cTn id="80" presetID="42" presetClass="entr" presetSubtype="0" fill="hold" grpId="0" nodeType="afterEffect">
                                  <p:stCondLst>
                                    <p:cond delay="0"/>
                                  </p:stCondLst>
                                  <p:childTnLst>
                                    <p:set>
                                      <p:cBhvr>
                                        <p:cTn id="81" dur="1" fill="hold">
                                          <p:stCondLst>
                                            <p:cond delay="0"/>
                                          </p:stCondLst>
                                        </p:cTn>
                                        <p:tgtEl>
                                          <p:spTgt spid="22544"/>
                                        </p:tgtEl>
                                        <p:attrNameLst>
                                          <p:attrName>style.visibility</p:attrName>
                                        </p:attrNameLst>
                                      </p:cBhvr>
                                      <p:to>
                                        <p:strVal val="visible"/>
                                      </p:to>
                                    </p:set>
                                    <p:animEffect transition="in" filter="fade">
                                      <p:cBhvr>
                                        <p:cTn id="82" dur="1000"/>
                                        <p:tgtEl>
                                          <p:spTgt spid="22544"/>
                                        </p:tgtEl>
                                      </p:cBhvr>
                                    </p:animEffect>
                                    <p:anim calcmode="lin" valueType="num">
                                      <p:cBhvr>
                                        <p:cTn id="83" dur="1000" fill="hold"/>
                                        <p:tgtEl>
                                          <p:spTgt spid="22544"/>
                                        </p:tgtEl>
                                        <p:attrNameLst>
                                          <p:attrName>ppt_x</p:attrName>
                                        </p:attrNameLst>
                                      </p:cBhvr>
                                      <p:tavLst>
                                        <p:tav tm="0">
                                          <p:val>
                                            <p:strVal val="#ppt_x"/>
                                          </p:val>
                                        </p:tav>
                                        <p:tav tm="100000">
                                          <p:val>
                                            <p:strVal val="#ppt_x"/>
                                          </p:val>
                                        </p:tav>
                                      </p:tavLst>
                                    </p:anim>
                                    <p:anim calcmode="lin" valueType="num">
                                      <p:cBhvr>
                                        <p:cTn id="84" dur="1000" fill="hold"/>
                                        <p:tgtEl>
                                          <p:spTgt spid="22544"/>
                                        </p:tgtEl>
                                        <p:attrNameLst>
                                          <p:attrName>ppt_y</p:attrName>
                                        </p:attrNameLst>
                                      </p:cBhvr>
                                      <p:tavLst>
                                        <p:tav tm="0">
                                          <p:val>
                                            <p:strVal val="#ppt_y+.1"/>
                                          </p:val>
                                        </p:tav>
                                        <p:tav tm="100000">
                                          <p:val>
                                            <p:strVal val="#ppt_y"/>
                                          </p:val>
                                        </p:tav>
                                      </p:tavLst>
                                    </p:anim>
                                  </p:childTnLst>
                                </p:cTn>
                              </p:par>
                            </p:childTnLst>
                          </p:cTn>
                        </p:par>
                        <p:par>
                          <p:cTn id="85" fill="hold">
                            <p:stCondLst>
                              <p:cond delay="13500"/>
                            </p:stCondLst>
                            <p:childTnLst>
                              <p:par>
                                <p:cTn id="86" presetID="26" presetClass="entr" presetSubtype="0" fill="hold" grpId="0" nodeType="afterEffect">
                                  <p:stCondLst>
                                    <p:cond delay="0"/>
                                  </p:stCondLst>
                                  <p:childTnLst>
                                    <p:set>
                                      <p:cBhvr>
                                        <p:cTn id="87" dur="1" fill="hold">
                                          <p:stCondLst>
                                            <p:cond delay="0"/>
                                          </p:stCondLst>
                                        </p:cTn>
                                        <p:tgtEl>
                                          <p:spTgt spid="22548"/>
                                        </p:tgtEl>
                                        <p:attrNameLst>
                                          <p:attrName>style.visibility</p:attrName>
                                        </p:attrNameLst>
                                      </p:cBhvr>
                                      <p:to>
                                        <p:strVal val="visible"/>
                                      </p:to>
                                    </p:set>
                                    <p:animEffect transition="in" filter="wipe(down)">
                                      <p:cBhvr>
                                        <p:cTn id="88" dur="580">
                                          <p:stCondLst>
                                            <p:cond delay="0"/>
                                          </p:stCondLst>
                                        </p:cTn>
                                        <p:tgtEl>
                                          <p:spTgt spid="22548"/>
                                        </p:tgtEl>
                                      </p:cBhvr>
                                    </p:animEffect>
                                    <p:anim calcmode="lin" valueType="num">
                                      <p:cBhvr>
                                        <p:cTn id="89" dur="1822" tmFilter="0,0; 0.14,0.36; 0.43,0.73; 0.71,0.91; 1.0,1.0">
                                          <p:stCondLst>
                                            <p:cond delay="0"/>
                                          </p:stCondLst>
                                        </p:cTn>
                                        <p:tgtEl>
                                          <p:spTgt spid="22548"/>
                                        </p:tgtEl>
                                        <p:attrNameLst>
                                          <p:attrName>ppt_x</p:attrName>
                                        </p:attrNameLst>
                                      </p:cBhvr>
                                      <p:tavLst>
                                        <p:tav tm="0">
                                          <p:val>
                                            <p:strVal val="#ppt_x-0.25"/>
                                          </p:val>
                                        </p:tav>
                                        <p:tav tm="100000">
                                          <p:val>
                                            <p:strVal val="#ppt_x"/>
                                          </p:val>
                                        </p:tav>
                                      </p:tavLst>
                                    </p:anim>
                                    <p:anim calcmode="lin" valueType="num">
                                      <p:cBhvr>
                                        <p:cTn id="90" dur="664" tmFilter="0.0,0.0; 0.25,0.07; 0.50,0.2; 0.75,0.467; 1.0,1.0">
                                          <p:stCondLst>
                                            <p:cond delay="0"/>
                                          </p:stCondLst>
                                        </p:cTn>
                                        <p:tgtEl>
                                          <p:spTgt spid="22548"/>
                                        </p:tgtEl>
                                        <p:attrNameLst>
                                          <p:attrName>ppt_y</p:attrName>
                                        </p:attrNameLst>
                                      </p:cBhvr>
                                      <p:tavLst>
                                        <p:tav tm="0" fmla="#ppt_y-sin(pi*$)/3">
                                          <p:val>
                                            <p:fltVal val="0.5"/>
                                          </p:val>
                                        </p:tav>
                                        <p:tav tm="100000">
                                          <p:val>
                                            <p:fltVal val="1"/>
                                          </p:val>
                                        </p:tav>
                                      </p:tavLst>
                                    </p:anim>
                                    <p:anim calcmode="lin" valueType="num">
                                      <p:cBhvr>
                                        <p:cTn id="91" dur="664" tmFilter="0, 0; 0.125,0.2665; 0.25,0.4; 0.375,0.465; 0.5,0.5;  0.625,0.535; 0.75,0.6; 0.875,0.7335; 1,1">
                                          <p:stCondLst>
                                            <p:cond delay="664"/>
                                          </p:stCondLst>
                                        </p:cTn>
                                        <p:tgtEl>
                                          <p:spTgt spid="22548"/>
                                        </p:tgtEl>
                                        <p:attrNameLst>
                                          <p:attrName>ppt_y</p:attrName>
                                        </p:attrNameLst>
                                      </p:cBhvr>
                                      <p:tavLst>
                                        <p:tav tm="0" fmla="#ppt_y-sin(pi*$)/9">
                                          <p:val>
                                            <p:fltVal val="0"/>
                                          </p:val>
                                        </p:tav>
                                        <p:tav tm="100000">
                                          <p:val>
                                            <p:fltVal val="1"/>
                                          </p:val>
                                        </p:tav>
                                      </p:tavLst>
                                    </p:anim>
                                    <p:anim calcmode="lin" valueType="num">
                                      <p:cBhvr>
                                        <p:cTn id="92" dur="332" tmFilter="0, 0; 0.125,0.2665; 0.25,0.4; 0.375,0.465; 0.5,0.5;  0.625,0.535; 0.75,0.6; 0.875,0.7335; 1,1">
                                          <p:stCondLst>
                                            <p:cond delay="1324"/>
                                          </p:stCondLst>
                                        </p:cTn>
                                        <p:tgtEl>
                                          <p:spTgt spid="22548"/>
                                        </p:tgtEl>
                                        <p:attrNameLst>
                                          <p:attrName>ppt_y</p:attrName>
                                        </p:attrNameLst>
                                      </p:cBhvr>
                                      <p:tavLst>
                                        <p:tav tm="0" fmla="#ppt_y-sin(pi*$)/27">
                                          <p:val>
                                            <p:fltVal val="0"/>
                                          </p:val>
                                        </p:tav>
                                        <p:tav tm="100000">
                                          <p:val>
                                            <p:fltVal val="1"/>
                                          </p:val>
                                        </p:tav>
                                      </p:tavLst>
                                    </p:anim>
                                    <p:anim calcmode="lin" valueType="num">
                                      <p:cBhvr>
                                        <p:cTn id="93" dur="164" tmFilter="0, 0; 0.125,0.2665; 0.25,0.4; 0.375,0.465; 0.5,0.5;  0.625,0.535; 0.75,0.6; 0.875,0.7335; 1,1">
                                          <p:stCondLst>
                                            <p:cond delay="1656"/>
                                          </p:stCondLst>
                                        </p:cTn>
                                        <p:tgtEl>
                                          <p:spTgt spid="22548"/>
                                        </p:tgtEl>
                                        <p:attrNameLst>
                                          <p:attrName>ppt_y</p:attrName>
                                        </p:attrNameLst>
                                      </p:cBhvr>
                                      <p:tavLst>
                                        <p:tav tm="0" fmla="#ppt_y-sin(pi*$)/81">
                                          <p:val>
                                            <p:fltVal val="0"/>
                                          </p:val>
                                        </p:tav>
                                        <p:tav tm="100000">
                                          <p:val>
                                            <p:fltVal val="1"/>
                                          </p:val>
                                        </p:tav>
                                      </p:tavLst>
                                    </p:anim>
                                    <p:animScale>
                                      <p:cBhvr>
                                        <p:cTn id="94" dur="26">
                                          <p:stCondLst>
                                            <p:cond delay="650"/>
                                          </p:stCondLst>
                                        </p:cTn>
                                        <p:tgtEl>
                                          <p:spTgt spid="22548"/>
                                        </p:tgtEl>
                                      </p:cBhvr>
                                      <p:to x="100000" y="60000"/>
                                    </p:animScale>
                                    <p:animScale>
                                      <p:cBhvr>
                                        <p:cTn id="95" dur="166" decel="50000">
                                          <p:stCondLst>
                                            <p:cond delay="676"/>
                                          </p:stCondLst>
                                        </p:cTn>
                                        <p:tgtEl>
                                          <p:spTgt spid="22548"/>
                                        </p:tgtEl>
                                      </p:cBhvr>
                                      <p:to x="100000" y="100000"/>
                                    </p:animScale>
                                    <p:animScale>
                                      <p:cBhvr>
                                        <p:cTn id="96" dur="26">
                                          <p:stCondLst>
                                            <p:cond delay="1312"/>
                                          </p:stCondLst>
                                        </p:cTn>
                                        <p:tgtEl>
                                          <p:spTgt spid="22548"/>
                                        </p:tgtEl>
                                      </p:cBhvr>
                                      <p:to x="100000" y="80000"/>
                                    </p:animScale>
                                    <p:animScale>
                                      <p:cBhvr>
                                        <p:cTn id="97" dur="166" decel="50000">
                                          <p:stCondLst>
                                            <p:cond delay="1338"/>
                                          </p:stCondLst>
                                        </p:cTn>
                                        <p:tgtEl>
                                          <p:spTgt spid="22548"/>
                                        </p:tgtEl>
                                      </p:cBhvr>
                                      <p:to x="100000" y="100000"/>
                                    </p:animScale>
                                    <p:animScale>
                                      <p:cBhvr>
                                        <p:cTn id="98" dur="26">
                                          <p:stCondLst>
                                            <p:cond delay="1642"/>
                                          </p:stCondLst>
                                        </p:cTn>
                                        <p:tgtEl>
                                          <p:spTgt spid="22548"/>
                                        </p:tgtEl>
                                      </p:cBhvr>
                                      <p:to x="100000" y="90000"/>
                                    </p:animScale>
                                    <p:animScale>
                                      <p:cBhvr>
                                        <p:cTn id="99" dur="166" decel="50000">
                                          <p:stCondLst>
                                            <p:cond delay="1668"/>
                                          </p:stCondLst>
                                        </p:cTn>
                                        <p:tgtEl>
                                          <p:spTgt spid="22548"/>
                                        </p:tgtEl>
                                      </p:cBhvr>
                                      <p:to x="100000" y="100000"/>
                                    </p:animScale>
                                    <p:animScale>
                                      <p:cBhvr>
                                        <p:cTn id="100" dur="26">
                                          <p:stCondLst>
                                            <p:cond delay="1808"/>
                                          </p:stCondLst>
                                        </p:cTn>
                                        <p:tgtEl>
                                          <p:spTgt spid="22548"/>
                                        </p:tgtEl>
                                      </p:cBhvr>
                                      <p:to x="100000" y="95000"/>
                                    </p:animScale>
                                    <p:animScale>
                                      <p:cBhvr>
                                        <p:cTn id="101" dur="166" decel="50000">
                                          <p:stCondLst>
                                            <p:cond delay="1834"/>
                                          </p:stCondLst>
                                        </p:cTn>
                                        <p:tgtEl>
                                          <p:spTgt spid="22548"/>
                                        </p:tgtEl>
                                      </p:cBhvr>
                                      <p:to x="100000" y="100000"/>
                                    </p:animScale>
                                  </p:childTnLst>
                                </p:cTn>
                              </p:par>
                            </p:childTnLst>
                          </p:cTn>
                        </p:par>
                        <p:par>
                          <p:cTn id="102" fill="hold">
                            <p:stCondLst>
                              <p:cond delay="15500"/>
                            </p:stCondLst>
                            <p:childTnLst>
                              <p:par>
                                <p:cTn id="103" presetID="42" presetClass="entr" presetSubtype="0" fill="hold" grpId="0" nodeType="afterEffect">
                                  <p:stCondLst>
                                    <p:cond delay="0"/>
                                  </p:stCondLst>
                                  <p:childTnLst>
                                    <p:set>
                                      <p:cBhvr>
                                        <p:cTn id="104" dur="1" fill="hold">
                                          <p:stCondLst>
                                            <p:cond delay="0"/>
                                          </p:stCondLst>
                                        </p:cTn>
                                        <p:tgtEl>
                                          <p:spTgt spid="22545"/>
                                        </p:tgtEl>
                                        <p:attrNameLst>
                                          <p:attrName>style.visibility</p:attrName>
                                        </p:attrNameLst>
                                      </p:cBhvr>
                                      <p:to>
                                        <p:strVal val="visible"/>
                                      </p:to>
                                    </p:set>
                                    <p:animEffect transition="in" filter="fade">
                                      <p:cBhvr>
                                        <p:cTn id="105" dur="1000"/>
                                        <p:tgtEl>
                                          <p:spTgt spid="22545"/>
                                        </p:tgtEl>
                                      </p:cBhvr>
                                    </p:animEffect>
                                    <p:anim calcmode="lin" valueType="num">
                                      <p:cBhvr>
                                        <p:cTn id="106" dur="1000" fill="hold"/>
                                        <p:tgtEl>
                                          <p:spTgt spid="22545"/>
                                        </p:tgtEl>
                                        <p:attrNameLst>
                                          <p:attrName>ppt_x</p:attrName>
                                        </p:attrNameLst>
                                      </p:cBhvr>
                                      <p:tavLst>
                                        <p:tav tm="0">
                                          <p:val>
                                            <p:strVal val="#ppt_x"/>
                                          </p:val>
                                        </p:tav>
                                        <p:tav tm="100000">
                                          <p:val>
                                            <p:strVal val="#ppt_x"/>
                                          </p:val>
                                        </p:tav>
                                      </p:tavLst>
                                    </p:anim>
                                    <p:anim calcmode="lin" valueType="num">
                                      <p:cBhvr>
                                        <p:cTn id="107" dur="1000" fill="hold"/>
                                        <p:tgtEl>
                                          <p:spTgt spid="22545"/>
                                        </p:tgtEl>
                                        <p:attrNameLst>
                                          <p:attrName>ppt_y</p:attrName>
                                        </p:attrNameLst>
                                      </p:cBhvr>
                                      <p:tavLst>
                                        <p:tav tm="0">
                                          <p:val>
                                            <p:strVal val="#ppt_y+.1"/>
                                          </p:val>
                                        </p:tav>
                                        <p:tav tm="100000">
                                          <p:val>
                                            <p:strVal val="#ppt_y"/>
                                          </p:val>
                                        </p:tav>
                                      </p:tavLst>
                                    </p:anim>
                                  </p:childTnLst>
                                </p:cTn>
                              </p:par>
                            </p:childTnLst>
                          </p:cTn>
                        </p:par>
                        <p:par>
                          <p:cTn id="108" fill="hold">
                            <p:stCondLst>
                              <p:cond delay="16500"/>
                            </p:stCondLst>
                            <p:childTnLst>
                              <p:par>
                                <p:cTn id="109" presetID="26" presetClass="entr" presetSubtype="0" fill="hold" grpId="0" nodeType="afterEffect">
                                  <p:stCondLst>
                                    <p:cond delay="0"/>
                                  </p:stCondLst>
                                  <p:childTnLst>
                                    <p:set>
                                      <p:cBhvr>
                                        <p:cTn id="110" dur="1" fill="hold">
                                          <p:stCondLst>
                                            <p:cond delay="0"/>
                                          </p:stCondLst>
                                        </p:cTn>
                                        <p:tgtEl>
                                          <p:spTgt spid="22550"/>
                                        </p:tgtEl>
                                        <p:attrNameLst>
                                          <p:attrName>style.visibility</p:attrName>
                                        </p:attrNameLst>
                                      </p:cBhvr>
                                      <p:to>
                                        <p:strVal val="visible"/>
                                      </p:to>
                                    </p:set>
                                    <p:animEffect transition="in" filter="wipe(down)">
                                      <p:cBhvr>
                                        <p:cTn id="111" dur="580">
                                          <p:stCondLst>
                                            <p:cond delay="0"/>
                                          </p:stCondLst>
                                        </p:cTn>
                                        <p:tgtEl>
                                          <p:spTgt spid="22550"/>
                                        </p:tgtEl>
                                      </p:cBhvr>
                                    </p:animEffect>
                                    <p:anim calcmode="lin" valueType="num">
                                      <p:cBhvr>
                                        <p:cTn id="112" dur="1822" tmFilter="0,0; 0.14,0.36; 0.43,0.73; 0.71,0.91; 1.0,1.0">
                                          <p:stCondLst>
                                            <p:cond delay="0"/>
                                          </p:stCondLst>
                                        </p:cTn>
                                        <p:tgtEl>
                                          <p:spTgt spid="22550"/>
                                        </p:tgtEl>
                                        <p:attrNameLst>
                                          <p:attrName>ppt_x</p:attrName>
                                        </p:attrNameLst>
                                      </p:cBhvr>
                                      <p:tavLst>
                                        <p:tav tm="0">
                                          <p:val>
                                            <p:strVal val="#ppt_x-0.25"/>
                                          </p:val>
                                        </p:tav>
                                        <p:tav tm="100000">
                                          <p:val>
                                            <p:strVal val="#ppt_x"/>
                                          </p:val>
                                        </p:tav>
                                      </p:tavLst>
                                    </p:anim>
                                    <p:anim calcmode="lin" valueType="num">
                                      <p:cBhvr>
                                        <p:cTn id="113" dur="664" tmFilter="0.0,0.0; 0.25,0.07; 0.50,0.2; 0.75,0.467; 1.0,1.0">
                                          <p:stCondLst>
                                            <p:cond delay="0"/>
                                          </p:stCondLst>
                                        </p:cTn>
                                        <p:tgtEl>
                                          <p:spTgt spid="22550"/>
                                        </p:tgtEl>
                                        <p:attrNameLst>
                                          <p:attrName>ppt_y</p:attrName>
                                        </p:attrNameLst>
                                      </p:cBhvr>
                                      <p:tavLst>
                                        <p:tav tm="0" fmla="#ppt_y-sin(pi*$)/3">
                                          <p:val>
                                            <p:fltVal val="0.5"/>
                                          </p:val>
                                        </p:tav>
                                        <p:tav tm="100000">
                                          <p:val>
                                            <p:fltVal val="1"/>
                                          </p:val>
                                        </p:tav>
                                      </p:tavLst>
                                    </p:anim>
                                    <p:anim calcmode="lin" valueType="num">
                                      <p:cBhvr>
                                        <p:cTn id="114" dur="664" tmFilter="0, 0; 0.125,0.2665; 0.25,0.4; 0.375,0.465; 0.5,0.5;  0.625,0.535; 0.75,0.6; 0.875,0.7335; 1,1">
                                          <p:stCondLst>
                                            <p:cond delay="664"/>
                                          </p:stCondLst>
                                        </p:cTn>
                                        <p:tgtEl>
                                          <p:spTgt spid="22550"/>
                                        </p:tgtEl>
                                        <p:attrNameLst>
                                          <p:attrName>ppt_y</p:attrName>
                                        </p:attrNameLst>
                                      </p:cBhvr>
                                      <p:tavLst>
                                        <p:tav tm="0" fmla="#ppt_y-sin(pi*$)/9">
                                          <p:val>
                                            <p:fltVal val="0"/>
                                          </p:val>
                                        </p:tav>
                                        <p:tav tm="100000">
                                          <p:val>
                                            <p:fltVal val="1"/>
                                          </p:val>
                                        </p:tav>
                                      </p:tavLst>
                                    </p:anim>
                                    <p:anim calcmode="lin" valueType="num">
                                      <p:cBhvr>
                                        <p:cTn id="115" dur="332" tmFilter="0, 0; 0.125,0.2665; 0.25,0.4; 0.375,0.465; 0.5,0.5;  0.625,0.535; 0.75,0.6; 0.875,0.7335; 1,1">
                                          <p:stCondLst>
                                            <p:cond delay="1324"/>
                                          </p:stCondLst>
                                        </p:cTn>
                                        <p:tgtEl>
                                          <p:spTgt spid="22550"/>
                                        </p:tgtEl>
                                        <p:attrNameLst>
                                          <p:attrName>ppt_y</p:attrName>
                                        </p:attrNameLst>
                                      </p:cBhvr>
                                      <p:tavLst>
                                        <p:tav tm="0" fmla="#ppt_y-sin(pi*$)/27">
                                          <p:val>
                                            <p:fltVal val="0"/>
                                          </p:val>
                                        </p:tav>
                                        <p:tav tm="100000">
                                          <p:val>
                                            <p:fltVal val="1"/>
                                          </p:val>
                                        </p:tav>
                                      </p:tavLst>
                                    </p:anim>
                                    <p:anim calcmode="lin" valueType="num">
                                      <p:cBhvr>
                                        <p:cTn id="116" dur="164" tmFilter="0, 0; 0.125,0.2665; 0.25,0.4; 0.375,0.465; 0.5,0.5;  0.625,0.535; 0.75,0.6; 0.875,0.7335; 1,1">
                                          <p:stCondLst>
                                            <p:cond delay="1656"/>
                                          </p:stCondLst>
                                        </p:cTn>
                                        <p:tgtEl>
                                          <p:spTgt spid="22550"/>
                                        </p:tgtEl>
                                        <p:attrNameLst>
                                          <p:attrName>ppt_y</p:attrName>
                                        </p:attrNameLst>
                                      </p:cBhvr>
                                      <p:tavLst>
                                        <p:tav tm="0" fmla="#ppt_y-sin(pi*$)/81">
                                          <p:val>
                                            <p:fltVal val="0"/>
                                          </p:val>
                                        </p:tav>
                                        <p:tav tm="100000">
                                          <p:val>
                                            <p:fltVal val="1"/>
                                          </p:val>
                                        </p:tav>
                                      </p:tavLst>
                                    </p:anim>
                                    <p:animScale>
                                      <p:cBhvr>
                                        <p:cTn id="117" dur="26">
                                          <p:stCondLst>
                                            <p:cond delay="650"/>
                                          </p:stCondLst>
                                        </p:cTn>
                                        <p:tgtEl>
                                          <p:spTgt spid="22550"/>
                                        </p:tgtEl>
                                      </p:cBhvr>
                                      <p:to x="100000" y="60000"/>
                                    </p:animScale>
                                    <p:animScale>
                                      <p:cBhvr>
                                        <p:cTn id="118" dur="166" decel="50000">
                                          <p:stCondLst>
                                            <p:cond delay="676"/>
                                          </p:stCondLst>
                                        </p:cTn>
                                        <p:tgtEl>
                                          <p:spTgt spid="22550"/>
                                        </p:tgtEl>
                                      </p:cBhvr>
                                      <p:to x="100000" y="100000"/>
                                    </p:animScale>
                                    <p:animScale>
                                      <p:cBhvr>
                                        <p:cTn id="119" dur="26">
                                          <p:stCondLst>
                                            <p:cond delay="1312"/>
                                          </p:stCondLst>
                                        </p:cTn>
                                        <p:tgtEl>
                                          <p:spTgt spid="22550"/>
                                        </p:tgtEl>
                                      </p:cBhvr>
                                      <p:to x="100000" y="80000"/>
                                    </p:animScale>
                                    <p:animScale>
                                      <p:cBhvr>
                                        <p:cTn id="120" dur="166" decel="50000">
                                          <p:stCondLst>
                                            <p:cond delay="1338"/>
                                          </p:stCondLst>
                                        </p:cTn>
                                        <p:tgtEl>
                                          <p:spTgt spid="22550"/>
                                        </p:tgtEl>
                                      </p:cBhvr>
                                      <p:to x="100000" y="100000"/>
                                    </p:animScale>
                                    <p:animScale>
                                      <p:cBhvr>
                                        <p:cTn id="121" dur="26">
                                          <p:stCondLst>
                                            <p:cond delay="1642"/>
                                          </p:stCondLst>
                                        </p:cTn>
                                        <p:tgtEl>
                                          <p:spTgt spid="22550"/>
                                        </p:tgtEl>
                                      </p:cBhvr>
                                      <p:to x="100000" y="90000"/>
                                    </p:animScale>
                                    <p:animScale>
                                      <p:cBhvr>
                                        <p:cTn id="122" dur="166" decel="50000">
                                          <p:stCondLst>
                                            <p:cond delay="1668"/>
                                          </p:stCondLst>
                                        </p:cTn>
                                        <p:tgtEl>
                                          <p:spTgt spid="22550"/>
                                        </p:tgtEl>
                                      </p:cBhvr>
                                      <p:to x="100000" y="100000"/>
                                    </p:animScale>
                                    <p:animScale>
                                      <p:cBhvr>
                                        <p:cTn id="123" dur="26">
                                          <p:stCondLst>
                                            <p:cond delay="1808"/>
                                          </p:stCondLst>
                                        </p:cTn>
                                        <p:tgtEl>
                                          <p:spTgt spid="22550"/>
                                        </p:tgtEl>
                                      </p:cBhvr>
                                      <p:to x="100000" y="95000"/>
                                    </p:animScale>
                                    <p:animScale>
                                      <p:cBhvr>
                                        <p:cTn id="124" dur="166" decel="50000">
                                          <p:stCondLst>
                                            <p:cond delay="1834"/>
                                          </p:stCondLst>
                                        </p:cTn>
                                        <p:tgtEl>
                                          <p:spTgt spid="22550"/>
                                        </p:tgtEl>
                                      </p:cBhvr>
                                      <p:to x="100000" y="100000"/>
                                    </p:animScale>
                                  </p:childTnLst>
                                </p:cTn>
                              </p:par>
                            </p:childTnLst>
                          </p:cTn>
                        </p:par>
                        <p:par>
                          <p:cTn id="125" fill="hold">
                            <p:stCondLst>
                              <p:cond delay="18500"/>
                            </p:stCondLst>
                            <p:childTnLst>
                              <p:par>
                                <p:cTn id="126" presetID="42" presetClass="entr" presetSubtype="0" fill="hold" grpId="0" nodeType="afterEffect">
                                  <p:stCondLst>
                                    <p:cond delay="0"/>
                                  </p:stCondLst>
                                  <p:childTnLst>
                                    <p:set>
                                      <p:cBhvr>
                                        <p:cTn id="127" dur="1" fill="hold">
                                          <p:stCondLst>
                                            <p:cond delay="0"/>
                                          </p:stCondLst>
                                        </p:cTn>
                                        <p:tgtEl>
                                          <p:spTgt spid="22546"/>
                                        </p:tgtEl>
                                        <p:attrNameLst>
                                          <p:attrName>style.visibility</p:attrName>
                                        </p:attrNameLst>
                                      </p:cBhvr>
                                      <p:to>
                                        <p:strVal val="visible"/>
                                      </p:to>
                                    </p:set>
                                    <p:animEffect transition="in" filter="fade">
                                      <p:cBhvr>
                                        <p:cTn id="128" dur="1000"/>
                                        <p:tgtEl>
                                          <p:spTgt spid="22546"/>
                                        </p:tgtEl>
                                      </p:cBhvr>
                                    </p:animEffect>
                                    <p:anim calcmode="lin" valueType="num">
                                      <p:cBhvr>
                                        <p:cTn id="129" dur="1000" fill="hold"/>
                                        <p:tgtEl>
                                          <p:spTgt spid="22546"/>
                                        </p:tgtEl>
                                        <p:attrNameLst>
                                          <p:attrName>ppt_x</p:attrName>
                                        </p:attrNameLst>
                                      </p:cBhvr>
                                      <p:tavLst>
                                        <p:tav tm="0">
                                          <p:val>
                                            <p:strVal val="#ppt_x"/>
                                          </p:val>
                                        </p:tav>
                                        <p:tav tm="100000">
                                          <p:val>
                                            <p:strVal val="#ppt_x"/>
                                          </p:val>
                                        </p:tav>
                                      </p:tavLst>
                                    </p:anim>
                                    <p:anim calcmode="lin" valueType="num">
                                      <p:cBhvr>
                                        <p:cTn id="130" dur="1000" fill="hold"/>
                                        <p:tgtEl>
                                          <p:spTgt spid="22546"/>
                                        </p:tgtEl>
                                        <p:attrNameLst>
                                          <p:attrName>ppt_y</p:attrName>
                                        </p:attrNameLst>
                                      </p:cBhvr>
                                      <p:tavLst>
                                        <p:tav tm="0">
                                          <p:val>
                                            <p:strVal val="#ppt_y+.1"/>
                                          </p:val>
                                        </p:tav>
                                        <p:tav tm="100000">
                                          <p:val>
                                            <p:strVal val="#ppt_y"/>
                                          </p:val>
                                        </p:tav>
                                      </p:tavLst>
                                    </p:anim>
                                  </p:childTnLst>
                                </p:cTn>
                              </p:par>
                            </p:childTnLst>
                          </p:cTn>
                        </p:par>
                        <p:par>
                          <p:cTn id="131" fill="hold">
                            <p:stCondLst>
                              <p:cond delay="19500"/>
                            </p:stCondLst>
                            <p:childTnLst>
                              <p:par>
                                <p:cTn id="132" presetID="26" presetClass="entr" presetSubtype="0" fill="hold" grpId="0" nodeType="afterEffect">
                                  <p:stCondLst>
                                    <p:cond delay="0"/>
                                  </p:stCondLst>
                                  <p:childTnLst>
                                    <p:set>
                                      <p:cBhvr>
                                        <p:cTn id="133" dur="1" fill="hold">
                                          <p:stCondLst>
                                            <p:cond delay="0"/>
                                          </p:stCondLst>
                                        </p:cTn>
                                        <p:tgtEl>
                                          <p:spTgt spid="22549"/>
                                        </p:tgtEl>
                                        <p:attrNameLst>
                                          <p:attrName>style.visibility</p:attrName>
                                        </p:attrNameLst>
                                      </p:cBhvr>
                                      <p:to>
                                        <p:strVal val="visible"/>
                                      </p:to>
                                    </p:set>
                                    <p:animEffect transition="in" filter="wipe(down)">
                                      <p:cBhvr>
                                        <p:cTn id="134" dur="580">
                                          <p:stCondLst>
                                            <p:cond delay="0"/>
                                          </p:stCondLst>
                                        </p:cTn>
                                        <p:tgtEl>
                                          <p:spTgt spid="22549"/>
                                        </p:tgtEl>
                                      </p:cBhvr>
                                    </p:animEffect>
                                    <p:anim calcmode="lin" valueType="num">
                                      <p:cBhvr>
                                        <p:cTn id="135" dur="1822" tmFilter="0,0; 0.14,0.36; 0.43,0.73; 0.71,0.91; 1.0,1.0">
                                          <p:stCondLst>
                                            <p:cond delay="0"/>
                                          </p:stCondLst>
                                        </p:cTn>
                                        <p:tgtEl>
                                          <p:spTgt spid="22549"/>
                                        </p:tgtEl>
                                        <p:attrNameLst>
                                          <p:attrName>ppt_x</p:attrName>
                                        </p:attrNameLst>
                                      </p:cBhvr>
                                      <p:tavLst>
                                        <p:tav tm="0">
                                          <p:val>
                                            <p:strVal val="#ppt_x-0.25"/>
                                          </p:val>
                                        </p:tav>
                                        <p:tav tm="100000">
                                          <p:val>
                                            <p:strVal val="#ppt_x"/>
                                          </p:val>
                                        </p:tav>
                                      </p:tavLst>
                                    </p:anim>
                                    <p:anim calcmode="lin" valueType="num">
                                      <p:cBhvr>
                                        <p:cTn id="136" dur="664" tmFilter="0.0,0.0; 0.25,0.07; 0.50,0.2; 0.75,0.467; 1.0,1.0">
                                          <p:stCondLst>
                                            <p:cond delay="0"/>
                                          </p:stCondLst>
                                        </p:cTn>
                                        <p:tgtEl>
                                          <p:spTgt spid="22549"/>
                                        </p:tgtEl>
                                        <p:attrNameLst>
                                          <p:attrName>ppt_y</p:attrName>
                                        </p:attrNameLst>
                                      </p:cBhvr>
                                      <p:tavLst>
                                        <p:tav tm="0" fmla="#ppt_y-sin(pi*$)/3">
                                          <p:val>
                                            <p:fltVal val="0.5"/>
                                          </p:val>
                                        </p:tav>
                                        <p:tav tm="100000">
                                          <p:val>
                                            <p:fltVal val="1"/>
                                          </p:val>
                                        </p:tav>
                                      </p:tavLst>
                                    </p:anim>
                                    <p:anim calcmode="lin" valueType="num">
                                      <p:cBhvr>
                                        <p:cTn id="137" dur="664" tmFilter="0, 0; 0.125,0.2665; 0.25,0.4; 0.375,0.465; 0.5,0.5;  0.625,0.535; 0.75,0.6; 0.875,0.7335; 1,1">
                                          <p:stCondLst>
                                            <p:cond delay="664"/>
                                          </p:stCondLst>
                                        </p:cTn>
                                        <p:tgtEl>
                                          <p:spTgt spid="22549"/>
                                        </p:tgtEl>
                                        <p:attrNameLst>
                                          <p:attrName>ppt_y</p:attrName>
                                        </p:attrNameLst>
                                      </p:cBhvr>
                                      <p:tavLst>
                                        <p:tav tm="0" fmla="#ppt_y-sin(pi*$)/9">
                                          <p:val>
                                            <p:fltVal val="0"/>
                                          </p:val>
                                        </p:tav>
                                        <p:tav tm="100000">
                                          <p:val>
                                            <p:fltVal val="1"/>
                                          </p:val>
                                        </p:tav>
                                      </p:tavLst>
                                    </p:anim>
                                    <p:anim calcmode="lin" valueType="num">
                                      <p:cBhvr>
                                        <p:cTn id="138" dur="332" tmFilter="0, 0; 0.125,0.2665; 0.25,0.4; 0.375,0.465; 0.5,0.5;  0.625,0.535; 0.75,0.6; 0.875,0.7335; 1,1">
                                          <p:stCondLst>
                                            <p:cond delay="1324"/>
                                          </p:stCondLst>
                                        </p:cTn>
                                        <p:tgtEl>
                                          <p:spTgt spid="22549"/>
                                        </p:tgtEl>
                                        <p:attrNameLst>
                                          <p:attrName>ppt_y</p:attrName>
                                        </p:attrNameLst>
                                      </p:cBhvr>
                                      <p:tavLst>
                                        <p:tav tm="0" fmla="#ppt_y-sin(pi*$)/27">
                                          <p:val>
                                            <p:fltVal val="0"/>
                                          </p:val>
                                        </p:tav>
                                        <p:tav tm="100000">
                                          <p:val>
                                            <p:fltVal val="1"/>
                                          </p:val>
                                        </p:tav>
                                      </p:tavLst>
                                    </p:anim>
                                    <p:anim calcmode="lin" valueType="num">
                                      <p:cBhvr>
                                        <p:cTn id="139" dur="164" tmFilter="0, 0; 0.125,0.2665; 0.25,0.4; 0.375,0.465; 0.5,0.5;  0.625,0.535; 0.75,0.6; 0.875,0.7335; 1,1">
                                          <p:stCondLst>
                                            <p:cond delay="1656"/>
                                          </p:stCondLst>
                                        </p:cTn>
                                        <p:tgtEl>
                                          <p:spTgt spid="22549"/>
                                        </p:tgtEl>
                                        <p:attrNameLst>
                                          <p:attrName>ppt_y</p:attrName>
                                        </p:attrNameLst>
                                      </p:cBhvr>
                                      <p:tavLst>
                                        <p:tav tm="0" fmla="#ppt_y-sin(pi*$)/81">
                                          <p:val>
                                            <p:fltVal val="0"/>
                                          </p:val>
                                        </p:tav>
                                        <p:tav tm="100000">
                                          <p:val>
                                            <p:fltVal val="1"/>
                                          </p:val>
                                        </p:tav>
                                      </p:tavLst>
                                    </p:anim>
                                    <p:animScale>
                                      <p:cBhvr>
                                        <p:cTn id="140" dur="26">
                                          <p:stCondLst>
                                            <p:cond delay="650"/>
                                          </p:stCondLst>
                                        </p:cTn>
                                        <p:tgtEl>
                                          <p:spTgt spid="22549"/>
                                        </p:tgtEl>
                                      </p:cBhvr>
                                      <p:to x="100000" y="60000"/>
                                    </p:animScale>
                                    <p:animScale>
                                      <p:cBhvr>
                                        <p:cTn id="141" dur="166" decel="50000">
                                          <p:stCondLst>
                                            <p:cond delay="676"/>
                                          </p:stCondLst>
                                        </p:cTn>
                                        <p:tgtEl>
                                          <p:spTgt spid="22549"/>
                                        </p:tgtEl>
                                      </p:cBhvr>
                                      <p:to x="100000" y="100000"/>
                                    </p:animScale>
                                    <p:animScale>
                                      <p:cBhvr>
                                        <p:cTn id="142" dur="26">
                                          <p:stCondLst>
                                            <p:cond delay="1312"/>
                                          </p:stCondLst>
                                        </p:cTn>
                                        <p:tgtEl>
                                          <p:spTgt spid="22549"/>
                                        </p:tgtEl>
                                      </p:cBhvr>
                                      <p:to x="100000" y="80000"/>
                                    </p:animScale>
                                    <p:animScale>
                                      <p:cBhvr>
                                        <p:cTn id="143" dur="166" decel="50000">
                                          <p:stCondLst>
                                            <p:cond delay="1338"/>
                                          </p:stCondLst>
                                        </p:cTn>
                                        <p:tgtEl>
                                          <p:spTgt spid="22549"/>
                                        </p:tgtEl>
                                      </p:cBhvr>
                                      <p:to x="100000" y="100000"/>
                                    </p:animScale>
                                    <p:animScale>
                                      <p:cBhvr>
                                        <p:cTn id="144" dur="26">
                                          <p:stCondLst>
                                            <p:cond delay="1642"/>
                                          </p:stCondLst>
                                        </p:cTn>
                                        <p:tgtEl>
                                          <p:spTgt spid="22549"/>
                                        </p:tgtEl>
                                      </p:cBhvr>
                                      <p:to x="100000" y="90000"/>
                                    </p:animScale>
                                    <p:animScale>
                                      <p:cBhvr>
                                        <p:cTn id="145" dur="166" decel="50000">
                                          <p:stCondLst>
                                            <p:cond delay="1668"/>
                                          </p:stCondLst>
                                        </p:cTn>
                                        <p:tgtEl>
                                          <p:spTgt spid="22549"/>
                                        </p:tgtEl>
                                      </p:cBhvr>
                                      <p:to x="100000" y="100000"/>
                                    </p:animScale>
                                    <p:animScale>
                                      <p:cBhvr>
                                        <p:cTn id="146" dur="26">
                                          <p:stCondLst>
                                            <p:cond delay="1808"/>
                                          </p:stCondLst>
                                        </p:cTn>
                                        <p:tgtEl>
                                          <p:spTgt spid="22549"/>
                                        </p:tgtEl>
                                      </p:cBhvr>
                                      <p:to x="100000" y="95000"/>
                                    </p:animScale>
                                    <p:animScale>
                                      <p:cBhvr>
                                        <p:cTn id="147" dur="166" decel="50000">
                                          <p:stCondLst>
                                            <p:cond delay="1834"/>
                                          </p:stCondLst>
                                        </p:cTn>
                                        <p:tgtEl>
                                          <p:spTgt spid="2254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ldLvl="0" animBg="1"/>
      <p:bldP spid="22531" grpId="0"/>
      <p:bldP spid="22539" grpId="0" bldLvl="0" animBg="1"/>
      <p:bldP spid="22540" grpId="0" bldLvl="0" animBg="1"/>
      <p:bldP spid="22541" grpId="0" bldLvl="0" animBg="1"/>
      <p:bldP spid="22542" grpId="0" bldLvl="0" animBg="1"/>
      <p:bldP spid="22543" grpId="0" bldLvl="0" animBg="1"/>
      <p:bldP spid="22544" grpId="0" bldLvl="0" animBg="1"/>
      <p:bldP spid="22545" grpId="0" bldLvl="0" animBg="1"/>
      <p:bldP spid="22546" grpId="0" bldLvl="0" animBg="1"/>
      <p:bldP spid="22547" grpId="0"/>
      <p:bldP spid="22548" grpId="0"/>
      <p:bldP spid="22549" grpId="0"/>
      <p:bldP spid="2255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 name="矩形 14"/>
          <p:cNvSpPr/>
          <p:nvPr/>
        </p:nvSpPr>
        <p:spPr>
          <a:xfrm>
            <a:off x="6061075" y="4214813"/>
            <a:ext cx="2932113" cy="473075"/>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5" name="矩形 15"/>
          <p:cNvSpPr/>
          <p:nvPr/>
        </p:nvSpPr>
        <p:spPr>
          <a:xfrm>
            <a:off x="6062663" y="2779713"/>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6" name="矩形 16"/>
          <p:cNvSpPr/>
          <p:nvPr/>
        </p:nvSpPr>
        <p:spPr>
          <a:xfrm>
            <a:off x="6062663" y="2039938"/>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7"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18"/>
          <p:cNvSpPr txBox="1"/>
          <p:nvPr/>
        </p:nvSpPr>
        <p:spPr>
          <a:xfrm>
            <a:off x="6062663" y="2076450"/>
            <a:ext cx="2133600"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为什么要建模</a:t>
            </a:r>
          </a:p>
        </p:txBody>
      </p:sp>
      <p:sp>
        <p:nvSpPr>
          <p:cNvPr id="29" name="文本框 19"/>
          <p:cNvSpPr txBox="1"/>
          <p:nvPr/>
        </p:nvSpPr>
        <p:spPr>
          <a:xfrm>
            <a:off x="6062663" y="2814638"/>
            <a:ext cx="2063750" cy="3984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介绍</a:t>
            </a:r>
          </a:p>
        </p:txBody>
      </p:sp>
      <p:sp>
        <p:nvSpPr>
          <p:cNvPr id="30" name="文本框 20"/>
          <p:cNvSpPr txBox="1"/>
          <p:nvPr/>
        </p:nvSpPr>
        <p:spPr>
          <a:xfrm>
            <a:off x="6062663" y="3554413"/>
            <a:ext cx="1863725" cy="3984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概念模型</a:t>
            </a:r>
          </a:p>
        </p:txBody>
      </p:sp>
      <p:sp>
        <p:nvSpPr>
          <p:cNvPr id="31"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4"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35" name="矩形 14"/>
          <p:cNvSpPr/>
          <p:nvPr/>
        </p:nvSpPr>
        <p:spPr>
          <a:xfrm>
            <a:off x="6061075" y="499903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6" name="文本框 20"/>
          <p:cNvSpPr txBox="1"/>
          <p:nvPr/>
        </p:nvSpPr>
        <p:spPr>
          <a:xfrm>
            <a:off x="6062663" y="4244975"/>
            <a:ext cx="2271712"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体系结构</a:t>
            </a:r>
          </a:p>
        </p:txBody>
      </p:sp>
      <p:sp>
        <p:nvSpPr>
          <p:cNvPr id="37"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矩形 14"/>
          <p:cNvSpPr/>
          <p:nvPr/>
        </p:nvSpPr>
        <p:spPr>
          <a:xfrm>
            <a:off x="6061075" y="3486150"/>
            <a:ext cx="2932113" cy="471488"/>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9" name="文本框 20"/>
          <p:cNvSpPr txBox="1"/>
          <p:nvPr/>
        </p:nvSpPr>
        <p:spPr>
          <a:xfrm>
            <a:off x="6061075" y="5010150"/>
            <a:ext cx="2541588" cy="4000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组员分工</a:t>
            </a:r>
          </a:p>
        </p:txBody>
      </p:sp>
      <p:sp>
        <p:nvSpPr>
          <p:cNvPr id="4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out)">
                                      <p:cBhvr>
                                        <p:cTn id="7" dur="1000"/>
                                        <p:tgtEl>
                                          <p:spTgt spid="23"/>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out)">
                                      <p:cBhvr>
                                        <p:cTn id="10" dur="1000"/>
                                        <p:tgtEl>
                                          <p:spTgt spid="3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barn(inVertical)">
                                      <p:cBhvr>
                                        <p:cTn id="14" dur="500"/>
                                        <p:tgtEl>
                                          <p:spTgt spid="34"/>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
                                          </p:val>
                                        </p:tav>
                                        <p:tav tm="100000">
                                          <p:val>
                                            <p:strVal val="#ppt_w"/>
                                          </p:val>
                                        </p:tav>
                                      </p:tavLst>
                                    </p:anim>
                                    <p:anim calcmode="lin" valueType="num">
                                      <p:cBhvr>
                                        <p:cTn id="19" dur="1000" fill="hold"/>
                                        <p:tgtEl>
                                          <p:spTgt spid="26"/>
                                        </p:tgtEl>
                                        <p:attrNameLst>
                                          <p:attrName>ppt_h</p:attrName>
                                        </p:attrNameLst>
                                      </p:cBhvr>
                                      <p:tavLst>
                                        <p:tav tm="0">
                                          <p:val>
                                            <p:fltVal val="0"/>
                                          </p:val>
                                        </p:tav>
                                        <p:tav tm="100000">
                                          <p:val>
                                            <p:strVal val="#ppt_h"/>
                                          </p:val>
                                        </p:tav>
                                      </p:tavLst>
                                    </p:anim>
                                    <p:animEffect transition="in" filter="fade">
                                      <p:cBhvr>
                                        <p:cTn id="20" dur="10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fltVal val="0"/>
                                          </p:val>
                                        </p:tav>
                                        <p:tav tm="100000">
                                          <p:val>
                                            <p:strVal val="#ppt_w"/>
                                          </p:val>
                                        </p:tav>
                                      </p:tavLst>
                                    </p:anim>
                                    <p:anim calcmode="lin" valueType="num">
                                      <p:cBhvr>
                                        <p:cTn id="24" dur="1000" fill="hold"/>
                                        <p:tgtEl>
                                          <p:spTgt spid="25"/>
                                        </p:tgtEl>
                                        <p:attrNameLst>
                                          <p:attrName>ppt_h</p:attrName>
                                        </p:attrNameLst>
                                      </p:cBhvr>
                                      <p:tavLst>
                                        <p:tav tm="0">
                                          <p:val>
                                            <p:fltVal val="0"/>
                                          </p:val>
                                        </p:tav>
                                        <p:tav tm="100000">
                                          <p:val>
                                            <p:strVal val="#ppt_h"/>
                                          </p:val>
                                        </p:tav>
                                      </p:tavLst>
                                    </p:anim>
                                    <p:animEffect transition="in" filter="fade">
                                      <p:cBhvr>
                                        <p:cTn id="25" dur="10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
                                          </p:val>
                                        </p:tav>
                                        <p:tav tm="100000">
                                          <p:val>
                                            <p:strVal val="#ppt_w"/>
                                          </p:val>
                                        </p:tav>
                                      </p:tavLst>
                                    </p:anim>
                                    <p:anim calcmode="lin" valueType="num">
                                      <p:cBhvr>
                                        <p:cTn id="29" dur="1000" fill="hold"/>
                                        <p:tgtEl>
                                          <p:spTgt spid="24"/>
                                        </p:tgtEl>
                                        <p:attrNameLst>
                                          <p:attrName>ppt_h</p:attrName>
                                        </p:attrNameLst>
                                      </p:cBhvr>
                                      <p:tavLst>
                                        <p:tav tm="0">
                                          <p:val>
                                            <p:fltVal val="0"/>
                                          </p:val>
                                        </p:tav>
                                        <p:tav tm="100000">
                                          <p:val>
                                            <p:strVal val="#ppt_h"/>
                                          </p:val>
                                        </p:tav>
                                      </p:tavLst>
                                    </p:anim>
                                    <p:animEffect transition="in" filter="fade">
                                      <p:cBhvr>
                                        <p:cTn id="30" dur="10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1000" fill="hold"/>
                                        <p:tgtEl>
                                          <p:spTgt spid="35"/>
                                        </p:tgtEl>
                                        <p:attrNameLst>
                                          <p:attrName>ppt_w</p:attrName>
                                        </p:attrNameLst>
                                      </p:cBhvr>
                                      <p:tavLst>
                                        <p:tav tm="0">
                                          <p:val>
                                            <p:fltVal val="0"/>
                                          </p:val>
                                        </p:tav>
                                        <p:tav tm="100000">
                                          <p:val>
                                            <p:strVal val="#ppt_w"/>
                                          </p:val>
                                        </p:tav>
                                      </p:tavLst>
                                    </p:anim>
                                    <p:anim calcmode="lin" valueType="num">
                                      <p:cBhvr>
                                        <p:cTn id="34" dur="1000" fill="hold"/>
                                        <p:tgtEl>
                                          <p:spTgt spid="35"/>
                                        </p:tgtEl>
                                        <p:attrNameLst>
                                          <p:attrName>ppt_h</p:attrName>
                                        </p:attrNameLst>
                                      </p:cBhvr>
                                      <p:tavLst>
                                        <p:tav tm="0">
                                          <p:val>
                                            <p:fltVal val="0"/>
                                          </p:val>
                                        </p:tav>
                                        <p:tav tm="100000">
                                          <p:val>
                                            <p:strVal val="#ppt_h"/>
                                          </p:val>
                                        </p:tav>
                                      </p:tavLst>
                                    </p:anim>
                                    <p:animEffect transition="in" filter="fade">
                                      <p:cBhvr>
                                        <p:cTn id="35" dur="10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1000" fill="hold"/>
                                        <p:tgtEl>
                                          <p:spTgt spid="38"/>
                                        </p:tgtEl>
                                        <p:attrNameLst>
                                          <p:attrName>ppt_w</p:attrName>
                                        </p:attrNameLst>
                                      </p:cBhvr>
                                      <p:tavLst>
                                        <p:tav tm="0">
                                          <p:val>
                                            <p:fltVal val="0"/>
                                          </p:val>
                                        </p:tav>
                                        <p:tav tm="100000">
                                          <p:val>
                                            <p:strVal val="#ppt_w"/>
                                          </p:val>
                                        </p:tav>
                                      </p:tavLst>
                                    </p:anim>
                                    <p:anim calcmode="lin" valueType="num">
                                      <p:cBhvr>
                                        <p:cTn id="39" dur="1000" fill="hold"/>
                                        <p:tgtEl>
                                          <p:spTgt spid="38"/>
                                        </p:tgtEl>
                                        <p:attrNameLst>
                                          <p:attrName>ppt_h</p:attrName>
                                        </p:attrNameLst>
                                      </p:cBhvr>
                                      <p:tavLst>
                                        <p:tav tm="0">
                                          <p:val>
                                            <p:fltVal val="0"/>
                                          </p:val>
                                        </p:tav>
                                        <p:tav tm="100000">
                                          <p:val>
                                            <p:strVal val="#ppt_h"/>
                                          </p:val>
                                        </p:tav>
                                      </p:tavLst>
                                    </p:anim>
                                    <p:animEffect transition="in" filter="fade">
                                      <p:cBhvr>
                                        <p:cTn id="40" dur="1000"/>
                                        <p:tgtEl>
                                          <p:spTgt spid="3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27"/>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decel="50000" fill="hold">
                                          <p:stCondLst>
                                            <p:cond delay="0"/>
                                          </p:stCondLst>
                                        </p:cTn>
                                        <p:tgtEl>
                                          <p:spTgt spid="28"/>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57" dur="1000" fill="hold"/>
                                        <p:tgtEl>
                                          <p:spTgt spid="28"/>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28"/>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67" dur="1000" fill="hold"/>
                                        <p:tgtEl>
                                          <p:spTgt spid="29"/>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29"/>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7" dur="1000" fill="hold"/>
                                        <p:tgtEl>
                                          <p:spTgt spid="30"/>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30"/>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p:cTn id="84"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87" dur="1000" fill="hold"/>
                                        <p:tgtEl>
                                          <p:spTgt spid="31"/>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31"/>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 calcmode="lin" valueType="num">
                                      <p:cBhvr>
                                        <p:cTn id="94" dur="500" decel="50000" fill="hold">
                                          <p:stCondLst>
                                            <p:cond delay="0"/>
                                          </p:stCondLst>
                                        </p:cTn>
                                        <p:tgtEl>
                                          <p:spTgt spid="32"/>
                                        </p:tgtEl>
                                        <p:attrNameLst>
                                          <p:attrName>style.rotation</p:attrName>
                                        </p:attrNameLst>
                                      </p:cBhvr>
                                      <p:tavLst>
                                        <p:tav tm="0">
                                          <p:val>
                                            <p:fltVal val="-90"/>
                                          </p:val>
                                        </p:tav>
                                        <p:tav tm="100000">
                                          <p:val>
                                            <p:fltVal val="0"/>
                                          </p:val>
                                        </p:tav>
                                      </p:tavLst>
                                    </p:anim>
                                    <p:anim calcmode="lin" valueType="num">
                                      <p:cBhvr>
                                        <p:cTn id="95"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97" dur="1000" fill="hold"/>
                                        <p:tgtEl>
                                          <p:spTgt spid="32"/>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32"/>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cBhvr>
                                        <p:cTn id="104"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05"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07" dur="1000" fill="hold"/>
                                        <p:tgtEl>
                                          <p:spTgt spid="36"/>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6"/>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 calcmode="lin" valueType="num">
                                      <p:cBhvr>
                                        <p:cTn id="114"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15"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17" dur="1000" fill="hold"/>
                                        <p:tgtEl>
                                          <p:spTgt spid="37"/>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37"/>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39"/>
                                        </p:tgtEl>
                                        <p:attrNameLst>
                                          <p:attrName>style.visibility</p:attrName>
                                        </p:attrNameLst>
                                      </p:cBhvr>
                                      <p:to>
                                        <p:strVal val="visible"/>
                                      </p:to>
                                    </p:set>
                                    <p:anim calcmode="lin" valueType="num">
                                      <p:cBhvr>
                                        <p:cTn id="124" dur="500" decel="50000" fill="hold">
                                          <p:stCondLst>
                                            <p:cond delay="0"/>
                                          </p:stCondLst>
                                        </p:cTn>
                                        <p:tgtEl>
                                          <p:spTgt spid="39"/>
                                        </p:tgtEl>
                                        <p:attrNameLst>
                                          <p:attrName>style.rotation</p:attrName>
                                        </p:attrNameLst>
                                      </p:cBhvr>
                                      <p:tavLst>
                                        <p:tav tm="0">
                                          <p:val>
                                            <p:fltVal val="-90"/>
                                          </p:val>
                                        </p:tav>
                                        <p:tav tm="100000">
                                          <p:val>
                                            <p:fltVal val="0"/>
                                          </p:val>
                                        </p:tav>
                                      </p:tavLst>
                                    </p:anim>
                                    <p:anim calcmode="lin" valueType="num">
                                      <p:cBhvr>
                                        <p:cTn id="125"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127" dur="1000" fill="hold"/>
                                        <p:tgtEl>
                                          <p:spTgt spid="39"/>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39"/>
                                        </p:tgtEl>
                                      </p:cBhvr>
                                    </p:animEffect>
                                  </p:childTnLst>
                                </p:cTn>
                              </p:par>
                              <p:par>
                                <p:cTn id="132" presetID="25" presetClass="entr" presetSubtype="0" fill="hold" grpId="0" nodeType="withEffect">
                                  <p:stCondLst>
                                    <p:cond delay="0"/>
                                  </p:stCondLst>
                                  <p:childTnLst>
                                    <p:set>
                                      <p:cBhvr>
                                        <p:cTn id="133" dur="1" fill="hold">
                                          <p:stCondLst>
                                            <p:cond delay="0"/>
                                          </p:stCondLst>
                                        </p:cTn>
                                        <p:tgtEl>
                                          <p:spTgt spid="40"/>
                                        </p:tgtEl>
                                        <p:attrNameLst>
                                          <p:attrName>style.visibility</p:attrName>
                                        </p:attrNameLst>
                                      </p:cBhvr>
                                      <p:to>
                                        <p:strVal val="visible"/>
                                      </p:to>
                                    </p:set>
                                    <p:anim calcmode="lin" valueType="num">
                                      <p:cBhvr>
                                        <p:cTn id="134"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135"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136"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37" dur="1000" fill="hold"/>
                                        <p:tgtEl>
                                          <p:spTgt spid="40"/>
                                        </p:tgtEl>
                                        <p:attrNameLst>
                                          <p:attrName>ppt_h</p:attrName>
                                        </p:attrNameLst>
                                      </p:cBhvr>
                                      <p:tavLst>
                                        <p:tav tm="0">
                                          <p:val>
                                            <p:strVal val="#ppt_h"/>
                                          </p:val>
                                        </p:tav>
                                        <p:tav tm="100000">
                                          <p:val>
                                            <p:strVal val="#ppt_h"/>
                                          </p:val>
                                        </p:tav>
                                      </p:tavLst>
                                    </p:anim>
                                    <p:anim calcmode="lin" valueType="num">
                                      <p:cBhvr>
                                        <p:cTn id="138"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39"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40"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41" dur="1000" decel="50000">
                                          <p:stCondLst>
                                            <p:cond delay="0"/>
                                          </p:stCondLst>
                                        </p:cTn>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26" grpId="0" bldLvl="0" animBg="1"/>
      <p:bldP spid="27" grpId="0"/>
      <p:bldP spid="28" grpId="0"/>
      <p:bldP spid="29" grpId="0"/>
      <p:bldP spid="30" grpId="0"/>
      <p:bldP spid="31" grpId="0"/>
      <p:bldP spid="32" grpId="0"/>
      <p:bldP spid="33" grpId="0" bldLvl="0" animBg="1"/>
      <p:bldP spid="34" grpId="0"/>
      <p:bldP spid="35" grpId="0" bldLvl="0" animBg="1"/>
      <p:bldP spid="36" grpId="0"/>
      <p:bldP spid="37" grpId="0"/>
      <p:bldP spid="38" grpId="0" bldLvl="0" animBg="1"/>
      <p:bldP spid="39" grpId="0"/>
      <p:bldP spid="4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矩形 14"/>
          <p:cNvSpPr/>
          <p:nvPr/>
        </p:nvSpPr>
        <p:spPr>
          <a:xfrm>
            <a:off x="4412298" y="3804920"/>
            <a:ext cx="2932112" cy="471488"/>
          </a:xfrm>
          <a:prstGeom prst="rect">
            <a:avLst/>
          </a:prstGeom>
          <a:solidFill>
            <a:schemeClr val="bg1">
              <a:alpha val="29803"/>
            </a:schemeClr>
          </a:solidFill>
          <a:ln w="9525">
            <a:noFill/>
          </a:ln>
        </p:spPr>
        <p:txBody>
          <a:bodyPr anchor="ctr"/>
          <a:lstStyle/>
          <a:p>
            <a:pPr algn="l"/>
            <a:endParaRPr lang="zh-CN" altLang="en-US" dirty="0">
              <a:solidFill>
                <a:srgbClr val="FFFFFF"/>
              </a:solidFill>
              <a:latin typeface="Calibri" panose="020F0502020204030204" pitchFamily="34" charset="0"/>
              <a:ea typeface="宋体" panose="02010600030101010101" pitchFamily="2" charset="-122"/>
            </a:endParaRPr>
          </a:p>
        </p:txBody>
      </p:sp>
      <p:sp>
        <p:nvSpPr>
          <p:cNvPr id="6148" name="矩形 15"/>
          <p:cNvSpPr/>
          <p:nvPr/>
        </p:nvSpPr>
        <p:spPr>
          <a:xfrm>
            <a:off x="4412298" y="3066733"/>
            <a:ext cx="2932112" cy="471487"/>
          </a:xfrm>
          <a:prstGeom prst="rect">
            <a:avLst/>
          </a:prstGeom>
          <a:solidFill>
            <a:schemeClr val="bg1">
              <a:alpha val="29803"/>
            </a:schemeClr>
          </a:solidFill>
          <a:ln w="9525">
            <a:noFill/>
          </a:ln>
        </p:spPr>
        <p:txBody>
          <a:bodyPr anchor="ctr"/>
          <a:lstStyle/>
          <a:p>
            <a:pPr algn="l"/>
            <a:endParaRPr lang="zh-CN" altLang="en-US" dirty="0">
              <a:solidFill>
                <a:srgbClr val="FFFFFF"/>
              </a:solidFill>
              <a:latin typeface="Calibri" panose="020F0502020204030204" pitchFamily="34" charset="0"/>
              <a:ea typeface="宋体" panose="02010600030101010101" pitchFamily="2" charset="-122"/>
            </a:endParaRPr>
          </a:p>
        </p:txBody>
      </p:sp>
      <p:sp>
        <p:nvSpPr>
          <p:cNvPr id="6149" name="矩形 16"/>
          <p:cNvSpPr/>
          <p:nvPr/>
        </p:nvSpPr>
        <p:spPr>
          <a:xfrm>
            <a:off x="4412298" y="2326958"/>
            <a:ext cx="2932112" cy="471487"/>
          </a:xfrm>
          <a:prstGeom prst="rect">
            <a:avLst/>
          </a:prstGeom>
          <a:solidFill>
            <a:schemeClr val="bg1">
              <a:alpha val="29999"/>
            </a:schemeClr>
          </a:solidFill>
          <a:ln w="12700" cap="flat" cmpd="sng">
            <a:solidFill>
              <a:schemeClr val="bg1"/>
            </a:solidFill>
            <a:prstDash val="solid"/>
            <a:miter/>
            <a:headEnd type="none" w="med" len="med"/>
            <a:tailEnd type="none" w="med" len="med"/>
          </a:ln>
        </p:spPr>
        <p:txBody>
          <a:bodyPr anchor="ctr"/>
          <a:lstStyle/>
          <a:p>
            <a:pPr algn="l"/>
            <a:endParaRPr lang="zh-CN" altLang="en-US" dirty="0">
              <a:solidFill>
                <a:srgbClr val="FFFFFF"/>
              </a:solidFill>
              <a:latin typeface="Calibri" panose="020F0502020204030204" pitchFamily="34" charset="0"/>
              <a:ea typeface="宋体" panose="02010600030101010101" pitchFamily="2" charset="-122"/>
            </a:endParaRPr>
          </a:p>
        </p:txBody>
      </p:sp>
      <p:sp>
        <p:nvSpPr>
          <p:cNvPr id="6150" name="文本框 17"/>
          <p:cNvSpPr txBox="1"/>
          <p:nvPr/>
        </p:nvSpPr>
        <p:spPr>
          <a:xfrm>
            <a:off x="3606165" y="2327275"/>
            <a:ext cx="806450" cy="521970"/>
          </a:xfrm>
          <a:prstGeom prst="rect">
            <a:avLst/>
          </a:prstGeom>
          <a:noFill/>
          <a:ln w="9525">
            <a:noFill/>
          </a:ln>
        </p:spPr>
        <p:txBody>
          <a:bodyPr wrap="square" anchor="t">
            <a:spAutoFit/>
          </a:bodyPr>
          <a:lstStyle/>
          <a:p>
            <a:pPr algn="l"/>
            <a:r>
              <a:rPr lang="en-US" altLang="zh-CN" sz="2800" dirty="0">
                <a:solidFill>
                  <a:schemeClr val="bg1"/>
                </a:solidFill>
                <a:latin typeface="微软雅黑" panose="020B0503020204020204" pitchFamily="34" charset="-122"/>
                <a:ea typeface="微软雅黑" panose="020B0503020204020204" pitchFamily="34" charset="-122"/>
              </a:rPr>
              <a:t>3.1</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6151" name="文本框 18"/>
          <p:cNvSpPr txBox="1"/>
          <p:nvPr/>
        </p:nvSpPr>
        <p:spPr>
          <a:xfrm>
            <a:off x="4412615" y="2363470"/>
            <a:ext cx="2676525" cy="398780"/>
          </a:xfrm>
          <a:prstGeom prst="rect">
            <a:avLst/>
          </a:prstGeom>
          <a:noFill/>
          <a:ln w="9525">
            <a:noFill/>
          </a:ln>
        </p:spPr>
        <p:txBody>
          <a:bodyPr wrap="square" anchor="t">
            <a:spAutoFit/>
          </a:bodyPr>
          <a:lstStyle/>
          <a:p>
            <a:pPr algn="l"/>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的构造块</a:t>
            </a:r>
          </a:p>
        </p:txBody>
      </p:sp>
      <p:sp>
        <p:nvSpPr>
          <p:cNvPr id="6152" name="文本框 19"/>
          <p:cNvSpPr txBox="1"/>
          <p:nvPr/>
        </p:nvSpPr>
        <p:spPr>
          <a:xfrm>
            <a:off x="4412298" y="3101658"/>
            <a:ext cx="3128962" cy="398780"/>
          </a:xfrm>
          <a:prstGeom prst="rect">
            <a:avLst/>
          </a:prstGeom>
          <a:noFill/>
          <a:ln w="9525">
            <a:noFill/>
          </a:ln>
        </p:spPr>
        <p:txBody>
          <a:bodyPr anchor="t">
            <a:spAutoFit/>
          </a:bodyPr>
          <a:lstStyle/>
          <a:p>
            <a:pPr algn="l"/>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规则</a:t>
            </a:r>
          </a:p>
        </p:txBody>
      </p:sp>
      <p:sp>
        <p:nvSpPr>
          <p:cNvPr id="6153" name="文本框 20"/>
          <p:cNvSpPr txBox="1"/>
          <p:nvPr/>
        </p:nvSpPr>
        <p:spPr>
          <a:xfrm>
            <a:off x="4412298" y="3841433"/>
            <a:ext cx="3128962" cy="398780"/>
          </a:xfrm>
          <a:prstGeom prst="rect">
            <a:avLst/>
          </a:prstGeom>
          <a:noFill/>
          <a:ln w="9525">
            <a:noFill/>
          </a:ln>
        </p:spPr>
        <p:txBody>
          <a:bodyPr anchor="t">
            <a:spAutoFit/>
          </a:bodyPr>
          <a:lstStyle/>
          <a:p>
            <a:pPr algn="l"/>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中的公共机制</a:t>
            </a:r>
          </a:p>
        </p:txBody>
      </p:sp>
      <p:sp>
        <p:nvSpPr>
          <p:cNvPr id="6154" name="文本框 21"/>
          <p:cNvSpPr txBox="1"/>
          <p:nvPr/>
        </p:nvSpPr>
        <p:spPr>
          <a:xfrm>
            <a:off x="3606165" y="3041650"/>
            <a:ext cx="806450" cy="521970"/>
          </a:xfrm>
          <a:prstGeom prst="rect">
            <a:avLst/>
          </a:prstGeom>
          <a:noFill/>
          <a:ln w="9525">
            <a:noFill/>
          </a:ln>
        </p:spPr>
        <p:txBody>
          <a:bodyPr wrap="square" anchor="t">
            <a:spAutoFit/>
          </a:bodyPr>
          <a:lstStyle/>
          <a:p>
            <a:pPr algn="l"/>
            <a:r>
              <a:rPr lang="en-US" altLang="zh-CN" sz="2800" dirty="0">
                <a:solidFill>
                  <a:schemeClr val="bg1"/>
                </a:solidFill>
                <a:latin typeface="微软雅黑" panose="020B0503020204020204" pitchFamily="34" charset="-122"/>
                <a:ea typeface="微软雅黑" panose="020B0503020204020204" pitchFamily="34" charset="-122"/>
              </a:rPr>
              <a:t>3.2</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6155" name="文本框 22"/>
          <p:cNvSpPr txBox="1"/>
          <p:nvPr/>
        </p:nvSpPr>
        <p:spPr>
          <a:xfrm>
            <a:off x="3606165" y="3752850"/>
            <a:ext cx="806450" cy="521970"/>
          </a:xfrm>
          <a:prstGeom prst="rect">
            <a:avLst/>
          </a:prstGeom>
          <a:noFill/>
          <a:ln w="9525">
            <a:noFill/>
          </a:ln>
        </p:spPr>
        <p:txBody>
          <a:bodyPr wrap="square" anchor="t">
            <a:spAutoFit/>
          </a:bodyPr>
          <a:lstStyle/>
          <a:p>
            <a:pPr algn="l"/>
            <a:r>
              <a:rPr lang="en-US" altLang="zh-CN" sz="2800" dirty="0">
                <a:solidFill>
                  <a:schemeClr val="bg1"/>
                </a:solidFill>
                <a:latin typeface="微软雅黑" panose="020B0503020204020204" pitchFamily="34" charset="-122"/>
                <a:ea typeface="微软雅黑" panose="020B0503020204020204" pitchFamily="34" charset="-122"/>
              </a:rPr>
              <a:t>3.3</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149"/>
                                        </p:tgtEl>
                                        <p:attrNameLst>
                                          <p:attrName>style.visibility</p:attrName>
                                        </p:attrNameLst>
                                      </p:cBhvr>
                                      <p:to>
                                        <p:strVal val="visible"/>
                                      </p:to>
                                    </p:set>
                                    <p:anim calcmode="lin" valueType="num">
                                      <p:cBhvr>
                                        <p:cTn id="7" dur="1000" fill="hold"/>
                                        <p:tgtEl>
                                          <p:spTgt spid="6149"/>
                                        </p:tgtEl>
                                        <p:attrNameLst>
                                          <p:attrName>ppt_w</p:attrName>
                                        </p:attrNameLst>
                                      </p:cBhvr>
                                      <p:tavLst>
                                        <p:tav tm="0">
                                          <p:val>
                                            <p:fltVal val="0"/>
                                          </p:val>
                                        </p:tav>
                                        <p:tav tm="100000">
                                          <p:val>
                                            <p:strVal val="#ppt_w"/>
                                          </p:val>
                                        </p:tav>
                                      </p:tavLst>
                                    </p:anim>
                                    <p:anim calcmode="lin" valueType="num">
                                      <p:cBhvr>
                                        <p:cTn id="8" dur="1000" fill="hold"/>
                                        <p:tgtEl>
                                          <p:spTgt spid="6149"/>
                                        </p:tgtEl>
                                        <p:attrNameLst>
                                          <p:attrName>ppt_h</p:attrName>
                                        </p:attrNameLst>
                                      </p:cBhvr>
                                      <p:tavLst>
                                        <p:tav tm="0">
                                          <p:val>
                                            <p:fltVal val="0"/>
                                          </p:val>
                                        </p:tav>
                                        <p:tav tm="100000">
                                          <p:val>
                                            <p:strVal val="#ppt_h"/>
                                          </p:val>
                                        </p:tav>
                                      </p:tavLst>
                                    </p:anim>
                                    <p:animEffect transition="in" filter="fade">
                                      <p:cBhvr>
                                        <p:cTn id="9" dur="1000"/>
                                        <p:tgtEl>
                                          <p:spTgt spid="6149"/>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6148"/>
                                        </p:tgtEl>
                                        <p:attrNameLst>
                                          <p:attrName>style.visibility</p:attrName>
                                        </p:attrNameLst>
                                      </p:cBhvr>
                                      <p:to>
                                        <p:strVal val="visible"/>
                                      </p:to>
                                    </p:set>
                                    <p:anim calcmode="lin" valueType="num">
                                      <p:cBhvr>
                                        <p:cTn id="12" dur="1000" fill="hold"/>
                                        <p:tgtEl>
                                          <p:spTgt spid="6148"/>
                                        </p:tgtEl>
                                        <p:attrNameLst>
                                          <p:attrName>ppt_w</p:attrName>
                                        </p:attrNameLst>
                                      </p:cBhvr>
                                      <p:tavLst>
                                        <p:tav tm="0">
                                          <p:val>
                                            <p:fltVal val="0"/>
                                          </p:val>
                                        </p:tav>
                                        <p:tav tm="100000">
                                          <p:val>
                                            <p:strVal val="#ppt_w"/>
                                          </p:val>
                                        </p:tav>
                                      </p:tavLst>
                                    </p:anim>
                                    <p:anim calcmode="lin" valueType="num">
                                      <p:cBhvr>
                                        <p:cTn id="13" dur="1000" fill="hold"/>
                                        <p:tgtEl>
                                          <p:spTgt spid="6148"/>
                                        </p:tgtEl>
                                        <p:attrNameLst>
                                          <p:attrName>ppt_h</p:attrName>
                                        </p:attrNameLst>
                                      </p:cBhvr>
                                      <p:tavLst>
                                        <p:tav tm="0">
                                          <p:val>
                                            <p:fltVal val="0"/>
                                          </p:val>
                                        </p:tav>
                                        <p:tav tm="100000">
                                          <p:val>
                                            <p:strVal val="#ppt_h"/>
                                          </p:val>
                                        </p:tav>
                                      </p:tavLst>
                                    </p:anim>
                                    <p:animEffect transition="in" filter="fade">
                                      <p:cBhvr>
                                        <p:cTn id="14" dur="1000"/>
                                        <p:tgtEl>
                                          <p:spTgt spid="614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147"/>
                                        </p:tgtEl>
                                        <p:attrNameLst>
                                          <p:attrName>style.visibility</p:attrName>
                                        </p:attrNameLst>
                                      </p:cBhvr>
                                      <p:to>
                                        <p:strVal val="visible"/>
                                      </p:to>
                                    </p:set>
                                    <p:anim calcmode="lin" valueType="num">
                                      <p:cBhvr>
                                        <p:cTn id="17" dur="1000" fill="hold"/>
                                        <p:tgtEl>
                                          <p:spTgt spid="6147"/>
                                        </p:tgtEl>
                                        <p:attrNameLst>
                                          <p:attrName>ppt_w</p:attrName>
                                        </p:attrNameLst>
                                      </p:cBhvr>
                                      <p:tavLst>
                                        <p:tav tm="0">
                                          <p:val>
                                            <p:fltVal val="0"/>
                                          </p:val>
                                        </p:tav>
                                        <p:tav tm="100000">
                                          <p:val>
                                            <p:strVal val="#ppt_w"/>
                                          </p:val>
                                        </p:tav>
                                      </p:tavLst>
                                    </p:anim>
                                    <p:anim calcmode="lin" valueType="num">
                                      <p:cBhvr>
                                        <p:cTn id="18" dur="1000" fill="hold"/>
                                        <p:tgtEl>
                                          <p:spTgt spid="6147"/>
                                        </p:tgtEl>
                                        <p:attrNameLst>
                                          <p:attrName>ppt_h</p:attrName>
                                        </p:attrNameLst>
                                      </p:cBhvr>
                                      <p:tavLst>
                                        <p:tav tm="0">
                                          <p:val>
                                            <p:fltVal val="0"/>
                                          </p:val>
                                        </p:tav>
                                        <p:tav tm="100000">
                                          <p:val>
                                            <p:strVal val="#ppt_h"/>
                                          </p:val>
                                        </p:tav>
                                      </p:tavLst>
                                    </p:anim>
                                    <p:animEffect transition="in" filter="fade">
                                      <p:cBhvr>
                                        <p:cTn id="19" dur="1000"/>
                                        <p:tgtEl>
                                          <p:spTgt spid="6147"/>
                                        </p:tgtEl>
                                      </p:cBhvr>
                                    </p:animEffect>
                                  </p:childTnLst>
                                </p:cTn>
                              </p:par>
                            </p:childTnLst>
                          </p:cTn>
                        </p:par>
                        <p:par>
                          <p:cTn id="20" fill="hold">
                            <p:stCondLst>
                              <p:cond delay="1000"/>
                            </p:stCondLst>
                            <p:childTnLst>
                              <p:par>
                                <p:cTn id="21" presetID="25" presetClass="entr" presetSubtype="0" fill="hold" grpId="0" nodeType="afterEffect">
                                  <p:stCondLst>
                                    <p:cond delay="0"/>
                                  </p:stCondLst>
                                  <p:childTnLst>
                                    <p:set>
                                      <p:cBhvr>
                                        <p:cTn id="22" dur="1" fill="hold">
                                          <p:stCondLst>
                                            <p:cond delay="0"/>
                                          </p:stCondLst>
                                        </p:cTn>
                                        <p:tgtEl>
                                          <p:spTgt spid="6150"/>
                                        </p:tgtEl>
                                        <p:attrNameLst>
                                          <p:attrName>style.visibility</p:attrName>
                                        </p:attrNameLst>
                                      </p:cBhvr>
                                      <p:to>
                                        <p:strVal val="visible"/>
                                      </p:to>
                                    </p:set>
                                    <p:anim calcmode="lin" valueType="num">
                                      <p:cBhvr>
                                        <p:cTn id="23" dur="500" decel="50000" fill="hold">
                                          <p:stCondLst>
                                            <p:cond delay="0"/>
                                          </p:stCondLst>
                                        </p:cTn>
                                        <p:tgtEl>
                                          <p:spTgt spid="6150"/>
                                        </p:tgtEl>
                                        <p:attrNameLst>
                                          <p:attrName>style.rotation</p:attrName>
                                        </p:attrNameLst>
                                      </p:cBhvr>
                                      <p:tavLst>
                                        <p:tav tm="0">
                                          <p:val>
                                            <p:fltVal val="-90"/>
                                          </p:val>
                                        </p:tav>
                                        <p:tav tm="100000">
                                          <p:val>
                                            <p:fltVal val="0"/>
                                          </p:val>
                                        </p:tav>
                                      </p:tavLst>
                                    </p:anim>
                                    <p:anim calcmode="lin" valueType="num">
                                      <p:cBhvr>
                                        <p:cTn id="24" dur="500" decel="50000" fill="hold">
                                          <p:stCondLst>
                                            <p:cond delay="0"/>
                                          </p:stCondLst>
                                        </p:cTn>
                                        <p:tgtEl>
                                          <p:spTgt spid="6150"/>
                                        </p:tgtEl>
                                        <p:attrNameLst>
                                          <p:attrName>ppt_w</p:attrName>
                                        </p:attrNameLst>
                                      </p:cBhvr>
                                      <p:tavLst>
                                        <p:tav tm="0">
                                          <p:val>
                                            <p:strVal val="#ppt_w"/>
                                          </p:val>
                                        </p:tav>
                                        <p:tav tm="100000">
                                          <p:val>
                                            <p:strVal val="#ppt_w*.05"/>
                                          </p:val>
                                        </p:tav>
                                      </p:tavLst>
                                    </p:anim>
                                    <p:anim calcmode="lin" valueType="num">
                                      <p:cBhvr>
                                        <p:cTn id="25" dur="500" accel="50000" fill="hold">
                                          <p:stCondLst>
                                            <p:cond delay="500"/>
                                          </p:stCondLst>
                                        </p:cTn>
                                        <p:tgtEl>
                                          <p:spTgt spid="6150"/>
                                        </p:tgtEl>
                                        <p:attrNameLst>
                                          <p:attrName>ppt_w</p:attrName>
                                        </p:attrNameLst>
                                      </p:cBhvr>
                                      <p:tavLst>
                                        <p:tav tm="0">
                                          <p:val>
                                            <p:strVal val="#ppt_w*.05"/>
                                          </p:val>
                                        </p:tav>
                                        <p:tav tm="100000">
                                          <p:val>
                                            <p:strVal val="#ppt_w"/>
                                          </p:val>
                                        </p:tav>
                                      </p:tavLst>
                                    </p:anim>
                                    <p:anim calcmode="lin" valueType="num">
                                      <p:cBhvr>
                                        <p:cTn id="26" dur="1000" fill="hold"/>
                                        <p:tgtEl>
                                          <p:spTgt spid="6150"/>
                                        </p:tgtEl>
                                        <p:attrNameLst>
                                          <p:attrName>ppt_h</p:attrName>
                                        </p:attrNameLst>
                                      </p:cBhvr>
                                      <p:tavLst>
                                        <p:tav tm="0">
                                          <p:val>
                                            <p:strVal val="#ppt_h"/>
                                          </p:val>
                                        </p:tav>
                                        <p:tav tm="100000">
                                          <p:val>
                                            <p:strVal val="#ppt_h"/>
                                          </p:val>
                                        </p:tav>
                                      </p:tavLst>
                                    </p:anim>
                                    <p:anim calcmode="lin" valueType="num">
                                      <p:cBhvr>
                                        <p:cTn id="27" dur="500" decel="50000" fill="hold">
                                          <p:stCondLst>
                                            <p:cond delay="0"/>
                                          </p:stCondLst>
                                        </p:cTn>
                                        <p:tgtEl>
                                          <p:spTgt spid="6150"/>
                                        </p:tgtEl>
                                        <p:attrNameLst>
                                          <p:attrName>ppt_x</p:attrName>
                                        </p:attrNameLst>
                                      </p:cBhvr>
                                      <p:tavLst>
                                        <p:tav tm="0">
                                          <p:val>
                                            <p:strVal val="#ppt_x+.4"/>
                                          </p:val>
                                        </p:tav>
                                        <p:tav tm="100000">
                                          <p:val>
                                            <p:strVal val="#ppt_x"/>
                                          </p:val>
                                        </p:tav>
                                      </p:tavLst>
                                    </p:anim>
                                    <p:anim calcmode="lin" valueType="num">
                                      <p:cBhvr>
                                        <p:cTn id="28" dur="500" decel="50000" fill="hold">
                                          <p:stCondLst>
                                            <p:cond delay="0"/>
                                          </p:stCondLst>
                                        </p:cTn>
                                        <p:tgtEl>
                                          <p:spTgt spid="6150"/>
                                        </p:tgtEl>
                                        <p:attrNameLst>
                                          <p:attrName>ppt_y</p:attrName>
                                        </p:attrNameLst>
                                      </p:cBhvr>
                                      <p:tavLst>
                                        <p:tav tm="0">
                                          <p:val>
                                            <p:strVal val="#ppt_y-.2"/>
                                          </p:val>
                                        </p:tav>
                                        <p:tav tm="100000">
                                          <p:val>
                                            <p:strVal val="#ppt_y+.1"/>
                                          </p:val>
                                        </p:tav>
                                      </p:tavLst>
                                    </p:anim>
                                    <p:anim calcmode="lin" valueType="num">
                                      <p:cBhvr>
                                        <p:cTn id="29" dur="500" accel="50000" fill="hold">
                                          <p:stCondLst>
                                            <p:cond delay="500"/>
                                          </p:stCondLst>
                                        </p:cTn>
                                        <p:tgtEl>
                                          <p:spTgt spid="6150"/>
                                        </p:tgtEl>
                                        <p:attrNameLst>
                                          <p:attrName>ppt_y</p:attrName>
                                        </p:attrNameLst>
                                      </p:cBhvr>
                                      <p:tavLst>
                                        <p:tav tm="0">
                                          <p:val>
                                            <p:strVal val="#ppt_y+.1"/>
                                          </p:val>
                                        </p:tav>
                                        <p:tav tm="100000">
                                          <p:val>
                                            <p:strVal val="#ppt_y"/>
                                          </p:val>
                                        </p:tav>
                                      </p:tavLst>
                                    </p:anim>
                                    <p:animEffect transition="in" filter="fade">
                                      <p:cBhvr>
                                        <p:cTn id="30" dur="1000" decel="50000">
                                          <p:stCondLst>
                                            <p:cond delay="0"/>
                                          </p:stCondLst>
                                        </p:cTn>
                                        <p:tgtEl>
                                          <p:spTgt spid="6150"/>
                                        </p:tgtEl>
                                      </p:cBhvr>
                                    </p:animEffect>
                                  </p:childTnLst>
                                </p:cTn>
                              </p:par>
                              <p:par>
                                <p:cTn id="31" presetID="25" presetClass="entr" presetSubtype="0" fill="hold" grpId="0" nodeType="withEffect">
                                  <p:stCondLst>
                                    <p:cond delay="0"/>
                                  </p:stCondLst>
                                  <p:childTnLst>
                                    <p:set>
                                      <p:cBhvr>
                                        <p:cTn id="32" dur="1" fill="hold">
                                          <p:stCondLst>
                                            <p:cond delay="0"/>
                                          </p:stCondLst>
                                        </p:cTn>
                                        <p:tgtEl>
                                          <p:spTgt spid="6151"/>
                                        </p:tgtEl>
                                        <p:attrNameLst>
                                          <p:attrName>style.visibility</p:attrName>
                                        </p:attrNameLst>
                                      </p:cBhvr>
                                      <p:to>
                                        <p:strVal val="visible"/>
                                      </p:to>
                                    </p:set>
                                    <p:anim calcmode="lin" valueType="num">
                                      <p:cBhvr>
                                        <p:cTn id="33" dur="500" decel="50000" fill="hold">
                                          <p:stCondLst>
                                            <p:cond delay="0"/>
                                          </p:stCondLst>
                                        </p:cTn>
                                        <p:tgtEl>
                                          <p:spTgt spid="6151"/>
                                        </p:tgtEl>
                                        <p:attrNameLst>
                                          <p:attrName>style.rotation</p:attrName>
                                        </p:attrNameLst>
                                      </p:cBhvr>
                                      <p:tavLst>
                                        <p:tav tm="0">
                                          <p:val>
                                            <p:fltVal val="-90"/>
                                          </p:val>
                                        </p:tav>
                                        <p:tav tm="100000">
                                          <p:val>
                                            <p:fltVal val="0"/>
                                          </p:val>
                                        </p:tav>
                                      </p:tavLst>
                                    </p:anim>
                                    <p:anim calcmode="lin" valueType="num">
                                      <p:cBhvr>
                                        <p:cTn id="34" dur="500" decel="50000" fill="hold">
                                          <p:stCondLst>
                                            <p:cond delay="0"/>
                                          </p:stCondLst>
                                        </p:cTn>
                                        <p:tgtEl>
                                          <p:spTgt spid="6151"/>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6151"/>
                                        </p:tgtEl>
                                        <p:attrNameLst>
                                          <p:attrName>ppt_w</p:attrName>
                                        </p:attrNameLst>
                                      </p:cBhvr>
                                      <p:tavLst>
                                        <p:tav tm="0">
                                          <p:val>
                                            <p:strVal val="#ppt_w*.05"/>
                                          </p:val>
                                        </p:tav>
                                        <p:tav tm="100000">
                                          <p:val>
                                            <p:strVal val="#ppt_w"/>
                                          </p:val>
                                        </p:tav>
                                      </p:tavLst>
                                    </p:anim>
                                    <p:anim calcmode="lin" valueType="num">
                                      <p:cBhvr>
                                        <p:cTn id="36" dur="1000" fill="hold"/>
                                        <p:tgtEl>
                                          <p:spTgt spid="6151"/>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6151"/>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6151"/>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6151"/>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6151"/>
                                        </p:tgtEl>
                                      </p:cBhvr>
                                    </p:animEffect>
                                  </p:childTnLst>
                                </p:cTn>
                              </p:par>
                              <p:par>
                                <p:cTn id="41" presetID="25" presetClass="entr" presetSubtype="0" fill="hold" grpId="0" nodeType="withEffect">
                                  <p:stCondLst>
                                    <p:cond delay="0"/>
                                  </p:stCondLst>
                                  <p:childTnLst>
                                    <p:set>
                                      <p:cBhvr>
                                        <p:cTn id="42" dur="1" fill="hold">
                                          <p:stCondLst>
                                            <p:cond delay="0"/>
                                          </p:stCondLst>
                                        </p:cTn>
                                        <p:tgtEl>
                                          <p:spTgt spid="6152"/>
                                        </p:tgtEl>
                                        <p:attrNameLst>
                                          <p:attrName>style.visibility</p:attrName>
                                        </p:attrNameLst>
                                      </p:cBhvr>
                                      <p:to>
                                        <p:strVal val="visible"/>
                                      </p:to>
                                    </p:set>
                                    <p:anim calcmode="lin" valueType="num">
                                      <p:cBhvr>
                                        <p:cTn id="43" dur="500" decel="50000" fill="hold">
                                          <p:stCondLst>
                                            <p:cond delay="0"/>
                                          </p:stCondLst>
                                        </p:cTn>
                                        <p:tgtEl>
                                          <p:spTgt spid="6152"/>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6152"/>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6152"/>
                                        </p:tgtEl>
                                        <p:attrNameLst>
                                          <p:attrName>ppt_w</p:attrName>
                                        </p:attrNameLst>
                                      </p:cBhvr>
                                      <p:tavLst>
                                        <p:tav tm="0">
                                          <p:val>
                                            <p:strVal val="#ppt_w*.05"/>
                                          </p:val>
                                        </p:tav>
                                        <p:tav tm="100000">
                                          <p:val>
                                            <p:strVal val="#ppt_w"/>
                                          </p:val>
                                        </p:tav>
                                      </p:tavLst>
                                    </p:anim>
                                    <p:anim calcmode="lin" valueType="num">
                                      <p:cBhvr>
                                        <p:cTn id="46" dur="1000" fill="hold"/>
                                        <p:tgtEl>
                                          <p:spTgt spid="6152"/>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6152"/>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6152"/>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6152"/>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6152"/>
                                        </p:tgtEl>
                                      </p:cBhvr>
                                    </p:animEffect>
                                  </p:childTnLst>
                                </p:cTn>
                              </p:par>
                              <p:par>
                                <p:cTn id="51" presetID="25" presetClass="entr" presetSubtype="0" fill="hold" grpId="0" nodeType="withEffect">
                                  <p:stCondLst>
                                    <p:cond delay="0"/>
                                  </p:stCondLst>
                                  <p:childTnLst>
                                    <p:set>
                                      <p:cBhvr>
                                        <p:cTn id="52" dur="1" fill="hold">
                                          <p:stCondLst>
                                            <p:cond delay="0"/>
                                          </p:stCondLst>
                                        </p:cTn>
                                        <p:tgtEl>
                                          <p:spTgt spid="6153"/>
                                        </p:tgtEl>
                                        <p:attrNameLst>
                                          <p:attrName>style.visibility</p:attrName>
                                        </p:attrNameLst>
                                      </p:cBhvr>
                                      <p:to>
                                        <p:strVal val="visible"/>
                                      </p:to>
                                    </p:set>
                                    <p:anim calcmode="lin" valueType="num">
                                      <p:cBhvr>
                                        <p:cTn id="53" dur="500" decel="50000" fill="hold">
                                          <p:stCondLst>
                                            <p:cond delay="0"/>
                                          </p:stCondLst>
                                        </p:cTn>
                                        <p:tgtEl>
                                          <p:spTgt spid="6153"/>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6153"/>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6153"/>
                                        </p:tgtEl>
                                        <p:attrNameLst>
                                          <p:attrName>ppt_w</p:attrName>
                                        </p:attrNameLst>
                                      </p:cBhvr>
                                      <p:tavLst>
                                        <p:tav tm="0">
                                          <p:val>
                                            <p:strVal val="#ppt_w*.05"/>
                                          </p:val>
                                        </p:tav>
                                        <p:tav tm="100000">
                                          <p:val>
                                            <p:strVal val="#ppt_w"/>
                                          </p:val>
                                        </p:tav>
                                      </p:tavLst>
                                    </p:anim>
                                    <p:anim calcmode="lin" valueType="num">
                                      <p:cBhvr>
                                        <p:cTn id="56" dur="1000" fill="hold"/>
                                        <p:tgtEl>
                                          <p:spTgt spid="6153"/>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6153"/>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6153"/>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6153"/>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6153"/>
                                        </p:tgtEl>
                                      </p:cBhvr>
                                    </p:animEffect>
                                  </p:childTnLst>
                                </p:cTn>
                              </p:par>
                              <p:par>
                                <p:cTn id="61" presetID="25" presetClass="entr" presetSubtype="0" fill="hold" grpId="0" nodeType="withEffect">
                                  <p:stCondLst>
                                    <p:cond delay="0"/>
                                  </p:stCondLst>
                                  <p:childTnLst>
                                    <p:set>
                                      <p:cBhvr>
                                        <p:cTn id="62" dur="1" fill="hold">
                                          <p:stCondLst>
                                            <p:cond delay="0"/>
                                          </p:stCondLst>
                                        </p:cTn>
                                        <p:tgtEl>
                                          <p:spTgt spid="6154"/>
                                        </p:tgtEl>
                                        <p:attrNameLst>
                                          <p:attrName>style.visibility</p:attrName>
                                        </p:attrNameLst>
                                      </p:cBhvr>
                                      <p:to>
                                        <p:strVal val="visible"/>
                                      </p:to>
                                    </p:set>
                                    <p:anim calcmode="lin" valueType="num">
                                      <p:cBhvr>
                                        <p:cTn id="63" dur="500" decel="50000" fill="hold">
                                          <p:stCondLst>
                                            <p:cond delay="0"/>
                                          </p:stCondLst>
                                        </p:cTn>
                                        <p:tgtEl>
                                          <p:spTgt spid="6154"/>
                                        </p:tgtEl>
                                        <p:attrNameLst>
                                          <p:attrName>style.rotation</p:attrName>
                                        </p:attrNameLst>
                                      </p:cBhvr>
                                      <p:tavLst>
                                        <p:tav tm="0">
                                          <p:val>
                                            <p:fltVal val="-90"/>
                                          </p:val>
                                        </p:tav>
                                        <p:tav tm="100000">
                                          <p:val>
                                            <p:fltVal val="0"/>
                                          </p:val>
                                        </p:tav>
                                      </p:tavLst>
                                    </p:anim>
                                    <p:anim calcmode="lin" valueType="num">
                                      <p:cBhvr>
                                        <p:cTn id="64" dur="500" decel="50000" fill="hold">
                                          <p:stCondLst>
                                            <p:cond delay="0"/>
                                          </p:stCondLst>
                                        </p:cTn>
                                        <p:tgtEl>
                                          <p:spTgt spid="6154"/>
                                        </p:tgtEl>
                                        <p:attrNameLst>
                                          <p:attrName>ppt_w</p:attrName>
                                        </p:attrNameLst>
                                      </p:cBhvr>
                                      <p:tavLst>
                                        <p:tav tm="0">
                                          <p:val>
                                            <p:strVal val="#ppt_w"/>
                                          </p:val>
                                        </p:tav>
                                        <p:tav tm="100000">
                                          <p:val>
                                            <p:strVal val="#ppt_w*.05"/>
                                          </p:val>
                                        </p:tav>
                                      </p:tavLst>
                                    </p:anim>
                                    <p:anim calcmode="lin" valueType="num">
                                      <p:cBhvr>
                                        <p:cTn id="65" dur="500" accel="50000" fill="hold">
                                          <p:stCondLst>
                                            <p:cond delay="500"/>
                                          </p:stCondLst>
                                        </p:cTn>
                                        <p:tgtEl>
                                          <p:spTgt spid="6154"/>
                                        </p:tgtEl>
                                        <p:attrNameLst>
                                          <p:attrName>ppt_w</p:attrName>
                                        </p:attrNameLst>
                                      </p:cBhvr>
                                      <p:tavLst>
                                        <p:tav tm="0">
                                          <p:val>
                                            <p:strVal val="#ppt_w*.05"/>
                                          </p:val>
                                        </p:tav>
                                        <p:tav tm="100000">
                                          <p:val>
                                            <p:strVal val="#ppt_w"/>
                                          </p:val>
                                        </p:tav>
                                      </p:tavLst>
                                    </p:anim>
                                    <p:anim calcmode="lin" valueType="num">
                                      <p:cBhvr>
                                        <p:cTn id="66" dur="1000" fill="hold"/>
                                        <p:tgtEl>
                                          <p:spTgt spid="6154"/>
                                        </p:tgtEl>
                                        <p:attrNameLst>
                                          <p:attrName>ppt_h</p:attrName>
                                        </p:attrNameLst>
                                      </p:cBhvr>
                                      <p:tavLst>
                                        <p:tav tm="0">
                                          <p:val>
                                            <p:strVal val="#ppt_h"/>
                                          </p:val>
                                        </p:tav>
                                        <p:tav tm="100000">
                                          <p:val>
                                            <p:strVal val="#ppt_h"/>
                                          </p:val>
                                        </p:tav>
                                      </p:tavLst>
                                    </p:anim>
                                    <p:anim calcmode="lin" valueType="num">
                                      <p:cBhvr>
                                        <p:cTn id="67" dur="500" decel="50000" fill="hold">
                                          <p:stCondLst>
                                            <p:cond delay="0"/>
                                          </p:stCondLst>
                                        </p:cTn>
                                        <p:tgtEl>
                                          <p:spTgt spid="6154"/>
                                        </p:tgtEl>
                                        <p:attrNameLst>
                                          <p:attrName>ppt_x</p:attrName>
                                        </p:attrNameLst>
                                      </p:cBhvr>
                                      <p:tavLst>
                                        <p:tav tm="0">
                                          <p:val>
                                            <p:strVal val="#ppt_x+.4"/>
                                          </p:val>
                                        </p:tav>
                                        <p:tav tm="100000">
                                          <p:val>
                                            <p:strVal val="#ppt_x"/>
                                          </p:val>
                                        </p:tav>
                                      </p:tavLst>
                                    </p:anim>
                                    <p:anim calcmode="lin" valueType="num">
                                      <p:cBhvr>
                                        <p:cTn id="68" dur="500" decel="50000" fill="hold">
                                          <p:stCondLst>
                                            <p:cond delay="0"/>
                                          </p:stCondLst>
                                        </p:cTn>
                                        <p:tgtEl>
                                          <p:spTgt spid="6154"/>
                                        </p:tgtEl>
                                        <p:attrNameLst>
                                          <p:attrName>ppt_y</p:attrName>
                                        </p:attrNameLst>
                                      </p:cBhvr>
                                      <p:tavLst>
                                        <p:tav tm="0">
                                          <p:val>
                                            <p:strVal val="#ppt_y-.2"/>
                                          </p:val>
                                        </p:tav>
                                        <p:tav tm="100000">
                                          <p:val>
                                            <p:strVal val="#ppt_y+.1"/>
                                          </p:val>
                                        </p:tav>
                                      </p:tavLst>
                                    </p:anim>
                                    <p:anim calcmode="lin" valueType="num">
                                      <p:cBhvr>
                                        <p:cTn id="69" dur="500" accel="50000" fill="hold">
                                          <p:stCondLst>
                                            <p:cond delay="500"/>
                                          </p:stCondLst>
                                        </p:cTn>
                                        <p:tgtEl>
                                          <p:spTgt spid="6154"/>
                                        </p:tgtEl>
                                        <p:attrNameLst>
                                          <p:attrName>ppt_y</p:attrName>
                                        </p:attrNameLst>
                                      </p:cBhvr>
                                      <p:tavLst>
                                        <p:tav tm="0">
                                          <p:val>
                                            <p:strVal val="#ppt_y+.1"/>
                                          </p:val>
                                        </p:tav>
                                        <p:tav tm="100000">
                                          <p:val>
                                            <p:strVal val="#ppt_y"/>
                                          </p:val>
                                        </p:tav>
                                      </p:tavLst>
                                    </p:anim>
                                    <p:animEffect transition="in" filter="fade">
                                      <p:cBhvr>
                                        <p:cTn id="70" dur="1000" decel="50000">
                                          <p:stCondLst>
                                            <p:cond delay="0"/>
                                          </p:stCondLst>
                                        </p:cTn>
                                        <p:tgtEl>
                                          <p:spTgt spid="6154"/>
                                        </p:tgtEl>
                                      </p:cBhvr>
                                    </p:animEffect>
                                  </p:childTnLst>
                                </p:cTn>
                              </p:par>
                              <p:par>
                                <p:cTn id="71" presetID="25" presetClass="entr" presetSubtype="0" fill="hold" grpId="0" nodeType="withEffect">
                                  <p:stCondLst>
                                    <p:cond delay="0"/>
                                  </p:stCondLst>
                                  <p:childTnLst>
                                    <p:set>
                                      <p:cBhvr>
                                        <p:cTn id="72" dur="1" fill="hold">
                                          <p:stCondLst>
                                            <p:cond delay="0"/>
                                          </p:stCondLst>
                                        </p:cTn>
                                        <p:tgtEl>
                                          <p:spTgt spid="6155"/>
                                        </p:tgtEl>
                                        <p:attrNameLst>
                                          <p:attrName>style.visibility</p:attrName>
                                        </p:attrNameLst>
                                      </p:cBhvr>
                                      <p:to>
                                        <p:strVal val="visible"/>
                                      </p:to>
                                    </p:set>
                                    <p:anim calcmode="lin" valueType="num">
                                      <p:cBhvr>
                                        <p:cTn id="73" dur="500" decel="50000" fill="hold">
                                          <p:stCondLst>
                                            <p:cond delay="0"/>
                                          </p:stCondLst>
                                        </p:cTn>
                                        <p:tgtEl>
                                          <p:spTgt spid="6155"/>
                                        </p:tgtEl>
                                        <p:attrNameLst>
                                          <p:attrName>style.rotation</p:attrName>
                                        </p:attrNameLst>
                                      </p:cBhvr>
                                      <p:tavLst>
                                        <p:tav tm="0">
                                          <p:val>
                                            <p:fltVal val="-90"/>
                                          </p:val>
                                        </p:tav>
                                        <p:tav tm="100000">
                                          <p:val>
                                            <p:fltVal val="0"/>
                                          </p:val>
                                        </p:tav>
                                      </p:tavLst>
                                    </p:anim>
                                    <p:anim calcmode="lin" valueType="num">
                                      <p:cBhvr>
                                        <p:cTn id="74" dur="500" decel="50000" fill="hold">
                                          <p:stCondLst>
                                            <p:cond delay="0"/>
                                          </p:stCondLst>
                                        </p:cTn>
                                        <p:tgtEl>
                                          <p:spTgt spid="6155"/>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6155"/>
                                        </p:tgtEl>
                                        <p:attrNameLst>
                                          <p:attrName>ppt_w</p:attrName>
                                        </p:attrNameLst>
                                      </p:cBhvr>
                                      <p:tavLst>
                                        <p:tav tm="0">
                                          <p:val>
                                            <p:strVal val="#ppt_w*.05"/>
                                          </p:val>
                                        </p:tav>
                                        <p:tav tm="100000">
                                          <p:val>
                                            <p:strVal val="#ppt_w"/>
                                          </p:val>
                                        </p:tav>
                                      </p:tavLst>
                                    </p:anim>
                                    <p:anim calcmode="lin" valueType="num">
                                      <p:cBhvr>
                                        <p:cTn id="76" dur="1000" fill="hold"/>
                                        <p:tgtEl>
                                          <p:spTgt spid="6155"/>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6155"/>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6155"/>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6155"/>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6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ldLvl="0" animBg="1"/>
      <p:bldP spid="6148" grpId="0" bldLvl="0" animBg="1"/>
      <p:bldP spid="6149" grpId="0" bldLvl="0" animBg="1"/>
      <p:bldP spid="6150" grpId="0"/>
      <p:bldP spid="6151" grpId="0"/>
      <p:bldP spid="6152" grpId="0"/>
      <p:bldP spid="6153" grpId="0"/>
      <p:bldP spid="6154" grpId="0"/>
      <p:bldP spid="615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20483" name="文本框 18"/>
          <p:cNvSpPr txBox="1"/>
          <p:nvPr/>
        </p:nvSpPr>
        <p:spPr>
          <a:xfrm>
            <a:off x="984250" y="412750"/>
            <a:ext cx="3128963" cy="398780"/>
          </a:xfrm>
          <a:prstGeom prst="rect">
            <a:avLst/>
          </a:prstGeom>
          <a:noFill/>
          <a:ln w="9525">
            <a:noFill/>
          </a:ln>
        </p:spPr>
        <p:txBody>
          <a:bodyPr anchor="t">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3.1 </a:t>
            </a:r>
            <a:r>
              <a:rPr lang="en-US" altLang="zh-CN" sz="2000" b="1" dirty="0">
                <a:solidFill>
                  <a:schemeClr val="bg1"/>
                </a:solidFill>
                <a:latin typeface="微软雅黑" panose="020B0503020204020204" pitchFamily="34" charset="-122"/>
                <a:ea typeface="微软雅黑" panose="020B0503020204020204" pitchFamily="34" charset="-122"/>
                <a:sym typeface="+mn-ea"/>
              </a:rPr>
              <a:t>UML</a:t>
            </a:r>
            <a:r>
              <a:rPr lang="zh-CN" altLang="en-US" sz="2000" b="1" dirty="0">
                <a:solidFill>
                  <a:schemeClr val="bg1"/>
                </a:solidFill>
                <a:latin typeface="微软雅黑" panose="020B0503020204020204" pitchFamily="34" charset="-122"/>
                <a:ea typeface="微软雅黑" panose="020B0503020204020204" pitchFamily="34" charset="-122"/>
                <a:sym typeface="+mn-ea"/>
              </a:rPr>
              <a:t>的构造块</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0484" name="组合 1"/>
          <p:cNvGrpSpPr/>
          <p:nvPr/>
        </p:nvGrpSpPr>
        <p:grpSpPr>
          <a:xfrm>
            <a:off x="222250" y="328613"/>
            <a:ext cx="654050" cy="573087"/>
            <a:chOff x="0" y="0"/>
            <a:chExt cx="3252297" cy="2844316"/>
          </a:xfrm>
        </p:grpSpPr>
        <p:sp>
          <p:nvSpPr>
            <p:cNvPr id="5125"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5126"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7" name="文本框 6"/>
          <p:cNvSpPr txBox="1"/>
          <p:nvPr/>
        </p:nvSpPr>
        <p:spPr>
          <a:xfrm>
            <a:off x="2311338" y="1767171"/>
            <a:ext cx="7568400" cy="3322955"/>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kumimoji="1" lang="zh-CN" altLang="en-US" sz="2800" b="1" dirty="0">
                <a:solidFill>
                  <a:schemeClr val="bg1"/>
                </a:solidFill>
                <a:ea typeface="楷体_GB2312" charset="-122"/>
              </a:rPr>
              <a:t>事物（对模型中首要成分的抽象）</a:t>
            </a:r>
          </a:p>
          <a:p>
            <a:pPr>
              <a:lnSpc>
                <a:spcPct val="150000"/>
              </a:lnSpc>
              <a:buFont typeface="Wingdings" panose="05000000000000000000" pitchFamily="2" charset="2"/>
            </a:pPr>
            <a:endParaRPr kumimoji="1" lang="en-US" altLang="zh-CN" sz="2800" b="1" dirty="0">
              <a:solidFill>
                <a:schemeClr val="bg1"/>
              </a:solidFill>
              <a:ea typeface="楷体_GB2312" charset="-122"/>
            </a:endParaRPr>
          </a:p>
          <a:p>
            <a:pPr marL="342900" indent="-342900">
              <a:lnSpc>
                <a:spcPct val="150000"/>
              </a:lnSpc>
              <a:buFont typeface="Wingdings" panose="05000000000000000000" pitchFamily="2" charset="2"/>
              <a:buChar char="n"/>
            </a:pPr>
            <a:r>
              <a:rPr kumimoji="1" lang="zh-CN" altLang="en-US" sz="2800" b="1" dirty="0">
                <a:solidFill>
                  <a:schemeClr val="bg1"/>
                </a:solidFill>
                <a:ea typeface="楷体_GB2312" charset="-122"/>
              </a:rPr>
              <a:t>关系（把事物结合在一起）</a:t>
            </a:r>
          </a:p>
          <a:p>
            <a:pPr>
              <a:lnSpc>
                <a:spcPct val="150000"/>
              </a:lnSpc>
              <a:buFont typeface="Wingdings" panose="05000000000000000000" pitchFamily="2" charset="2"/>
            </a:pPr>
            <a:endParaRPr kumimoji="1" lang="en-US" altLang="zh-CN" sz="2800" b="1" dirty="0">
              <a:solidFill>
                <a:schemeClr val="bg1"/>
              </a:solidFill>
              <a:ea typeface="楷体_GB2312" charset="-122"/>
            </a:endParaRPr>
          </a:p>
          <a:p>
            <a:pPr marL="342900" indent="-342900">
              <a:lnSpc>
                <a:spcPct val="150000"/>
              </a:lnSpc>
              <a:buFont typeface="Wingdings" panose="05000000000000000000" pitchFamily="2" charset="2"/>
              <a:buChar char="n"/>
            </a:pPr>
            <a:r>
              <a:rPr kumimoji="1" lang="zh-CN" altLang="en-US" sz="2800" b="1" dirty="0">
                <a:solidFill>
                  <a:schemeClr val="bg1"/>
                </a:solidFill>
                <a:ea typeface="楷体_GB2312" charset="-122"/>
              </a:rPr>
              <a:t>图（聚集了相关的事物）</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fade">
                                      <p:cBhvr>
                                        <p:cTn id="7" dur="500"/>
                                        <p:tgtEl>
                                          <p:spTgt spid="2048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482"/>
                                        </p:tgtEl>
                                        <p:attrNameLst>
                                          <p:attrName>style.visibility</p:attrName>
                                        </p:attrNameLst>
                                      </p:cBhvr>
                                      <p:to>
                                        <p:strVal val="visible"/>
                                      </p:to>
                                    </p:set>
                                    <p:anim calcmode="lin" valueType="num">
                                      <p:cBhvr>
                                        <p:cTn id="11" dur="1000" fill="hold"/>
                                        <p:tgtEl>
                                          <p:spTgt spid="20482"/>
                                        </p:tgtEl>
                                        <p:attrNameLst>
                                          <p:attrName>ppt_w</p:attrName>
                                        </p:attrNameLst>
                                      </p:cBhvr>
                                      <p:tavLst>
                                        <p:tav tm="0">
                                          <p:val>
                                            <p:fltVal val="0"/>
                                          </p:val>
                                        </p:tav>
                                        <p:tav tm="100000">
                                          <p:val>
                                            <p:strVal val="#ppt_w"/>
                                          </p:val>
                                        </p:tav>
                                      </p:tavLst>
                                    </p:anim>
                                    <p:anim calcmode="lin" valueType="num">
                                      <p:cBhvr>
                                        <p:cTn id="12" dur="1000" fill="hold"/>
                                        <p:tgtEl>
                                          <p:spTgt spid="20482"/>
                                        </p:tgtEl>
                                        <p:attrNameLst>
                                          <p:attrName>ppt_h</p:attrName>
                                        </p:attrNameLst>
                                      </p:cBhvr>
                                      <p:tavLst>
                                        <p:tav tm="0">
                                          <p:val>
                                            <p:fltVal val="0"/>
                                          </p:val>
                                        </p:tav>
                                        <p:tav tm="100000">
                                          <p:val>
                                            <p:strVal val="#ppt_h"/>
                                          </p:val>
                                        </p:tav>
                                      </p:tavLst>
                                    </p:anim>
                                    <p:animEffect transition="in" filter="fade">
                                      <p:cBhvr>
                                        <p:cTn id="13" dur="1000"/>
                                        <p:tgtEl>
                                          <p:spTgt spid="2048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0483"/>
                                        </p:tgtEl>
                                        <p:attrNameLst>
                                          <p:attrName>style.visibility</p:attrName>
                                        </p:attrNameLst>
                                      </p:cBhvr>
                                      <p:to>
                                        <p:strVal val="visible"/>
                                      </p:to>
                                    </p:set>
                                    <p:anim calcmode="lin" valueType="num">
                                      <p:cBhvr>
                                        <p:cTn id="16" dur="500" decel="50000" fill="hold">
                                          <p:stCondLst>
                                            <p:cond delay="0"/>
                                          </p:stCondLst>
                                        </p:cTn>
                                        <p:tgtEl>
                                          <p:spTgt spid="2048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048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0483"/>
                                        </p:tgtEl>
                                        <p:attrNameLst>
                                          <p:attrName>ppt_w</p:attrName>
                                        </p:attrNameLst>
                                      </p:cBhvr>
                                      <p:tavLst>
                                        <p:tav tm="0">
                                          <p:val>
                                            <p:strVal val="#ppt_w*.05"/>
                                          </p:val>
                                        </p:tav>
                                        <p:tav tm="100000">
                                          <p:val>
                                            <p:strVal val="#ppt_w"/>
                                          </p:val>
                                        </p:tav>
                                      </p:tavLst>
                                    </p:anim>
                                    <p:anim calcmode="lin" valueType="num">
                                      <p:cBhvr>
                                        <p:cTn id="19" dur="1000" fill="hold"/>
                                        <p:tgtEl>
                                          <p:spTgt spid="2048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048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048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048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0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ldLvl="0" animBg="1"/>
      <p:bldP spid="2048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 name="矩形 14"/>
          <p:cNvSpPr/>
          <p:nvPr/>
        </p:nvSpPr>
        <p:spPr>
          <a:xfrm>
            <a:off x="6062663" y="3517900"/>
            <a:ext cx="2932112" cy="471488"/>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5" name="矩形 15"/>
          <p:cNvSpPr/>
          <p:nvPr/>
        </p:nvSpPr>
        <p:spPr>
          <a:xfrm>
            <a:off x="6061075" y="420846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6" name="矩形 16"/>
          <p:cNvSpPr/>
          <p:nvPr/>
        </p:nvSpPr>
        <p:spPr>
          <a:xfrm>
            <a:off x="6062663" y="2757488"/>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7"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18"/>
          <p:cNvSpPr txBox="1"/>
          <p:nvPr/>
        </p:nvSpPr>
        <p:spPr>
          <a:xfrm>
            <a:off x="6062663" y="2794000"/>
            <a:ext cx="2133600"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介绍</a:t>
            </a:r>
          </a:p>
        </p:txBody>
      </p:sp>
      <p:sp>
        <p:nvSpPr>
          <p:cNvPr id="29" name="文本框 19"/>
          <p:cNvSpPr txBox="1"/>
          <p:nvPr/>
        </p:nvSpPr>
        <p:spPr>
          <a:xfrm>
            <a:off x="6097588" y="2101533"/>
            <a:ext cx="2063750"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sym typeface="+mn-ea"/>
              </a:rPr>
              <a:t>为什么要建模</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0" name="文本框 20"/>
          <p:cNvSpPr txBox="1"/>
          <p:nvPr/>
        </p:nvSpPr>
        <p:spPr>
          <a:xfrm>
            <a:off x="6062663" y="3554413"/>
            <a:ext cx="1863725" cy="3984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概念模型</a:t>
            </a:r>
          </a:p>
        </p:txBody>
      </p:sp>
      <p:sp>
        <p:nvSpPr>
          <p:cNvPr id="31"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4"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35" name="矩形 14"/>
          <p:cNvSpPr/>
          <p:nvPr/>
        </p:nvSpPr>
        <p:spPr>
          <a:xfrm>
            <a:off x="6061075" y="499903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6" name="文本框 20"/>
          <p:cNvSpPr txBox="1"/>
          <p:nvPr/>
        </p:nvSpPr>
        <p:spPr>
          <a:xfrm>
            <a:off x="6062663" y="4244975"/>
            <a:ext cx="2271712"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体系结构</a:t>
            </a:r>
          </a:p>
        </p:txBody>
      </p:sp>
      <p:sp>
        <p:nvSpPr>
          <p:cNvPr id="37"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矩形 14"/>
          <p:cNvSpPr/>
          <p:nvPr/>
        </p:nvSpPr>
        <p:spPr>
          <a:xfrm>
            <a:off x="6062980" y="2065338"/>
            <a:ext cx="2932113" cy="471487"/>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9" name="文本框 20"/>
          <p:cNvSpPr txBox="1"/>
          <p:nvPr/>
        </p:nvSpPr>
        <p:spPr>
          <a:xfrm>
            <a:off x="6061075" y="5010150"/>
            <a:ext cx="2541588" cy="4000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组员分工</a:t>
            </a:r>
          </a:p>
        </p:txBody>
      </p:sp>
      <p:sp>
        <p:nvSpPr>
          <p:cNvPr id="4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out)">
                                      <p:cBhvr>
                                        <p:cTn id="7" dur="1000"/>
                                        <p:tgtEl>
                                          <p:spTgt spid="23"/>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out)">
                                      <p:cBhvr>
                                        <p:cTn id="10" dur="1000"/>
                                        <p:tgtEl>
                                          <p:spTgt spid="3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barn(inVertical)">
                                      <p:cBhvr>
                                        <p:cTn id="14" dur="500"/>
                                        <p:tgtEl>
                                          <p:spTgt spid="34"/>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
                                          </p:val>
                                        </p:tav>
                                        <p:tav tm="100000">
                                          <p:val>
                                            <p:strVal val="#ppt_w"/>
                                          </p:val>
                                        </p:tav>
                                      </p:tavLst>
                                    </p:anim>
                                    <p:anim calcmode="lin" valueType="num">
                                      <p:cBhvr>
                                        <p:cTn id="19" dur="1000" fill="hold"/>
                                        <p:tgtEl>
                                          <p:spTgt spid="26"/>
                                        </p:tgtEl>
                                        <p:attrNameLst>
                                          <p:attrName>ppt_h</p:attrName>
                                        </p:attrNameLst>
                                      </p:cBhvr>
                                      <p:tavLst>
                                        <p:tav tm="0">
                                          <p:val>
                                            <p:fltVal val="0"/>
                                          </p:val>
                                        </p:tav>
                                        <p:tav tm="100000">
                                          <p:val>
                                            <p:strVal val="#ppt_h"/>
                                          </p:val>
                                        </p:tav>
                                      </p:tavLst>
                                    </p:anim>
                                    <p:animEffect transition="in" filter="fade">
                                      <p:cBhvr>
                                        <p:cTn id="20" dur="10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fltVal val="0"/>
                                          </p:val>
                                        </p:tav>
                                        <p:tav tm="100000">
                                          <p:val>
                                            <p:strVal val="#ppt_w"/>
                                          </p:val>
                                        </p:tav>
                                      </p:tavLst>
                                    </p:anim>
                                    <p:anim calcmode="lin" valueType="num">
                                      <p:cBhvr>
                                        <p:cTn id="24" dur="1000" fill="hold"/>
                                        <p:tgtEl>
                                          <p:spTgt spid="25"/>
                                        </p:tgtEl>
                                        <p:attrNameLst>
                                          <p:attrName>ppt_h</p:attrName>
                                        </p:attrNameLst>
                                      </p:cBhvr>
                                      <p:tavLst>
                                        <p:tav tm="0">
                                          <p:val>
                                            <p:fltVal val="0"/>
                                          </p:val>
                                        </p:tav>
                                        <p:tav tm="100000">
                                          <p:val>
                                            <p:strVal val="#ppt_h"/>
                                          </p:val>
                                        </p:tav>
                                      </p:tavLst>
                                    </p:anim>
                                    <p:animEffect transition="in" filter="fade">
                                      <p:cBhvr>
                                        <p:cTn id="25" dur="10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
                                          </p:val>
                                        </p:tav>
                                        <p:tav tm="100000">
                                          <p:val>
                                            <p:strVal val="#ppt_w"/>
                                          </p:val>
                                        </p:tav>
                                      </p:tavLst>
                                    </p:anim>
                                    <p:anim calcmode="lin" valueType="num">
                                      <p:cBhvr>
                                        <p:cTn id="29" dur="1000" fill="hold"/>
                                        <p:tgtEl>
                                          <p:spTgt spid="24"/>
                                        </p:tgtEl>
                                        <p:attrNameLst>
                                          <p:attrName>ppt_h</p:attrName>
                                        </p:attrNameLst>
                                      </p:cBhvr>
                                      <p:tavLst>
                                        <p:tav tm="0">
                                          <p:val>
                                            <p:fltVal val="0"/>
                                          </p:val>
                                        </p:tav>
                                        <p:tav tm="100000">
                                          <p:val>
                                            <p:strVal val="#ppt_h"/>
                                          </p:val>
                                        </p:tav>
                                      </p:tavLst>
                                    </p:anim>
                                    <p:animEffect transition="in" filter="fade">
                                      <p:cBhvr>
                                        <p:cTn id="30" dur="10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1000" fill="hold"/>
                                        <p:tgtEl>
                                          <p:spTgt spid="35"/>
                                        </p:tgtEl>
                                        <p:attrNameLst>
                                          <p:attrName>ppt_w</p:attrName>
                                        </p:attrNameLst>
                                      </p:cBhvr>
                                      <p:tavLst>
                                        <p:tav tm="0">
                                          <p:val>
                                            <p:fltVal val="0"/>
                                          </p:val>
                                        </p:tav>
                                        <p:tav tm="100000">
                                          <p:val>
                                            <p:strVal val="#ppt_w"/>
                                          </p:val>
                                        </p:tav>
                                      </p:tavLst>
                                    </p:anim>
                                    <p:anim calcmode="lin" valueType="num">
                                      <p:cBhvr>
                                        <p:cTn id="34" dur="1000" fill="hold"/>
                                        <p:tgtEl>
                                          <p:spTgt spid="35"/>
                                        </p:tgtEl>
                                        <p:attrNameLst>
                                          <p:attrName>ppt_h</p:attrName>
                                        </p:attrNameLst>
                                      </p:cBhvr>
                                      <p:tavLst>
                                        <p:tav tm="0">
                                          <p:val>
                                            <p:fltVal val="0"/>
                                          </p:val>
                                        </p:tav>
                                        <p:tav tm="100000">
                                          <p:val>
                                            <p:strVal val="#ppt_h"/>
                                          </p:val>
                                        </p:tav>
                                      </p:tavLst>
                                    </p:anim>
                                    <p:animEffect transition="in" filter="fade">
                                      <p:cBhvr>
                                        <p:cTn id="35" dur="10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1000" fill="hold"/>
                                        <p:tgtEl>
                                          <p:spTgt spid="38"/>
                                        </p:tgtEl>
                                        <p:attrNameLst>
                                          <p:attrName>ppt_w</p:attrName>
                                        </p:attrNameLst>
                                      </p:cBhvr>
                                      <p:tavLst>
                                        <p:tav tm="0">
                                          <p:val>
                                            <p:fltVal val="0"/>
                                          </p:val>
                                        </p:tav>
                                        <p:tav tm="100000">
                                          <p:val>
                                            <p:strVal val="#ppt_w"/>
                                          </p:val>
                                        </p:tav>
                                      </p:tavLst>
                                    </p:anim>
                                    <p:anim calcmode="lin" valueType="num">
                                      <p:cBhvr>
                                        <p:cTn id="39" dur="1000" fill="hold"/>
                                        <p:tgtEl>
                                          <p:spTgt spid="38"/>
                                        </p:tgtEl>
                                        <p:attrNameLst>
                                          <p:attrName>ppt_h</p:attrName>
                                        </p:attrNameLst>
                                      </p:cBhvr>
                                      <p:tavLst>
                                        <p:tav tm="0">
                                          <p:val>
                                            <p:fltVal val="0"/>
                                          </p:val>
                                        </p:tav>
                                        <p:tav tm="100000">
                                          <p:val>
                                            <p:strVal val="#ppt_h"/>
                                          </p:val>
                                        </p:tav>
                                      </p:tavLst>
                                    </p:anim>
                                    <p:animEffect transition="in" filter="fade">
                                      <p:cBhvr>
                                        <p:cTn id="40" dur="1000"/>
                                        <p:tgtEl>
                                          <p:spTgt spid="3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27"/>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decel="50000" fill="hold">
                                          <p:stCondLst>
                                            <p:cond delay="0"/>
                                          </p:stCondLst>
                                        </p:cTn>
                                        <p:tgtEl>
                                          <p:spTgt spid="28"/>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57" dur="1000" fill="hold"/>
                                        <p:tgtEl>
                                          <p:spTgt spid="28"/>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28"/>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67" dur="1000" fill="hold"/>
                                        <p:tgtEl>
                                          <p:spTgt spid="29"/>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29"/>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7" dur="1000" fill="hold"/>
                                        <p:tgtEl>
                                          <p:spTgt spid="30"/>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30"/>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p:cTn id="84"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87" dur="1000" fill="hold"/>
                                        <p:tgtEl>
                                          <p:spTgt spid="31"/>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31"/>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 calcmode="lin" valueType="num">
                                      <p:cBhvr>
                                        <p:cTn id="94" dur="500" decel="50000" fill="hold">
                                          <p:stCondLst>
                                            <p:cond delay="0"/>
                                          </p:stCondLst>
                                        </p:cTn>
                                        <p:tgtEl>
                                          <p:spTgt spid="32"/>
                                        </p:tgtEl>
                                        <p:attrNameLst>
                                          <p:attrName>style.rotation</p:attrName>
                                        </p:attrNameLst>
                                      </p:cBhvr>
                                      <p:tavLst>
                                        <p:tav tm="0">
                                          <p:val>
                                            <p:fltVal val="-90"/>
                                          </p:val>
                                        </p:tav>
                                        <p:tav tm="100000">
                                          <p:val>
                                            <p:fltVal val="0"/>
                                          </p:val>
                                        </p:tav>
                                      </p:tavLst>
                                    </p:anim>
                                    <p:anim calcmode="lin" valueType="num">
                                      <p:cBhvr>
                                        <p:cTn id="95"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97" dur="1000" fill="hold"/>
                                        <p:tgtEl>
                                          <p:spTgt spid="32"/>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32"/>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cBhvr>
                                        <p:cTn id="104"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05"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07" dur="1000" fill="hold"/>
                                        <p:tgtEl>
                                          <p:spTgt spid="36"/>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6"/>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 calcmode="lin" valueType="num">
                                      <p:cBhvr>
                                        <p:cTn id="114"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15"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17" dur="1000" fill="hold"/>
                                        <p:tgtEl>
                                          <p:spTgt spid="37"/>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37"/>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39"/>
                                        </p:tgtEl>
                                        <p:attrNameLst>
                                          <p:attrName>style.visibility</p:attrName>
                                        </p:attrNameLst>
                                      </p:cBhvr>
                                      <p:to>
                                        <p:strVal val="visible"/>
                                      </p:to>
                                    </p:set>
                                    <p:anim calcmode="lin" valueType="num">
                                      <p:cBhvr>
                                        <p:cTn id="124" dur="500" decel="50000" fill="hold">
                                          <p:stCondLst>
                                            <p:cond delay="0"/>
                                          </p:stCondLst>
                                        </p:cTn>
                                        <p:tgtEl>
                                          <p:spTgt spid="39"/>
                                        </p:tgtEl>
                                        <p:attrNameLst>
                                          <p:attrName>style.rotation</p:attrName>
                                        </p:attrNameLst>
                                      </p:cBhvr>
                                      <p:tavLst>
                                        <p:tav tm="0">
                                          <p:val>
                                            <p:fltVal val="-90"/>
                                          </p:val>
                                        </p:tav>
                                        <p:tav tm="100000">
                                          <p:val>
                                            <p:fltVal val="0"/>
                                          </p:val>
                                        </p:tav>
                                      </p:tavLst>
                                    </p:anim>
                                    <p:anim calcmode="lin" valueType="num">
                                      <p:cBhvr>
                                        <p:cTn id="125"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127" dur="1000" fill="hold"/>
                                        <p:tgtEl>
                                          <p:spTgt spid="39"/>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39"/>
                                        </p:tgtEl>
                                      </p:cBhvr>
                                    </p:animEffect>
                                  </p:childTnLst>
                                </p:cTn>
                              </p:par>
                              <p:par>
                                <p:cTn id="132" presetID="25" presetClass="entr" presetSubtype="0" fill="hold" grpId="0" nodeType="withEffect">
                                  <p:stCondLst>
                                    <p:cond delay="0"/>
                                  </p:stCondLst>
                                  <p:childTnLst>
                                    <p:set>
                                      <p:cBhvr>
                                        <p:cTn id="133" dur="1" fill="hold">
                                          <p:stCondLst>
                                            <p:cond delay="0"/>
                                          </p:stCondLst>
                                        </p:cTn>
                                        <p:tgtEl>
                                          <p:spTgt spid="40"/>
                                        </p:tgtEl>
                                        <p:attrNameLst>
                                          <p:attrName>style.visibility</p:attrName>
                                        </p:attrNameLst>
                                      </p:cBhvr>
                                      <p:to>
                                        <p:strVal val="visible"/>
                                      </p:to>
                                    </p:set>
                                    <p:anim calcmode="lin" valueType="num">
                                      <p:cBhvr>
                                        <p:cTn id="134"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135"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136"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37" dur="1000" fill="hold"/>
                                        <p:tgtEl>
                                          <p:spTgt spid="40"/>
                                        </p:tgtEl>
                                        <p:attrNameLst>
                                          <p:attrName>ppt_h</p:attrName>
                                        </p:attrNameLst>
                                      </p:cBhvr>
                                      <p:tavLst>
                                        <p:tav tm="0">
                                          <p:val>
                                            <p:strVal val="#ppt_h"/>
                                          </p:val>
                                        </p:tav>
                                        <p:tav tm="100000">
                                          <p:val>
                                            <p:strVal val="#ppt_h"/>
                                          </p:val>
                                        </p:tav>
                                      </p:tavLst>
                                    </p:anim>
                                    <p:anim calcmode="lin" valueType="num">
                                      <p:cBhvr>
                                        <p:cTn id="138"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39"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40"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41" dur="1000" decel="50000">
                                          <p:stCondLst>
                                            <p:cond delay="0"/>
                                          </p:stCondLst>
                                        </p:cTn>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26" grpId="0" bldLvl="0" animBg="1"/>
      <p:bldP spid="27" grpId="0"/>
      <p:bldP spid="28" grpId="0"/>
      <p:bldP spid="29" grpId="0"/>
      <p:bldP spid="30" grpId="0"/>
      <p:bldP spid="31" grpId="0"/>
      <p:bldP spid="32" grpId="0"/>
      <p:bldP spid="33" grpId="0" bldLvl="0" animBg="1"/>
      <p:bldP spid="34" grpId="0"/>
      <p:bldP spid="35" grpId="0" bldLvl="0" animBg="1"/>
      <p:bldP spid="36" grpId="0"/>
      <p:bldP spid="37" grpId="0"/>
      <p:bldP spid="38" grpId="0" bldLvl="0" animBg="1"/>
      <p:bldP spid="39" grpId="0"/>
      <p:bldP spid="4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4339" name="文本框 18"/>
          <p:cNvSpPr txBox="1"/>
          <p:nvPr/>
        </p:nvSpPr>
        <p:spPr>
          <a:xfrm>
            <a:off x="984250" y="412750"/>
            <a:ext cx="3128963" cy="398780"/>
          </a:xfrm>
          <a:prstGeom prst="rect">
            <a:avLst/>
          </a:prstGeom>
          <a:noFill/>
          <a:ln w="9525">
            <a:noFill/>
          </a:ln>
        </p:spPr>
        <p:txBody>
          <a:bodyPr anchor="t">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结构事物</a:t>
            </a:r>
          </a:p>
        </p:txBody>
      </p:sp>
      <p:grpSp>
        <p:nvGrpSpPr>
          <p:cNvPr id="14340" name="组合 1"/>
          <p:cNvGrpSpPr/>
          <p:nvPr/>
        </p:nvGrpSpPr>
        <p:grpSpPr>
          <a:xfrm>
            <a:off x="222250" y="328613"/>
            <a:ext cx="654050" cy="573087"/>
            <a:chOff x="0" y="0"/>
            <a:chExt cx="3252297" cy="2844316"/>
          </a:xfrm>
        </p:grpSpPr>
        <p:sp>
          <p:nvSpPr>
            <p:cNvPr id="16389"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6390"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7" name="文本框 6"/>
          <p:cNvSpPr txBox="1"/>
          <p:nvPr/>
        </p:nvSpPr>
        <p:spPr>
          <a:xfrm>
            <a:off x="468630" y="1513205"/>
            <a:ext cx="4883785" cy="4892675"/>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kumimoji="1" lang="zh-CN" altLang="en-US" sz="1600" b="1" dirty="0">
                <a:solidFill>
                  <a:schemeClr val="bg1"/>
                </a:solidFill>
                <a:ea typeface="楷体_GB2312" charset="-122"/>
              </a:rPr>
              <a:t>类（</a:t>
            </a:r>
            <a:r>
              <a:rPr kumimoji="1" lang="en-US" altLang="zh-CN" sz="1600" b="1" dirty="0">
                <a:solidFill>
                  <a:schemeClr val="bg1"/>
                </a:solidFill>
                <a:ea typeface="楷体_GB2312" charset="-122"/>
              </a:rPr>
              <a:t>class</a:t>
            </a:r>
            <a:r>
              <a:rPr kumimoji="1" lang="zh-CN" altLang="en-US" sz="1600" b="1" dirty="0">
                <a:solidFill>
                  <a:schemeClr val="bg1"/>
                </a:solidFill>
                <a:ea typeface="楷体_GB2312" charset="-122"/>
              </a:rPr>
              <a:t>）是一组具有相同属性、相同操作、相同关系和相同语义的对象的描述</a:t>
            </a:r>
          </a:p>
          <a:p>
            <a:pPr>
              <a:lnSpc>
                <a:spcPct val="150000"/>
              </a:lnSpc>
              <a:buFont typeface="Wingdings" panose="05000000000000000000" pitchFamily="2" charset="2"/>
            </a:pPr>
            <a:endParaRPr kumimoji="1" lang="zh-CN" altLang="en-US" sz="1600" b="1" dirty="0">
              <a:solidFill>
                <a:schemeClr val="bg1"/>
              </a:solidFill>
              <a:ea typeface="楷体_GB2312" charset="-122"/>
            </a:endParaRPr>
          </a:p>
          <a:p>
            <a:pPr marL="342900" indent="-342900">
              <a:lnSpc>
                <a:spcPct val="150000"/>
              </a:lnSpc>
              <a:buFont typeface="Wingdings" panose="05000000000000000000" pitchFamily="2" charset="2"/>
              <a:buChar char="n"/>
            </a:pPr>
            <a:r>
              <a:rPr kumimoji="1" lang="zh-CN" altLang="en-US" sz="1600" b="1" dirty="0">
                <a:solidFill>
                  <a:schemeClr val="bg1"/>
                </a:solidFill>
                <a:ea typeface="楷体_GB2312" charset="-122"/>
              </a:rPr>
              <a:t>接口（</a:t>
            </a:r>
            <a:r>
              <a:rPr kumimoji="1" lang="en-US" altLang="zh-CN" sz="1600" b="1" dirty="0">
                <a:solidFill>
                  <a:schemeClr val="bg1"/>
                </a:solidFill>
                <a:ea typeface="楷体_GB2312" charset="-122"/>
              </a:rPr>
              <a:t>interface</a:t>
            </a:r>
            <a:r>
              <a:rPr kumimoji="1" lang="zh-CN" altLang="en-US" sz="1600" b="1" dirty="0">
                <a:solidFill>
                  <a:schemeClr val="bg1"/>
                </a:solidFill>
                <a:ea typeface="楷体_GB2312" charset="-122"/>
              </a:rPr>
              <a:t>）是一组操作的集合，其中的每个操作描述了类或构件的一个服务</a:t>
            </a:r>
          </a:p>
          <a:p>
            <a:pPr>
              <a:lnSpc>
                <a:spcPct val="150000"/>
              </a:lnSpc>
              <a:buFont typeface="Wingdings" panose="05000000000000000000" pitchFamily="2" charset="2"/>
            </a:pPr>
            <a:endParaRPr kumimoji="1" lang="zh-CN" altLang="en-US" sz="1600" b="1" dirty="0">
              <a:solidFill>
                <a:schemeClr val="bg1"/>
              </a:solidFill>
              <a:ea typeface="楷体_GB2312" charset="-122"/>
            </a:endParaRPr>
          </a:p>
          <a:p>
            <a:pPr marL="342900" indent="-342900">
              <a:lnSpc>
                <a:spcPct val="150000"/>
              </a:lnSpc>
              <a:buFont typeface="Wingdings" panose="05000000000000000000" pitchFamily="2" charset="2"/>
              <a:buChar char="n"/>
            </a:pPr>
            <a:r>
              <a:rPr kumimoji="1" lang="zh-CN" altLang="en-US" sz="1600" b="1" dirty="0">
                <a:solidFill>
                  <a:schemeClr val="bg1"/>
                </a:solidFill>
                <a:ea typeface="楷体_GB2312" charset="-122"/>
              </a:rPr>
              <a:t>协作（</a:t>
            </a:r>
            <a:r>
              <a:rPr kumimoji="1" lang="en-US" altLang="zh-CN" sz="1600" b="1" dirty="0">
                <a:solidFill>
                  <a:schemeClr val="bg1"/>
                </a:solidFill>
                <a:ea typeface="楷体_GB2312" charset="-122"/>
              </a:rPr>
              <a:t>collaboration</a:t>
            </a:r>
            <a:r>
              <a:rPr kumimoji="1" lang="zh-CN" altLang="en-US" sz="1600" b="1" dirty="0">
                <a:solidFill>
                  <a:schemeClr val="bg1"/>
                </a:solidFill>
                <a:ea typeface="楷体_GB2312" charset="-122"/>
              </a:rPr>
              <a:t>）定义了一个交互，它是由一组共同工作以提供某种协作行为的角色和其他元素构成的一个群体</a:t>
            </a:r>
          </a:p>
          <a:p>
            <a:pPr marL="342900" indent="-342900">
              <a:lnSpc>
                <a:spcPct val="150000"/>
              </a:lnSpc>
              <a:buFont typeface="Wingdings" panose="05000000000000000000" pitchFamily="2" charset="2"/>
              <a:buChar char="n"/>
            </a:pPr>
            <a:endParaRPr kumimoji="1" lang="en-US" altLang="zh-CN" sz="1600" b="1" dirty="0">
              <a:solidFill>
                <a:schemeClr val="bg1"/>
              </a:solidFill>
              <a:ea typeface="楷体_GB2312" charset="-122"/>
            </a:endParaRPr>
          </a:p>
          <a:p>
            <a:pPr marL="342900" indent="-342900">
              <a:lnSpc>
                <a:spcPct val="150000"/>
              </a:lnSpc>
              <a:buFont typeface="Wingdings" panose="05000000000000000000" pitchFamily="2" charset="2"/>
              <a:buChar char="n"/>
            </a:pPr>
            <a:r>
              <a:rPr kumimoji="1" lang="zh-CN" altLang="en-US" sz="1600" b="1" dirty="0">
                <a:solidFill>
                  <a:schemeClr val="bg1"/>
                </a:solidFill>
                <a:ea typeface="楷体_GB2312" charset="-122"/>
              </a:rPr>
              <a:t>用况（</a:t>
            </a:r>
            <a:r>
              <a:rPr kumimoji="1" lang="en-US" altLang="zh-CN" sz="1600" b="1" dirty="0">
                <a:solidFill>
                  <a:schemeClr val="bg1"/>
                </a:solidFill>
                <a:ea typeface="楷体_GB2312" charset="-122"/>
              </a:rPr>
              <a:t>use case</a:t>
            </a:r>
            <a:r>
              <a:rPr kumimoji="1" lang="zh-CN" altLang="en-US" sz="1600" b="1" dirty="0">
                <a:solidFill>
                  <a:schemeClr val="bg1"/>
                </a:solidFill>
                <a:ea typeface="楷体_GB2312" charset="-122"/>
              </a:rPr>
              <a:t>）是对一组动作序列的描述，系统执行这些动作将产生对特定的参与者有价值而且可观察的结果</a:t>
            </a:r>
          </a:p>
        </p:txBody>
      </p:sp>
      <p:pic>
        <p:nvPicPr>
          <p:cNvPr id="4" name="图片 3"/>
          <p:cNvPicPr>
            <a:picLocks noChangeAspect="1"/>
          </p:cNvPicPr>
          <p:nvPr/>
        </p:nvPicPr>
        <p:blipFill>
          <a:blip r:embed="rId2"/>
          <a:stretch>
            <a:fillRect/>
          </a:stretch>
        </p:blipFill>
        <p:spPr>
          <a:xfrm>
            <a:off x="6688455" y="575945"/>
            <a:ext cx="4521835" cy="5829935"/>
          </a:xfrm>
          <a:prstGeom prst="rect">
            <a:avLst/>
          </a:prstGeom>
        </p:spPr>
      </p:pic>
      <p:graphicFrame>
        <p:nvGraphicFramePr>
          <p:cNvPr id="5" name="表格 4"/>
          <p:cNvGraphicFramePr>
            <a:graphicFrameLocks noGrp="1"/>
          </p:cNvGraphicFramePr>
          <p:nvPr/>
        </p:nvGraphicFramePr>
        <p:xfrm>
          <a:off x="6951713" y="742087"/>
          <a:ext cx="1080120" cy="1651000"/>
        </p:xfrm>
        <a:graphic>
          <a:graphicData uri="http://schemas.openxmlformats.org/drawingml/2006/table">
            <a:tbl>
              <a:tblPr firstRow="1" bandRow="1">
                <a:tableStyleId>{5C22544A-7EE6-4342-B048-85BDC9FD1C3A}</a:tableStyleId>
              </a:tblPr>
              <a:tblGrid>
                <a:gridCol w="1080120">
                  <a:extLst>
                    <a:ext uri="{9D8B030D-6E8A-4147-A177-3AD203B41FA5}">
                      <a16:colId xmlns:a16="http://schemas.microsoft.com/office/drawing/2014/main" val="20000"/>
                    </a:ext>
                  </a:extLst>
                </a:gridCol>
              </a:tblGrid>
              <a:tr h="370840">
                <a:tc>
                  <a:txBody>
                    <a:bodyPr/>
                    <a:lstStyle/>
                    <a:p>
                      <a:r>
                        <a:rPr lang="en-US" altLang="zh-CN" dirty="0">
                          <a:solidFill>
                            <a:schemeClr val="tx1"/>
                          </a:solidFill>
                        </a:rPr>
                        <a:t>Window</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altLang="zh-CN" dirty="0"/>
                        <a:t>origin size</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altLang="zh-CN" dirty="0"/>
                        <a:t>open()</a:t>
                      </a:r>
                    </a:p>
                    <a:p>
                      <a:r>
                        <a:rPr lang="en-US" altLang="zh-CN" dirty="0"/>
                        <a:t>class()</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6" name="文本框 5"/>
          <p:cNvSpPr txBox="1"/>
          <p:nvPr/>
        </p:nvSpPr>
        <p:spPr>
          <a:xfrm>
            <a:off x="7170773" y="2483751"/>
            <a:ext cx="576063" cy="369332"/>
          </a:xfrm>
          <a:prstGeom prst="rect">
            <a:avLst/>
          </a:prstGeom>
          <a:noFill/>
        </p:spPr>
        <p:txBody>
          <a:bodyPr wrap="square" rtlCol="0">
            <a:spAutoFit/>
          </a:bodyPr>
          <a:lstStyle/>
          <a:p>
            <a:r>
              <a:rPr lang="zh-CN" altLang="en-US" dirty="0"/>
              <a:t>类</a:t>
            </a:r>
          </a:p>
        </p:txBody>
      </p:sp>
      <p:grpSp>
        <p:nvGrpSpPr>
          <p:cNvPr id="28" name="组合 27"/>
          <p:cNvGrpSpPr/>
          <p:nvPr/>
        </p:nvGrpSpPr>
        <p:grpSpPr>
          <a:xfrm>
            <a:off x="8184013" y="992316"/>
            <a:ext cx="3026291" cy="1250972"/>
            <a:chOff x="8901563" y="509081"/>
            <a:chExt cx="3026291" cy="1250972"/>
          </a:xfrm>
        </p:grpSpPr>
        <p:grpSp>
          <p:nvGrpSpPr>
            <p:cNvPr id="27" name="组合 26"/>
            <p:cNvGrpSpPr/>
            <p:nvPr/>
          </p:nvGrpSpPr>
          <p:grpSpPr>
            <a:xfrm>
              <a:off x="9191550" y="870890"/>
              <a:ext cx="2467224" cy="397870"/>
              <a:chOff x="9191550" y="870890"/>
              <a:chExt cx="2467224" cy="397870"/>
            </a:xfrm>
          </p:grpSpPr>
          <p:sp>
            <p:nvSpPr>
              <p:cNvPr id="17" name="椭圆 16"/>
              <p:cNvSpPr/>
              <p:nvPr/>
            </p:nvSpPr>
            <p:spPr>
              <a:xfrm>
                <a:off x="9191550" y="870890"/>
                <a:ext cx="360040" cy="3978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9911632" y="870890"/>
                <a:ext cx="1008110" cy="3978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弧形 18"/>
              <p:cNvSpPr/>
              <p:nvPr/>
            </p:nvSpPr>
            <p:spPr>
              <a:xfrm>
                <a:off x="11351790" y="870890"/>
                <a:ext cx="306984" cy="389745"/>
              </a:xfrm>
              <a:prstGeom prst="arc">
                <a:avLst>
                  <a:gd name="adj1" fmla="val 5488116"/>
                  <a:gd name="adj2" fmla="val 1652127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1" name="直接连接符 20"/>
              <p:cNvCxnSpPr>
                <a:stCxn id="17" idx="6"/>
                <a:endCxn id="18" idx="1"/>
              </p:cNvCxnSpPr>
              <p:nvPr/>
            </p:nvCxnSpPr>
            <p:spPr>
              <a:xfrm>
                <a:off x="9551590" y="1069825"/>
                <a:ext cx="3600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8" idx="3"/>
              </p:cNvCxnSpPr>
              <p:nvPr/>
            </p:nvCxnSpPr>
            <p:spPr>
              <a:xfrm flipV="1">
                <a:off x="10919742" y="1065302"/>
                <a:ext cx="432048" cy="4523"/>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 name="文本框 23"/>
            <p:cNvSpPr txBox="1"/>
            <p:nvPr/>
          </p:nvSpPr>
          <p:spPr>
            <a:xfrm>
              <a:off x="8901563" y="1390721"/>
              <a:ext cx="1300053" cy="369332"/>
            </a:xfrm>
            <a:prstGeom prst="rect">
              <a:avLst/>
            </a:prstGeom>
            <a:noFill/>
          </p:spPr>
          <p:txBody>
            <a:bodyPr wrap="square" rtlCol="0">
              <a:spAutoFit/>
            </a:bodyPr>
            <a:lstStyle/>
            <a:p>
              <a:r>
                <a:rPr lang="en-US" altLang="zh-CN" dirty="0" err="1"/>
                <a:t>IWindow</a:t>
              </a:r>
              <a:endParaRPr lang="zh-CN" altLang="en-US" dirty="0"/>
            </a:p>
          </p:txBody>
        </p:sp>
        <p:sp>
          <p:nvSpPr>
            <p:cNvPr id="25" name="文本框 24"/>
            <p:cNvSpPr txBox="1"/>
            <p:nvPr/>
          </p:nvSpPr>
          <p:spPr>
            <a:xfrm>
              <a:off x="9911632" y="509081"/>
              <a:ext cx="1008110" cy="369332"/>
            </a:xfrm>
            <a:prstGeom prst="rect">
              <a:avLst/>
            </a:prstGeom>
            <a:noFill/>
          </p:spPr>
          <p:txBody>
            <a:bodyPr wrap="square" rtlCol="0">
              <a:spAutoFit/>
            </a:bodyPr>
            <a:lstStyle/>
            <a:p>
              <a:r>
                <a:rPr lang="en-US" altLang="zh-CN" dirty="0"/>
                <a:t>Window</a:t>
              </a:r>
              <a:endParaRPr lang="zh-CN" altLang="en-US" dirty="0"/>
            </a:p>
          </p:txBody>
        </p:sp>
        <p:sp>
          <p:nvSpPr>
            <p:cNvPr id="26" name="文本框 25"/>
            <p:cNvSpPr txBox="1"/>
            <p:nvPr/>
          </p:nvSpPr>
          <p:spPr>
            <a:xfrm>
              <a:off x="11135766" y="1390721"/>
              <a:ext cx="792088" cy="369332"/>
            </a:xfrm>
            <a:prstGeom prst="rect">
              <a:avLst/>
            </a:prstGeom>
            <a:noFill/>
          </p:spPr>
          <p:txBody>
            <a:bodyPr wrap="square" rtlCol="0">
              <a:spAutoFit/>
            </a:bodyPr>
            <a:lstStyle/>
            <a:p>
              <a:r>
                <a:rPr lang="en-US" altLang="zh-CN" dirty="0" err="1"/>
                <a:t>IPaint</a:t>
              </a:r>
              <a:endParaRPr lang="zh-CN" altLang="en-US" dirty="0"/>
            </a:p>
          </p:txBody>
        </p:sp>
      </p:grpSp>
      <p:sp>
        <p:nvSpPr>
          <p:cNvPr id="29" name="文本框 28"/>
          <p:cNvSpPr txBox="1"/>
          <p:nvPr/>
        </p:nvSpPr>
        <p:spPr>
          <a:xfrm>
            <a:off x="9338096" y="2302796"/>
            <a:ext cx="864096" cy="369332"/>
          </a:xfrm>
          <a:prstGeom prst="rect">
            <a:avLst/>
          </a:prstGeom>
          <a:noFill/>
        </p:spPr>
        <p:txBody>
          <a:bodyPr wrap="square" rtlCol="0">
            <a:spAutoFit/>
          </a:bodyPr>
          <a:lstStyle/>
          <a:p>
            <a:r>
              <a:rPr lang="zh-CN" altLang="en-US" dirty="0"/>
              <a:t>接口</a:t>
            </a:r>
          </a:p>
        </p:txBody>
      </p:sp>
      <p:grpSp>
        <p:nvGrpSpPr>
          <p:cNvPr id="33" name="组合 32"/>
          <p:cNvGrpSpPr/>
          <p:nvPr/>
        </p:nvGrpSpPr>
        <p:grpSpPr>
          <a:xfrm>
            <a:off x="8074810" y="2852936"/>
            <a:ext cx="1915540" cy="1397595"/>
            <a:chOff x="9292740" y="2852936"/>
            <a:chExt cx="1915540" cy="1397595"/>
          </a:xfrm>
        </p:grpSpPr>
        <p:sp>
          <p:nvSpPr>
            <p:cNvPr id="30" name="椭圆 29"/>
            <p:cNvSpPr/>
            <p:nvPr/>
          </p:nvSpPr>
          <p:spPr>
            <a:xfrm>
              <a:off x="9292740" y="2852936"/>
              <a:ext cx="1915540" cy="974965"/>
            </a:xfrm>
            <a:prstGeom prst="ellips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9691143" y="3068960"/>
              <a:ext cx="1444623" cy="646331"/>
            </a:xfrm>
            <a:prstGeom prst="rect">
              <a:avLst/>
            </a:prstGeom>
            <a:noFill/>
          </p:spPr>
          <p:txBody>
            <a:bodyPr wrap="square" rtlCol="0">
              <a:spAutoFit/>
            </a:bodyPr>
            <a:lstStyle/>
            <a:p>
              <a:r>
                <a:rPr lang="en-US" altLang="zh-CN" dirty="0"/>
                <a:t>Chain of responsible</a:t>
              </a:r>
              <a:endParaRPr lang="zh-CN" altLang="en-US" dirty="0"/>
            </a:p>
          </p:txBody>
        </p:sp>
        <p:sp>
          <p:nvSpPr>
            <p:cNvPr id="32" name="文本框 31"/>
            <p:cNvSpPr txBox="1"/>
            <p:nvPr/>
          </p:nvSpPr>
          <p:spPr>
            <a:xfrm>
              <a:off x="9874154" y="3881199"/>
              <a:ext cx="864094" cy="369332"/>
            </a:xfrm>
            <a:prstGeom prst="rect">
              <a:avLst/>
            </a:prstGeom>
            <a:noFill/>
          </p:spPr>
          <p:txBody>
            <a:bodyPr wrap="square" rtlCol="0">
              <a:spAutoFit/>
            </a:bodyPr>
            <a:lstStyle/>
            <a:p>
              <a:r>
                <a:rPr lang="zh-CN" altLang="en-US" dirty="0"/>
                <a:t>协作</a:t>
              </a:r>
            </a:p>
          </p:txBody>
        </p:sp>
      </p:grpSp>
      <p:grpSp>
        <p:nvGrpSpPr>
          <p:cNvPr id="37" name="组合 36"/>
          <p:cNvGrpSpPr/>
          <p:nvPr/>
        </p:nvGrpSpPr>
        <p:grpSpPr>
          <a:xfrm>
            <a:off x="8040778" y="4509120"/>
            <a:ext cx="1967631" cy="1346212"/>
            <a:chOff x="9691143" y="4509120"/>
            <a:chExt cx="1967631" cy="1346212"/>
          </a:xfrm>
        </p:grpSpPr>
        <p:sp>
          <p:nvSpPr>
            <p:cNvPr id="34" name="椭圆 33"/>
            <p:cNvSpPr/>
            <p:nvPr/>
          </p:nvSpPr>
          <p:spPr>
            <a:xfrm>
              <a:off x="9691143" y="4509120"/>
              <a:ext cx="1967631" cy="90295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0055646" y="4769193"/>
              <a:ext cx="1478395" cy="369332"/>
            </a:xfrm>
            <a:prstGeom prst="rect">
              <a:avLst/>
            </a:prstGeom>
            <a:noFill/>
          </p:spPr>
          <p:txBody>
            <a:bodyPr wrap="square" rtlCol="0">
              <a:spAutoFit/>
            </a:bodyPr>
            <a:lstStyle/>
            <a:p>
              <a:r>
                <a:rPr lang="en-US" altLang="zh-CN" dirty="0"/>
                <a:t>Place order</a:t>
              </a:r>
              <a:endParaRPr lang="zh-CN" altLang="en-US" dirty="0"/>
            </a:p>
          </p:txBody>
        </p:sp>
        <p:sp>
          <p:nvSpPr>
            <p:cNvPr id="36" name="文本框 35"/>
            <p:cNvSpPr txBox="1"/>
            <p:nvPr/>
          </p:nvSpPr>
          <p:spPr>
            <a:xfrm>
              <a:off x="10362796" y="5486000"/>
              <a:ext cx="864094" cy="369332"/>
            </a:xfrm>
            <a:prstGeom prst="rect">
              <a:avLst/>
            </a:prstGeom>
            <a:noFill/>
          </p:spPr>
          <p:txBody>
            <a:bodyPr wrap="square" rtlCol="0">
              <a:spAutoFit/>
            </a:bodyPr>
            <a:lstStyle/>
            <a:p>
              <a:r>
                <a:rPr lang="zh-CN" altLang="en-US" dirty="0"/>
                <a:t>用况</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
                                          </p:val>
                                        </p:tav>
                                        <p:tav tm="100000">
                                          <p:val>
                                            <p:strVal val="#ppt_w"/>
                                          </p:val>
                                        </p:tav>
                                      </p:tavLst>
                                    </p:anim>
                                    <p:anim calcmode="lin" valueType="num">
                                      <p:cBhvr>
                                        <p:cTn id="12" dur="1000" fill="hold"/>
                                        <p:tgtEl>
                                          <p:spTgt spid="14338"/>
                                        </p:tgtEl>
                                        <p:attrNameLst>
                                          <p:attrName>ppt_h</p:attrName>
                                        </p:attrNameLst>
                                      </p:cBhvr>
                                      <p:tavLst>
                                        <p:tav tm="0">
                                          <p:val>
                                            <p:fltVal val="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4339" name="文本框 18"/>
          <p:cNvSpPr txBox="1"/>
          <p:nvPr/>
        </p:nvSpPr>
        <p:spPr>
          <a:xfrm>
            <a:off x="984250" y="412750"/>
            <a:ext cx="3128963" cy="398780"/>
          </a:xfrm>
          <a:prstGeom prst="rect">
            <a:avLst/>
          </a:prstGeom>
          <a:noFill/>
          <a:ln w="9525">
            <a:noFill/>
          </a:ln>
        </p:spPr>
        <p:txBody>
          <a:bodyPr anchor="t">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结构事物</a:t>
            </a:r>
          </a:p>
        </p:txBody>
      </p:sp>
      <p:grpSp>
        <p:nvGrpSpPr>
          <p:cNvPr id="14340" name="组合 1"/>
          <p:cNvGrpSpPr/>
          <p:nvPr/>
        </p:nvGrpSpPr>
        <p:grpSpPr>
          <a:xfrm>
            <a:off x="222250" y="328613"/>
            <a:ext cx="654050" cy="573087"/>
            <a:chOff x="0" y="0"/>
            <a:chExt cx="3252297" cy="2844316"/>
          </a:xfrm>
        </p:grpSpPr>
        <p:sp>
          <p:nvSpPr>
            <p:cNvPr id="16389"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6390"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7" name="文本框 6"/>
          <p:cNvSpPr txBox="1"/>
          <p:nvPr/>
        </p:nvSpPr>
        <p:spPr>
          <a:xfrm>
            <a:off x="468630" y="1513205"/>
            <a:ext cx="4883785" cy="4523105"/>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kumimoji="1" lang="zh-CN" altLang="en-US" sz="1600" b="1" dirty="0">
                <a:solidFill>
                  <a:schemeClr val="bg1"/>
                </a:solidFill>
                <a:ea typeface="楷体_GB2312" charset="-122"/>
              </a:rPr>
              <a:t>主动类（</a:t>
            </a:r>
            <a:r>
              <a:rPr kumimoji="1" lang="en-US" altLang="zh-CN" sz="1600" b="1" dirty="0">
                <a:solidFill>
                  <a:schemeClr val="bg1"/>
                </a:solidFill>
                <a:ea typeface="楷体_GB2312" charset="-122"/>
              </a:rPr>
              <a:t>active class</a:t>
            </a:r>
            <a:r>
              <a:rPr kumimoji="1" lang="zh-CN" altLang="en-US" sz="1600" b="1" dirty="0">
                <a:solidFill>
                  <a:schemeClr val="bg1"/>
                </a:solidFill>
                <a:ea typeface="楷体_GB2312" charset="-122"/>
              </a:rPr>
              <a:t>）其对象至少拥有一个进程或线程，能够启动控制活动</a:t>
            </a:r>
          </a:p>
          <a:p>
            <a:pPr>
              <a:lnSpc>
                <a:spcPct val="150000"/>
              </a:lnSpc>
              <a:buFont typeface="Wingdings" panose="05000000000000000000" pitchFamily="2" charset="2"/>
            </a:pPr>
            <a:endParaRPr kumimoji="1" lang="zh-CN" altLang="en-US" sz="1600" b="1" dirty="0">
              <a:solidFill>
                <a:schemeClr val="bg1"/>
              </a:solidFill>
              <a:ea typeface="楷体_GB2312" charset="-122"/>
            </a:endParaRPr>
          </a:p>
          <a:p>
            <a:pPr marL="342900" indent="-342900">
              <a:lnSpc>
                <a:spcPct val="150000"/>
              </a:lnSpc>
              <a:buFont typeface="Wingdings" panose="05000000000000000000" pitchFamily="2" charset="2"/>
              <a:buChar char="n"/>
            </a:pPr>
            <a:r>
              <a:rPr kumimoji="1" lang="zh-CN" altLang="en-US" sz="1600" b="1" dirty="0">
                <a:solidFill>
                  <a:schemeClr val="bg1"/>
                </a:solidFill>
                <a:ea typeface="楷体_GB2312" charset="-122"/>
              </a:rPr>
              <a:t>构件（</a:t>
            </a:r>
            <a:r>
              <a:rPr kumimoji="1" lang="en-US" altLang="zh-CN" sz="1600" b="1" dirty="0">
                <a:solidFill>
                  <a:schemeClr val="bg1"/>
                </a:solidFill>
                <a:ea typeface="楷体_GB2312" charset="-122"/>
              </a:rPr>
              <a:t>component</a:t>
            </a:r>
            <a:r>
              <a:rPr kumimoji="1" lang="zh-CN" altLang="en-US" sz="1600" b="1" dirty="0">
                <a:solidFill>
                  <a:schemeClr val="bg1"/>
                </a:solidFill>
                <a:ea typeface="楷体_GB2312" charset="-122"/>
              </a:rPr>
              <a:t>）是系统设计的模块化部件，将实现隐藏在一组外部接口背后</a:t>
            </a:r>
          </a:p>
          <a:p>
            <a:pPr>
              <a:lnSpc>
                <a:spcPct val="150000"/>
              </a:lnSpc>
              <a:buFont typeface="Wingdings" panose="05000000000000000000" pitchFamily="2" charset="2"/>
            </a:pPr>
            <a:endParaRPr kumimoji="1" lang="zh-CN" altLang="en-US" sz="1600" b="1" dirty="0">
              <a:solidFill>
                <a:schemeClr val="bg1"/>
              </a:solidFill>
              <a:ea typeface="楷体_GB2312" charset="-122"/>
            </a:endParaRPr>
          </a:p>
          <a:p>
            <a:pPr marL="342900" indent="-342900">
              <a:lnSpc>
                <a:spcPct val="150000"/>
              </a:lnSpc>
              <a:buFont typeface="Wingdings" panose="05000000000000000000" pitchFamily="2" charset="2"/>
              <a:buChar char="n"/>
            </a:pPr>
            <a:r>
              <a:rPr kumimoji="1" lang="zh-CN" altLang="en-US" sz="1600" b="1" dirty="0">
                <a:solidFill>
                  <a:schemeClr val="bg1"/>
                </a:solidFill>
                <a:ea typeface="楷体_GB2312" charset="-122"/>
              </a:rPr>
              <a:t>制品（</a:t>
            </a:r>
            <a:r>
              <a:rPr kumimoji="1" lang="en-US" altLang="zh-CN" sz="1600" b="1" dirty="0">
                <a:solidFill>
                  <a:schemeClr val="bg1"/>
                </a:solidFill>
                <a:ea typeface="楷体_GB2312" charset="-122"/>
              </a:rPr>
              <a:t>artiface</a:t>
            </a:r>
            <a:r>
              <a:rPr kumimoji="1" lang="zh-CN" altLang="en-US" sz="1600" b="1" dirty="0">
                <a:solidFill>
                  <a:schemeClr val="bg1"/>
                </a:solidFill>
                <a:ea typeface="楷体_GB2312" charset="-122"/>
              </a:rPr>
              <a:t>）是系统物理的而且可替换的部件，包括物理信息（</a:t>
            </a:r>
            <a:r>
              <a:rPr kumimoji="1" lang="en-US" altLang="zh-CN" sz="1600" b="1" dirty="0">
                <a:solidFill>
                  <a:schemeClr val="bg1"/>
                </a:solidFill>
                <a:ea typeface="楷体_GB2312" charset="-122"/>
              </a:rPr>
              <a:t>“</a:t>
            </a:r>
            <a:r>
              <a:rPr kumimoji="1" lang="zh-CN" altLang="en-US" sz="1600" b="1" dirty="0">
                <a:solidFill>
                  <a:schemeClr val="bg1"/>
                </a:solidFill>
                <a:ea typeface="楷体_GB2312" charset="-122"/>
              </a:rPr>
              <a:t>比特</a:t>
            </a:r>
            <a:r>
              <a:rPr kumimoji="1" lang="en-US" altLang="zh-CN" sz="1600" b="1" dirty="0">
                <a:solidFill>
                  <a:schemeClr val="bg1"/>
                </a:solidFill>
                <a:ea typeface="楷体_GB2312" charset="-122"/>
              </a:rPr>
              <a:t>”</a:t>
            </a:r>
            <a:r>
              <a:rPr kumimoji="1" lang="zh-CN" altLang="en-US" sz="1600" b="1" dirty="0">
                <a:solidFill>
                  <a:schemeClr val="bg1"/>
                </a:solidFill>
                <a:ea typeface="楷体_GB2312" charset="-122"/>
              </a:rPr>
              <a:t>）</a:t>
            </a:r>
          </a:p>
          <a:p>
            <a:pPr marL="342900" indent="-342900">
              <a:lnSpc>
                <a:spcPct val="150000"/>
              </a:lnSpc>
              <a:buFont typeface="Wingdings" panose="05000000000000000000" pitchFamily="2" charset="2"/>
              <a:buChar char="n"/>
            </a:pPr>
            <a:endParaRPr kumimoji="1" lang="en-US" altLang="zh-CN" sz="1600" b="1" dirty="0">
              <a:solidFill>
                <a:schemeClr val="bg1"/>
              </a:solidFill>
              <a:ea typeface="楷体_GB2312" charset="-122"/>
            </a:endParaRPr>
          </a:p>
          <a:p>
            <a:pPr marL="342900" indent="-342900">
              <a:lnSpc>
                <a:spcPct val="150000"/>
              </a:lnSpc>
              <a:buFont typeface="Wingdings" panose="05000000000000000000" pitchFamily="2" charset="2"/>
              <a:buChar char="n"/>
            </a:pPr>
            <a:r>
              <a:rPr kumimoji="1" lang="zh-CN" altLang="en-US" sz="1600" b="1" dirty="0">
                <a:solidFill>
                  <a:schemeClr val="bg1"/>
                </a:solidFill>
                <a:ea typeface="楷体_GB2312" charset="-122"/>
              </a:rPr>
              <a:t>结点（</a:t>
            </a:r>
            <a:r>
              <a:rPr kumimoji="1" lang="en-US" altLang="zh-CN" sz="1600" b="1" dirty="0">
                <a:solidFill>
                  <a:schemeClr val="bg1"/>
                </a:solidFill>
                <a:ea typeface="楷体_GB2312" charset="-122"/>
              </a:rPr>
              <a:t>node</a:t>
            </a:r>
            <a:r>
              <a:rPr kumimoji="1" lang="zh-CN" altLang="en-US" sz="1600" b="1" dirty="0">
                <a:solidFill>
                  <a:schemeClr val="bg1"/>
                </a:solidFill>
                <a:ea typeface="楷体_GB2312" charset="-122"/>
              </a:rPr>
              <a:t>）是在运行时存在的物理元素，他表示一个计算机资源，通常至少有一些记忆能力，还经常具有处理能力</a:t>
            </a:r>
          </a:p>
        </p:txBody>
      </p:sp>
      <p:pic>
        <p:nvPicPr>
          <p:cNvPr id="4" name="图片 3"/>
          <p:cNvPicPr>
            <a:picLocks noChangeAspect="1"/>
          </p:cNvPicPr>
          <p:nvPr/>
        </p:nvPicPr>
        <p:blipFill>
          <a:blip r:embed="rId2"/>
          <a:stretch>
            <a:fillRect/>
          </a:stretch>
        </p:blipFill>
        <p:spPr>
          <a:xfrm>
            <a:off x="6688455" y="575310"/>
            <a:ext cx="4521835" cy="5829935"/>
          </a:xfrm>
          <a:prstGeom prst="rect">
            <a:avLst/>
          </a:prstGeom>
        </p:spPr>
      </p:pic>
      <p:sp>
        <p:nvSpPr>
          <p:cNvPr id="6" name="文本框 5"/>
          <p:cNvSpPr txBox="1"/>
          <p:nvPr/>
        </p:nvSpPr>
        <p:spPr>
          <a:xfrm>
            <a:off x="8462645" y="2268220"/>
            <a:ext cx="875665" cy="368300"/>
          </a:xfrm>
          <a:prstGeom prst="rect">
            <a:avLst/>
          </a:prstGeom>
          <a:noFill/>
        </p:spPr>
        <p:txBody>
          <a:bodyPr wrap="square" rtlCol="0">
            <a:spAutoFit/>
          </a:bodyPr>
          <a:lstStyle/>
          <a:p>
            <a:r>
              <a:rPr lang="zh-CN" altLang="en-US" dirty="0"/>
              <a:t>主动类</a:t>
            </a:r>
          </a:p>
        </p:txBody>
      </p:sp>
      <p:grpSp>
        <p:nvGrpSpPr>
          <p:cNvPr id="2" name="组合 1"/>
          <p:cNvGrpSpPr/>
          <p:nvPr/>
        </p:nvGrpSpPr>
        <p:grpSpPr>
          <a:xfrm>
            <a:off x="7721085" y="751259"/>
            <a:ext cx="2355231" cy="1411666"/>
            <a:chOff x="6716515" y="3190929"/>
            <a:chExt cx="2355231" cy="1411666"/>
          </a:xfrm>
        </p:grpSpPr>
        <p:grpSp>
          <p:nvGrpSpPr>
            <p:cNvPr id="3" name="组合 2"/>
            <p:cNvGrpSpPr/>
            <p:nvPr/>
          </p:nvGrpSpPr>
          <p:grpSpPr>
            <a:xfrm>
              <a:off x="6716515" y="3190929"/>
              <a:ext cx="2355231" cy="1380540"/>
              <a:chOff x="6167214" y="4003858"/>
              <a:chExt cx="1728192" cy="1380540"/>
            </a:xfrm>
          </p:grpSpPr>
          <p:grpSp>
            <p:nvGrpSpPr>
              <p:cNvPr id="8" name="组合 7"/>
              <p:cNvGrpSpPr/>
              <p:nvPr/>
            </p:nvGrpSpPr>
            <p:grpSpPr>
              <a:xfrm>
                <a:off x="6167214" y="4003858"/>
                <a:ext cx="1728192" cy="1380540"/>
                <a:chOff x="6167214" y="4003857"/>
                <a:chExt cx="2016224" cy="1729399"/>
              </a:xfrm>
            </p:grpSpPr>
            <p:sp>
              <p:nvSpPr>
                <p:cNvPr id="9" name="流程图: 预定义过程 8"/>
                <p:cNvSpPr/>
                <p:nvPr/>
              </p:nvSpPr>
              <p:spPr>
                <a:xfrm>
                  <a:off x="6167214" y="4003857"/>
                  <a:ext cx="2016224" cy="1729399"/>
                </a:xfrm>
                <a:prstGeom prst="flowChartPredefined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6385464" y="4636797"/>
                  <a:ext cx="1456730" cy="0"/>
                </a:xfrm>
                <a:prstGeom prst="line">
                  <a:avLst/>
                </a:prstGeom>
                <a:ln>
                  <a:solidFill>
                    <a:srgbClr val="262626"/>
                  </a:solidFill>
                </a:ln>
              </p:spPr>
              <p:style>
                <a:lnRef idx="1">
                  <a:schemeClr val="accent1"/>
                </a:lnRef>
                <a:fillRef idx="0">
                  <a:schemeClr val="accent1"/>
                </a:fillRef>
                <a:effectRef idx="0">
                  <a:schemeClr val="accent1"/>
                </a:effectRef>
                <a:fontRef idx="minor">
                  <a:schemeClr val="tx1"/>
                </a:fontRef>
              </p:style>
            </p:cxnSp>
          </p:grpSp>
          <p:cxnSp>
            <p:nvCxnSpPr>
              <p:cNvPr id="11" name="直接连接符 10"/>
              <p:cNvCxnSpPr/>
              <p:nvPr/>
            </p:nvCxnSpPr>
            <p:spPr>
              <a:xfrm>
                <a:off x="6455246" y="4769193"/>
                <a:ext cx="1147665"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7004548" y="3190929"/>
              <a:ext cx="1760049" cy="369332"/>
            </a:xfrm>
            <a:prstGeom prst="rect">
              <a:avLst/>
            </a:prstGeom>
            <a:noFill/>
          </p:spPr>
          <p:txBody>
            <a:bodyPr wrap="square" rtlCol="0">
              <a:spAutoFit/>
            </a:bodyPr>
            <a:lstStyle/>
            <a:p>
              <a:r>
                <a:rPr lang="en-US" altLang="zh-CN" dirty="0" err="1"/>
                <a:t>EventManager</a:t>
              </a:r>
              <a:endParaRPr lang="zh-CN" altLang="en-US" dirty="0"/>
            </a:p>
          </p:txBody>
        </p:sp>
        <p:sp>
          <p:nvSpPr>
            <p:cNvPr id="13" name="文本框 12"/>
            <p:cNvSpPr txBox="1"/>
            <p:nvPr/>
          </p:nvSpPr>
          <p:spPr>
            <a:xfrm>
              <a:off x="7109054" y="3956264"/>
              <a:ext cx="1564071" cy="646331"/>
            </a:xfrm>
            <a:prstGeom prst="rect">
              <a:avLst/>
            </a:prstGeom>
            <a:noFill/>
          </p:spPr>
          <p:txBody>
            <a:bodyPr wrap="square" rtlCol="0">
              <a:spAutoFit/>
            </a:bodyPr>
            <a:lstStyle/>
            <a:p>
              <a:r>
                <a:rPr lang="en-US" altLang="zh-CN" dirty="0"/>
                <a:t>suspend()</a:t>
              </a:r>
            </a:p>
            <a:p>
              <a:r>
                <a:rPr lang="en-US" altLang="zh-CN" dirty="0"/>
                <a:t>flush ()</a:t>
              </a:r>
              <a:endParaRPr lang="zh-CN" altLang="en-US" dirty="0"/>
            </a:p>
          </p:txBody>
        </p:sp>
      </p:grpSp>
      <p:graphicFrame>
        <p:nvGraphicFramePr>
          <p:cNvPr id="57" name="表格 56"/>
          <p:cNvGraphicFramePr>
            <a:graphicFrameLocks noGrp="1"/>
          </p:cNvGraphicFramePr>
          <p:nvPr/>
        </p:nvGraphicFramePr>
        <p:xfrm>
          <a:off x="8223741" y="2775777"/>
          <a:ext cx="1282065" cy="640080"/>
        </p:xfrm>
        <a:graphic>
          <a:graphicData uri="http://schemas.openxmlformats.org/drawingml/2006/table">
            <a:tbl>
              <a:tblPr firstRow="1" bandRow="1">
                <a:tableStyleId>{5C22544A-7EE6-4342-B048-85BDC9FD1C3A}</a:tableStyleId>
              </a:tblPr>
              <a:tblGrid>
                <a:gridCol w="1282065">
                  <a:extLst>
                    <a:ext uri="{9D8B030D-6E8A-4147-A177-3AD203B41FA5}">
                      <a16:colId xmlns:a16="http://schemas.microsoft.com/office/drawing/2014/main" val="20000"/>
                    </a:ext>
                  </a:extLst>
                </a:gridCol>
              </a:tblGrid>
              <a:tr h="640080">
                <a:tc>
                  <a:txBody>
                    <a:bodyPr/>
                    <a:lstStyle/>
                    <a:p>
                      <a:r>
                        <a:rPr lang="en-US" altLang="zh-CN" b="0" dirty="0">
                          <a:ln>
                            <a:solidFill>
                              <a:sysClr val="windowText" lastClr="000000"/>
                            </a:solidFill>
                          </a:ln>
                          <a:solidFill>
                            <a:schemeClr val="tx1"/>
                          </a:solidFill>
                        </a:rPr>
                        <a:t>《artifact》</a:t>
                      </a:r>
                    </a:p>
                    <a:p>
                      <a:r>
                        <a:rPr lang="en-US" altLang="zh-CN" b="0" dirty="0">
                          <a:ln>
                            <a:solidFill>
                              <a:sysClr val="windowText" lastClr="000000"/>
                            </a:solidFill>
                          </a:ln>
                          <a:solidFill>
                            <a:schemeClr val="tx1"/>
                          </a:solidFill>
                        </a:rPr>
                        <a:t>Window.dll</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8" name="文本框 57"/>
          <p:cNvSpPr txBox="1"/>
          <p:nvPr/>
        </p:nvSpPr>
        <p:spPr>
          <a:xfrm>
            <a:off x="8538924" y="3415661"/>
            <a:ext cx="800776" cy="369332"/>
          </a:xfrm>
          <a:prstGeom prst="rect">
            <a:avLst/>
          </a:prstGeom>
          <a:noFill/>
        </p:spPr>
        <p:txBody>
          <a:bodyPr wrap="square" rtlCol="0">
            <a:spAutoFit/>
          </a:bodyPr>
          <a:lstStyle/>
          <a:p>
            <a:r>
              <a:rPr lang="zh-CN" altLang="en-US" dirty="0"/>
              <a:t>制品</a:t>
            </a:r>
          </a:p>
        </p:txBody>
      </p:sp>
      <p:sp>
        <p:nvSpPr>
          <p:cNvPr id="59" name="立方体 58"/>
          <p:cNvSpPr/>
          <p:nvPr/>
        </p:nvSpPr>
        <p:spPr>
          <a:xfrm>
            <a:off x="8394055" y="4145032"/>
            <a:ext cx="1345311" cy="1512168"/>
          </a:xfrm>
          <a:prstGeom prst="cub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p:cNvSpPr txBox="1"/>
          <p:nvPr/>
        </p:nvSpPr>
        <p:spPr>
          <a:xfrm>
            <a:off x="8300889" y="4433064"/>
            <a:ext cx="957508" cy="369332"/>
          </a:xfrm>
          <a:prstGeom prst="rect">
            <a:avLst/>
          </a:prstGeom>
          <a:noFill/>
        </p:spPr>
        <p:txBody>
          <a:bodyPr wrap="square" rtlCol="0">
            <a:spAutoFit/>
          </a:bodyPr>
          <a:lstStyle/>
          <a:p>
            <a:r>
              <a:rPr lang="en-US" altLang="zh-CN" dirty="0"/>
              <a:t>server</a:t>
            </a:r>
            <a:endParaRPr lang="zh-CN" altLang="en-US" dirty="0"/>
          </a:p>
        </p:txBody>
      </p:sp>
      <p:sp>
        <p:nvSpPr>
          <p:cNvPr id="61" name="文本框 60"/>
          <p:cNvSpPr txBox="1"/>
          <p:nvPr/>
        </p:nvSpPr>
        <p:spPr>
          <a:xfrm>
            <a:off x="8522344" y="5750675"/>
            <a:ext cx="940711" cy="369332"/>
          </a:xfrm>
          <a:prstGeom prst="rect">
            <a:avLst/>
          </a:prstGeom>
          <a:noFill/>
        </p:spPr>
        <p:txBody>
          <a:bodyPr wrap="square" rtlCol="0">
            <a:spAutoFit/>
          </a:bodyPr>
          <a:lstStyle/>
          <a:p>
            <a:r>
              <a:rPr lang="zh-CN" altLang="en-US" dirty="0"/>
              <a:t>结点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
                                          </p:val>
                                        </p:tav>
                                        <p:tav tm="100000">
                                          <p:val>
                                            <p:strVal val="#ppt_w"/>
                                          </p:val>
                                        </p:tav>
                                      </p:tavLst>
                                    </p:anim>
                                    <p:anim calcmode="lin" valueType="num">
                                      <p:cBhvr>
                                        <p:cTn id="12" dur="1000" fill="hold"/>
                                        <p:tgtEl>
                                          <p:spTgt spid="14338"/>
                                        </p:tgtEl>
                                        <p:attrNameLst>
                                          <p:attrName>ppt_h</p:attrName>
                                        </p:attrNameLst>
                                      </p:cBhvr>
                                      <p:tavLst>
                                        <p:tav tm="0">
                                          <p:val>
                                            <p:fltVal val="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4339" name="文本框 18"/>
          <p:cNvSpPr txBox="1"/>
          <p:nvPr/>
        </p:nvSpPr>
        <p:spPr>
          <a:xfrm>
            <a:off x="984250" y="412750"/>
            <a:ext cx="3128963" cy="398780"/>
          </a:xfrm>
          <a:prstGeom prst="rect">
            <a:avLst/>
          </a:prstGeom>
          <a:noFill/>
          <a:ln w="9525">
            <a:noFill/>
          </a:ln>
        </p:spPr>
        <p:txBody>
          <a:bodyPr anchor="t">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行为事物</a:t>
            </a:r>
          </a:p>
        </p:txBody>
      </p:sp>
      <p:grpSp>
        <p:nvGrpSpPr>
          <p:cNvPr id="14340" name="组合 1"/>
          <p:cNvGrpSpPr/>
          <p:nvPr/>
        </p:nvGrpSpPr>
        <p:grpSpPr>
          <a:xfrm>
            <a:off x="222250" y="328613"/>
            <a:ext cx="654050" cy="573087"/>
            <a:chOff x="0" y="0"/>
            <a:chExt cx="3252297" cy="2844316"/>
          </a:xfrm>
        </p:grpSpPr>
        <p:sp>
          <p:nvSpPr>
            <p:cNvPr id="16389"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6390"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7" name="文本框 6"/>
          <p:cNvSpPr txBox="1"/>
          <p:nvPr/>
        </p:nvSpPr>
        <p:spPr>
          <a:xfrm>
            <a:off x="2702560" y="1437005"/>
            <a:ext cx="6786880" cy="3984625"/>
          </a:xfrm>
          <a:prstGeom prst="rect">
            <a:avLst/>
          </a:prstGeom>
          <a:noFill/>
        </p:spPr>
        <p:txBody>
          <a:bodyPr wrap="square" rtlCol="0">
            <a:spAutoFit/>
          </a:bodyPr>
          <a:lstStyle/>
          <a:p>
            <a:pPr>
              <a:lnSpc>
                <a:spcPct val="115000"/>
              </a:lnSpc>
              <a:buFont typeface="Wingdings" panose="05000000000000000000" pitchFamily="2" charset="2"/>
            </a:pPr>
            <a:r>
              <a:rPr kumimoji="1" lang="zh-CN" altLang="en-US" sz="2000" dirty="0">
                <a:solidFill>
                  <a:schemeClr val="bg1"/>
                </a:solidFill>
                <a:latin typeface="黑体" panose="02010609060101010101" charset="-122"/>
                <a:ea typeface="黑体" panose="02010609060101010101" charset="-122"/>
                <a:sym typeface="+mn-ea"/>
              </a:rPr>
              <a:t>行为事物是</a:t>
            </a:r>
            <a:r>
              <a:rPr kumimoji="1" lang="en-US" altLang="zh-CN" sz="2000" dirty="0">
                <a:solidFill>
                  <a:schemeClr val="bg1"/>
                </a:solidFill>
                <a:latin typeface="黑体" panose="02010609060101010101" charset="-122"/>
                <a:ea typeface="黑体" panose="02010609060101010101" charset="-122"/>
                <a:sym typeface="+mn-ea"/>
              </a:rPr>
              <a:t>UML</a:t>
            </a:r>
            <a:r>
              <a:rPr kumimoji="1" lang="zh-CN" altLang="en-US" sz="2000" dirty="0">
                <a:solidFill>
                  <a:schemeClr val="bg1"/>
                </a:solidFill>
                <a:latin typeface="黑体" panose="02010609060101010101" charset="-122"/>
                <a:ea typeface="黑体" panose="02010609060101010101" charset="-122"/>
                <a:sym typeface="+mn-ea"/>
              </a:rPr>
              <a:t>是模型的动态部分，代表了跨越时间和空间的行为。包括以下几种</a:t>
            </a:r>
          </a:p>
          <a:p>
            <a:pPr>
              <a:lnSpc>
                <a:spcPct val="115000"/>
              </a:lnSpc>
              <a:buFont typeface="Wingdings" panose="05000000000000000000" pitchFamily="2" charset="2"/>
            </a:pPr>
            <a:endParaRPr kumimoji="1" lang="zh-CN" altLang="en-US" sz="2000" dirty="0">
              <a:solidFill>
                <a:schemeClr val="bg1"/>
              </a:solidFill>
              <a:latin typeface="黑体" panose="02010609060101010101" charset="-122"/>
              <a:ea typeface="黑体" panose="02010609060101010101" charset="-122"/>
              <a:sym typeface="+mn-ea"/>
            </a:endParaRPr>
          </a:p>
          <a:p>
            <a:pPr marL="342900" indent="-342900">
              <a:lnSpc>
                <a:spcPct val="115000"/>
              </a:lnSpc>
              <a:buFont typeface="Wingdings" panose="05000000000000000000" pitchFamily="2" charset="2"/>
              <a:buChar char="n"/>
            </a:pPr>
            <a:r>
              <a:rPr kumimoji="1" lang="zh-CN" altLang="en-US" sz="2000" b="1" dirty="0">
                <a:solidFill>
                  <a:schemeClr val="bg1"/>
                </a:solidFill>
                <a:latin typeface="黑体" panose="02010609060101010101" charset="-122"/>
                <a:ea typeface="黑体" panose="02010609060101010101" charset="-122"/>
                <a:sym typeface="+mn-ea"/>
              </a:rPr>
              <a:t>交互：</a:t>
            </a:r>
            <a:r>
              <a:rPr kumimoji="1" lang="zh-CN" altLang="en-US" sz="2000" dirty="0">
                <a:solidFill>
                  <a:schemeClr val="bg1"/>
                </a:solidFill>
                <a:latin typeface="黑体" panose="02010609060101010101" charset="-122"/>
                <a:ea typeface="黑体" panose="02010609060101010101" charset="-122"/>
                <a:sym typeface="+mn-ea"/>
              </a:rPr>
              <a:t>实现某功能的一组构建事物之间的消息的集合，涉及信息、动作序列、链接（注重交互对象）</a:t>
            </a:r>
          </a:p>
          <a:p>
            <a:pPr marL="342900" indent="-342900">
              <a:lnSpc>
                <a:spcPct val="115000"/>
              </a:lnSpc>
              <a:buFont typeface="Wingdings" panose="05000000000000000000" pitchFamily="2" charset="2"/>
              <a:buChar char="n"/>
            </a:pPr>
            <a:endParaRPr kumimoji="1" lang="en-US" altLang="zh-CN" sz="2000" dirty="0">
              <a:solidFill>
                <a:schemeClr val="bg1"/>
              </a:solidFill>
              <a:latin typeface="黑体" panose="02010609060101010101" charset="-122"/>
              <a:ea typeface="黑体" panose="02010609060101010101" charset="-122"/>
            </a:endParaRPr>
          </a:p>
          <a:p>
            <a:pPr marL="342900" indent="-342900">
              <a:lnSpc>
                <a:spcPct val="115000"/>
              </a:lnSpc>
              <a:buFont typeface="Wingdings" panose="05000000000000000000" pitchFamily="2" charset="2"/>
              <a:buChar char="n"/>
            </a:pPr>
            <a:r>
              <a:rPr kumimoji="1" lang="zh-CN" altLang="en-US" sz="2000" b="1" dirty="0">
                <a:solidFill>
                  <a:schemeClr val="bg1"/>
                </a:solidFill>
                <a:latin typeface="黑体" panose="02010609060101010101" charset="-122"/>
                <a:ea typeface="黑体" panose="02010609060101010101" charset="-122"/>
                <a:sym typeface="+mn-ea"/>
              </a:rPr>
              <a:t>状态机：</a:t>
            </a:r>
            <a:r>
              <a:rPr kumimoji="1" lang="zh-CN" altLang="en-US" sz="2000" dirty="0">
                <a:solidFill>
                  <a:schemeClr val="bg1"/>
                </a:solidFill>
                <a:latin typeface="黑体" panose="02010609060101010101" charset="-122"/>
                <a:ea typeface="黑体" panose="02010609060101010101" charset="-122"/>
                <a:sym typeface="+mn-ea"/>
              </a:rPr>
              <a:t>描述事物或交互在生命周期内响应事件所经历的状态序列。（注重一定时间内一个对象的生命周期）</a:t>
            </a:r>
          </a:p>
          <a:p>
            <a:pPr>
              <a:lnSpc>
                <a:spcPct val="115000"/>
              </a:lnSpc>
              <a:buFont typeface="Wingdings" panose="05000000000000000000" pitchFamily="2" charset="2"/>
            </a:pPr>
            <a:endParaRPr kumimoji="1" lang="en-US" altLang="zh-CN" sz="2000" dirty="0">
              <a:solidFill>
                <a:schemeClr val="bg1"/>
              </a:solidFill>
              <a:latin typeface="黑体" panose="02010609060101010101" charset="-122"/>
              <a:ea typeface="黑体" panose="02010609060101010101" charset="-122"/>
            </a:endParaRPr>
          </a:p>
          <a:p>
            <a:pPr marL="342900" indent="-342900">
              <a:lnSpc>
                <a:spcPct val="115000"/>
              </a:lnSpc>
              <a:buFont typeface="Wingdings" panose="05000000000000000000" pitchFamily="2" charset="2"/>
              <a:buChar char="n"/>
            </a:pPr>
            <a:r>
              <a:rPr kumimoji="1" lang="zh-CN" altLang="en-US" sz="2000" b="1" dirty="0">
                <a:solidFill>
                  <a:schemeClr val="bg1"/>
                </a:solidFill>
                <a:latin typeface="黑体" panose="02010609060101010101" charset="-122"/>
                <a:ea typeface="黑体" panose="02010609060101010101" charset="-122"/>
                <a:sym typeface="+mn-ea"/>
              </a:rPr>
              <a:t>活动：</a:t>
            </a:r>
            <a:r>
              <a:rPr kumimoji="1" lang="zh-CN" altLang="en-US" sz="2000" dirty="0">
                <a:solidFill>
                  <a:schemeClr val="bg1"/>
                </a:solidFill>
                <a:latin typeface="黑体" panose="02010609060101010101" charset="-122"/>
                <a:ea typeface="黑体" panose="02010609060101010101" charset="-122"/>
                <a:sym typeface="+mn-ea"/>
              </a:rPr>
              <a:t>描述了计算过程执行的步骤序列（注重步骤之间的流而不关心哪个对象执行哪个步骤）</a:t>
            </a:r>
            <a:endParaRPr kumimoji="1" lang="zh-CN" altLang="en-US" sz="2000" b="1" dirty="0">
              <a:solidFill>
                <a:schemeClr val="bg1"/>
              </a:solidFill>
              <a:latin typeface="黑体" panose="02010609060101010101" charset="-122"/>
              <a:ea typeface="黑体" panose="0201060906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
                                          </p:val>
                                        </p:tav>
                                        <p:tav tm="100000">
                                          <p:val>
                                            <p:strVal val="#ppt_w"/>
                                          </p:val>
                                        </p:tav>
                                      </p:tavLst>
                                    </p:anim>
                                    <p:anim calcmode="lin" valueType="num">
                                      <p:cBhvr>
                                        <p:cTn id="12" dur="1000" fill="hold"/>
                                        <p:tgtEl>
                                          <p:spTgt spid="14338"/>
                                        </p:tgtEl>
                                        <p:attrNameLst>
                                          <p:attrName>ppt_h</p:attrName>
                                        </p:attrNameLst>
                                      </p:cBhvr>
                                      <p:tavLst>
                                        <p:tav tm="0">
                                          <p:val>
                                            <p:fltVal val="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7171" name="文本框 18"/>
          <p:cNvSpPr txBox="1"/>
          <p:nvPr/>
        </p:nvSpPr>
        <p:spPr>
          <a:xfrm>
            <a:off x="984250" y="412750"/>
            <a:ext cx="3128963" cy="398780"/>
          </a:xfrm>
          <a:prstGeom prst="rect">
            <a:avLst/>
          </a:prstGeom>
          <a:noFill/>
          <a:ln w="9525">
            <a:noFill/>
          </a:ln>
        </p:spPr>
        <p:txBody>
          <a:bodyPr anchor="t">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分组事物和注释事物</a:t>
            </a:r>
          </a:p>
        </p:txBody>
      </p:sp>
      <p:grpSp>
        <p:nvGrpSpPr>
          <p:cNvPr id="7172" name="组合 1"/>
          <p:cNvGrpSpPr/>
          <p:nvPr/>
        </p:nvGrpSpPr>
        <p:grpSpPr>
          <a:xfrm>
            <a:off x="222250" y="328613"/>
            <a:ext cx="654050" cy="573087"/>
            <a:chOff x="0" y="0"/>
            <a:chExt cx="3252297" cy="2844316"/>
          </a:xfrm>
        </p:grpSpPr>
        <p:sp>
          <p:nvSpPr>
            <p:cNvPr id="6149"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6150"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grpSp>
        <p:nvGrpSpPr>
          <p:cNvPr id="7175" name="组合 6"/>
          <p:cNvGrpSpPr/>
          <p:nvPr/>
        </p:nvGrpSpPr>
        <p:grpSpPr>
          <a:xfrm>
            <a:off x="3575050" y="1847215"/>
            <a:ext cx="5029200" cy="3165475"/>
            <a:chOff x="0" y="0"/>
            <a:chExt cx="5029201" cy="3165475"/>
          </a:xfrm>
        </p:grpSpPr>
        <p:sp>
          <p:nvSpPr>
            <p:cNvPr id="6152" name="Freeform 5"/>
            <p:cNvSpPr/>
            <p:nvPr/>
          </p:nvSpPr>
          <p:spPr>
            <a:xfrm>
              <a:off x="1462088" y="0"/>
              <a:ext cx="1943100" cy="3165475"/>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517" h="841">
                  <a:moveTo>
                    <a:pt x="258" y="0"/>
                  </a:moveTo>
                  <a:cubicBezTo>
                    <a:pt x="258" y="0"/>
                    <a:pt x="0" y="265"/>
                    <a:pt x="0" y="539"/>
                  </a:cubicBezTo>
                  <a:cubicBezTo>
                    <a:pt x="0" y="706"/>
                    <a:pt x="116" y="841"/>
                    <a:pt x="258" y="841"/>
                  </a:cubicBezTo>
                  <a:cubicBezTo>
                    <a:pt x="401" y="841"/>
                    <a:pt x="517" y="706"/>
                    <a:pt x="517" y="539"/>
                  </a:cubicBezTo>
                  <a:cubicBezTo>
                    <a:pt x="517" y="274"/>
                    <a:pt x="258" y="0"/>
                    <a:pt x="258" y="0"/>
                  </a:cubicBezTo>
                  <a:close/>
                </a:path>
              </a:pathLst>
            </a:custGeom>
            <a:solidFill>
              <a:srgbClr val="E2E2E2"/>
            </a:solidFill>
            <a:ln w="9525">
              <a:noFill/>
            </a:ln>
          </p:spPr>
          <p:txBody>
            <a:bodyPr/>
            <a:lstStyle/>
            <a:p>
              <a:endParaRPr lang="zh-CN" altLang="en-US"/>
            </a:p>
          </p:txBody>
        </p:sp>
        <p:sp>
          <p:nvSpPr>
            <p:cNvPr id="6153" name="Freeform 6"/>
            <p:cNvSpPr/>
            <p:nvPr/>
          </p:nvSpPr>
          <p:spPr>
            <a:xfrm>
              <a:off x="1462088" y="0"/>
              <a:ext cx="1943100" cy="3165475"/>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517" h="841">
                  <a:moveTo>
                    <a:pt x="258" y="0"/>
                  </a:moveTo>
                  <a:cubicBezTo>
                    <a:pt x="258" y="0"/>
                    <a:pt x="0" y="265"/>
                    <a:pt x="0" y="539"/>
                  </a:cubicBezTo>
                  <a:cubicBezTo>
                    <a:pt x="0" y="706"/>
                    <a:pt x="116" y="841"/>
                    <a:pt x="258" y="841"/>
                  </a:cubicBezTo>
                  <a:cubicBezTo>
                    <a:pt x="401" y="841"/>
                    <a:pt x="517" y="706"/>
                    <a:pt x="517" y="539"/>
                  </a:cubicBezTo>
                  <a:cubicBezTo>
                    <a:pt x="517" y="274"/>
                    <a:pt x="258" y="0"/>
                    <a:pt x="258" y="0"/>
                  </a:cubicBezTo>
                  <a:close/>
                </a:path>
              </a:pathLst>
            </a:custGeom>
            <a:solidFill>
              <a:srgbClr val="E2E2E2"/>
            </a:solidFill>
            <a:ln w="9525">
              <a:noFill/>
            </a:ln>
          </p:spPr>
          <p:txBody>
            <a:bodyPr/>
            <a:lstStyle/>
            <a:p>
              <a:endParaRPr lang="zh-CN" altLang="en-US"/>
            </a:p>
          </p:txBody>
        </p:sp>
        <p:sp>
          <p:nvSpPr>
            <p:cNvPr id="6154" name="Freeform 7"/>
            <p:cNvSpPr/>
            <p:nvPr/>
          </p:nvSpPr>
          <p:spPr>
            <a:xfrm>
              <a:off x="1514475" y="1720850"/>
              <a:ext cx="1890713" cy="1285875"/>
            </a:xfrm>
            <a:custGeom>
              <a:avLst/>
              <a:gdLst/>
              <a:ahLst/>
              <a:cxnLst>
                <a:cxn ang="0">
                  <a:pos x="1596592483" y="2147483646"/>
                </a:cxn>
                <a:cxn ang="0">
                  <a:pos x="2147483646" y="2147483646"/>
                </a:cxn>
                <a:cxn ang="0">
                  <a:pos x="2147483646" y="1159201273"/>
                </a:cxn>
                <a:cxn ang="0">
                  <a:pos x="2147483646" y="0"/>
                </a:cxn>
                <a:cxn ang="0">
                  <a:pos x="0" y="2147483646"/>
                </a:cxn>
                <a:cxn ang="0">
                  <a:pos x="1596592483" y="2147483646"/>
                </a:cxn>
              </a:cxnLst>
              <a:rect l="0" t="0" r="0" b="0"/>
              <a:pathLst>
                <a:path w="503" h="342">
                  <a:moveTo>
                    <a:pt x="113" y="342"/>
                  </a:moveTo>
                  <a:cubicBezTo>
                    <a:pt x="480" y="206"/>
                    <a:pt x="480" y="206"/>
                    <a:pt x="480" y="206"/>
                  </a:cubicBezTo>
                  <a:cubicBezTo>
                    <a:pt x="495" y="168"/>
                    <a:pt x="503" y="126"/>
                    <a:pt x="503" y="82"/>
                  </a:cubicBezTo>
                  <a:cubicBezTo>
                    <a:pt x="503" y="55"/>
                    <a:pt x="500" y="27"/>
                    <a:pt x="495" y="0"/>
                  </a:cubicBezTo>
                  <a:cubicBezTo>
                    <a:pt x="0" y="183"/>
                    <a:pt x="0" y="183"/>
                    <a:pt x="0" y="183"/>
                  </a:cubicBezTo>
                  <a:cubicBezTo>
                    <a:pt x="21" y="250"/>
                    <a:pt x="61" y="306"/>
                    <a:pt x="113" y="342"/>
                  </a:cubicBezTo>
                  <a:close/>
                </a:path>
              </a:pathLst>
            </a:custGeom>
            <a:solidFill>
              <a:srgbClr val="1F6485">
                <a:alpha val="50195"/>
              </a:srgbClr>
            </a:solidFill>
            <a:ln w="9525">
              <a:noFill/>
            </a:ln>
          </p:spPr>
          <p:txBody>
            <a:bodyPr/>
            <a:lstStyle/>
            <a:p>
              <a:endParaRPr lang="zh-CN" altLang="en-US"/>
            </a:p>
          </p:txBody>
        </p:sp>
        <p:sp>
          <p:nvSpPr>
            <p:cNvPr id="6155" name="Freeform 8"/>
            <p:cNvSpPr/>
            <p:nvPr/>
          </p:nvSpPr>
          <p:spPr>
            <a:xfrm>
              <a:off x="1860550" y="0"/>
              <a:ext cx="917575" cy="768350"/>
            </a:xfrm>
            <a:custGeom>
              <a:avLst/>
              <a:gdLst/>
              <a:ahLst/>
              <a:cxnLst>
                <a:cxn ang="0">
                  <a:pos x="2147483646" y="0"/>
                </a:cxn>
                <a:cxn ang="0">
                  <a:pos x="0" y="2147483646"/>
                </a:cxn>
                <a:cxn ang="0">
                  <a:pos x="2147483646" y="1617195962"/>
                </a:cxn>
                <a:cxn ang="0">
                  <a:pos x="2147483646" y="0"/>
                </a:cxn>
              </a:cxnLst>
              <a:rect l="0" t="0" r="0" b="0"/>
              <a:pathLst>
                <a:path w="244" h="204">
                  <a:moveTo>
                    <a:pt x="152" y="0"/>
                  </a:moveTo>
                  <a:cubicBezTo>
                    <a:pt x="152" y="0"/>
                    <a:pt x="72" y="83"/>
                    <a:pt x="0" y="204"/>
                  </a:cubicBezTo>
                  <a:cubicBezTo>
                    <a:pt x="244" y="114"/>
                    <a:pt x="244" y="114"/>
                    <a:pt x="244" y="114"/>
                  </a:cubicBezTo>
                  <a:cubicBezTo>
                    <a:pt x="194" y="44"/>
                    <a:pt x="152" y="0"/>
                    <a:pt x="152" y="0"/>
                  </a:cubicBezTo>
                  <a:close/>
                </a:path>
              </a:pathLst>
            </a:custGeom>
            <a:solidFill>
              <a:srgbClr val="C2E5E1">
                <a:alpha val="50195"/>
              </a:srgbClr>
            </a:solidFill>
            <a:ln w="9525">
              <a:noFill/>
            </a:ln>
          </p:spPr>
          <p:txBody>
            <a:bodyPr/>
            <a:lstStyle/>
            <a:p>
              <a:endParaRPr lang="zh-CN" altLang="en-US"/>
            </a:p>
          </p:txBody>
        </p:sp>
        <p:sp>
          <p:nvSpPr>
            <p:cNvPr id="6156" name="Freeform 9"/>
            <p:cNvSpPr/>
            <p:nvPr/>
          </p:nvSpPr>
          <p:spPr>
            <a:xfrm>
              <a:off x="1939925" y="2495550"/>
              <a:ext cx="1377950" cy="669925"/>
            </a:xfrm>
            <a:custGeom>
              <a:avLst/>
              <a:gdLst/>
              <a:ahLst/>
              <a:cxnLst>
                <a:cxn ang="0">
                  <a:pos x="1846742107" y="2147483646"/>
                </a:cxn>
                <a:cxn ang="0">
                  <a:pos x="2147483646" y="0"/>
                </a:cxn>
                <a:cxn ang="0">
                  <a:pos x="0" y="1926422028"/>
                </a:cxn>
                <a:cxn ang="0">
                  <a:pos x="1846742107" y="2147483646"/>
                </a:cxn>
              </a:cxnLst>
              <a:rect l="0" t="0" r="0" b="0"/>
              <a:pathLst>
                <a:path w="367" h="178">
                  <a:moveTo>
                    <a:pt x="131" y="178"/>
                  </a:moveTo>
                  <a:cubicBezTo>
                    <a:pt x="236" y="178"/>
                    <a:pt x="326" y="105"/>
                    <a:pt x="367" y="0"/>
                  </a:cubicBezTo>
                  <a:cubicBezTo>
                    <a:pt x="0" y="136"/>
                    <a:pt x="0" y="136"/>
                    <a:pt x="0" y="136"/>
                  </a:cubicBezTo>
                  <a:cubicBezTo>
                    <a:pt x="38" y="163"/>
                    <a:pt x="83" y="178"/>
                    <a:pt x="131" y="178"/>
                  </a:cubicBezTo>
                  <a:close/>
                </a:path>
              </a:pathLst>
            </a:custGeom>
            <a:solidFill>
              <a:srgbClr val="194868">
                <a:alpha val="50195"/>
              </a:srgbClr>
            </a:solidFill>
            <a:ln w="9525">
              <a:noFill/>
            </a:ln>
          </p:spPr>
          <p:txBody>
            <a:bodyPr/>
            <a:lstStyle/>
            <a:p>
              <a:endParaRPr lang="zh-CN" altLang="en-US"/>
            </a:p>
          </p:txBody>
        </p:sp>
        <p:sp>
          <p:nvSpPr>
            <p:cNvPr id="6157" name="Freeform 10"/>
            <p:cNvSpPr/>
            <p:nvPr/>
          </p:nvSpPr>
          <p:spPr>
            <a:xfrm>
              <a:off x="1500188" y="430213"/>
              <a:ext cx="1646238" cy="1225550"/>
            </a:xfrm>
            <a:custGeom>
              <a:avLst/>
              <a:gdLst/>
              <a:ahLst/>
              <a:cxnLst>
                <a:cxn ang="0">
                  <a:pos x="2147483646" y="0"/>
                </a:cxn>
                <a:cxn ang="0">
                  <a:pos x="1356150568" y="1271947970"/>
                </a:cxn>
                <a:cxn ang="0">
                  <a:pos x="0" y="2147483646"/>
                </a:cxn>
                <a:cxn ang="0">
                  <a:pos x="2147483646" y="2147483646"/>
                </a:cxn>
                <a:cxn ang="0">
                  <a:pos x="2147483646" y="0"/>
                </a:cxn>
              </a:cxnLst>
              <a:rect l="0" t="0" r="0" b="0"/>
              <a:pathLst>
                <a:path w="438" h="326">
                  <a:moveTo>
                    <a:pt x="340" y="0"/>
                  </a:moveTo>
                  <a:cubicBezTo>
                    <a:pt x="96" y="90"/>
                    <a:pt x="96" y="90"/>
                    <a:pt x="96" y="90"/>
                  </a:cubicBezTo>
                  <a:cubicBezTo>
                    <a:pt x="55" y="159"/>
                    <a:pt x="18" y="241"/>
                    <a:pt x="0" y="326"/>
                  </a:cubicBezTo>
                  <a:cubicBezTo>
                    <a:pt x="438" y="165"/>
                    <a:pt x="438" y="165"/>
                    <a:pt x="438" y="165"/>
                  </a:cubicBezTo>
                  <a:cubicBezTo>
                    <a:pt x="408" y="102"/>
                    <a:pt x="372" y="46"/>
                    <a:pt x="340" y="0"/>
                  </a:cubicBezTo>
                  <a:close/>
                </a:path>
              </a:pathLst>
            </a:custGeom>
            <a:solidFill>
              <a:srgbClr val="86CCCC">
                <a:alpha val="50195"/>
              </a:srgbClr>
            </a:solidFill>
            <a:ln w="9525">
              <a:noFill/>
            </a:ln>
          </p:spPr>
          <p:txBody>
            <a:bodyPr/>
            <a:lstStyle/>
            <a:p>
              <a:endParaRPr lang="zh-CN" altLang="en-US"/>
            </a:p>
          </p:txBody>
        </p:sp>
        <p:sp>
          <p:nvSpPr>
            <p:cNvPr id="6158" name="Freeform 11"/>
            <p:cNvSpPr/>
            <p:nvPr/>
          </p:nvSpPr>
          <p:spPr>
            <a:xfrm>
              <a:off x="1462088" y="1050925"/>
              <a:ext cx="1912938" cy="1357313"/>
            </a:xfrm>
            <a:custGeom>
              <a:avLst/>
              <a:gdLst/>
              <a:ahLst/>
              <a:cxnLst>
                <a:cxn ang="0">
                  <a:pos x="141241721" y="2147483646"/>
                </a:cxn>
                <a:cxn ang="0">
                  <a:pos x="0" y="2147483646"/>
                </a:cxn>
                <a:cxn ang="0">
                  <a:pos x="197739161" y="2147483646"/>
                </a:cxn>
                <a:cxn ang="0">
                  <a:pos x="2147483646" y="2147483646"/>
                </a:cxn>
                <a:cxn ang="0">
                  <a:pos x="2147483646" y="0"/>
                </a:cxn>
                <a:cxn ang="0">
                  <a:pos x="141241721" y="2147483646"/>
                </a:cxn>
              </a:cxnLst>
              <a:rect l="0" t="0" r="0" b="0"/>
              <a:pathLst>
                <a:path w="509" h="361">
                  <a:moveTo>
                    <a:pt x="10" y="161"/>
                  </a:moveTo>
                  <a:cubicBezTo>
                    <a:pt x="4" y="194"/>
                    <a:pt x="0" y="227"/>
                    <a:pt x="0" y="260"/>
                  </a:cubicBezTo>
                  <a:cubicBezTo>
                    <a:pt x="0" y="295"/>
                    <a:pt x="5" y="329"/>
                    <a:pt x="14" y="361"/>
                  </a:cubicBezTo>
                  <a:cubicBezTo>
                    <a:pt x="509" y="178"/>
                    <a:pt x="509" y="178"/>
                    <a:pt x="509" y="178"/>
                  </a:cubicBezTo>
                  <a:cubicBezTo>
                    <a:pt x="498" y="116"/>
                    <a:pt x="476" y="56"/>
                    <a:pt x="448" y="0"/>
                  </a:cubicBezTo>
                  <a:lnTo>
                    <a:pt x="10" y="161"/>
                  </a:lnTo>
                  <a:close/>
                </a:path>
              </a:pathLst>
            </a:custGeom>
            <a:solidFill>
              <a:srgbClr val="5DB2B0">
                <a:alpha val="50195"/>
              </a:srgbClr>
            </a:solidFill>
            <a:ln w="9525">
              <a:noFill/>
            </a:ln>
          </p:spPr>
          <p:txBody>
            <a:bodyPr/>
            <a:lstStyle/>
            <a:p>
              <a:endParaRPr lang="zh-CN" altLang="en-US"/>
            </a:p>
          </p:txBody>
        </p:sp>
        <p:sp>
          <p:nvSpPr>
            <p:cNvPr id="6159" name="Oval 12"/>
            <p:cNvSpPr/>
            <p:nvPr/>
          </p:nvSpPr>
          <p:spPr>
            <a:xfrm>
              <a:off x="2022475" y="952500"/>
              <a:ext cx="146050" cy="146050"/>
            </a:xfrm>
            <a:prstGeom prst="ellipse">
              <a:avLst/>
            </a:prstGeom>
            <a:solidFill>
              <a:srgbClr val="F2C51B">
                <a:alpha val="70195"/>
              </a:srgbClr>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160" name="Oval 13"/>
            <p:cNvSpPr/>
            <p:nvPr/>
          </p:nvSpPr>
          <p:spPr>
            <a:xfrm>
              <a:off x="1731963" y="952500"/>
              <a:ext cx="147638" cy="146050"/>
            </a:xfrm>
            <a:prstGeom prst="ellipse">
              <a:avLst/>
            </a:prstGeom>
            <a:solidFill>
              <a:srgbClr val="F2C51B">
                <a:alpha val="70195"/>
              </a:srgbClr>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161" name="Oval 14"/>
            <p:cNvSpPr/>
            <p:nvPr/>
          </p:nvSpPr>
          <p:spPr>
            <a:xfrm>
              <a:off x="1439863" y="952500"/>
              <a:ext cx="146050" cy="146050"/>
            </a:xfrm>
            <a:prstGeom prst="ellipse">
              <a:avLst/>
            </a:prstGeom>
            <a:solidFill>
              <a:srgbClr val="F2C51B">
                <a:alpha val="70195"/>
              </a:srgbClr>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162" name="Oval 15"/>
            <p:cNvSpPr/>
            <p:nvPr/>
          </p:nvSpPr>
          <p:spPr>
            <a:xfrm>
              <a:off x="1149350" y="952500"/>
              <a:ext cx="147638" cy="146050"/>
            </a:xfrm>
            <a:prstGeom prst="ellipse">
              <a:avLst/>
            </a:prstGeom>
            <a:solidFill>
              <a:srgbClr val="F2C51B">
                <a:alpha val="70195"/>
              </a:srgbClr>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163" name="Oval 16"/>
            <p:cNvSpPr/>
            <p:nvPr/>
          </p:nvSpPr>
          <p:spPr>
            <a:xfrm>
              <a:off x="0" y="538163"/>
              <a:ext cx="969963" cy="971550"/>
            </a:xfrm>
            <a:prstGeom prst="ellipse">
              <a:avLst/>
            </a:prstGeom>
            <a:solidFill>
              <a:srgbClr val="F2C51B">
                <a:alpha val="70195"/>
              </a:srgbClr>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164" name="Oval 17"/>
            <p:cNvSpPr/>
            <p:nvPr/>
          </p:nvSpPr>
          <p:spPr>
            <a:xfrm>
              <a:off x="2863850" y="2036763"/>
              <a:ext cx="142875" cy="146050"/>
            </a:xfrm>
            <a:prstGeom prst="ellipse">
              <a:avLst/>
            </a:prstGeom>
            <a:solidFill>
              <a:srgbClr val="F2C51B">
                <a:alpha val="70195"/>
              </a:srgbClr>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165" name="Oval 18"/>
            <p:cNvSpPr/>
            <p:nvPr/>
          </p:nvSpPr>
          <p:spPr>
            <a:xfrm>
              <a:off x="3152775" y="2036763"/>
              <a:ext cx="147638" cy="146050"/>
            </a:xfrm>
            <a:prstGeom prst="ellipse">
              <a:avLst/>
            </a:prstGeom>
            <a:solidFill>
              <a:srgbClr val="F2C51B">
                <a:alpha val="70195"/>
              </a:srgbClr>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166" name="Oval 19"/>
            <p:cNvSpPr/>
            <p:nvPr/>
          </p:nvSpPr>
          <p:spPr>
            <a:xfrm>
              <a:off x="3443288" y="2036763"/>
              <a:ext cx="146050" cy="146050"/>
            </a:xfrm>
            <a:prstGeom prst="ellipse">
              <a:avLst/>
            </a:prstGeom>
            <a:solidFill>
              <a:srgbClr val="F2C51B">
                <a:alpha val="70195"/>
              </a:srgbClr>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167" name="Oval 20"/>
            <p:cNvSpPr/>
            <p:nvPr/>
          </p:nvSpPr>
          <p:spPr>
            <a:xfrm>
              <a:off x="3735388" y="2036763"/>
              <a:ext cx="142875" cy="146050"/>
            </a:xfrm>
            <a:prstGeom prst="ellipse">
              <a:avLst/>
            </a:prstGeom>
            <a:solidFill>
              <a:srgbClr val="F2C51B">
                <a:alpha val="70195"/>
              </a:srgbClr>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168" name="Oval 21"/>
            <p:cNvSpPr/>
            <p:nvPr/>
          </p:nvSpPr>
          <p:spPr>
            <a:xfrm>
              <a:off x="4059238" y="1622425"/>
              <a:ext cx="969963" cy="969963"/>
            </a:xfrm>
            <a:prstGeom prst="ellipse">
              <a:avLst/>
            </a:prstGeom>
            <a:solidFill>
              <a:srgbClr val="F2C51B">
                <a:alpha val="70195"/>
              </a:srgbClr>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169" name="Freeform 22"/>
            <p:cNvSpPr>
              <a:spLocks noEditPoints="1"/>
            </p:cNvSpPr>
            <p:nvPr/>
          </p:nvSpPr>
          <p:spPr>
            <a:xfrm>
              <a:off x="319088" y="809625"/>
              <a:ext cx="338138" cy="403225"/>
            </a:xfrm>
            <a:custGeom>
              <a:avLst/>
              <a:gdLst/>
              <a:ahLst/>
              <a:cxnLst>
                <a:cxn ang="0">
                  <a:pos x="705784176" y="241422490"/>
                </a:cxn>
                <a:cxn ang="0">
                  <a:pos x="42346149" y="1093497210"/>
                </a:cxn>
                <a:cxn ang="0">
                  <a:pos x="522280441" y="1505336905"/>
                </a:cxn>
                <a:cxn ang="0">
                  <a:pos x="1256299140" y="539646946"/>
                </a:cxn>
                <a:cxn ang="0">
                  <a:pos x="705784176" y="241422490"/>
                </a:cxn>
                <a:cxn ang="0">
                  <a:pos x="536395824" y="553850264"/>
                </a:cxn>
                <a:cxn ang="0">
                  <a:pos x="606976495" y="624855549"/>
                </a:cxn>
                <a:cxn ang="0">
                  <a:pos x="536395824" y="695860833"/>
                </a:cxn>
                <a:cxn ang="0">
                  <a:pos x="465818909" y="624855549"/>
                </a:cxn>
                <a:cxn ang="0">
                  <a:pos x="536395824" y="553850264"/>
                </a:cxn>
                <a:cxn ang="0">
                  <a:pos x="465818909" y="1320720150"/>
                </a:cxn>
                <a:cxn ang="0">
                  <a:pos x="268199790" y="1136103396"/>
                </a:cxn>
                <a:cxn ang="0">
                  <a:pos x="465818909" y="951486641"/>
                </a:cxn>
                <a:cxn ang="0">
                  <a:pos x="649322644" y="1136103396"/>
                </a:cxn>
                <a:cxn ang="0">
                  <a:pos x="465818909" y="1320720150"/>
                </a:cxn>
                <a:cxn ang="0">
                  <a:pos x="818710997" y="908880455"/>
                </a:cxn>
                <a:cxn ang="0">
                  <a:pos x="705784176" y="795272754"/>
                </a:cxn>
                <a:cxn ang="0">
                  <a:pos x="818710997" y="667461734"/>
                </a:cxn>
                <a:cxn ang="0">
                  <a:pos x="931637818" y="795272754"/>
                </a:cxn>
                <a:cxn ang="0">
                  <a:pos x="818710997" y="908880455"/>
                </a:cxn>
              </a:cxnLst>
              <a:rect l="0" t="0" r="0" b="0"/>
              <a:pathLst>
                <a:path w="90" h="107">
                  <a:moveTo>
                    <a:pt x="50" y="17"/>
                  </a:moveTo>
                  <a:cubicBezTo>
                    <a:pt x="13" y="47"/>
                    <a:pt x="0" y="41"/>
                    <a:pt x="3" y="77"/>
                  </a:cubicBezTo>
                  <a:cubicBezTo>
                    <a:pt x="4" y="94"/>
                    <a:pt x="19" y="107"/>
                    <a:pt x="37" y="106"/>
                  </a:cubicBezTo>
                  <a:cubicBezTo>
                    <a:pt x="54" y="105"/>
                    <a:pt x="86" y="78"/>
                    <a:pt x="89" y="38"/>
                  </a:cubicBezTo>
                  <a:cubicBezTo>
                    <a:pt x="90" y="24"/>
                    <a:pt x="71" y="0"/>
                    <a:pt x="50" y="17"/>
                  </a:cubicBezTo>
                  <a:close/>
                  <a:moveTo>
                    <a:pt x="38" y="39"/>
                  </a:moveTo>
                  <a:cubicBezTo>
                    <a:pt x="40" y="39"/>
                    <a:pt x="43" y="41"/>
                    <a:pt x="43" y="44"/>
                  </a:cubicBezTo>
                  <a:cubicBezTo>
                    <a:pt x="43" y="46"/>
                    <a:pt x="40" y="49"/>
                    <a:pt x="38" y="49"/>
                  </a:cubicBezTo>
                  <a:cubicBezTo>
                    <a:pt x="35" y="49"/>
                    <a:pt x="33" y="46"/>
                    <a:pt x="33" y="44"/>
                  </a:cubicBezTo>
                  <a:cubicBezTo>
                    <a:pt x="33" y="41"/>
                    <a:pt x="35" y="39"/>
                    <a:pt x="38" y="39"/>
                  </a:cubicBezTo>
                  <a:close/>
                  <a:moveTo>
                    <a:pt x="33" y="93"/>
                  </a:moveTo>
                  <a:cubicBezTo>
                    <a:pt x="25" y="93"/>
                    <a:pt x="19" y="87"/>
                    <a:pt x="19" y="80"/>
                  </a:cubicBezTo>
                  <a:cubicBezTo>
                    <a:pt x="19" y="73"/>
                    <a:pt x="25" y="67"/>
                    <a:pt x="33" y="67"/>
                  </a:cubicBezTo>
                  <a:cubicBezTo>
                    <a:pt x="40" y="67"/>
                    <a:pt x="46" y="73"/>
                    <a:pt x="46" y="80"/>
                  </a:cubicBezTo>
                  <a:cubicBezTo>
                    <a:pt x="46" y="87"/>
                    <a:pt x="40" y="93"/>
                    <a:pt x="33" y="93"/>
                  </a:cubicBezTo>
                  <a:close/>
                  <a:moveTo>
                    <a:pt x="58" y="64"/>
                  </a:moveTo>
                  <a:cubicBezTo>
                    <a:pt x="53" y="64"/>
                    <a:pt x="50" y="60"/>
                    <a:pt x="50" y="56"/>
                  </a:cubicBezTo>
                  <a:cubicBezTo>
                    <a:pt x="50" y="51"/>
                    <a:pt x="53" y="47"/>
                    <a:pt x="58" y="47"/>
                  </a:cubicBezTo>
                  <a:cubicBezTo>
                    <a:pt x="62" y="47"/>
                    <a:pt x="66" y="51"/>
                    <a:pt x="66" y="56"/>
                  </a:cubicBezTo>
                  <a:cubicBezTo>
                    <a:pt x="66" y="60"/>
                    <a:pt x="62" y="64"/>
                    <a:pt x="58" y="64"/>
                  </a:cubicBezTo>
                  <a:close/>
                </a:path>
              </a:pathLst>
            </a:custGeom>
            <a:solidFill>
              <a:srgbClr val="1F6485"/>
            </a:solidFill>
            <a:ln w="9525">
              <a:noFill/>
            </a:ln>
          </p:spPr>
          <p:txBody>
            <a:bodyPr/>
            <a:lstStyle/>
            <a:p>
              <a:endParaRPr lang="zh-CN" altLang="en-US"/>
            </a:p>
          </p:txBody>
        </p:sp>
        <p:sp>
          <p:nvSpPr>
            <p:cNvPr id="6170" name="Oval 23"/>
            <p:cNvSpPr/>
            <p:nvPr/>
          </p:nvSpPr>
          <p:spPr>
            <a:xfrm>
              <a:off x="522288" y="757238"/>
              <a:ext cx="60325" cy="63500"/>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171" name="Rectangle 24"/>
            <p:cNvSpPr/>
            <p:nvPr/>
          </p:nvSpPr>
          <p:spPr>
            <a:xfrm>
              <a:off x="544513" y="787400"/>
              <a:ext cx="15875" cy="79375"/>
            </a:xfrm>
            <a:prstGeom prst="rect">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172" name="Freeform 25"/>
            <p:cNvSpPr/>
            <p:nvPr/>
          </p:nvSpPr>
          <p:spPr>
            <a:xfrm>
              <a:off x="412750" y="801688"/>
              <a:ext cx="71438" cy="71438"/>
            </a:xfrm>
            <a:custGeom>
              <a:avLst/>
              <a:gdLst/>
              <a:ahLst/>
              <a:cxnLst>
                <a:cxn ang="0">
                  <a:pos x="226187748" y="70682261"/>
                </a:cxn>
                <a:cxn ang="0">
                  <a:pos x="212050543" y="226187748"/>
                </a:cxn>
                <a:cxn ang="0">
                  <a:pos x="42411613" y="197917099"/>
                </a:cxn>
                <a:cxn ang="0">
                  <a:pos x="70682261" y="42411613"/>
                </a:cxn>
                <a:cxn ang="0">
                  <a:pos x="226187748" y="70682261"/>
                </a:cxn>
              </a:cxnLst>
              <a:rect l="0" t="0" r="0" b="0"/>
              <a:pathLst>
                <a:path w="19" h="19">
                  <a:moveTo>
                    <a:pt x="16" y="5"/>
                  </a:moveTo>
                  <a:cubicBezTo>
                    <a:pt x="19" y="8"/>
                    <a:pt x="18" y="13"/>
                    <a:pt x="15" y="16"/>
                  </a:cubicBezTo>
                  <a:cubicBezTo>
                    <a:pt x="11" y="19"/>
                    <a:pt x="6" y="18"/>
                    <a:pt x="3" y="14"/>
                  </a:cubicBezTo>
                  <a:cubicBezTo>
                    <a:pt x="0" y="11"/>
                    <a:pt x="1" y="5"/>
                    <a:pt x="5" y="3"/>
                  </a:cubicBezTo>
                  <a:cubicBezTo>
                    <a:pt x="9" y="0"/>
                    <a:pt x="14" y="1"/>
                    <a:pt x="16" y="5"/>
                  </a:cubicBezTo>
                  <a:close/>
                </a:path>
              </a:pathLst>
            </a:custGeom>
            <a:solidFill>
              <a:srgbClr val="1F6485"/>
            </a:solidFill>
            <a:ln w="9525">
              <a:noFill/>
            </a:ln>
          </p:spPr>
          <p:txBody>
            <a:bodyPr/>
            <a:lstStyle/>
            <a:p>
              <a:endParaRPr lang="zh-CN" altLang="en-US"/>
            </a:p>
          </p:txBody>
        </p:sp>
        <p:sp>
          <p:nvSpPr>
            <p:cNvPr id="6173" name="Freeform 26"/>
            <p:cNvSpPr/>
            <p:nvPr/>
          </p:nvSpPr>
          <p:spPr>
            <a:xfrm>
              <a:off x="442913" y="831850"/>
              <a:ext cx="60325" cy="71438"/>
            </a:xfrm>
            <a:custGeom>
              <a:avLst/>
              <a:gdLst/>
              <a:ahLst/>
              <a:cxnLst>
                <a:cxn ang="0">
                  <a:pos x="95765938" y="103327923"/>
                </a:cxn>
                <a:cxn ang="0">
                  <a:pos x="78125638" y="113408619"/>
                </a:cxn>
                <a:cxn ang="0">
                  <a:pos x="0" y="12601663"/>
                </a:cxn>
                <a:cxn ang="0">
                  <a:pos x="25201563" y="0"/>
                </a:cxn>
                <a:cxn ang="0">
                  <a:pos x="95765938" y="103327923"/>
                </a:cxn>
              </a:cxnLst>
              <a:rect l="0" t="0" r="0" b="0"/>
              <a:pathLst>
                <a:path w="38" h="45">
                  <a:moveTo>
                    <a:pt x="38" y="41"/>
                  </a:moveTo>
                  <a:lnTo>
                    <a:pt x="31" y="45"/>
                  </a:lnTo>
                  <a:lnTo>
                    <a:pt x="0" y="5"/>
                  </a:lnTo>
                  <a:lnTo>
                    <a:pt x="10" y="0"/>
                  </a:lnTo>
                  <a:lnTo>
                    <a:pt x="38" y="41"/>
                  </a:lnTo>
                  <a:close/>
                </a:path>
              </a:pathLst>
            </a:custGeom>
            <a:solidFill>
              <a:srgbClr val="1F6485"/>
            </a:solidFill>
            <a:ln w="9525">
              <a:noFill/>
            </a:ln>
          </p:spPr>
          <p:txBody>
            <a:bodyPr/>
            <a:lstStyle/>
            <a:p>
              <a:endParaRPr lang="zh-CN" altLang="en-US"/>
            </a:p>
          </p:txBody>
        </p:sp>
        <p:sp>
          <p:nvSpPr>
            <p:cNvPr id="6174" name="Freeform 27"/>
            <p:cNvSpPr/>
            <p:nvPr/>
          </p:nvSpPr>
          <p:spPr>
            <a:xfrm>
              <a:off x="338138" y="854075"/>
              <a:ext cx="68263" cy="71438"/>
            </a:xfrm>
            <a:custGeom>
              <a:avLst/>
              <a:gdLst/>
              <a:ahLst/>
              <a:cxnLst>
                <a:cxn ang="0">
                  <a:pos x="215733834" y="56548817"/>
                </a:cxn>
                <a:cxn ang="0">
                  <a:pos x="201349303" y="226187748"/>
                </a:cxn>
                <a:cxn ang="0">
                  <a:pos x="28765270" y="197917099"/>
                </a:cxn>
                <a:cxn ang="0">
                  <a:pos x="57530539" y="42411613"/>
                </a:cxn>
                <a:cxn ang="0">
                  <a:pos x="215733834" y="56548817"/>
                </a:cxn>
              </a:cxnLst>
              <a:rect l="0" t="0" r="0" b="0"/>
              <a:pathLst>
                <a:path w="18" h="19">
                  <a:moveTo>
                    <a:pt x="15" y="4"/>
                  </a:moveTo>
                  <a:cubicBezTo>
                    <a:pt x="18" y="8"/>
                    <a:pt x="17" y="13"/>
                    <a:pt x="14" y="16"/>
                  </a:cubicBezTo>
                  <a:cubicBezTo>
                    <a:pt x="10" y="19"/>
                    <a:pt x="5" y="18"/>
                    <a:pt x="2" y="14"/>
                  </a:cubicBezTo>
                  <a:cubicBezTo>
                    <a:pt x="0" y="11"/>
                    <a:pt x="0" y="5"/>
                    <a:pt x="4" y="3"/>
                  </a:cubicBezTo>
                  <a:cubicBezTo>
                    <a:pt x="8" y="0"/>
                    <a:pt x="13" y="1"/>
                    <a:pt x="15" y="4"/>
                  </a:cubicBezTo>
                  <a:close/>
                </a:path>
              </a:pathLst>
            </a:custGeom>
            <a:solidFill>
              <a:srgbClr val="1F6485"/>
            </a:solidFill>
            <a:ln w="9525">
              <a:noFill/>
            </a:ln>
          </p:spPr>
          <p:txBody>
            <a:bodyPr/>
            <a:lstStyle/>
            <a:p>
              <a:endParaRPr lang="zh-CN" altLang="en-US"/>
            </a:p>
          </p:txBody>
        </p:sp>
        <p:sp>
          <p:nvSpPr>
            <p:cNvPr id="6175" name="Freeform 28"/>
            <p:cNvSpPr/>
            <p:nvPr/>
          </p:nvSpPr>
          <p:spPr>
            <a:xfrm>
              <a:off x="365125" y="884238"/>
              <a:ext cx="58738" cy="71438"/>
            </a:xfrm>
            <a:custGeom>
              <a:avLst/>
              <a:gdLst/>
              <a:ahLst/>
              <a:cxnLst>
                <a:cxn ang="0">
                  <a:pos x="93247369" y="103327923"/>
                </a:cxn>
                <a:cxn ang="0">
                  <a:pos x="75605331" y="113408619"/>
                </a:cxn>
                <a:cxn ang="0">
                  <a:pos x="0" y="12601663"/>
                </a:cxn>
                <a:cxn ang="0">
                  <a:pos x="22682393" y="0"/>
                </a:cxn>
                <a:cxn ang="0">
                  <a:pos x="93247369" y="103327923"/>
                </a:cxn>
              </a:cxnLst>
              <a:rect l="0" t="0" r="0" b="0"/>
              <a:pathLst>
                <a:path w="37" h="45">
                  <a:moveTo>
                    <a:pt x="37" y="41"/>
                  </a:moveTo>
                  <a:lnTo>
                    <a:pt x="30" y="45"/>
                  </a:lnTo>
                  <a:lnTo>
                    <a:pt x="0" y="5"/>
                  </a:lnTo>
                  <a:lnTo>
                    <a:pt x="9" y="0"/>
                  </a:lnTo>
                  <a:lnTo>
                    <a:pt x="37" y="41"/>
                  </a:lnTo>
                  <a:close/>
                </a:path>
              </a:pathLst>
            </a:custGeom>
            <a:solidFill>
              <a:srgbClr val="1F6485"/>
            </a:solidFill>
            <a:ln w="9525">
              <a:noFill/>
            </a:ln>
          </p:spPr>
          <p:txBody>
            <a:bodyPr/>
            <a:lstStyle/>
            <a:p>
              <a:endParaRPr lang="zh-CN" altLang="en-US"/>
            </a:p>
          </p:txBody>
        </p:sp>
        <p:sp>
          <p:nvSpPr>
            <p:cNvPr id="6176" name="Freeform 29"/>
            <p:cNvSpPr/>
            <p:nvPr/>
          </p:nvSpPr>
          <p:spPr>
            <a:xfrm>
              <a:off x="258763" y="922338"/>
              <a:ext cx="71438" cy="68263"/>
            </a:xfrm>
            <a:custGeom>
              <a:avLst/>
              <a:gdLst/>
              <a:ahLst/>
              <a:cxnLst>
                <a:cxn ang="0">
                  <a:pos x="212050543" y="28765270"/>
                </a:cxn>
                <a:cxn ang="0">
                  <a:pos x="226187748" y="201349303"/>
                </a:cxn>
                <a:cxn ang="0">
                  <a:pos x="70682261" y="230114573"/>
                </a:cxn>
                <a:cxn ang="0">
                  <a:pos x="42411613" y="57530539"/>
                </a:cxn>
                <a:cxn ang="0">
                  <a:pos x="212050543" y="28765270"/>
                </a:cxn>
              </a:cxnLst>
              <a:rect l="0" t="0" r="0" b="0"/>
              <a:pathLst>
                <a:path w="19" h="18">
                  <a:moveTo>
                    <a:pt x="15" y="2"/>
                  </a:moveTo>
                  <a:cubicBezTo>
                    <a:pt x="18" y="5"/>
                    <a:pt x="19" y="10"/>
                    <a:pt x="16" y="14"/>
                  </a:cubicBezTo>
                  <a:cubicBezTo>
                    <a:pt x="14" y="18"/>
                    <a:pt x="9" y="18"/>
                    <a:pt x="5" y="16"/>
                  </a:cubicBezTo>
                  <a:cubicBezTo>
                    <a:pt x="1" y="13"/>
                    <a:pt x="0" y="8"/>
                    <a:pt x="3" y="4"/>
                  </a:cubicBezTo>
                  <a:cubicBezTo>
                    <a:pt x="6" y="1"/>
                    <a:pt x="11" y="0"/>
                    <a:pt x="15" y="2"/>
                  </a:cubicBezTo>
                  <a:close/>
                </a:path>
              </a:pathLst>
            </a:custGeom>
            <a:solidFill>
              <a:srgbClr val="1F6485"/>
            </a:solidFill>
            <a:ln w="9525">
              <a:noFill/>
            </a:ln>
          </p:spPr>
          <p:txBody>
            <a:bodyPr/>
            <a:lstStyle/>
            <a:p>
              <a:endParaRPr lang="zh-CN" altLang="en-US"/>
            </a:p>
          </p:txBody>
        </p:sp>
        <p:sp>
          <p:nvSpPr>
            <p:cNvPr id="6177" name="Freeform 30"/>
            <p:cNvSpPr/>
            <p:nvPr/>
          </p:nvSpPr>
          <p:spPr>
            <a:xfrm>
              <a:off x="293688" y="949325"/>
              <a:ext cx="71438" cy="60325"/>
            </a:xfrm>
            <a:custGeom>
              <a:avLst/>
              <a:gdLst/>
              <a:ahLst/>
              <a:cxnLst>
                <a:cxn ang="0">
                  <a:pos x="113408619" y="70564375"/>
                </a:cxn>
                <a:cxn ang="0">
                  <a:pos x="100806956" y="95765938"/>
                </a:cxn>
                <a:cxn ang="0">
                  <a:pos x="0" y="22682200"/>
                </a:cxn>
                <a:cxn ang="0">
                  <a:pos x="10080696" y="0"/>
                </a:cxn>
                <a:cxn ang="0">
                  <a:pos x="113408619" y="70564375"/>
                </a:cxn>
              </a:cxnLst>
              <a:rect l="0" t="0" r="0" b="0"/>
              <a:pathLst>
                <a:path w="45" h="38">
                  <a:moveTo>
                    <a:pt x="45" y="28"/>
                  </a:moveTo>
                  <a:lnTo>
                    <a:pt x="40" y="38"/>
                  </a:lnTo>
                  <a:lnTo>
                    <a:pt x="0" y="9"/>
                  </a:lnTo>
                  <a:lnTo>
                    <a:pt x="4" y="0"/>
                  </a:lnTo>
                  <a:lnTo>
                    <a:pt x="45" y="28"/>
                  </a:lnTo>
                  <a:close/>
                </a:path>
              </a:pathLst>
            </a:custGeom>
            <a:solidFill>
              <a:srgbClr val="1F6485"/>
            </a:solidFill>
            <a:ln w="9525">
              <a:noFill/>
            </a:ln>
          </p:spPr>
          <p:txBody>
            <a:bodyPr/>
            <a:lstStyle/>
            <a:p>
              <a:endParaRPr lang="zh-CN" altLang="en-US"/>
            </a:p>
          </p:txBody>
        </p:sp>
        <p:sp>
          <p:nvSpPr>
            <p:cNvPr id="6178" name="Freeform 31"/>
            <p:cNvSpPr/>
            <p:nvPr/>
          </p:nvSpPr>
          <p:spPr>
            <a:xfrm>
              <a:off x="225425" y="1016000"/>
              <a:ext cx="63500" cy="65088"/>
            </a:xfrm>
            <a:custGeom>
              <a:avLst/>
              <a:gdLst/>
              <a:ahLst/>
              <a:cxnLst>
                <a:cxn ang="0">
                  <a:pos x="125573118" y="0"/>
                </a:cxn>
                <a:cxn ang="0">
                  <a:pos x="237191176" y="131929547"/>
                </a:cxn>
                <a:cxn ang="0">
                  <a:pos x="111618059" y="234542694"/>
                </a:cxn>
                <a:cxn ang="0">
                  <a:pos x="0" y="102613146"/>
                </a:cxn>
                <a:cxn ang="0">
                  <a:pos x="125573118" y="0"/>
                </a:cxn>
              </a:cxnLst>
              <a:rect l="0" t="0" r="0" b="0"/>
              <a:pathLst>
                <a:path w="17" h="17">
                  <a:moveTo>
                    <a:pt x="9" y="0"/>
                  </a:moveTo>
                  <a:cubicBezTo>
                    <a:pt x="14" y="0"/>
                    <a:pt x="17" y="4"/>
                    <a:pt x="17" y="9"/>
                  </a:cubicBezTo>
                  <a:cubicBezTo>
                    <a:pt x="16" y="13"/>
                    <a:pt x="12" y="17"/>
                    <a:pt x="8" y="16"/>
                  </a:cubicBezTo>
                  <a:cubicBezTo>
                    <a:pt x="3" y="16"/>
                    <a:pt x="0" y="12"/>
                    <a:pt x="0" y="7"/>
                  </a:cubicBezTo>
                  <a:cubicBezTo>
                    <a:pt x="1" y="3"/>
                    <a:pt x="5" y="0"/>
                    <a:pt x="9" y="0"/>
                  </a:cubicBezTo>
                  <a:close/>
                </a:path>
              </a:pathLst>
            </a:custGeom>
            <a:solidFill>
              <a:srgbClr val="1F6485"/>
            </a:solidFill>
            <a:ln w="9525">
              <a:noFill/>
            </a:ln>
          </p:spPr>
          <p:txBody>
            <a:bodyPr/>
            <a:lstStyle/>
            <a:p>
              <a:endParaRPr lang="zh-CN" altLang="en-US"/>
            </a:p>
          </p:txBody>
        </p:sp>
        <p:sp>
          <p:nvSpPr>
            <p:cNvPr id="6179" name="Freeform 32"/>
            <p:cNvSpPr/>
            <p:nvPr/>
          </p:nvSpPr>
          <p:spPr>
            <a:xfrm>
              <a:off x="255588" y="1035050"/>
              <a:ext cx="79375" cy="26988"/>
            </a:xfrm>
            <a:custGeom>
              <a:avLst/>
              <a:gdLst/>
              <a:ahLst/>
              <a:cxnLst>
                <a:cxn ang="0">
                  <a:pos x="126007813" y="12601808"/>
                </a:cxn>
                <a:cxn ang="0">
                  <a:pos x="126007813" y="42844244"/>
                </a:cxn>
                <a:cxn ang="0">
                  <a:pos x="0" y="30242435"/>
                </a:cxn>
                <a:cxn ang="0">
                  <a:pos x="0" y="0"/>
                </a:cxn>
                <a:cxn ang="0">
                  <a:pos x="126007813" y="12601808"/>
                </a:cxn>
              </a:cxnLst>
              <a:rect l="0" t="0" r="0" b="0"/>
              <a:pathLst>
                <a:path w="50" h="17">
                  <a:moveTo>
                    <a:pt x="50" y="5"/>
                  </a:moveTo>
                  <a:lnTo>
                    <a:pt x="50" y="17"/>
                  </a:lnTo>
                  <a:lnTo>
                    <a:pt x="0" y="12"/>
                  </a:lnTo>
                  <a:lnTo>
                    <a:pt x="0" y="0"/>
                  </a:lnTo>
                  <a:lnTo>
                    <a:pt x="50" y="5"/>
                  </a:lnTo>
                  <a:close/>
                </a:path>
              </a:pathLst>
            </a:custGeom>
            <a:solidFill>
              <a:srgbClr val="1F6485"/>
            </a:solidFill>
            <a:ln w="9525">
              <a:noFill/>
            </a:ln>
          </p:spPr>
          <p:txBody>
            <a:bodyPr/>
            <a:lstStyle/>
            <a:p>
              <a:endParaRPr lang="zh-CN" altLang="en-US"/>
            </a:p>
          </p:txBody>
        </p:sp>
        <p:sp>
          <p:nvSpPr>
            <p:cNvPr id="6180" name="Freeform 33"/>
            <p:cNvSpPr/>
            <p:nvPr/>
          </p:nvSpPr>
          <p:spPr>
            <a:xfrm>
              <a:off x="233363" y="1111250"/>
              <a:ext cx="71438" cy="71438"/>
            </a:xfrm>
            <a:custGeom>
              <a:avLst/>
              <a:gdLst/>
              <a:ahLst/>
              <a:cxnLst>
                <a:cxn ang="0">
                  <a:pos x="84819465" y="28274408"/>
                </a:cxn>
                <a:cxn ang="0">
                  <a:pos x="240324952" y="84819465"/>
                </a:cxn>
                <a:cxn ang="0">
                  <a:pos x="183779895" y="240324952"/>
                </a:cxn>
                <a:cxn ang="0">
                  <a:pos x="28274408" y="183779895"/>
                </a:cxn>
                <a:cxn ang="0">
                  <a:pos x="84819465" y="28274408"/>
                </a:cxn>
              </a:cxnLst>
              <a:rect l="0" t="0" r="0" b="0"/>
              <a:pathLst>
                <a:path w="19" h="19">
                  <a:moveTo>
                    <a:pt x="6" y="2"/>
                  </a:moveTo>
                  <a:cubicBezTo>
                    <a:pt x="10" y="0"/>
                    <a:pt x="15" y="2"/>
                    <a:pt x="17" y="6"/>
                  </a:cubicBezTo>
                  <a:cubicBezTo>
                    <a:pt x="19" y="10"/>
                    <a:pt x="17" y="15"/>
                    <a:pt x="13" y="17"/>
                  </a:cubicBezTo>
                  <a:cubicBezTo>
                    <a:pt x="9" y="19"/>
                    <a:pt x="4" y="17"/>
                    <a:pt x="2" y="13"/>
                  </a:cubicBezTo>
                  <a:cubicBezTo>
                    <a:pt x="0" y="9"/>
                    <a:pt x="2" y="4"/>
                    <a:pt x="6" y="2"/>
                  </a:cubicBezTo>
                  <a:close/>
                </a:path>
              </a:pathLst>
            </a:custGeom>
            <a:solidFill>
              <a:srgbClr val="1F6485"/>
            </a:solidFill>
            <a:ln w="9525">
              <a:noFill/>
            </a:ln>
          </p:spPr>
          <p:txBody>
            <a:bodyPr/>
            <a:lstStyle/>
            <a:p>
              <a:endParaRPr lang="zh-CN" altLang="en-US"/>
            </a:p>
          </p:txBody>
        </p:sp>
        <p:sp>
          <p:nvSpPr>
            <p:cNvPr id="6181" name="Freeform 34"/>
            <p:cNvSpPr/>
            <p:nvPr/>
          </p:nvSpPr>
          <p:spPr>
            <a:xfrm>
              <a:off x="263525" y="1103313"/>
              <a:ext cx="77788" cy="49213"/>
            </a:xfrm>
            <a:custGeom>
              <a:avLst/>
              <a:gdLst/>
              <a:ahLst/>
              <a:cxnLst>
                <a:cxn ang="0">
                  <a:pos x="113408554" y="0"/>
                </a:cxn>
                <a:cxn ang="0">
                  <a:pos x="123489244" y="30242182"/>
                </a:cxn>
                <a:cxn ang="0">
                  <a:pos x="10080690" y="78126431"/>
                </a:cxn>
                <a:cxn ang="0">
                  <a:pos x="0" y="52924613"/>
                </a:cxn>
                <a:cxn ang="0">
                  <a:pos x="113408554" y="0"/>
                </a:cxn>
              </a:cxnLst>
              <a:rect l="0" t="0" r="0" b="0"/>
              <a:pathLst>
                <a:path w="49" h="31">
                  <a:moveTo>
                    <a:pt x="45" y="0"/>
                  </a:moveTo>
                  <a:lnTo>
                    <a:pt x="49" y="12"/>
                  </a:lnTo>
                  <a:lnTo>
                    <a:pt x="4" y="31"/>
                  </a:lnTo>
                  <a:lnTo>
                    <a:pt x="0" y="21"/>
                  </a:lnTo>
                  <a:lnTo>
                    <a:pt x="45" y="0"/>
                  </a:lnTo>
                  <a:close/>
                </a:path>
              </a:pathLst>
            </a:custGeom>
            <a:solidFill>
              <a:srgbClr val="1F6485"/>
            </a:solidFill>
            <a:ln w="9525">
              <a:noFill/>
            </a:ln>
          </p:spPr>
          <p:txBody>
            <a:bodyPr/>
            <a:lstStyle/>
            <a:p>
              <a:endParaRPr lang="zh-CN" altLang="en-US"/>
            </a:p>
          </p:txBody>
        </p:sp>
        <p:sp>
          <p:nvSpPr>
            <p:cNvPr id="6182" name="Freeform 35"/>
            <p:cNvSpPr/>
            <p:nvPr/>
          </p:nvSpPr>
          <p:spPr>
            <a:xfrm>
              <a:off x="288925" y="1196975"/>
              <a:ext cx="71438" cy="71438"/>
            </a:xfrm>
            <a:custGeom>
              <a:avLst/>
              <a:gdLst/>
              <a:ahLst/>
              <a:cxnLst>
                <a:cxn ang="0">
                  <a:pos x="56548817" y="56548817"/>
                </a:cxn>
                <a:cxn ang="0">
                  <a:pos x="212050543" y="56548817"/>
                </a:cxn>
                <a:cxn ang="0">
                  <a:pos x="212050543" y="212050543"/>
                </a:cxn>
                <a:cxn ang="0">
                  <a:pos x="56548817" y="212050543"/>
                </a:cxn>
                <a:cxn ang="0">
                  <a:pos x="56548817" y="56548817"/>
                </a:cxn>
              </a:cxnLst>
              <a:rect l="0" t="0" r="0" b="0"/>
              <a:pathLst>
                <a:path w="19" h="19">
                  <a:moveTo>
                    <a:pt x="4" y="4"/>
                  </a:moveTo>
                  <a:cubicBezTo>
                    <a:pt x="7" y="1"/>
                    <a:pt x="12" y="0"/>
                    <a:pt x="15" y="4"/>
                  </a:cubicBezTo>
                  <a:cubicBezTo>
                    <a:pt x="19" y="7"/>
                    <a:pt x="19" y="12"/>
                    <a:pt x="15" y="15"/>
                  </a:cubicBezTo>
                  <a:cubicBezTo>
                    <a:pt x="12" y="18"/>
                    <a:pt x="7" y="19"/>
                    <a:pt x="4" y="15"/>
                  </a:cubicBezTo>
                  <a:cubicBezTo>
                    <a:pt x="1" y="12"/>
                    <a:pt x="0" y="7"/>
                    <a:pt x="4" y="4"/>
                  </a:cubicBezTo>
                  <a:close/>
                </a:path>
              </a:pathLst>
            </a:custGeom>
            <a:solidFill>
              <a:srgbClr val="1F6485"/>
            </a:solidFill>
            <a:ln w="9525">
              <a:noFill/>
            </a:ln>
          </p:spPr>
          <p:txBody>
            <a:bodyPr/>
            <a:lstStyle/>
            <a:p>
              <a:endParaRPr lang="zh-CN" altLang="en-US"/>
            </a:p>
          </p:txBody>
        </p:sp>
        <p:sp>
          <p:nvSpPr>
            <p:cNvPr id="6183" name="Freeform 36"/>
            <p:cNvSpPr/>
            <p:nvPr/>
          </p:nvSpPr>
          <p:spPr>
            <a:xfrm>
              <a:off x="319088" y="1171575"/>
              <a:ext cx="63500" cy="66675"/>
            </a:xfrm>
            <a:custGeom>
              <a:avLst/>
              <a:gdLst/>
              <a:ahLst/>
              <a:cxnLst>
                <a:cxn ang="0">
                  <a:pos x="83165950" y="0"/>
                </a:cxn>
                <a:cxn ang="0">
                  <a:pos x="100806250" y="17641888"/>
                </a:cxn>
                <a:cxn ang="0">
                  <a:pos x="17641888" y="105846563"/>
                </a:cxn>
                <a:cxn ang="0">
                  <a:pos x="0" y="88206263"/>
                </a:cxn>
                <a:cxn ang="0">
                  <a:pos x="83165950" y="0"/>
                </a:cxn>
              </a:cxnLst>
              <a:rect l="0" t="0" r="0" b="0"/>
              <a:pathLst>
                <a:path w="40" h="42">
                  <a:moveTo>
                    <a:pt x="33" y="0"/>
                  </a:moveTo>
                  <a:lnTo>
                    <a:pt x="40" y="7"/>
                  </a:lnTo>
                  <a:lnTo>
                    <a:pt x="7" y="42"/>
                  </a:lnTo>
                  <a:lnTo>
                    <a:pt x="0" y="35"/>
                  </a:lnTo>
                  <a:lnTo>
                    <a:pt x="33" y="0"/>
                  </a:lnTo>
                  <a:close/>
                </a:path>
              </a:pathLst>
            </a:custGeom>
            <a:solidFill>
              <a:srgbClr val="1F6485"/>
            </a:solidFill>
            <a:ln w="9525">
              <a:noFill/>
            </a:ln>
          </p:spPr>
          <p:txBody>
            <a:bodyPr/>
            <a:lstStyle/>
            <a:p>
              <a:endParaRPr lang="zh-CN" altLang="en-US"/>
            </a:p>
          </p:txBody>
        </p:sp>
        <p:sp>
          <p:nvSpPr>
            <p:cNvPr id="6184" name="Freeform 37"/>
            <p:cNvSpPr/>
            <p:nvPr/>
          </p:nvSpPr>
          <p:spPr>
            <a:xfrm>
              <a:off x="488950" y="1230313"/>
              <a:ext cx="66675" cy="68263"/>
            </a:xfrm>
            <a:custGeom>
              <a:avLst/>
              <a:gdLst/>
              <a:ahLst/>
              <a:cxnLst>
                <a:cxn ang="0">
                  <a:pos x="13720233" y="158203295"/>
                </a:cxn>
                <a:cxn ang="0">
                  <a:pos x="96045338" y="14380739"/>
                </a:cxn>
                <a:cxn ang="0">
                  <a:pos x="233255079" y="100676548"/>
                </a:cxn>
                <a:cxn ang="0">
                  <a:pos x="150929975" y="244499104"/>
                </a:cxn>
                <a:cxn ang="0">
                  <a:pos x="13720233" y="158203295"/>
                </a:cxn>
              </a:cxnLst>
              <a:rect l="0" t="0" r="0" b="0"/>
              <a:pathLst>
                <a:path w="18" h="18">
                  <a:moveTo>
                    <a:pt x="1" y="11"/>
                  </a:moveTo>
                  <a:cubicBezTo>
                    <a:pt x="0" y="6"/>
                    <a:pt x="3" y="2"/>
                    <a:pt x="7" y="1"/>
                  </a:cubicBezTo>
                  <a:cubicBezTo>
                    <a:pt x="12" y="0"/>
                    <a:pt x="16" y="3"/>
                    <a:pt x="17" y="7"/>
                  </a:cubicBezTo>
                  <a:cubicBezTo>
                    <a:pt x="18" y="12"/>
                    <a:pt x="15" y="16"/>
                    <a:pt x="11" y="17"/>
                  </a:cubicBezTo>
                  <a:cubicBezTo>
                    <a:pt x="6" y="18"/>
                    <a:pt x="2" y="15"/>
                    <a:pt x="1" y="11"/>
                  </a:cubicBezTo>
                  <a:close/>
                </a:path>
              </a:pathLst>
            </a:custGeom>
            <a:solidFill>
              <a:srgbClr val="1F6485"/>
            </a:solidFill>
            <a:ln w="9525">
              <a:noFill/>
            </a:ln>
          </p:spPr>
          <p:txBody>
            <a:bodyPr/>
            <a:lstStyle/>
            <a:p>
              <a:endParaRPr lang="zh-CN" altLang="en-US"/>
            </a:p>
          </p:txBody>
        </p:sp>
        <p:sp>
          <p:nvSpPr>
            <p:cNvPr id="6185" name="Freeform 38"/>
            <p:cNvSpPr/>
            <p:nvPr/>
          </p:nvSpPr>
          <p:spPr>
            <a:xfrm>
              <a:off x="495300" y="1185863"/>
              <a:ext cx="34925" cy="82550"/>
            </a:xfrm>
            <a:custGeom>
              <a:avLst/>
              <a:gdLst/>
              <a:ahLst/>
              <a:cxnLst>
                <a:cxn ang="0">
                  <a:pos x="0" y="5040313"/>
                </a:cxn>
                <a:cxn ang="0">
                  <a:pos x="25201563" y="0"/>
                </a:cxn>
                <a:cxn ang="0">
                  <a:pos x="55443438" y="126007813"/>
                </a:cxn>
                <a:cxn ang="0">
                  <a:pos x="25201563" y="131048125"/>
                </a:cxn>
                <a:cxn ang="0">
                  <a:pos x="0" y="5040313"/>
                </a:cxn>
              </a:cxnLst>
              <a:rect l="0" t="0" r="0" b="0"/>
              <a:pathLst>
                <a:path w="22" h="52">
                  <a:moveTo>
                    <a:pt x="0" y="2"/>
                  </a:moveTo>
                  <a:lnTo>
                    <a:pt x="10" y="0"/>
                  </a:lnTo>
                  <a:lnTo>
                    <a:pt x="22" y="50"/>
                  </a:lnTo>
                  <a:lnTo>
                    <a:pt x="10" y="52"/>
                  </a:lnTo>
                  <a:lnTo>
                    <a:pt x="0" y="2"/>
                  </a:lnTo>
                  <a:close/>
                </a:path>
              </a:pathLst>
            </a:custGeom>
            <a:solidFill>
              <a:srgbClr val="1F6485"/>
            </a:solidFill>
            <a:ln w="9525">
              <a:noFill/>
            </a:ln>
          </p:spPr>
          <p:txBody>
            <a:bodyPr/>
            <a:lstStyle/>
            <a:p>
              <a:endParaRPr lang="zh-CN" altLang="en-US"/>
            </a:p>
          </p:txBody>
        </p:sp>
        <p:sp>
          <p:nvSpPr>
            <p:cNvPr id="6186" name="Freeform 39"/>
            <p:cNvSpPr/>
            <p:nvPr/>
          </p:nvSpPr>
          <p:spPr>
            <a:xfrm>
              <a:off x="393700" y="1249363"/>
              <a:ext cx="65088" cy="68263"/>
            </a:xfrm>
            <a:custGeom>
              <a:avLst/>
              <a:gdLst/>
              <a:ahLst/>
              <a:cxnLst>
                <a:cxn ang="0">
                  <a:pos x="0" y="115057287"/>
                </a:cxn>
                <a:cxn ang="0">
                  <a:pos x="131929547" y="14380739"/>
                </a:cxn>
                <a:cxn ang="0">
                  <a:pos x="249202808" y="143822556"/>
                </a:cxn>
                <a:cxn ang="0">
                  <a:pos x="117273261" y="244499104"/>
                </a:cxn>
                <a:cxn ang="0">
                  <a:pos x="0" y="115057287"/>
                </a:cxn>
              </a:cxnLst>
              <a:rect l="0" t="0" r="0" b="0"/>
              <a:pathLst>
                <a:path w="17" h="18">
                  <a:moveTo>
                    <a:pt x="0" y="8"/>
                  </a:moveTo>
                  <a:cubicBezTo>
                    <a:pt x="1" y="3"/>
                    <a:pt x="5" y="0"/>
                    <a:pt x="9" y="1"/>
                  </a:cubicBezTo>
                  <a:cubicBezTo>
                    <a:pt x="14" y="1"/>
                    <a:pt x="17" y="5"/>
                    <a:pt x="17" y="10"/>
                  </a:cubicBezTo>
                  <a:cubicBezTo>
                    <a:pt x="16" y="14"/>
                    <a:pt x="12" y="18"/>
                    <a:pt x="8" y="17"/>
                  </a:cubicBezTo>
                  <a:cubicBezTo>
                    <a:pt x="3" y="16"/>
                    <a:pt x="0" y="12"/>
                    <a:pt x="0" y="8"/>
                  </a:cubicBezTo>
                  <a:close/>
                </a:path>
              </a:pathLst>
            </a:custGeom>
            <a:solidFill>
              <a:srgbClr val="1F6485"/>
            </a:solidFill>
            <a:ln w="9525">
              <a:noFill/>
            </a:ln>
          </p:spPr>
          <p:txBody>
            <a:bodyPr/>
            <a:lstStyle/>
            <a:p>
              <a:endParaRPr lang="zh-CN" altLang="en-US"/>
            </a:p>
          </p:txBody>
        </p:sp>
        <p:sp>
          <p:nvSpPr>
            <p:cNvPr id="6187" name="Freeform 40"/>
            <p:cNvSpPr/>
            <p:nvPr/>
          </p:nvSpPr>
          <p:spPr>
            <a:xfrm>
              <a:off x="417513" y="1204913"/>
              <a:ext cx="25400" cy="79375"/>
            </a:xfrm>
            <a:custGeom>
              <a:avLst/>
              <a:gdLst/>
              <a:ahLst/>
              <a:cxnLst>
                <a:cxn ang="0">
                  <a:pos x="10080625" y="0"/>
                </a:cxn>
                <a:cxn ang="0">
                  <a:pos x="40322500" y="0"/>
                </a:cxn>
                <a:cxn ang="0">
                  <a:pos x="22682200" y="126007813"/>
                </a:cxn>
                <a:cxn ang="0">
                  <a:pos x="0" y="126007813"/>
                </a:cxn>
                <a:cxn ang="0">
                  <a:pos x="10080625" y="0"/>
                </a:cxn>
              </a:cxnLst>
              <a:rect l="0" t="0" r="0" b="0"/>
              <a:pathLst>
                <a:path w="16" h="50">
                  <a:moveTo>
                    <a:pt x="4" y="0"/>
                  </a:moveTo>
                  <a:lnTo>
                    <a:pt x="16" y="0"/>
                  </a:lnTo>
                  <a:lnTo>
                    <a:pt x="9" y="50"/>
                  </a:lnTo>
                  <a:lnTo>
                    <a:pt x="0" y="50"/>
                  </a:lnTo>
                  <a:lnTo>
                    <a:pt x="4" y="0"/>
                  </a:lnTo>
                  <a:close/>
                </a:path>
              </a:pathLst>
            </a:custGeom>
            <a:solidFill>
              <a:srgbClr val="1F6485"/>
            </a:solidFill>
            <a:ln w="9525">
              <a:noFill/>
            </a:ln>
          </p:spPr>
          <p:txBody>
            <a:bodyPr/>
            <a:lstStyle/>
            <a:p>
              <a:endParaRPr lang="zh-CN" altLang="en-US"/>
            </a:p>
          </p:txBody>
        </p:sp>
        <p:sp>
          <p:nvSpPr>
            <p:cNvPr id="6188" name="Freeform 41"/>
            <p:cNvSpPr/>
            <p:nvPr/>
          </p:nvSpPr>
          <p:spPr>
            <a:xfrm>
              <a:off x="585788" y="1152525"/>
              <a:ext cx="71438" cy="71438"/>
            </a:xfrm>
            <a:custGeom>
              <a:avLst/>
              <a:gdLst/>
              <a:ahLst/>
              <a:cxnLst>
                <a:cxn ang="0">
                  <a:pos x="56548817" y="226187748"/>
                </a:cxn>
                <a:cxn ang="0">
                  <a:pos x="42411613" y="56548817"/>
                </a:cxn>
                <a:cxn ang="0">
                  <a:pos x="212050543" y="56548817"/>
                </a:cxn>
                <a:cxn ang="0">
                  <a:pos x="212050543" y="212050543"/>
                </a:cxn>
                <a:cxn ang="0">
                  <a:pos x="56548817" y="226187748"/>
                </a:cxn>
              </a:cxnLst>
              <a:rect l="0" t="0" r="0" b="0"/>
              <a:pathLst>
                <a:path w="19" h="19">
                  <a:moveTo>
                    <a:pt x="4" y="16"/>
                  </a:moveTo>
                  <a:cubicBezTo>
                    <a:pt x="0" y="13"/>
                    <a:pt x="0" y="7"/>
                    <a:pt x="3" y="4"/>
                  </a:cubicBezTo>
                  <a:cubicBezTo>
                    <a:pt x="6" y="1"/>
                    <a:pt x="12" y="0"/>
                    <a:pt x="15" y="4"/>
                  </a:cubicBezTo>
                  <a:cubicBezTo>
                    <a:pt x="18" y="7"/>
                    <a:pt x="19" y="12"/>
                    <a:pt x="15" y="15"/>
                  </a:cubicBezTo>
                  <a:cubicBezTo>
                    <a:pt x="12" y="18"/>
                    <a:pt x="7" y="19"/>
                    <a:pt x="4" y="16"/>
                  </a:cubicBezTo>
                  <a:close/>
                </a:path>
              </a:pathLst>
            </a:custGeom>
            <a:solidFill>
              <a:srgbClr val="1F6485"/>
            </a:solidFill>
            <a:ln w="9525">
              <a:noFill/>
            </a:ln>
          </p:spPr>
          <p:txBody>
            <a:bodyPr/>
            <a:lstStyle/>
            <a:p>
              <a:endParaRPr lang="zh-CN" altLang="en-US"/>
            </a:p>
          </p:txBody>
        </p:sp>
        <p:sp>
          <p:nvSpPr>
            <p:cNvPr id="6189" name="Freeform 42"/>
            <p:cNvSpPr/>
            <p:nvPr/>
          </p:nvSpPr>
          <p:spPr>
            <a:xfrm>
              <a:off x="555625" y="1128713"/>
              <a:ext cx="71438" cy="68263"/>
            </a:xfrm>
            <a:custGeom>
              <a:avLst/>
              <a:gdLst/>
              <a:ahLst/>
              <a:cxnLst>
                <a:cxn ang="0">
                  <a:pos x="0" y="20161398"/>
                </a:cxn>
                <a:cxn ang="0">
                  <a:pos x="17642011" y="0"/>
                </a:cxn>
                <a:cxn ang="0">
                  <a:pos x="113408619" y="85685940"/>
                </a:cxn>
                <a:cxn ang="0">
                  <a:pos x="95766608" y="108368306"/>
                </a:cxn>
                <a:cxn ang="0">
                  <a:pos x="0" y="20161398"/>
                </a:cxn>
              </a:cxnLst>
              <a:rect l="0" t="0" r="0" b="0"/>
              <a:pathLst>
                <a:path w="45" h="43">
                  <a:moveTo>
                    <a:pt x="0" y="8"/>
                  </a:moveTo>
                  <a:lnTo>
                    <a:pt x="7" y="0"/>
                  </a:lnTo>
                  <a:lnTo>
                    <a:pt x="45" y="34"/>
                  </a:lnTo>
                  <a:lnTo>
                    <a:pt x="38" y="43"/>
                  </a:lnTo>
                  <a:lnTo>
                    <a:pt x="0" y="8"/>
                  </a:lnTo>
                  <a:close/>
                </a:path>
              </a:pathLst>
            </a:custGeom>
            <a:solidFill>
              <a:srgbClr val="1F6485"/>
            </a:solidFill>
            <a:ln w="9525">
              <a:noFill/>
            </a:ln>
          </p:spPr>
          <p:txBody>
            <a:bodyPr/>
            <a:lstStyle/>
            <a:p>
              <a:endParaRPr lang="zh-CN" altLang="en-US"/>
            </a:p>
          </p:txBody>
        </p:sp>
        <p:sp>
          <p:nvSpPr>
            <p:cNvPr id="6190" name="Freeform 43"/>
            <p:cNvSpPr/>
            <p:nvPr/>
          </p:nvSpPr>
          <p:spPr>
            <a:xfrm>
              <a:off x="642938" y="1081088"/>
              <a:ext cx="71438" cy="66675"/>
            </a:xfrm>
            <a:custGeom>
              <a:avLst/>
              <a:gdLst/>
              <a:ahLst/>
              <a:cxnLst>
                <a:cxn ang="0">
                  <a:pos x="70682261" y="219534846"/>
                </a:cxn>
                <a:cxn ang="0">
                  <a:pos x="28274408" y="68604871"/>
                </a:cxn>
                <a:cxn ang="0">
                  <a:pos x="183779895" y="27440467"/>
                </a:cxn>
                <a:cxn ang="0">
                  <a:pos x="226187748" y="178370442"/>
                </a:cxn>
                <a:cxn ang="0">
                  <a:pos x="70682261" y="219534846"/>
                </a:cxn>
              </a:cxnLst>
              <a:rect l="0" t="0" r="0" b="0"/>
              <a:pathLst>
                <a:path w="19" h="18">
                  <a:moveTo>
                    <a:pt x="5" y="16"/>
                  </a:moveTo>
                  <a:cubicBezTo>
                    <a:pt x="1" y="14"/>
                    <a:pt x="0" y="9"/>
                    <a:pt x="2" y="5"/>
                  </a:cubicBezTo>
                  <a:cubicBezTo>
                    <a:pt x="4" y="1"/>
                    <a:pt x="9" y="0"/>
                    <a:pt x="13" y="2"/>
                  </a:cubicBezTo>
                  <a:cubicBezTo>
                    <a:pt x="17" y="4"/>
                    <a:pt x="19" y="9"/>
                    <a:pt x="16" y="13"/>
                  </a:cubicBezTo>
                  <a:cubicBezTo>
                    <a:pt x="14" y="17"/>
                    <a:pt x="9" y="18"/>
                    <a:pt x="5" y="16"/>
                  </a:cubicBezTo>
                  <a:close/>
                </a:path>
              </a:pathLst>
            </a:custGeom>
            <a:solidFill>
              <a:srgbClr val="1F6485"/>
            </a:solidFill>
            <a:ln w="9525">
              <a:noFill/>
            </a:ln>
          </p:spPr>
          <p:txBody>
            <a:bodyPr/>
            <a:lstStyle/>
            <a:p>
              <a:endParaRPr lang="zh-CN" altLang="en-US"/>
            </a:p>
          </p:txBody>
        </p:sp>
        <p:sp>
          <p:nvSpPr>
            <p:cNvPr id="6191" name="Freeform 44"/>
            <p:cNvSpPr/>
            <p:nvPr/>
          </p:nvSpPr>
          <p:spPr>
            <a:xfrm>
              <a:off x="604838" y="1065213"/>
              <a:ext cx="74613" cy="57150"/>
            </a:xfrm>
            <a:custGeom>
              <a:avLst/>
              <a:gdLst/>
              <a:ahLst/>
              <a:cxnLst>
                <a:cxn ang="0">
                  <a:pos x="0" y="25201563"/>
                </a:cxn>
                <a:cxn ang="0">
                  <a:pos x="12601659" y="0"/>
                </a:cxn>
                <a:cxn ang="0">
                  <a:pos x="118448931" y="65524063"/>
                </a:cxn>
                <a:cxn ang="0">
                  <a:pos x="108368239" y="90725625"/>
                </a:cxn>
                <a:cxn ang="0">
                  <a:pos x="0" y="25201563"/>
                </a:cxn>
              </a:cxnLst>
              <a:rect l="0" t="0" r="0" b="0"/>
              <a:pathLst>
                <a:path w="47" h="36">
                  <a:moveTo>
                    <a:pt x="0" y="10"/>
                  </a:moveTo>
                  <a:lnTo>
                    <a:pt x="5" y="0"/>
                  </a:lnTo>
                  <a:lnTo>
                    <a:pt x="47" y="26"/>
                  </a:lnTo>
                  <a:lnTo>
                    <a:pt x="43" y="36"/>
                  </a:lnTo>
                  <a:lnTo>
                    <a:pt x="0" y="10"/>
                  </a:lnTo>
                  <a:close/>
                </a:path>
              </a:pathLst>
            </a:custGeom>
            <a:solidFill>
              <a:srgbClr val="1F6485"/>
            </a:solidFill>
            <a:ln w="9525">
              <a:noFill/>
            </a:ln>
          </p:spPr>
          <p:txBody>
            <a:bodyPr/>
            <a:lstStyle/>
            <a:p>
              <a:endParaRPr lang="zh-CN" altLang="en-US"/>
            </a:p>
          </p:txBody>
        </p:sp>
        <p:sp>
          <p:nvSpPr>
            <p:cNvPr id="6192" name="Freeform 45"/>
            <p:cNvSpPr/>
            <p:nvPr/>
          </p:nvSpPr>
          <p:spPr>
            <a:xfrm>
              <a:off x="679450" y="985838"/>
              <a:ext cx="68263" cy="68263"/>
            </a:xfrm>
            <a:custGeom>
              <a:avLst/>
              <a:gdLst/>
              <a:ahLst/>
              <a:cxnLst>
                <a:cxn ang="0">
                  <a:pos x="100676548" y="244499104"/>
                </a:cxn>
                <a:cxn ang="0">
                  <a:pos x="14380739" y="100676548"/>
                </a:cxn>
                <a:cxn ang="0">
                  <a:pos x="158203295" y="14380739"/>
                </a:cxn>
                <a:cxn ang="0">
                  <a:pos x="244499104" y="143822556"/>
                </a:cxn>
                <a:cxn ang="0">
                  <a:pos x="100676548" y="244499104"/>
                </a:cxn>
              </a:cxnLst>
              <a:rect l="0" t="0" r="0" b="0"/>
              <a:pathLst>
                <a:path w="18" h="18">
                  <a:moveTo>
                    <a:pt x="7" y="17"/>
                  </a:moveTo>
                  <a:cubicBezTo>
                    <a:pt x="3" y="16"/>
                    <a:pt x="0" y="11"/>
                    <a:pt x="1" y="7"/>
                  </a:cubicBezTo>
                  <a:cubicBezTo>
                    <a:pt x="2" y="3"/>
                    <a:pt x="7" y="0"/>
                    <a:pt x="11" y="1"/>
                  </a:cubicBezTo>
                  <a:cubicBezTo>
                    <a:pt x="15" y="2"/>
                    <a:pt x="18" y="6"/>
                    <a:pt x="17" y="10"/>
                  </a:cubicBezTo>
                  <a:cubicBezTo>
                    <a:pt x="16" y="15"/>
                    <a:pt x="12" y="18"/>
                    <a:pt x="7" y="17"/>
                  </a:cubicBezTo>
                  <a:close/>
                </a:path>
              </a:pathLst>
            </a:custGeom>
            <a:solidFill>
              <a:srgbClr val="1F6485"/>
            </a:solidFill>
            <a:ln w="9525">
              <a:noFill/>
            </a:ln>
          </p:spPr>
          <p:txBody>
            <a:bodyPr/>
            <a:lstStyle/>
            <a:p>
              <a:endParaRPr lang="zh-CN" altLang="en-US"/>
            </a:p>
          </p:txBody>
        </p:sp>
        <p:sp>
          <p:nvSpPr>
            <p:cNvPr id="6193" name="Freeform 46"/>
            <p:cNvSpPr/>
            <p:nvPr/>
          </p:nvSpPr>
          <p:spPr>
            <a:xfrm>
              <a:off x="635000" y="993775"/>
              <a:ext cx="82550" cy="33338"/>
            </a:xfrm>
            <a:custGeom>
              <a:avLst/>
              <a:gdLst/>
              <a:ahLst/>
              <a:cxnLst>
                <a:cxn ang="0">
                  <a:pos x="0" y="30242329"/>
                </a:cxn>
                <a:cxn ang="0">
                  <a:pos x="5040313" y="0"/>
                </a:cxn>
                <a:cxn ang="0">
                  <a:pos x="131048125" y="30242329"/>
                </a:cxn>
                <a:cxn ang="0">
                  <a:pos x="126007813" y="52924869"/>
                </a:cxn>
                <a:cxn ang="0">
                  <a:pos x="0" y="30242329"/>
                </a:cxn>
              </a:cxnLst>
              <a:rect l="0" t="0" r="0" b="0"/>
              <a:pathLst>
                <a:path w="52" h="21">
                  <a:moveTo>
                    <a:pt x="0" y="12"/>
                  </a:moveTo>
                  <a:lnTo>
                    <a:pt x="2" y="0"/>
                  </a:lnTo>
                  <a:lnTo>
                    <a:pt x="52" y="12"/>
                  </a:lnTo>
                  <a:lnTo>
                    <a:pt x="50" y="21"/>
                  </a:lnTo>
                  <a:lnTo>
                    <a:pt x="0" y="12"/>
                  </a:lnTo>
                  <a:close/>
                </a:path>
              </a:pathLst>
            </a:custGeom>
            <a:solidFill>
              <a:srgbClr val="1F6485"/>
            </a:solidFill>
            <a:ln w="9525">
              <a:noFill/>
            </a:ln>
          </p:spPr>
          <p:txBody>
            <a:bodyPr/>
            <a:lstStyle/>
            <a:p>
              <a:endParaRPr lang="zh-CN" altLang="en-US"/>
            </a:p>
          </p:txBody>
        </p:sp>
        <p:sp>
          <p:nvSpPr>
            <p:cNvPr id="6194" name="Freeform 47"/>
            <p:cNvSpPr/>
            <p:nvPr/>
          </p:nvSpPr>
          <p:spPr>
            <a:xfrm>
              <a:off x="679450" y="866775"/>
              <a:ext cx="68263" cy="66675"/>
            </a:xfrm>
            <a:custGeom>
              <a:avLst/>
              <a:gdLst/>
              <a:ahLst/>
              <a:cxnLst>
                <a:cxn ang="0">
                  <a:pos x="172587826" y="233255079"/>
                </a:cxn>
                <a:cxn ang="0">
                  <a:pos x="14380739" y="164650208"/>
                </a:cxn>
                <a:cxn ang="0">
                  <a:pos x="86292017" y="13720233"/>
                </a:cxn>
                <a:cxn ang="0">
                  <a:pos x="230114573" y="82325104"/>
                </a:cxn>
                <a:cxn ang="0">
                  <a:pos x="172587826" y="233255079"/>
                </a:cxn>
              </a:cxnLst>
              <a:rect l="0" t="0" r="0" b="0"/>
              <a:pathLst>
                <a:path w="18" h="18">
                  <a:moveTo>
                    <a:pt x="12" y="17"/>
                  </a:moveTo>
                  <a:cubicBezTo>
                    <a:pt x="8" y="18"/>
                    <a:pt x="3" y="16"/>
                    <a:pt x="1" y="12"/>
                  </a:cubicBezTo>
                  <a:cubicBezTo>
                    <a:pt x="0" y="8"/>
                    <a:pt x="1" y="3"/>
                    <a:pt x="6" y="1"/>
                  </a:cubicBezTo>
                  <a:cubicBezTo>
                    <a:pt x="10" y="0"/>
                    <a:pt x="15" y="2"/>
                    <a:pt x="16" y="6"/>
                  </a:cubicBezTo>
                  <a:cubicBezTo>
                    <a:pt x="18" y="10"/>
                    <a:pt x="16" y="15"/>
                    <a:pt x="12" y="17"/>
                  </a:cubicBezTo>
                  <a:close/>
                </a:path>
              </a:pathLst>
            </a:custGeom>
            <a:solidFill>
              <a:srgbClr val="1F6485"/>
            </a:solidFill>
            <a:ln w="9525">
              <a:noFill/>
            </a:ln>
          </p:spPr>
          <p:txBody>
            <a:bodyPr/>
            <a:lstStyle/>
            <a:p>
              <a:endParaRPr lang="zh-CN" altLang="en-US"/>
            </a:p>
          </p:txBody>
        </p:sp>
        <p:sp>
          <p:nvSpPr>
            <p:cNvPr id="6195" name="Freeform 48"/>
            <p:cNvSpPr/>
            <p:nvPr/>
          </p:nvSpPr>
          <p:spPr>
            <a:xfrm>
              <a:off x="638175" y="892175"/>
              <a:ext cx="79375" cy="49213"/>
            </a:xfrm>
            <a:custGeom>
              <a:avLst/>
              <a:gdLst/>
              <a:ahLst/>
              <a:cxnLst>
                <a:cxn ang="0">
                  <a:pos x="12601575" y="78126431"/>
                </a:cxn>
                <a:cxn ang="0">
                  <a:pos x="0" y="47884249"/>
                </a:cxn>
                <a:cxn ang="0">
                  <a:pos x="113407825" y="0"/>
                </a:cxn>
                <a:cxn ang="0">
                  <a:pos x="126007813" y="25201819"/>
                </a:cxn>
                <a:cxn ang="0">
                  <a:pos x="12601575" y="78126431"/>
                </a:cxn>
              </a:cxnLst>
              <a:rect l="0" t="0" r="0" b="0"/>
              <a:pathLst>
                <a:path w="50" h="31">
                  <a:moveTo>
                    <a:pt x="5" y="31"/>
                  </a:moveTo>
                  <a:lnTo>
                    <a:pt x="0" y="19"/>
                  </a:lnTo>
                  <a:lnTo>
                    <a:pt x="45" y="0"/>
                  </a:lnTo>
                  <a:lnTo>
                    <a:pt x="50" y="10"/>
                  </a:lnTo>
                  <a:lnTo>
                    <a:pt x="5" y="31"/>
                  </a:lnTo>
                  <a:close/>
                </a:path>
              </a:pathLst>
            </a:custGeom>
            <a:solidFill>
              <a:srgbClr val="1F6485"/>
            </a:solidFill>
            <a:ln w="9525">
              <a:noFill/>
            </a:ln>
          </p:spPr>
          <p:txBody>
            <a:bodyPr/>
            <a:lstStyle/>
            <a:p>
              <a:endParaRPr lang="zh-CN" altLang="en-US"/>
            </a:p>
          </p:txBody>
        </p:sp>
        <p:sp>
          <p:nvSpPr>
            <p:cNvPr id="6196" name="Freeform 49"/>
            <p:cNvSpPr/>
            <p:nvPr/>
          </p:nvSpPr>
          <p:spPr>
            <a:xfrm>
              <a:off x="615950" y="776288"/>
              <a:ext cx="71438" cy="66675"/>
            </a:xfrm>
            <a:custGeom>
              <a:avLst/>
              <a:gdLst/>
              <a:ahLst/>
              <a:cxnLst>
                <a:cxn ang="0">
                  <a:pos x="226187748" y="178370442"/>
                </a:cxn>
                <a:cxn ang="0">
                  <a:pos x="70682261" y="219534846"/>
                </a:cxn>
                <a:cxn ang="0">
                  <a:pos x="28274408" y="68604871"/>
                </a:cxn>
                <a:cxn ang="0">
                  <a:pos x="183779895" y="27440467"/>
                </a:cxn>
                <a:cxn ang="0">
                  <a:pos x="226187748" y="178370442"/>
                </a:cxn>
              </a:cxnLst>
              <a:rect l="0" t="0" r="0" b="0"/>
              <a:pathLst>
                <a:path w="19" h="18">
                  <a:moveTo>
                    <a:pt x="16" y="13"/>
                  </a:moveTo>
                  <a:cubicBezTo>
                    <a:pt x="14" y="17"/>
                    <a:pt x="9" y="18"/>
                    <a:pt x="5" y="16"/>
                  </a:cubicBezTo>
                  <a:cubicBezTo>
                    <a:pt x="1" y="14"/>
                    <a:pt x="0" y="9"/>
                    <a:pt x="2" y="5"/>
                  </a:cubicBezTo>
                  <a:cubicBezTo>
                    <a:pt x="4" y="1"/>
                    <a:pt x="9" y="0"/>
                    <a:pt x="13" y="2"/>
                  </a:cubicBezTo>
                  <a:cubicBezTo>
                    <a:pt x="17" y="4"/>
                    <a:pt x="19" y="9"/>
                    <a:pt x="16" y="13"/>
                  </a:cubicBezTo>
                  <a:close/>
                </a:path>
              </a:pathLst>
            </a:custGeom>
            <a:solidFill>
              <a:srgbClr val="1F6485"/>
            </a:solidFill>
            <a:ln w="9525">
              <a:noFill/>
            </a:ln>
          </p:spPr>
          <p:txBody>
            <a:bodyPr/>
            <a:lstStyle/>
            <a:p>
              <a:endParaRPr lang="zh-CN" altLang="en-US"/>
            </a:p>
          </p:txBody>
        </p:sp>
        <p:sp>
          <p:nvSpPr>
            <p:cNvPr id="6197" name="Freeform 50"/>
            <p:cNvSpPr/>
            <p:nvPr/>
          </p:nvSpPr>
          <p:spPr>
            <a:xfrm>
              <a:off x="604838" y="806450"/>
              <a:ext cx="57150" cy="77788"/>
            </a:xfrm>
            <a:custGeom>
              <a:avLst/>
              <a:gdLst/>
              <a:ahLst/>
              <a:cxnLst>
                <a:cxn ang="0">
                  <a:pos x="25201563" y="123489244"/>
                </a:cxn>
                <a:cxn ang="0">
                  <a:pos x="0" y="105847243"/>
                </a:cxn>
                <a:cxn ang="0">
                  <a:pos x="60483750" y="0"/>
                </a:cxn>
                <a:cxn ang="0">
                  <a:pos x="90725625" y="10080690"/>
                </a:cxn>
                <a:cxn ang="0">
                  <a:pos x="25201563" y="123489244"/>
                </a:cxn>
              </a:cxnLst>
              <a:rect l="0" t="0" r="0" b="0"/>
              <a:pathLst>
                <a:path w="36" h="49">
                  <a:moveTo>
                    <a:pt x="10" y="49"/>
                  </a:moveTo>
                  <a:lnTo>
                    <a:pt x="0" y="42"/>
                  </a:lnTo>
                  <a:lnTo>
                    <a:pt x="24" y="0"/>
                  </a:lnTo>
                  <a:lnTo>
                    <a:pt x="36" y="4"/>
                  </a:lnTo>
                  <a:lnTo>
                    <a:pt x="10" y="49"/>
                  </a:lnTo>
                  <a:close/>
                </a:path>
              </a:pathLst>
            </a:custGeom>
            <a:solidFill>
              <a:srgbClr val="1F6485"/>
            </a:solidFill>
            <a:ln w="9525">
              <a:noFill/>
            </a:ln>
          </p:spPr>
          <p:txBody>
            <a:bodyPr/>
            <a:lstStyle/>
            <a:p>
              <a:endParaRPr lang="zh-CN" altLang="en-US"/>
            </a:p>
          </p:txBody>
        </p:sp>
        <p:sp>
          <p:nvSpPr>
            <p:cNvPr id="6198" name="Oval 51"/>
            <p:cNvSpPr/>
            <p:nvPr/>
          </p:nvSpPr>
          <p:spPr>
            <a:xfrm>
              <a:off x="4584700" y="2032000"/>
              <a:ext cx="49213" cy="49213"/>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199" name="Oval 52"/>
            <p:cNvSpPr/>
            <p:nvPr/>
          </p:nvSpPr>
          <p:spPr>
            <a:xfrm>
              <a:off x="4460875" y="2032000"/>
              <a:ext cx="52388" cy="49213"/>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200" name="Oval 53"/>
            <p:cNvSpPr/>
            <p:nvPr/>
          </p:nvSpPr>
          <p:spPr>
            <a:xfrm>
              <a:off x="4641850" y="2130425"/>
              <a:ext cx="49213" cy="49213"/>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201" name="Oval 54"/>
            <p:cNvSpPr/>
            <p:nvPr/>
          </p:nvSpPr>
          <p:spPr>
            <a:xfrm>
              <a:off x="4641850" y="2325688"/>
              <a:ext cx="49213" cy="49213"/>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202" name="Oval 55"/>
            <p:cNvSpPr/>
            <p:nvPr/>
          </p:nvSpPr>
          <p:spPr>
            <a:xfrm>
              <a:off x="4757738" y="2325688"/>
              <a:ext cx="49213" cy="49213"/>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203" name="Oval 56"/>
            <p:cNvSpPr/>
            <p:nvPr/>
          </p:nvSpPr>
          <p:spPr>
            <a:xfrm>
              <a:off x="4405313" y="2130425"/>
              <a:ext cx="47625" cy="49213"/>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204" name="Oval 57"/>
            <p:cNvSpPr/>
            <p:nvPr/>
          </p:nvSpPr>
          <p:spPr>
            <a:xfrm>
              <a:off x="4292600" y="2130425"/>
              <a:ext cx="47625" cy="49213"/>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205" name="Oval 58"/>
            <p:cNvSpPr/>
            <p:nvPr/>
          </p:nvSpPr>
          <p:spPr>
            <a:xfrm>
              <a:off x="4405313" y="2325688"/>
              <a:ext cx="47625" cy="49213"/>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206" name="Oval 59"/>
            <p:cNvSpPr/>
            <p:nvPr/>
          </p:nvSpPr>
          <p:spPr>
            <a:xfrm>
              <a:off x="4292600" y="2325688"/>
              <a:ext cx="47625" cy="49213"/>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207" name="Oval 60"/>
            <p:cNvSpPr/>
            <p:nvPr/>
          </p:nvSpPr>
          <p:spPr>
            <a:xfrm>
              <a:off x="4757738" y="2130425"/>
              <a:ext cx="49213" cy="49213"/>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208" name="Oval 61"/>
            <p:cNvSpPr/>
            <p:nvPr/>
          </p:nvSpPr>
          <p:spPr>
            <a:xfrm>
              <a:off x="4584700" y="2228850"/>
              <a:ext cx="49213" cy="47625"/>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209" name="Oval 62"/>
            <p:cNvSpPr/>
            <p:nvPr/>
          </p:nvSpPr>
          <p:spPr>
            <a:xfrm>
              <a:off x="4814888" y="2228850"/>
              <a:ext cx="49213" cy="47625"/>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210" name="Oval 63"/>
            <p:cNvSpPr/>
            <p:nvPr/>
          </p:nvSpPr>
          <p:spPr>
            <a:xfrm>
              <a:off x="4460875" y="2228850"/>
              <a:ext cx="52388" cy="47625"/>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211" name="Oval 64"/>
            <p:cNvSpPr/>
            <p:nvPr/>
          </p:nvSpPr>
          <p:spPr>
            <a:xfrm>
              <a:off x="4227513" y="2228850"/>
              <a:ext cx="49213" cy="47625"/>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212" name="Oval 65"/>
            <p:cNvSpPr/>
            <p:nvPr/>
          </p:nvSpPr>
          <p:spPr>
            <a:xfrm>
              <a:off x="4641850" y="1935163"/>
              <a:ext cx="49213" cy="47625"/>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213" name="Oval 66"/>
            <p:cNvSpPr/>
            <p:nvPr/>
          </p:nvSpPr>
          <p:spPr>
            <a:xfrm>
              <a:off x="4405313" y="1935163"/>
              <a:ext cx="47625" cy="47625"/>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214" name="Oval 67"/>
            <p:cNvSpPr/>
            <p:nvPr/>
          </p:nvSpPr>
          <p:spPr>
            <a:xfrm>
              <a:off x="4460875" y="1825625"/>
              <a:ext cx="52388" cy="49213"/>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215" name="Oval 68"/>
            <p:cNvSpPr/>
            <p:nvPr/>
          </p:nvSpPr>
          <p:spPr>
            <a:xfrm>
              <a:off x="4584700" y="1825625"/>
              <a:ext cx="49213" cy="49213"/>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216" name="Freeform 69"/>
            <p:cNvSpPr/>
            <p:nvPr/>
          </p:nvSpPr>
          <p:spPr>
            <a:xfrm>
              <a:off x="4619625" y="2179638"/>
              <a:ext cx="36513" cy="44450"/>
            </a:xfrm>
            <a:custGeom>
              <a:avLst/>
              <a:gdLst/>
              <a:ahLst/>
              <a:cxnLst>
                <a:cxn ang="0">
                  <a:pos x="79992680" y="0"/>
                </a:cxn>
                <a:cxn ang="0">
                  <a:pos x="0" y="137209742"/>
                </a:cxn>
                <a:cxn ang="0">
                  <a:pos x="53327237" y="164650208"/>
                </a:cxn>
                <a:cxn ang="0">
                  <a:pos x="133319917" y="27440467"/>
                </a:cxn>
                <a:cxn ang="0">
                  <a:pos x="79992680" y="0"/>
                </a:cxn>
              </a:cxnLst>
              <a:rect l="0" t="0" r="0" b="0"/>
              <a:pathLst>
                <a:path w="10" h="12">
                  <a:moveTo>
                    <a:pt x="6" y="0"/>
                  </a:moveTo>
                  <a:cubicBezTo>
                    <a:pt x="0" y="10"/>
                    <a:pt x="0" y="10"/>
                    <a:pt x="0" y="10"/>
                  </a:cubicBezTo>
                  <a:cubicBezTo>
                    <a:pt x="1" y="10"/>
                    <a:pt x="3" y="11"/>
                    <a:pt x="4" y="12"/>
                  </a:cubicBezTo>
                  <a:cubicBezTo>
                    <a:pt x="10" y="2"/>
                    <a:pt x="10" y="2"/>
                    <a:pt x="10" y="2"/>
                  </a:cubicBezTo>
                  <a:cubicBezTo>
                    <a:pt x="8" y="2"/>
                    <a:pt x="7" y="1"/>
                    <a:pt x="6" y="0"/>
                  </a:cubicBezTo>
                  <a:close/>
                </a:path>
              </a:pathLst>
            </a:custGeom>
            <a:solidFill>
              <a:srgbClr val="1F6485"/>
            </a:solidFill>
            <a:ln w="9525">
              <a:noFill/>
            </a:ln>
          </p:spPr>
          <p:txBody>
            <a:bodyPr/>
            <a:lstStyle/>
            <a:p>
              <a:endParaRPr lang="zh-CN" altLang="en-US"/>
            </a:p>
          </p:txBody>
        </p:sp>
        <p:sp>
          <p:nvSpPr>
            <p:cNvPr id="6217" name="Freeform 70"/>
            <p:cNvSpPr/>
            <p:nvPr/>
          </p:nvSpPr>
          <p:spPr>
            <a:xfrm>
              <a:off x="4441825" y="1982788"/>
              <a:ext cx="34925" cy="46038"/>
            </a:xfrm>
            <a:custGeom>
              <a:avLst/>
              <a:gdLst/>
              <a:ahLst/>
              <a:cxnLst>
                <a:cxn ang="0">
                  <a:pos x="135528403" y="147187323"/>
                </a:cxn>
                <a:cxn ang="0">
                  <a:pos x="60233983" y="0"/>
                </a:cxn>
                <a:cxn ang="0">
                  <a:pos x="0" y="29437465"/>
                </a:cxn>
                <a:cxn ang="0">
                  <a:pos x="75294419" y="176624787"/>
                </a:cxn>
                <a:cxn ang="0">
                  <a:pos x="135528403" y="147187323"/>
                </a:cxn>
              </a:cxnLst>
              <a:rect l="0" t="0" r="0" b="0"/>
              <a:pathLst>
                <a:path w="9" h="12">
                  <a:moveTo>
                    <a:pt x="9" y="10"/>
                  </a:moveTo>
                  <a:cubicBezTo>
                    <a:pt x="4" y="0"/>
                    <a:pt x="4" y="0"/>
                    <a:pt x="4" y="0"/>
                  </a:cubicBezTo>
                  <a:cubicBezTo>
                    <a:pt x="3" y="1"/>
                    <a:pt x="1" y="2"/>
                    <a:pt x="0" y="2"/>
                  </a:cubicBezTo>
                  <a:cubicBezTo>
                    <a:pt x="5" y="12"/>
                    <a:pt x="5" y="12"/>
                    <a:pt x="5" y="12"/>
                  </a:cubicBezTo>
                  <a:cubicBezTo>
                    <a:pt x="6" y="11"/>
                    <a:pt x="8" y="10"/>
                    <a:pt x="9" y="10"/>
                  </a:cubicBezTo>
                  <a:close/>
                </a:path>
              </a:pathLst>
            </a:custGeom>
            <a:solidFill>
              <a:srgbClr val="1F6485"/>
            </a:solidFill>
            <a:ln w="9525">
              <a:noFill/>
            </a:ln>
          </p:spPr>
          <p:txBody>
            <a:bodyPr/>
            <a:lstStyle/>
            <a:p>
              <a:endParaRPr lang="zh-CN" altLang="en-US"/>
            </a:p>
          </p:txBody>
        </p:sp>
        <p:sp>
          <p:nvSpPr>
            <p:cNvPr id="6218" name="Freeform 71"/>
            <p:cNvSpPr/>
            <p:nvPr/>
          </p:nvSpPr>
          <p:spPr>
            <a:xfrm>
              <a:off x="4441825" y="2081213"/>
              <a:ext cx="38100" cy="46038"/>
            </a:xfrm>
            <a:custGeom>
              <a:avLst/>
              <a:gdLst/>
              <a:ahLst/>
              <a:cxnLst>
                <a:cxn ang="0">
                  <a:pos x="58064400" y="176624787"/>
                </a:cxn>
                <a:cxn ang="0">
                  <a:pos x="145161000" y="44158115"/>
                </a:cxn>
                <a:cxn ang="0">
                  <a:pos x="87096600" y="0"/>
                </a:cxn>
                <a:cxn ang="0">
                  <a:pos x="0" y="147187323"/>
                </a:cxn>
                <a:cxn ang="0">
                  <a:pos x="58064400" y="176624787"/>
                </a:cxn>
              </a:cxnLst>
              <a:rect l="0" t="0" r="0" b="0"/>
              <a:pathLst>
                <a:path w="10" h="12">
                  <a:moveTo>
                    <a:pt x="4" y="12"/>
                  </a:moveTo>
                  <a:cubicBezTo>
                    <a:pt x="10" y="3"/>
                    <a:pt x="10" y="3"/>
                    <a:pt x="10" y="3"/>
                  </a:cubicBezTo>
                  <a:cubicBezTo>
                    <a:pt x="8" y="2"/>
                    <a:pt x="7" y="1"/>
                    <a:pt x="6" y="0"/>
                  </a:cubicBezTo>
                  <a:cubicBezTo>
                    <a:pt x="0" y="10"/>
                    <a:pt x="0" y="10"/>
                    <a:pt x="0" y="10"/>
                  </a:cubicBezTo>
                  <a:cubicBezTo>
                    <a:pt x="1" y="10"/>
                    <a:pt x="3" y="11"/>
                    <a:pt x="4" y="12"/>
                  </a:cubicBezTo>
                  <a:close/>
                </a:path>
              </a:pathLst>
            </a:custGeom>
            <a:solidFill>
              <a:srgbClr val="1F6485"/>
            </a:solidFill>
            <a:ln w="9525">
              <a:noFill/>
            </a:ln>
          </p:spPr>
          <p:txBody>
            <a:bodyPr/>
            <a:lstStyle/>
            <a:p>
              <a:endParaRPr lang="zh-CN" altLang="en-US"/>
            </a:p>
          </p:txBody>
        </p:sp>
        <p:sp>
          <p:nvSpPr>
            <p:cNvPr id="6219" name="Freeform 72"/>
            <p:cNvSpPr/>
            <p:nvPr/>
          </p:nvSpPr>
          <p:spPr>
            <a:xfrm>
              <a:off x="4521200" y="2051050"/>
              <a:ext cx="52388" cy="15875"/>
            </a:xfrm>
            <a:custGeom>
              <a:avLst/>
              <a:gdLst/>
              <a:ahLst/>
              <a:cxnLst>
                <a:cxn ang="0">
                  <a:pos x="196035896" y="63003906"/>
                </a:cxn>
                <a:cxn ang="0">
                  <a:pos x="196035896" y="31503938"/>
                </a:cxn>
                <a:cxn ang="0">
                  <a:pos x="196035896" y="0"/>
                </a:cxn>
                <a:cxn ang="0">
                  <a:pos x="14002564" y="0"/>
                </a:cxn>
                <a:cxn ang="0">
                  <a:pos x="14002564" y="31503938"/>
                </a:cxn>
                <a:cxn ang="0">
                  <a:pos x="0" y="63003906"/>
                </a:cxn>
                <a:cxn ang="0">
                  <a:pos x="196035896" y="63003906"/>
                </a:cxn>
              </a:cxnLst>
              <a:rect l="0" t="0" r="0" b="0"/>
              <a:pathLst>
                <a:path w="14" h="4">
                  <a:moveTo>
                    <a:pt x="14" y="4"/>
                  </a:moveTo>
                  <a:cubicBezTo>
                    <a:pt x="14" y="4"/>
                    <a:pt x="14" y="3"/>
                    <a:pt x="14" y="2"/>
                  </a:cubicBezTo>
                  <a:cubicBezTo>
                    <a:pt x="14" y="1"/>
                    <a:pt x="14" y="0"/>
                    <a:pt x="14" y="0"/>
                  </a:cubicBezTo>
                  <a:cubicBezTo>
                    <a:pt x="1" y="0"/>
                    <a:pt x="1" y="0"/>
                    <a:pt x="1" y="0"/>
                  </a:cubicBezTo>
                  <a:cubicBezTo>
                    <a:pt x="1" y="0"/>
                    <a:pt x="1" y="1"/>
                    <a:pt x="1" y="2"/>
                  </a:cubicBezTo>
                  <a:cubicBezTo>
                    <a:pt x="1" y="3"/>
                    <a:pt x="1" y="4"/>
                    <a:pt x="0" y="4"/>
                  </a:cubicBezTo>
                  <a:lnTo>
                    <a:pt x="14" y="4"/>
                  </a:lnTo>
                  <a:close/>
                </a:path>
              </a:pathLst>
            </a:custGeom>
            <a:solidFill>
              <a:srgbClr val="1F6485"/>
            </a:solidFill>
            <a:ln w="9525">
              <a:noFill/>
            </a:ln>
          </p:spPr>
          <p:txBody>
            <a:bodyPr/>
            <a:lstStyle/>
            <a:p>
              <a:endParaRPr lang="zh-CN" altLang="en-US"/>
            </a:p>
          </p:txBody>
        </p:sp>
        <p:sp>
          <p:nvSpPr>
            <p:cNvPr id="6220" name="Freeform 73"/>
            <p:cNvSpPr/>
            <p:nvPr/>
          </p:nvSpPr>
          <p:spPr>
            <a:xfrm>
              <a:off x="4438650" y="1878013"/>
              <a:ext cx="41275" cy="52388"/>
            </a:xfrm>
            <a:custGeom>
              <a:avLst/>
              <a:gdLst/>
              <a:ahLst/>
              <a:cxnLst>
                <a:cxn ang="0">
                  <a:pos x="56317861" y="196035896"/>
                </a:cxn>
                <a:cxn ang="0">
                  <a:pos x="154875057" y="28005128"/>
                </a:cxn>
                <a:cxn ang="0">
                  <a:pos x="98557195" y="0"/>
                </a:cxn>
                <a:cxn ang="0">
                  <a:pos x="0" y="168030768"/>
                </a:cxn>
                <a:cxn ang="0">
                  <a:pos x="56317861" y="196035896"/>
                </a:cxn>
              </a:cxnLst>
              <a:rect l="0" t="0" r="0" b="0"/>
              <a:pathLst>
                <a:path w="11" h="14">
                  <a:moveTo>
                    <a:pt x="4" y="14"/>
                  </a:moveTo>
                  <a:cubicBezTo>
                    <a:pt x="11" y="2"/>
                    <a:pt x="11" y="2"/>
                    <a:pt x="11" y="2"/>
                  </a:cubicBezTo>
                  <a:cubicBezTo>
                    <a:pt x="9" y="2"/>
                    <a:pt x="8" y="1"/>
                    <a:pt x="7" y="0"/>
                  </a:cubicBezTo>
                  <a:cubicBezTo>
                    <a:pt x="0" y="12"/>
                    <a:pt x="0" y="12"/>
                    <a:pt x="0" y="12"/>
                  </a:cubicBezTo>
                  <a:cubicBezTo>
                    <a:pt x="2" y="12"/>
                    <a:pt x="3" y="13"/>
                    <a:pt x="4" y="14"/>
                  </a:cubicBezTo>
                  <a:close/>
                </a:path>
              </a:pathLst>
            </a:custGeom>
            <a:solidFill>
              <a:srgbClr val="1F6485"/>
            </a:solidFill>
            <a:ln w="9525">
              <a:noFill/>
            </a:ln>
          </p:spPr>
          <p:txBody>
            <a:bodyPr/>
            <a:lstStyle/>
            <a:p>
              <a:endParaRPr lang="zh-CN" altLang="en-US"/>
            </a:p>
          </p:txBody>
        </p:sp>
        <p:sp>
          <p:nvSpPr>
            <p:cNvPr id="6221" name="Freeform 74"/>
            <p:cNvSpPr/>
            <p:nvPr/>
          </p:nvSpPr>
          <p:spPr>
            <a:xfrm>
              <a:off x="4619625" y="1979613"/>
              <a:ext cx="33338" cy="46038"/>
            </a:xfrm>
            <a:custGeom>
              <a:avLst/>
              <a:gdLst/>
              <a:ahLst/>
              <a:cxnLst>
                <a:cxn ang="0">
                  <a:pos x="54885461" y="176624787"/>
                </a:cxn>
                <a:cxn ang="0">
                  <a:pos x="123491360" y="44158115"/>
                </a:cxn>
                <a:cxn ang="0">
                  <a:pos x="68605900" y="0"/>
                </a:cxn>
                <a:cxn ang="0">
                  <a:pos x="0" y="161907973"/>
                </a:cxn>
                <a:cxn ang="0">
                  <a:pos x="54885461" y="176624787"/>
                </a:cxn>
              </a:cxnLst>
              <a:rect l="0" t="0" r="0" b="0"/>
              <a:pathLst>
                <a:path w="9" h="12">
                  <a:moveTo>
                    <a:pt x="4" y="12"/>
                  </a:moveTo>
                  <a:cubicBezTo>
                    <a:pt x="9" y="3"/>
                    <a:pt x="9" y="3"/>
                    <a:pt x="9" y="3"/>
                  </a:cubicBezTo>
                  <a:cubicBezTo>
                    <a:pt x="8" y="2"/>
                    <a:pt x="6" y="1"/>
                    <a:pt x="5" y="0"/>
                  </a:cubicBezTo>
                  <a:cubicBezTo>
                    <a:pt x="0" y="11"/>
                    <a:pt x="0" y="11"/>
                    <a:pt x="0" y="11"/>
                  </a:cubicBezTo>
                  <a:cubicBezTo>
                    <a:pt x="1" y="11"/>
                    <a:pt x="2" y="11"/>
                    <a:pt x="4" y="12"/>
                  </a:cubicBezTo>
                  <a:close/>
                </a:path>
              </a:pathLst>
            </a:custGeom>
            <a:solidFill>
              <a:srgbClr val="1F6485"/>
            </a:solidFill>
            <a:ln w="9525">
              <a:noFill/>
            </a:ln>
          </p:spPr>
          <p:txBody>
            <a:bodyPr/>
            <a:lstStyle/>
            <a:p>
              <a:endParaRPr lang="zh-CN" altLang="en-US"/>
            </a:p>
          </p:txBody>
        </p:sp>
        <p:sp>
          <p:nvSpPr>
            <p:cNvPr id="6222" name="Freeform 75"/>
            <p:cNvSpPr/>
            <p:nvPr/>
          </p:nvSpPr>
          <p:spPr>
            <a:xfrm>
              <a:off x="4702175" y="2144713"/>
              <a:ext cx="44450" cy="19050"/>
            </a:xfrm>
            <a:custGeom>
              <a:avLst/>
              <a:gdLst/>
              <a:ahLst/>
              <a:cxnLst>
                <a:cxn ang="0">
                  <a:pos x="0" y="0"/>
                </a:cxn>
                <a:cxn ang="0">
                  <a:pos x="13720233" y="29032200"/>
                </a:cxn>
                <a:cxn ang="0">
                  <a:pos x="0" y="72580500"/>
                </a:cxn>
                <a:cxn ang="0">
                  <a:pos x="164650208" y="72580500"/>
                </a:cxn>
                <a:cxn ang="0">
                  <a:pos x="150929975" y="29032200"/>
                </a:cxn>
                <a:cxn ang="0">
                  <a:pos x="164650208" y="0"/>
                </a:cxn>
                <a:cxn ang="0">
                  <a:pos x="0" y="0"/>
                </a:cxn>
              </a:cxnLst>
              <a:rect l="0" t="0" r="0" b="0"/>
              <a:pathLst>
                <a:path w="12" h="5">
                  <a:moveTo>
                    <a:pt x="0" y="0"/>
                  </a:moveTo>
                  <a:cubicBezTo>
                    <a:pt x="0" y="0"/>
                    <a:pt x="1" y="2"/>
                    <a:pt x="1" y="2"/>
                  </a:cubicBezTo>
                  <a:cubicBezTo>
                    <a:pt x="1" y="3"/>
                    <a:pt x="0" y="3"/>
                    <a:pt x="0" y="5"/>
                  </a:cubicBezTo>
                  <a:cubicBezTo>
                    <a:pt x="12" y="5"/>
                    <a:pt x="12" y="5"/>
                    <a:pt x="12" y="5"/>
                  </a:cubicBezTo>
                  <a:cubicBezTo>
                    <a:pt x="12" y="3"/>
                    <a:pt x="11" y="3"/>
                    <a:pt x="11" y="2"/>
                  </a:cubicBezTo>
                  <a:cubicBezTo>
                    <a:pt x="11" y="2"/>
                    <a:pt x="11" y="0"/>
                    <a:pt x="12" y="0"/>
                  </a:cubicBezTo>
                  <a:lnTo>
                    <a:pt x="0" y="0"/>
                  </a:lnTo>
                  <a:close/>
                </a:path>
              </a:pathLst>
            </a:custGeom>
            <a:solidFill>
              <a:srgbClr val="1F6485"/>
            </a:solidFill>
            <a:ln w="9525">
              <a:noFill/>
            </a:ln>
          </p:spPr>
          <p:txBody>
            <a:bodyPr/>
            <a:lstStyle/>
            <a:p>
              <a:endParaRPr lang="zh-CN" altLang="en-US"/>
            </a:p>
          </p:txBody>
        </p:sp>
        <p:sp>
          <p:nvSpPr>
            <p:cNvPr id="6223" name="Freeform 76"/>
            <p:cNvSpPr/>
            <p:nvPr/>
          </p:nvSpPr>
          <p:spPr>
            <a:xfrm>
              <a:off x="4438650" y="2276475"/>
              <a:ext cx="38100" cy="46038"/>
            </a:xfrm>
            <a:custGeom>
              <a:avLst/>
              <a:gdLst/>
              <a:ahLst/>
              <a:cxnLst>
                <a:cxn ang="0">
                  <a:pos x="87096600" y="0"/>
                </a:cxn>
                <a:cxn ang="0">
                  <a:pos x="0" y="147187323"/>
                </a:cxn>
                <a:cxn ang="0">
                  <a:pos x="58064400" y="176624787"/>
                </a:cxn>
                <a:cxn ang="0">
                  <a:pos x="145161000" y="29437465"/>
                </a:cxn>
                <a:cxn ang="0">
                  <a:pos x="87096600" y="0"/>
                </a:cxn>
              </a:cxnLst>
              <a:rect l="0" t="0" r="0" b="0"/>
              <a:pathLst>
                <a:path w="10" h="12">
                  <a:moveTo>
                    <a:pt x="6" y="0"/>
                  </a:moveTo>
                  <a:cubicBezTo>
                    <a:pt x="0" y="10"/>
                    <a:pt x="0" y="10"/>
                    <a:pt x="0" y="10"/>
                  </a:cubicBezTo>
                  <a:cubicBezTo>
                    <a:pt x="2" y="10"/>
                    <a:pt x="3" y="11"/>
                    <a:pt x="4" y="12"/>
                  </a:cubicBezTo>
                  <a:cubicBezTo>
                    <a:pt x="10" y="2"/>
                    <a:pt x="10" y="2"/>
                    <a:pt x="10" y="2"/>
                  </a:cubicBezTo>
                  <a:cubicBezTo>
                    <a:pt x="8" y="2"/>
                    <a:pt x="7" y="1"/>
                    <a:pt x="6" y="0"/>
                  </a:cubicBezTo>
                  <a:close/>
                </a:path>
              </a:pathLst>
            </a:custGeom>
            <a:solidFill>
              <a:srgbClr val="1F6485"/>
            </a:solidFill>
            <a:ln w="9525">
              <a:noFill/>
            </a:ln>
          </p:spPr>
          <p:txBody>
            <a:bodyPr/>
            <a:lstStyle/>
            <a:p>
              <a:endParaRPr lang="zh-CN" altLang="en-US"/>
            </a:p>
          </p:txBody>
        </p:sp>
        <p:sp>
          <p:nvSpPr>
            <p:cNvPr id="6224" name="Freeform 77"/>
            <p:cNvSpPr/>
            <p:nvPr/>
          </p:nvSpPr>
          <p:spPr>
            <a:xfrm>
              <a:off x="4614863" y="1881188"/>
              <a:ext cx="38100" cy="49213"/>
            </a:xfrm>
            <a:custGeom>
              <a:avLst/>
              <a:gdLst/>
              <a:ahLst/>
              <a:cxnLst>
                <a:cxn ang="0">
                  <a:pos x="101612700" y="186301490"/>
                </a:cxn>
                <a:cxn ang="0">
                  <a:pos x="145161000" y="157640596"/>
                </a:cxn>
                <a:cxn ang="0">
                  <a:pos x="58064400" y="0"/>
                </a:cxn>
                <a:cxn ang="0">
                  <a:pos x="0" y="14332340"/>
                </a:cxn>
                <a:cxn ang="0">
                  <a:pos x="101612700" y="186301490"/>
                </a:cxn>
              </a:cxnLst>
              <a:rect l="0" t="0" r="0" b="0"/>
              <a:pathLst>
                <a:path w="10" h="13">
                  <a:moveTo>
                    <a:pt x="7" y="13"/>
                  </a:moveTo>
                  <a:cubicBezTo>
                    <a:pt x="8" y="12"/>
                    <a:pt x="9" y="11"/>
                    <a:pt x="10" y="11"/>
                  </a:cubicBezTo>
                  <a:cubicBezTo>
                    <a:pt x="4" y="0"/>
                    <a:pt x="4" y="0"/>
                    <a:pt x="4" y="0"/>
                  </a:cubicBezTo>
                  <a:cubicBezTo>
                    <a:pt x="3" y="1"/>
                    <a:pt x="1" y="1"/>
                    <a:pt x="0" y="1"/>
                  </a:cubicBezTo>
                  <a:lnTo>
                    <a:pt x="7" y="13"/>
                  </a:lnTo>
                  <a:close/>
                </a:path>
              </a:pathLst>
            </a:custGeom>
            <a:solidFill>
              <a:srgbClr val="1F6485"/>
            </a:solidFill>
            <a:ln w="9525">
              <a:noFill/>
            </a:ln>
          </p:spPr>
          <p:txBody>
            <a:bodyPr/>
            <a:lstStyle/>
            <a:p>
              <a:endParaRPr lang="zh-CN" altLang="en-US"/>
            </a:p>
          </p:txBody>
        </p:sp>
        <p:sp>
          <p:nvSpPr>
            <p:cNvPr id="6225" name="Freeform 78"/>
            <p:cNvSpPr/>
            <p:nvPr/>
          </p:nvSpPr>
          <p:spPr>
            <a:xfrm>
              <a:off x="4792663" y="2179638"/>
              <a:ext cx="36513" cy="44450"/>
            </a:xfrm>
            <a:custGeom>
              <a:avLst/>
              <a:gdLst/>
              <a:ahLst/>
              <a:cxnLst>
                <a:cxn ang="0">
                  <a:pos x="0" y="27440467"/>
                </a:cxn>
                <a:cxn ang="0">
                  <a:pos x="79992680" y="164650208"/>
                </a:cxn>
                <a:cxn ang="0">
                  <a:pos x="133319917" y="137209742"/>
                </a:cxn>
                <a:cxn ang="0">
                  <a:pos x="53327237" y="0"/>
                </a:cxn>
                <a:cxn ang="0">
                  <a:pos x="0" y="27440467"/>
                </a:cxn>
              </a:cxnLst>
              <a:rect l="0" t="0" r="0" b="0"/>
              <a:pathLst>
                <a:path w="10" h="12">
                  <a:moveTo>
                    <a:pt x="0" y="2"/>
                  </a:moveTo>
                  <a:cubicBezTo>
                    <a:pt x="6" y="12"/>
                    <a:pt x="6" y="12"/>
                    <a:pt x="6" y="12"/>
                  </a:cubicBezTo>
                  <a:cubicBezTo>
                    <a:pt x="7" y="11"/>
                    <a:pt x="8" y="10"/>
                    <a:pt x="10" y="10"/>
                  </a:cubicBezTo>
                  <a:cubicBezTo>
                    <a:pt x="4" y="0"/>
                    <a:pt x="4" y="0"/>
                    <a:pt x="4" y="0"/>
                  </a:cubicBezTo>
                  <a:cubicBezTo>
                    <a:pt x="3" y="1"/>
                    <a:pt x="2" y="2"/>
                    <a:pt x="0" y="2"/>
                  </a:cubicBezTo>
                  <a:close/>
                </a:path>
              </a:pathLst>
            </a:custGeom>
            <a:solidFill>
              <a:srgbClr val="1F6485"/>
            </a:solidFill>
            <a:ln w="9525">
              <a:noFill/>
            </a:ln>
          </p:spPr>
          <p:txBody>
            <a:bodyPr/>
            <a:lstStyle/>
            <a:p>
              <a:endParaRPr lang="zh-CN" altLang="en-US"/>
            </a:p>
          </p:txBody>
        </p:sp>
        <p:sp>
          <p:nvSpPr>
            <p:cNvPr id="6226" name="Freeform 79"/>
            <p:cNvSpPr/>
            <p:nvPr/>
          </p:nvSpPr>
          <p:spPr>
            <a:xfrm>
              <a:off x="4438650" y="2179638"/>
              <a:ext cx="38100" cy="49213"/>
            </a:xfrm>
            <a:custGeom>
              <a:avLst/>
              <a:gdLst/>
              <a:ahLst/>
              <a:cxnLst>
                <a:cxn ang="0">
                  <a:pos x="58064400" y="0"/>
                </a:cxn>
                <a:cxn ang="0">
                  <a:pos x="0" y="42993234"/>
                </a:cxn>
                <a:cxn ang="0">
                  <a:pos x="87096600" y="186301490"/>
                </a:cxn>
                <a:cxn ang="0">
                  <a:pos x="145161000" y="143308256"/>
                </a:cxn>
                <a:cxn ang="0">
                  <a:pos x="58064400" y="0"/>
                </a:cxn>
              </a:cxnLst>
              <a:rect l="0" t="0" r="0" b="0"/>
              <a:pathLst>
                <a:path w="10" h="13">
                  <a:moveTo>
                    <a:pt x="4" y="0"/>
                  </a:moveTo>
                  <a:cubicBezTo>
                    <a:pt x="3" y="1"/>
                    <a:pt x="2" y="2"/>
                    <a:pt x="0" y="3"/>
                  </a:cubicBezTo>
                  <a:cubicBezTo>
                    <a:pt x="6" y="13"/>
                    <a:pt x="6" y="13"/>
                    <a:pt x="6" y="13"/>
                  </a:cubicBezTo>
                  <a:cubicBezTo>
                    <a:pt x="7" y="11"/>
                    <a:pt x="8" y="10"/>
                    <a:pt x="10" y="10"/>
                  </a:cubicBezTo>
                  <a:lnTo>
                    <a:pt x="4" y="0"/>
                  </a:lnTo>
                  <a:close/>
                </a:path>
              </a:pathLst>
            </a:custGeom>
            <a:solidFill>
              <a:srgbClr val="1F6485"/>
            </a:solidFill>
            <a:ln w="9525">
              <a:noFill/>
            </a:ln>
          </p:spPr>
          <p:txBody>
            <a:bodyPr/>
            <a:lstStyle/>
            <a:p>
              <a:endParaRPr lang="zh-CN" altLang="en-US"/>
            </a:p>
          </p:txBody>
        </p:sp>
        <p:sp>
          <p:nvSpPr>
            <p:cNvPr id="6227" name="Freeform 80"/>
            <p:cNvSpPr/>
            <p:nvPr/>
          </p:nvSpPr>
          <p:spPr>
            <a:xfrm>
              <a:off x="4619625" y="2281238"/>
              <a:ext cx="33338" cy="41275"/>
            </a:xfrm>
            <a:custGeom>
              <a:avLst/>
              <a:gdLst/>
              <a:ahLst/>
              <a:cxnLst>
                <a:cxn ang="0">
                  <a:pos x="123491360" y="126714250"/>
                </a:cxn>
                <a:cxn ang="0">
                  <a:pos x="54885461" y="0"/>
                </a:cxn>
                <a:cxn ang="0">
                  <a:pos x="0" y="28160807"/>
                </a:cxn>
                <a:cxn ang="0">
                  <a:pos x="82326339" y="154875057"/>
                </a:cxn>
                <a:cxn ang="0">
                  <a:pos x="123491360" y="126714250"/>
                </a:cxn>
              </a:cxnLst>
              <a:rect l="0" t="0" r="0" b="0"/>
              <a:pathLst>
                <a:path w="9" h="11">
                  <a:moveTo>
                    <a:pt x="9" y="9"/>
                  </a:moveTo>
                  <a:cubicBezTo>
                    <a:pt x="4" y="0"/>
                    <a:pt x="4" y="0"/>
                    <a:pt x="4" y="0"/>
                  </a:cubicBezTo>
                  <a:cubicBezTo>
                    <a:pt x="3" y="1"/>
                    <a:pt x="1" y="1"/>
                    <a:pt x="0" y="2"/>
                  </a:cubicBezTo>
                  <a:cubicBezTo>
                    <a:pt x="6" y="11"/>
                    <a:pt x="6" y="11"/>
                    <a:pt x="6" y="11"/>
                  </a:cubicBezTo>
                  <a:cubicBezTo>
                    <a:pt x="7" y="10"/>
                    <a:pt x="8" y="10"/>
                    <a:pt x="9" y="9"/>
                  </a:cubicBezTo>
                  <a:close/>
                </a:path>
              </a:pathLst>
            </a:custGeom>
            <a:solidFill>
              <a:srgbClr val="1F6485"/>
            </a:solidFill>
            <a:ln w="9525">
              <a:noFill/>
            </a:ln>
          </p:spPr>
          <p:txBody>
            <a:bodyPr/>
            <a:lstStyle/>
            <a:p>
              <a:endParaRPr lang="zh-CN" altLang="en-US"/>
            </a:p>
          </p:txBody>
        </p:sp>
        <p:sp>
          <p:nvSpPr>
            <p:cNvPr id="6228" name="Freeform 81"/>
            <p:cNvSpPr/>
            <p:nvPr/>
          </p:nvSpPr>
          <p:spPr>
            <a:xfrm>
              <a:off x="4521200" y="2251075"/>
              <a:ext cx="52388" cy="19050"/>
            </a:xfrm>
            <a:custGeom>
              <a:avLst/>
              <a:gdLst/>
              <a:ahLst/>
              <a:cxnLst>
                <a:cxn ang="0">
                  <a:pos x="196035896" y="72580500"/>
                </a:cxn>
                <a:cxn ang="0">
                  <a:pos x="196035896" y="29032200"/>
                </a:cxn>
                <a:cxn ang="0">
                  <a:pos x="196035896" y="0"/>
                </a:cxn>
                <a:cxn ang="0">
                  <a:pos x="14002564" y="0"/>
                </a:cxn>
                <a:cxn ang="0">
                  <a:pos x="14002564" y="29032200"/>
                </a:cxn>
                <a:cxn ang="0">
                  <a:pos x="0" y="72580500"/>
                </a:cxn>
                <a:cxn ang="0">
                  <a:pos x="196035896" y="72580500"/>
                </a:cxn>
              </a:cxnLst>
              <a:rect l="0" t="0" r="0" b="0"/>
              <a:pathLst>
                <a:path w="14" h="5">
                  <a:moveTo>
                    <a:pt x="14" y="5"/>
                  </a:moveTo>
                  <a:cubicBezTo>
                    <a:pt x="14" y="3"/>
                    <a:pt x="14" y="3"/>
                    <a:pt x="14" y="2"/>
                  </a:cubicBezTo>
                  <a:cubicBezTo>
                    <a:pt x="14" y="2"/>
                    <a:pt x="14" y="0"/>
                    <a:pt x="14" y="0"/>
                  </a:cubicBezTo>
                  <a:cubicBezTo>
                    <a:pt x="1" y="0"/>
                    <a:pt x="1" y="0"/>
                    <a:pt x="1" y="0"/>
                  </a:cubicBezTo>
                  <a:cubicBezTo>
                    <a:pt x="1" y="0"/>
                    <a:pt x="1" y="2"/>
                    <a:pt x="1" y="2"/>
                  </a:cubicBezTo>
                  <a:cubicBezTo>
                    <a:pt x="1" y="3"/>
                    <a:pt x="1" y="3"/>
                    <a:pt x="0" y="5"/>
                  </a:cubicBezTo>
                  <a:lnTo>
                    <a:pt x="14" y="5"/>
                  </a:lnTo>
                  <a:close/>
                </a:path>
              </a:pathLst>
            </a:custGeom>
            <a:solidFill>
              <a:srgbClr val="1F6485"/>
            </a:solidFill>
            <a:ln w="9525">
              <a:noFill/>
            </a:ln>
          </p:spPr>
          <p:txBody>
            <a:bodyPr/>
            <a:lstStyle/>
            <a:p>
              <a:endParaRPr lang="zh-CN" altLang="en-US"/>
            </a:p>
          </p:txBody>
        </p:sp>
        <p:sp>
          <p:nvSpPr>
            <p:cNvPr id="6229" name="Freeform 82"/>
            <p:cNvSpPr/>
            <p:nvPr/>
          </p:nvSpPr>
          <p:spPr>
            <a:xfrm>
              <a:off x="4795838" y="2281238"/>
              <a:ext cx="33338" cy="44450"/>
            </a:xfrm>
            <a:custGeom>
              <a:avLst/>
              <a:gdLst/>
              <a:ahLst/>
              <a:cxnLst>
                <a:cxn ang="0">
                  <a:pos x="68605900" y="0"/>
                </a:cxn>
                <a:cxn ang="0">
                  <a:pos x="0" y="123489508"/>
                </a:cxn>
                <a:cxn ang="0">
                  <a:pos x="41165022" y="164650208"/>
                </a:cxn>
                <a:cxn ang="0">
                  <a:pos x="123491360" y="27440467"/>
                </a:cxn>
                <a:cxn ang="0">
                  <a:pos x="68605900" y="0"/>
                </a:cxn>
              </a:cxnLst>
              <a:rect l="0" t="0" r="0" b="0"/>
              <a:pathLst>
                <a:path w="9" h="12">
                  <a:moveTo>
                    <a:pt x="5" y="0"/>
                  </a:moveTo>
                  <a:cubicBezTo>
                    <a:pt x="0" y="9"/>
                    <a:pt x="0" y="9"/>
                    <a:pt x="0" y="9"/>
                  </a:cubicBezTo>
                  <a:cubicBezTo>
                    <a:pt x="1" y="10"/>
                    <a:pt x="2" y="11"/>
                    <a:pt x="3" y="12"/>
                  </a:cubicBezTo>
                  <a:cubicBezTo>
                    <a:pt x="9" y="2"/>
                    <a:pt x="9" y="2"/>
                    <a:pt x="9" y="2"/>
                  </a:cubicBezTo>
                  <a:cubicBezTo>
                    <a:pt x="8" y="1"/>
                    <a:pt x="6" y="1"/>
                    <a:pt x="5" y="0"/>
                  </a:cubicBezTo>
                  <a:close/>
                </a:path>
              </a:pathLst>
            </a:custGeom>
            <a:solidFill>
              <a:srgbClr val="1F6485"/>
            </a:solidFill>
            <a:ln w="9525">
              <a:noFill/>
            </a:ln>
          </p:spPr>
          <p:txBody>
            <a:bodyPr/>
            <a:lstStyle/>
            <a:p>
              <a:endParaRPr lang="zh-CN" altLang="en-US"/>
            </a:p>
          </p:txBody>
        </p:sp>
        <p:sp>
          <p:nvSpPr>
            <p:cNvPr id="6230" name="Freeform 83"/>
            <p:cNvSpPr/>
            <p:nvPr/>
          </p:nvSpPr>
          <p:spPr>
            <a:xfrm>
              <a:off x="4352925" y="2341563"/>
              <a:ext cx="41275" cy="14288"/>
            </a:xfrm>
            <a:custGeom>
              <a:avLst/>
              <a:gdLst/>
              <a:ahLst/>
              <a:cxnLst>
                <a:cxn ang="0">
                  <a:pos x="154875057" y="51036736"/>
                </a:cxn>
                <a:cxn ang="0">
                  <a:pos x="154875057" y="12759184"/>
                </a:cxn>
                <a:cxn ang="0">
                  <a:pos x="154875057" y="0"/>
                </a:cxn>
                <a:cxn ang="0">
                  <a:pos x="0" y="0"/>
                </a:cxn>
                <a:cxn ang="0">
                  <a:pos x="0" y="12759184"/>
                </a:cxn>
                <a:cxn ang="0">
                  <a:pos x="0" y="51036736"/>
                </a:cxn>
                <a:cxn ang="0">
                  <a:pos x="154875057" y="51036736"/>
                </a:cxn>
              </a:cxnLst>
              <a:rect l="0" t="0" r="0" b="0"/>
              <a:pathLst>
                <a:path w="11" h="4">
                  <a:moveTo>
                    <a:pt x="11" y="4"/>
                  </a:moveTo>
                  <a:cubicBezTo>
                    <a:pt x="11" y="4"/>
                    <a:pt x="11" y="2"/>
                    <a:pt x="11" y="1"/>
                  </a:cubicBezTo>
                  <a:cubicBezTo>
                    <a:pt x="11" y="1"/>
                    <a:pt x="11" y="2"/>
                    <a:pt x="11" y="0"/>
                  </a:cubicBezTo>
                  <a:cubicBezTo>
                    <a:pt x="0" y="0"/>
                    <a:pt x="0" y="0"/>
                    <a:pt x="0" y="0"/>
                  </a:cubicBezTo>
                  <a:cubicBezTo>
                    <a:pt x="0" y="2"/>
                    <a:pt x="0" y="1"/>
                    <a:pt x="0" y="1"/>
                  </a:cubicBezTo>
                  <a:cubicBezTo>
                    <a:pt x="0" y="2"/>
                    <a:pt x="0" y="4"/>
                    <a:pt x="0" y="4"/>
                  </a:cubicBezTo>
                  <a:lnTo>
                    <a:pt x="11" y="4"/>
                  </a:lnTo>
                  <a:close/>
                </a:path>
              </a:pathLst>
            </a:custGeom>
            <a:solidFill>
              <a:srgbClr val="1F6485"/>
            </a:solidFill>
            <a:ln w="9525">
              <a:noFill/>
            </a:ln>
          </p:spPr>
          <p:txBody>
            <a:bodyPr/>
            <a:lstStyle/>
            <a:p>
              <a:endParaRPr lang="zh-CN" altLang="en-US"/>
            </a:p>
          </p:txBody>
        </p:sp>
        <p:sp>
          <p:nvSpPr>
            <p:cNvPr id="6231" name="Freeform 84"/>
            <p:cNvSpPr/>
            <p:nvPr/>
          </p:nvSpPr>
          <p:spPr>
            <a:xfrm>
              <a:off x="4352925" y="2144713"/>
              <a:ext cx="41275" cy="19050"/>
            </a:xfrm>
            <a:custGeom>
              <a:avLst/>
              <a:gdLst/>
              <a:ahLst/>
              <a:cxnLst>
                <a:cxn ang="0">
                  <a:pos x="0" y="0"/>
                </a:cxn>
                <a:cxn ang="0">
                  <a:pos x="0" y="29032200"/>
                </a:cxn>
                <a:cxn ang="0">
                  <a:pos x="0" y="72580500"/>
                </a:cxn>
                <a:cxn ang="0">
                  <a:pos x="154875057" y="72580500"/>
                </a:cxn>
                <a:cxn ang="0">
                  <a:pos x="154875057" y="29032200"/>
                </a:cxn>
                <a:cxn ang="0">
                  <a:pos x="154875057" y="0"/>
                </a:cxn>
                <a:cxn ang="0">
                  <a:pos x="0" y="0"/>
                </a:cxn>
              </a:cxnLst>
              <a:rect l="0" t="0" r="0" b="0"/>
              <a:pathLst>
                <a:path w="11" h="5">
                  <a:moveTo>
                    <a:pt x="0" y="0"/>
                  </a:moveTo>
                  <a:cubicBezTo>
                    <a:pt x="0" y="0"/>
                    <a:pt x="0" y="2"/>
                    <a:pt x="0" y="2"/>
                  </a:cubicBezTo>
                  <a:cubicBezTo>
                    <a:pt x="0" y="3"/>
                    <a:pt x="0" y="3"/>
                    <a:pt x="0" y="5"/>
                  </a:cubicBezTo>
                  <a:cubicBezTo>
                    <a:pt x="11" y="5"/>
                    <a:pt x="11" y="5"/>
                    <a:pt x="11" y="5"/>
                  </a:cubicBezTo>
                  <a:cubicBezTo>
                    <a:pt x="11" y="3"/>
                    <a:pt x="11" y="3"/>
                    <a:pt x="11" y="2"/>
                  </a:cubicBezTo>
                  <a:cubicBezTo>
                    <a:pt x="11" y="2"/>
                    <a:pt x="11" y="0"/>
                    <a:pt x="11" y="0"/>
                  </a:cubicBezTo>
                  <a:lnTo>
                    <a:pt x="0" y="0"/>
                  </a:lnTo>
                  <a:close/>
                </a:path>
              </a:pathLst>
            </a:custGeom>
            <a:solidFill>
              <a:srgbClr val="1F6485"/>
            </a:solidFill>
            <a:ln w="9525">
              <a:noFill/>
            </a:ln>
          </p:spPr>
          <p:txBody>
            <a:bodyPr/>
            <a:lstStyle/>
            <a:p>
              <a:endParaRPr lang="zh-CN" altLang="en-US"/>
            </a:p>
          </p:txBody>
        </p:sp>
        <p:sp>
          <p:nvSpPr>
            <p:cNvPr id="6232" name="Freeform 85"/>
            <p:cNvSpPr/>
            <p:nvPr/>
          </p:nvSpPr>
          <p:spPr>
            <a:xfrm>
              <a:off x="4614863" y="2084388"/>
              <a:ext cx="38100" cy="46038"/>
            </a:xfrm>
            <a:custGeom>
              <a:avLst/>
              <a:gdLst/>
              <a:ahLst/>
              <a:cxnLst>
                <a:cxn ang="0">
                  <a:pos x="0" y="29437465"/>
                </a:cxn>
                <a:cxn ang="0">
                  <a:pos x="87096600" y="176624787"/>
                </a:cxn>
                <a:cxn ang="0">
                  <a:pos x="145161000" y="132470509"/>
                </a:cxn>
                <a:cxn ang="0">
                  <a:pos x="58064400" y="0"/>
                </a:cxn>
                <a:cxn ang="0">
                  <a:pos x="0" y="29437465"/>
                </a:cxn>
              </a:cxnLst>
              <a:rect l="0" t="0" r="0" b="0"/>
              <a:pathLst>
                <a:path w="10" h="12">
                  <a:moveTo>
                    <a:pt x="0" y="2"/>
                  </a:moveTo>
                  <a:cubicBezTo>
                    <a:pt x="6" y="12"/>
                    <a:pt x="6" y="12"/>
                    <a:pt x="6" y="12"/>
                  </a:cubicBezTo>
                  <a:cubicBezTo>
                    <a:pt x="7" y="11"/>
                    <a:pt x="8" y="10"/>
                    <a:pt x="10" y="9"/>
                  </a:cubicBezTo>
                  <a:cubicBezTo>
                    <a:pt x="4" y="0"/>
                    <a:pt x="4" y="0"/>
                    <a:pt x="4" y="0"/>
                  </a:cubicBezTo>
                  <a:cubicBezTo>
                    <a:pt x="3" y="1"/>
                    <a:pt x="2" y="1"/>
                    <a:pt x="0" y="2"/>
                  </a:cubicBezTo>
                  <a:close/>
                </a:path>
              </a:pathLst>
            </a:custGeom>
            <a:solidFill>
              <a:srgbClr val="1F6485"/>
            </a:solidFill>
            <a:ln w="9525">
              <a:noFill/>
            </a:ln>
          </p:spPr>
          <p:txBody>
            <a:bodyPr/>
            <a:lstStyle/>
            <a:p>
              <a:endParaRPr lang="zh-CN" altLang="en-US"/>
            </a:p>
          </p:txBody>
        </p:sp>
        <p:sp>
          <p:nvSpPr>
            <p:cNvPr id="6233" name="Freeform 86"/>
            <p:cNvSpPr/>
            <p:nvPr/>
          </p:nvSpPr>
          <p:spPr>
            <a:xfrm>
              <a:off x="4265613" y="2174875"/>
              <a:ext cx="38100" cy="53975"/>
            </a:xfrm>
            <a:custGeom>
              <a:avLst/>
              <a:gdLst/>
              <a:ahLst/>
              <a:cxnLst>
                <a:cxn ang="0">
                  <a:pos x="43548300" y="208092902"/>
                </a:cxn>
                <a:cxn ang="0">
                  <a:pos x="145161000" y="44591061"/>
                </a:cxn>
                <a:cxn ang="0">
                  <a:pos x="87096600" y="0"/>
                </a:cxn>
                <a:cxn ang="0">
                  <a:pos x="0" y="163501841"/>
                </a:cxn>
                <a:cxn ang="0">
                  <a:pos x="43548300" y="208092902"/>
                </a:cxn>
              </a:cxnLst>
              <a:rect l="0" t="0" r="0" b="0"/>
              <a:pathLst>
                <a:path w="10" h="14">
                  <a:moveTo>
                    <a:pt x="3" y="14"/>
                  </a:moveTo>
                  <a:cubicBezTo>
                    <a:pt x="10" y="3"/>
                    <a:pt x="10" y="3"/>
                    <a:pt x="10" y="3"/>
                  </a:cubicBezTo>
                  <a:cubicBezTo>
                    <a:pt x="8" y="2"/>
                    <a:pt x="7" y="2"/>
                    <a:pt x="6" y="0"/>
                  </a:cubicBezTo>
                  <a:cubicBezTo>
                    <a:pt x="0" y="11"/>
                    <a:pt x="0" y="11"/>
                    <a:pt x="0" y="11"/>
                  </a:cubicBezTo>
                  <a:cubicBezTo>
                    <a:pt x="1" y="12"/>
                    <a:pt x="2" y="13"/>
                    <a:pt x="3" y="14"/>
                  </a:cubicBezTo>
                  <a:close/>
                </a:path>
              </a:pathLst>
            </a:custGeom>
            <a:solidFill>
              <a:srgbClr val="1F6485"/>
            </a:solidFill>
            <a:ln w="9525">
              <a:noFill/>
            </a:ln>
          </p:spPr>
          <p:txBody>
            <a:bodyPr/>
            <a:lstStyle/>
            <a:p>
              <a:endParaRPr lang="zh-CN" altLang="en-US"/>
            </a:p>
          </p:txBody>
        </p:sp>
        <p:sp>
          <p:nvSpPr>
            <p:cNvPr id="6234" name="Oval 87"/>
            <p:cNvSpPr/>
            <p:nvPr/>
          </p:nvSpPr>
          <p:spPr>
            <a:xfrm>
              <a:off x="4814888" y="2032000"/>
              <a:ext cx="49213" cy="49213"/>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235" name="Freeform 88"/>
            <p:cNvSpPr/>
            <p:nvPr/>
          </p:nvSpPr>
          <p:spPr>
            <a:xfrm>
              <a:off x="4787900" y="2081213"/>
              <a:ext cx="41275" cy="46038"/>
            </a:xfrm>
            <a:custGeom>
              <a:avLst/>
              <a:gdLst/>
              <a:ahLst/>
              <a:cxnLst>
                <a:cxn ang="0">
                  <a:pos x="84478668" y="0"/>
                </a:cxn>
                <a:cxn ang="0">
                  <a:pos x="0" y="147187323"/>
                </a:cxn>
                <a:cxn ang="0">
                  <a:pos x="70396389" y="176624787"/>
                </a:cxn>
                <a:cxn ang="0">
                  <a:pos x="154875057" y="29437465"/>
                </a:cxn>
                <a:cxn ang="0">
                  <a:pos x="84478668" y="0"/>
                </a:cxn>
              </a:cxnLst>
              <a:rect l="0" t="0" r="0" b="0"/>
              <a:pathLst>
                <a:path w="11" h="12">
                  <a:moveTo>
                    <a:pt x="6" y="0"/>
                  </a:moveTo>
                  <a:cubicBezTo>
                    <a:pt x="0" y="10"/>
                    <a:pt x="0" y="10"/>
                    <a:pt x="0" y="10"/>
                  </a:cubicBezTo>
                  <a:cubicBezTo>
                    <a:pt x="2" y="10"/>
                    <a:pt x="4" y="11"/>
                    <a:pt x="5" y="12"/>
                  </a:cubicBezTo>
                  <a:cubicBezTo>
                    <a:pt x="11" y="2"/>
                    <a:pt x="11" y="2"/>
                    <a:pt x="11" y="2"/>
                  </a:cubicBezTo>
                  <a:cubicBezTo>
                    <a:pt x="9" y="2"/>
                    <a:pt x="7" y="1"/>
                    <a:pt x="6" y="0"/>
                  </a:cubicBezTo>
                  <a:close/>
                </a:path>
              </a:pathLst>
            </a:custGeom>
            <a:solidFill>
              <a:srgbClr val="1F6485"/>
            </a:solidFill>
            <a:ln w="9525">
              <a:noFill/>
            </a:ln>
          </p:spPr>
          <p:txBody>
            <a:bodyPr/>
            <a:lstStyle/>
            <a:p>
              <a:endParaRPr lang="zh-CN" altLang="en-US"/>
            </a:p>
          </p:txBody>
        </p:sp>
        <p:sp>
          <p:nvSpPr>
            <p:cNvPr id="6236" name="Oval 89"/>
            <p:cNvSpPr/>
            <p:nvPr/>
          </p:nvSpPr>
          <p:spPr>
            <a:xfrm>
              <a:off x="4235450" y="2032000"/>
              <a:ext cx="49213" cy="49213"/>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237" name="Freeform 90"/>
            <p:cNvSpPr/>
            <p:nvPr/>
          </p:nvSpPr>
          <p:spPr>
            <a:xfrm>
              <a:off x="4268788" y="2081213"/>
              <a:ext cx="38100" cy="46038"/>
            </a:xfrm>
            <a:custGeom>
              <a:avLst/>
              <a:gdLst/>
              <a:ahLst/>
              <a:cxnLst>
                <a:cxn ang="0">
                  <a:pos x="58064400" y="0"/>
                </a:cxn>
                <a:cxn ang="0">
                  <a:pos x="145161000" y="147187323"/>
                </a:cxn>
                <a:cxn ang="0">
                  <a:pos x="87096600" y="176624787"/>
                </a:cxn>
                <a:cxn ang="0">
                  <a:pos x="0" y="29437465"/>
                </a:cxn>
                <a:cxn ang="0">
                  <a:pos x="58064400" y="0"/>
                </a:cxn>
              </a:cxnLst>
              <a:rect l="0" t="0" r="0" b="0"/>
              <a:pathLst>
                <a:path w="10" h="12">
                  <a:moveTo>
                    <a:pt x="4" y="0"/>
                  </a:moveTo>
                  <a:cubicBezTo>
                    <a:pt x="10" y="10"/>
                    <a:pt x="10" y="10"/>
                    <a:pt x="10" y="10"/>
                  </a:cubicBezTo>
                  <a:cubicBezTo>
                    <a:pt x="9" y="10"/>
                    <a:pt x="7" y="11"/>
                    <a:pt x="6" y="12"/>
                  </a:cubicBezTo>
                  <a:cubicBezTo>
                    <a:pt x="0" y="2"/>
                    <a:pt x="0" y="2"/>
                    <a:pt x="0" y="2"/>
                  </a:cubicBezTo>
                  <a:cubicBezTo>
                    <a:pt x="2" y="2"/>
                    <a:pt x="3" y="1"/>
                    <a:pt x="4" y="0"/>
                  </a:cubicBezTo>
                  <a:close/>
                </a:path>
              </a:pathLst>
            </a:custGeom>
            <a:solidFill>
              <a:srgbClr val="1F6485"/>
            </a:solidFill>
            <a:ln w="9525">
              <a:noFill/>
            </a:ln>
          </p:spPr>
          <p:txBody>
            <a:bodyPr/>
            <a:lstStyle/>
            <a:p>
              <a:endParaRPr lang="zh-CN" altLang="en-US"/>
            </a:p>
          </p:txBody>
        </p:sp>
        <p:sp>
          <p:nvSpPr>
            <p:cNvPr id="6238" name="Oval 91"/>
            <p:cNvSpPr/>
            <p:nvPr/>
          </p:nvSpPr>
          <p:spPr>
            <a:xfrm>
              <a:off x="4757738" y="1924050"/>
              <a:ext cx="49213" cy="47625"/>
            </a:xfrm>
            <a:prstGeom prst="ellipse">
              <a:avLst/>
            </a:prstGeom>
            <a:solidFill>
              <a:srgbClr val="1F6485"/>
            </a:solidFill>
            <a:ln w="9525">
              <a:noFill/>
            </a:ln>
          </p:spPr>
          <p:txBody>
            <a:bodyPr anchor="t"/>
            <a:lstStyle/>
            <a:p>
              <a:endParaRPr lang="zh-CN" altLang="en-US" dirty="0">
                <a:latin typeface="Calibri" panose="020F0502020204030204" pitchFamily="34" charset="0"/>
                <a:ea typeface="宋体" panose="02010600030101010101" pitchFamily="2" charset="-122"/>
              </a:endParaRPr>
            </a:p>
          </p:txBody>
        </p:sp>
        <p:sp>
          <p:nvSpPr>
            <p:cNvPr id="6239" name="Freeform 92"/>
            <p:cNvSpPr/>
            <p:nvPr/>
          </p:nvSpPr>
          <p:spPr>
            <a:xfrm>
              <a:off x="4787900" y="1979613"/>
              <a:ext cx="38100" cy="49213"/>
            </a:xfrm>
            <a:custGeom>
              <a:avLst/>
              <a:gdLst/>
              <a:ahLst/>
              <a:cxnLst>
                <a:cxn ang="0">
                  <a:pos x="87096600" y="186301490"/>
                </a:cxn>
                <a:cxn ang="0">
                  <a:pos x="145161000" y="157640596"/>
                </a:cxn>
                <a:cxn ang="0">
                  <a:pos x="58064400" y="0"/>
                </a:cxn>
                <a:cxn ang="0">
                  <a:pos x="0" y="14332340"/>
                </a:cxn>
                <a:cxn ang="0">
                  <a:pos x="87096600" y="186301490"/>
                </a:cxn>
              </a:cxnLst>
              <a:rect l="0" t="0" r="0" b="0"/>
              <a:pathLst>
                <a:path w="10" h="13">
                  <a:moveTo>
                    <a:pt x="6" y="13"/>
                  </a:moveTo>
                  <a:cubicBezTo>
                    <a:pt x="7" y="12"/>
                    <a:pt x="9" y="11"/>
                    <a:pt x="10" y="11"/>
                  </a:cubicBezTo>
                  <a:cubicBezTo>
                    <a:pt x="4" y="0"/>
                    <a:pt x="4" y="0"/>
                    <a:pt x="4" y="0"/>
                  </a:cubicBezTo>
                  <a:cubicBezTo>
                    <a:pt x="2" y="1"/>
                    <a:pt x="1" y="1"/>
                    <a:pt x="0" y="1"/>
                  </a:cubicBezTo>
                  <a:lnTo>
                    <a:pt x="6" y="13"/>
                  </a:lnTo>
                  <a:close/>
                </a:path>
              </a:pathLst>
            </a:custGeom>
            <a:solidFill>
              <a:srgbClr val="1F6485"/>
            </a:solidFill>
            <a:ln w="9525">
              <a:noFill/>
            </a:ln>
          </p:spPr>
          <p:txBody>
            <a:bodyPr/>
            <a:lstStyle/>
            <a:p>
              <a:endParaRPr lang="zh-CN" altLang="en-US"/>
            </a:p>
          </p:txBody>
        </p:sp>
      </p:grpSp>
      <p:sp>
        <p:nvSpPr>
          <p:cNvPr id="7264" name="矩形 99"/>
          <p:cNvSpPr/>
          <p:nvPr/>
        </p:nvSpPr>
        <p:spPr>
          <a:xfrm>
            <a:off x="1417638" y="4253865"/>
            <a:ext cx="3671887" cy="1788795"/>
          </a:xfrm>
          <a:prstGeom prst="rect">
            <a:avLst/>
          </a:prstGeom>
          <a:noFill/>
          <a:ln w="9525">
            <a:noFill/>
          </a:ln>
        </p:spPr>
        <p:txBody>
          <a:bodyPr wrap="square" anchor="t">
            <a:spAutoFit/>
          </a:bodyPr>
          <a:lstStyle/>
          <a:p>
            <a:pPr>
              <a:lnSpc>
                <a:spcPct val="115000"/>
              </a:lnSpc>
              <a:spcBef>
                <a:spcPct val="0"/>
              </a:spcBef>
              <a:buClrTx/>
              <a:buFont typeface="Wingdings" panose="05000000000000000000" pitchFamily="2" charset="2"/>
            </a:pPr>
            <a:r>
              <a:rPr lang="zh-CN" altLang="en-US" sz="1600" dirty="0">
                <a:latin typeface="黑体" panose="02010609060101010101" charset="-122"/>
                <a:sym typeface="+mn-ea"/>
              </a:rPr>
              <a:t>  </a:t>
            </a:r>
            <a:r>
              <a:rPr lang="zh-CN" altLang="en-US" sz="2400" dirty="0">
                <a:solidFill>
                  <a:schemeClr val="bg1"/>
                </a:solidFill>
                <a:latin typeface="黑体" panose="02010609060101010101" charset="-122"/>
                <a:sym typeface="+mn-ea"/>
              </a:rPr>
              <a:t> </a:t>
            </a:r>
            <a:r>
              <a:rPr lang="zh-CN" altLang="zh-CN" sz="2400" dirty="0">
                <a:solidFill>
                  <a:schemeClr val="bg1"/>
                </a:solidFill>
                <a:latin typeface="楷体_GB2312" charset="-122"/>
                <a:ea typeface="楷体_GB2312" charset="-122"/>
                <a:sym typeface="+mn-ea"/>
              </a:rPr>
              <a:t>分组事物是UML模型图的组织部分，描述事物的组织结构，主要由包来实现。</a:t>
            </a:r>
          </a:p>
        </p:txBody>
      </p:sp>
      <p:sp>
        <p:nvSpPr>
          <p:cNvPr id="7265" name="文本框 100"/>
          <p:cNvSpPr txBox="1"/>
          <p:nvPr/>
        </p:nvSpPr>
        <p:spPr>
          <a:xfrm>
            <a:off x="3290888" y="3752215"/>
            <a:ext cx="1273175" cy="368300"/>
          </a:xfrm>
          <a:prstGeom prst="rect">
            <a:avLst/>
          </a:prstGeom>
          <a:noFill/>
          <a:ln w="9525">
            <a:noFill/>
          </a:ln>
        </p:spPr>
        <p:txBody>
          <a:bodyPr anchor="t">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分组事物</a:t>
            </a:r>
          </a:p>
        </p:txBody>
      </p:sp>
      <p:sp>
        <p:nvSpPr>
          <p:cNvPr id="7266" name="矩形 101"/>
          <p:cNvSpPr/>
          <p:nvPr/>
        </p:nvSpPr>
        <p:spPr>
          <a:xfrm>
            <a:off x="6980555" y="1800860"/>
            <a:ext cx="4373563" cy="1364615"/>
          </a:xfrm>
          <a:prstGeom prst="rect">
            <a:avLst/>
          </a:prstGeom>
          <a:noFill/>
          <a:ln w="9525">
            <a:noFill/>
          </a:ln>
        </p:spPr>
        <p:txBody>
          <a:bodyPr wrap="square" anchor="t">
            <a:spAutoFit/>
          </a:bodyPr>
          <a:lstStyle/>
          <a:p>
            <a:pPr>
              <a:lnSpc>
                <a:spcPct val="115000"/>
              </a:lnSpc>
              <a:spcBef>
                <a:spcPct val="0"/>
              </a:spcBef>
              <a:buClrTx/>
              <a:buFont typeface="Wingdings" panose="05000000000000000000" pitchFamily="2" charset="2"/>
            </a:pPr>
            <a:r>
              <a:rPr lang="zh-CN" altLang="en-US" sz="2400" dirty="0">
                <a:solidFill>
                  <a:schemeClr val="bg1"/>
                </a:solidFill>
                <a:latin typeface="楷体_GB2312" charset="-122"/>
                <a:ea typeface="楷体_GB2312" charset="-122"/>
                <a:sym typeface="+mn-ea"/>
              </a:rPr>
              <a:t>   </a:t>
            </a:r>
            <a:r>
              <a:rPr lang="zh-CN" altLang="zh-CN" sz="2400" dirty="0">
                <a:solidFill>
                  <a:schemeClr val="bg1"/>
                </a:solidFill>
                <a:latin typeface="楷体_GB2312" charset="-122"/>
                <a:ea typeface="楷体_GB2312" charset="-122"/>
                <a:sym typeface="+mn-ea"/>
              </a:rPr>
              <a:t>注释事物是UML模型的解释部分，用来对模型中的元素进行说明，解释。</a:t>
            </a:r>
          </a:p>
        </p:txBody>
      </p:sp>
      <p:sp>
        <p:nvSpPr>
          <p:cNvPr id="2" name="文本框 100"/>
          <p:cNvSpPr txBox="1"/>
          <p:nvPr/>
        </p:nvSpPr>
        <p:spPr>
          <a:xfrm>
            <a:off x="7810183" y="1358265"/>
            <a:ext cx="1273175" cy="368300"/>
          </a:xfrm>
          <a:prstGeom prst="rect">
            <a:avLst/>
          </a:prstGeom>
          <a:noFill/>
          <a:ln w="9525">
            <a:noFill/>
          </a:ln>
        </p:spPr>
        <p:txBody>
          <a:bodyPr anchor="t">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注释事物</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500"/>
                                        <p:tgtEl>
                                          <p:spTgt spid="717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170"/>
                                        </p:tgtEl>
                                        <p:attrNameLst>
                                          <p:attrName>style.visibility</p:attrName>
                                        </p:attrNameLst>
                                      </p:cBhvr>
                                      <p:to>
                                        <p:strVal val="visible"/>
                                      </p:to>
                                    </p:set>
                                    <p:anim calcmode="lin" valueType="num">
                                      <p:cBhvr>
                                        <p:cTn id="11" dur="1000" fill="hold"/>
                                        <p:tgtEl>
                                          <p:spTgt spid="7170"/>
                                        </p:tgtEl>
                                        <p:attrNameLst>
                                          <p:attrName>ppt_w</p:attrName>
                                        </p:attrNameLst>
                                      </p:cBhvr>
                                      <p:tavLst>
                                        <p:tav tm="0">
                                          <p:val>
                                            <p:fltVal val="0"/>
                                          </p:val>
                                        </p:tav>
                                        <p:tav tm="100000">
                                          <p:val>
                                            <p:strVal val="#ppt_w"/>
                                          </p:val>
                                        </p:tav>
                                      </p:tavLst>
                                    </p:anim>
                                    <p:anim calcmode="lin" valueType="num">
                                      <p:cBhvr>
                                        <p:cTn id="12" dur="1000" fill="hold"/>
                                        <p:tgtEl>
                                          <p:spTgt spid="7170"/>
                                        </p:tgtEl>
                                        <p:attrNameLst>
                                          <p:attrName>ppt_h</p:attrName>
                                        </p:attrNameLst>
                                      </p:cBhvr>
                                      <p:tavLst>
                                        <p:tav tm="0">
                                          <p:val>
                                            <p:fltVal val="0"/>
                                          </p:val>
                                        </p:tav>
                                        <p:tav tm="100000">
                                          <p:val>
                                            <p:strVal val="#ppt_h"/>
                                          </p:val>
                                        </p:tav>
                                      </p:tavLst>
                                    </p:anim>
                                    <p:animEffect transition="in" filter="fade">
                                      <p:cBhvr>
                                        <p:cTn id="13" dur="1000"/>
                                        <p:tgtEl>
                                          <p:spTgt spid="717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7171"/>
                                        </p:tgtEl>
                                        <p:attrNameLst>
                                          <p:attrName>style.visibility</p:attrName>
                                        </p:attrNameLst>
                                      </p:cBhvr>
                                      <p:to>
                                        <p:strVal val="visible"/>
                                      </p:to>
                                    </p:set>
                                    <p:anim calcmode="lin" valueType="num">
                                      <p:cBhvr>
                                        <p:cTn id="16" dur="500" decel="50000" fill="hold">
                                          <p:stCondLst>
                                            <p:cond delay="0"/>
                                          </p:stCondLst>
                                        </p:cTn>
                                        <p:tgtEl>
                                          <p:spTgt spid="717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717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7171"/>
                                        </p:tgtEl>
                                        <p:attrNameLst>
                                          <p:attrName>ppt_w</p:attrName>
                                        </p:attrNameLst>
                                      </p:cBhvr>
                                      <p:tavLst>
                                        <p:tav tm="0">
                                          <p:val>
                                            <p:strVal val="#ppt_w*.05"/>
                                          </p:val>
                                        </p:tav>
                                        <p:tav tm="100000">
                                          <p:val>
                                            <p:strVal val="#ppt_w"/>
                                          </p:val>
                                        </p:tav>
                                      </p:tavLst>
                                    </p:anim>
                                    <p:anim calcmode="lin" valueType="num">
                                      <p:cBhvr>
                                        <p:cTn id="19" dur="1000" fill="hold"/>
                                        <p:tgtEl>
                                          <p:spTgt spid="717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717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717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717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7171"/>
                                        </p:tgtEl>
                                      </p:cBhvr>
                                    </p:animEffect>
                                  </p:childTnLst>
                                </p:cTn>
                              </p:par>
                            </p:childTnLst>
                          </p:cTn>
                        </p:par>
                        <p:par>
                          <p:cTn id="24" fill="hold">
                            <p:stCondLst>
                              <p:cond delay="1500"/>
                            </p:stCondLst>
                            <p:childTnLst>
                              <p:par>
                                <p:cTn id="25" presetID="16" presetClass="entr" presetSubtype="37" fill="hold" nodeType="afterEffect">
                                  <p:stCondLst>
                                    <p:cond delay="0"/>
                                  </p:stCondLst>
                                  <p:childTnLst>
                                    <p:set>
                                      <p:cBhvr>
                                        <p:cTn id="26" dur="1" fill="hold">
                                          <p:stCondLst>
                                            <p:cond delay="0"/>
                                          </p:stCondLst>
                                        </p:cTn>
                                        <p:tgtEl>
                                          <p:spTgt spid="7175"/>
                                        </p:tgtEl>
                                        <p:attrNameLst>
                                          <p:attrName>style.visibility</p:attrName>
                                        </p:attrNameLst>
                                      </p:cBhvr>
                                      <p:to>
                                        <p:strVal val="visible"/>
                                      </p:to>
                                    </p:set>
                                    <p:animEffect transition="in" filter="barn(outVertical)">
                                      <p:cBhvr>
                                        <p:cTn id="27" dur="1000"/>
                                        <p:tgtEl>
                                          <p:spTgt spid="7175"/>
                                        </p:tgtEl>
                                      </p:cBhvr>
                                    </p:animEffect>
                                  </p:childTnLst>
                                </p:cTn>
                              </p:par>
                            </p:childTnLst>
                          </p:cTn>
                        </p:par>
                        <p:par>
                          <p:cTn id="28" fill="hold">
                            <p:stCondLst>
                              <p:cond delay="2500"/>
                            </p:stCondLst>
                            <p:childTnLst>
                              <p:par>
                                <p:cTn id="29" presetID="22" presetClass="entr" presetSubtype="2" fill="hold" grpId="0" nodeType="afterEffect">
                                  <p:stCondLst>
                                    <p:cond delay="0"/>
                                  </p:stCondLst>
                                  <p:childTnLst>
                                    <p:set>
                                      <p:cBhvr>
                                        <p:cTn id="30" dur="1" fill="hold">
                                          <p:stCondLst>
                                            <p:cond delay="0"/>
                                          </p:stCondLst>
                                        </p:cTn>
                                        <p:tgtEl>
                                          <p:spTgt spid="7265"/>
                                        </p:tgtEl>
                                        <p:attrNameLst>
                                          <p:attrName>style.visibility</p:attrName>
                                        </p:attrNameLst>
                                      </p:cBhvr>
                                      <p:to>
                                        <p:strVal val="visible"/>
                                      </p:to>
                                    </p:set>
                                    <p:animEffect transition="in" filter="wipe(right)">
                                      <p:cBhvr>
                                        <p:cTn id="31" dur="500"/>
                                        <p:tgtEl>
                                          <p:spTgt spid="7265"/>
                                        </p:tgtEl>
                                      </p:cBhvr>
                                    </p:animEffect>
                                  </p:childTnLst>
                                </p:cTn>
                              </p:par>
                            </p:childTnLst>
                          </p:cTn>
                        </p:par>
                        <p:par>
                          <p:cTn id="32" fill="hold">
                            <p:stCondLst>
                              <p:cond delay="3000"/>
                            </p:stCondLst>
                            <p:childTnLst>
                              <p:par>
                                <p:cTn id="33" presetID="22" presetClass="entr" presetSubtype="2" fill="hold" grpId="0" nodeType="afterEffect">
                                  <p:stCondLst>
                                    <p:cond delay="0"/>
                                  </p:stCondLst>
                                  <p:childTnLst>
                                    <p:set>
                                      <p:cBhvr>
                                        <p:cTn id="34" dur="1" fill="hold">
                                          <p:stCondLst>
                                            <p:cond delay="0"/>
                                          </p:stCondLst>
                                        </p:cTn>
                                        <p:tgtEl>
                                          <p:spTgt spid="7264"/>
                                        </p:tgtEl>
                                        <p:attrNameLst>
                                          <p:attrName>style.visibility</p:attrName>
                                        </p:attrNameLst>
                                      </p:cBhvr>
                                      <p:to>
                                        <p:strVal val="visible"/>
                                      </p:to>
                                    </p:set>
                                    <p:animEffect transition="in" filter="wipe(right)">
                                      <p:cBhvr>
                                        <p:cTn id="35" dur="500"/>
                                        <p:tgtEl>
                                          <p:spTgt spid="7264"/>
                                        </p:tgtEl>
                                      </p:cBhvr>
                                    </p:animEffect>
                                  </p:childTnLst>
                                </p:cTn>
                              </p:par>
                              <p:par>
                                <p:cTn id="36" presetID="22" presetClass="entr" presetSubtype="2" fill="hold" grpId="0" nodeType="withEffect">
                                  <p:stCondLst>
                                    <p:cond delay="0"/>
                                  </p:stCondLst>
                                  <p:childTnLst>
                                    <p:set>
                                      <p:cBhvr>
                                        <p:cTn id="37" dur="1" fill="hold">
                                          <p:stCondLst>
                                            <p:cond delay="0"/>
                                          </p:stCondLst>
                                        </p:cTn>
                                        <p:tgtEl>
                                          <p:spTgt spid="7266"/>
                                        </p:tgtEl>
                                        <p:attrNameLst>
                                          <p:attrName>style.visibility</p:attrName>
                                        </p:attrNameLst>
                                      </p:cBhvr>
                                      <p:to>
                                        <p:strVal val="visible"/>
                                      </p:to>
                                    </p:set>
                                    <p:animEffect transition="in" filter="wipe(right)">
                                      <p:cBhvr>
                                        <p:cTn id="38" dur="500"/>
                                        <p:tgtEl>
                                          <p:spTgt spid="7266"/>
                                        </p:tgtEl>
                                      </p:cBhvr>
                                    </p:animEffect>
                                  </p:childTnLst>
                                </p:cTn>
                              </p:par>
                            </p:childTnLst>
                          </p:cTn>
                        </p:par>
                        <p:par>
                          <p:cTn id="39" fill="hold">
                            <p:stCondLst>
                              <p:cond delay="3500"/>
                            </p:stCondLst>
                            <p:childTnLst>
                              <p:par>
                                <p:cTn id="40" presetID="22" presetClass="entr" presetSubtype="2" fill="hold" grpId="0" nodeType="after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right)">
                                      <p:cBhvr>
                                        <p:cTn id="4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ldLvl="0" animBg="1"/>
      <p:bldP spid="7171" grpId="0"/>
      <p:bldP spid="7264" grpId="0"/>
      <p:bldP spid="7265" grpId="0"/>
      <p:bldP spid="7266" grpId="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1267" name="文本框 18"/>
          <p:cNvSpPr txBox="1"/>
          <p:nvPr/>
        </p:nvSpPr>
        <p:spPr>
          <a:xfrm>
            <a:off x="984250" y="412750"/>
            <a:ext cx="3128963" cy="398780"/>
          </a:xfrm>
          <a:prstGeom prst="rect">
            <a:avLst/>
          </a:prstGeom>
          <a:noFill/>
          <a:ln w="9525">
            <a:noFill/>
          </a:ln>
        </p:spPr>
        <p:txBody>
          <a:bodyPr anchor="t">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中的关系</a:t>
            </a:r>
          </a:p>
        </p:txBody>
      </p:sp>
      <p:grpSp>
        <p:nvGrpSpPr>
          <p:cNvPr id="11268" name="组合 1"/>
          <p:cNvGrpSpPr/>
          <p:nvPr/>
        </p:nvGrpSpPr>
        <p:grpSpPr>
          <a:xfrm>
            <a:off x="222250" y="328613"/>
            <a:ext cx="654050" cy="573087"/>
            <a:chOff x="0" y="0"/>
            <a:chExt cx="3252297" cy="2844316"/>
          </a:xfrm>
        </p:grpSpPr>
        <p:sp>
          <p:nvSpPr>
            <p:cNvPr id="13317"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3318"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11271" name="泪滴形 6"/>
          <p:cNvSpPr/>
          <p:nvPr/>
        </p:nvSpPr>
        <p:spPr>
          <a:xfrm>
            <a:off x="6096000" y="1882775"/>
            <a:ext cx="1930400" cy="1930400"/>
          </a:xfrm>
          <a:custGeom>
            <a:avLst/>
            <a:gdLst/>
            <a:ahLst/>
            <a:cxnLst>
              <a:cxn ang="0">
                <a:pos x="0" y="965200"/>
              </a:cxn>
              <a:cxn ang="0">
                <a:pos x="965200" y="0"/>
              </a:cxn>
              <a:cxn ang="0">
                <a:pos x="1930400" y="0"/>
              </a:cxn>
              <a:cxn ang="0">
                <a:pos x="1930400" y="965200"/>
              </a:cxn>
              <a:cxn ang="0">
                <a:pos x="965200" y="1930400"/>
              </a:cxn>
              <a:cxn ang="0">
                <a:pos x="0" y="965200"/>
              </a:cxn>
            </a:cxnLst>
            <a:rect l="0" t="0" r="0" b="0"/>
            <a:pathLst>
              <a:path w="1930400" h="1930400">
                <a:moveTo>
                  <a:pt x="0" y="965200"/>
                </a:moveTo>
                <a:cubicBezTo>
                  <a:pt x="0" y="432135"/>
                  <a:pt x="432135" y="0"/>
                  <a:pt x="965200" y="0"/>
                </a:cubicBezTo>
                <a:lnTo>
                  <a:pt x="1930400" y="0"/>
                </a:lnTo>
                <a:lnTo>
                  <a:pt x="1930400" y="965200"/>
                </a:lnTo>
                <a:cubicBezTo>
                  <a:pt x="1930400" y="1498265"/>
                  <a:pt x="1498265" y="1930400"/>
                  <a:pt x="965200" y="1930400"/>
                </a:cubicBezTo>
                <a:cubicBezTo>
                  <a:pt x="432135" y="1930400"/>
                  <a:pt x="0" y="1498265"/>
                  <a:pt x="0" y="965200"/>
                </a:cubicBezTo>
                <a:close/>
              </a:path>
            </a:pathLst>
          </a:custGeom>
          <a:solidFill>
            <a:schemeClr val="bg1">
              <a:alpha val="39999"/>
            </a:schemeClr>
          </a:solidFill>
          <a:ln w="9525">
            <a:noFill/>
          </a:ln>
        </p:spPr>
        <p:txBody>
          <a:bodyPr/>
          <a:lstStyle/>
          <a:p>
            <a:endParaRPr lang="zh-CN" altLang="en-US"/>
          </a:p>
        </p:txBody>
      </p:sp>
      <p:sp>
        <p:nvSpPr>
          <p:cNvPr id="11272" name="泪滴形 7"/>
          <p:cNvSpPr/>
          <p:nvPr/>
        </p:nvSpPr>
        <p:spPr>
          <a:xfrm rot="10800000">
            <a:off x="4165600" y="3813175"/>
            <a:ext cx="1930400" cy="1930400"/>
          </a:xfrm>
          <a:custGeom>
            <a:avLst/>
            <a:gdLst/>
            <a:ahLst/>
            <a:cxnLst>
              <a:cxn ang="0">
                <a:pos x="0" y="965200"/>
              </a:cxn>
              <a:cxn ang="0">
                <a:pos x="965200" y="0"/>
              </a:cxn>
              <a:cxn ang="0">
                <a:pos x="1930400" y="0"/>
              </a:cxn>
              <a:cxn ang="0">
                <a:pos x="1930400" y="965200"/>
              </a:cxn>
              <a:cxn ang="0">
                <a:pos x="965200" y="1930400"/>
              </a:cxn>
              <a:cxn ang="0">
                <a:pos x="0" y="965200"/>
              </a:cxn>
            </a:cxnLst>
            <a:rect l="0" t="0" r="0" b="0"/>
            <a:pathLst>
              <a:path w="1930400" h="1930400">
                <a:moveTo>
                  <a:pt x="0" y="965200"/>
                </a:moveTo>
                <a:cubicBezTo>
                  <a:pt x="0" y="432135"/>
                  <a:pt x="432135" y="0"/>
                  <a:pt x="965200" y="0"/>
                </a:cubicBezTo>
                <a:lnTo>
                  <a:pt x="1930400" y="0"/>
                </a:lnTo>
                <a:lnTo>
                  <a:pt x="1930400" y="965200"/>
                </a:lnTo>
                <a:cubicBezTo>
                  <a:pt x="1930400" y="1498265"/>
                  <a:pt x="1498265" y="1930400"/>
                  <a:pt x="965200" y="1930400"/>
                </a:cubicBezTo>
                <a:cubicBezTo>
                  <a:pt x="432135" y="1930400"/>
                  <a:pt x="0" y="1498265"/>
                  <a:pt x="0" y="965200"/>
                </a:cubicBezTo>
                <a:close/>
              </a:path>
            </a:pathLst>
          </a:custGeom>
          <a:solidFill>
            <a:schemeClr val="bg1">
              <a:alpha val="39999"/>
            </a:schemeClr>
          </a:solidFill>
          <a:ln w="9525">
            <a:noFill/>
          </a:ln>
        </p:spPr>
        <p:txBody>
          <a:bodyPr/>
          <a:lstStyle/>
          <a:p>
            <a:endParaRPr lang="zh-CN" altLang="en-US"/>
          </a:p>
        </p:txBody>
      </p:sp>
      <p:sp>
        <p:nvSpPr>
          <p:cNvPr id="11273" name="泪滴形 8"/>
          <p:cNvSpPr/>
          <p:nvPr/>
        </p:nvSpPr>
        <p:spPr>
          <a:xfrm rot="-10800000" flipH="1">
            <a:off x="6096000" y="3813175"/>
            <a:ext cx="2001838" cy="1930400"/>
          </a:xfrm>
          <a:custGeom>
            <a:avLst/>
            <a:gdLst/>
            <a:ahLst/>
            <a:cxnLst>
              <a:cxn ang="0">
                <a:pos x="0" y="965200"/>
              </a:cxn>
              <a:cxn ang="0">
                <a:pos x="1001078" y="0"/>
              </a:cxn>
              <a:cxn ang="0">
                <a:pos x="2002156" y="0"/>
              </a:cxn>
              <a:cxn ang="0">
                <a:pos x="2002156" y="965200"/>
              </a:cxn>
              <a:cxn ang="0">
                <a:pos x="1001078" y="1930400"/>
              </a:cxn>
              <a:cxn ang="0">
                <a:pos x="0" y="965200"/>
              </a:cxn>
            </a:cxnLst>
            <a:rect l="0" t="0" r="0" b="0"/>
            <a:pathLst>
              <a:path w="2001520" h="1930400">
                <a:moveTo>
                  <a:pt x="0" y="965200"/>
                </a:moveTo>
                <a:cubicBezTo>
                  <a:pt x="0" y="432135"/>
                  <a:pt x="448056" y="0"/>
                  <a:pt x="1000760" y="0"/>
                </a:cubicBezTo>
                <a:lnTo>
                  <a:pt x="2001520" y="0"/>
                </a:lnTo>
                <a:lnTo>
                  <a:pt x="2001520" y="965200"/>
                </a:lnTo>
                <a:cubicBezTo>
                  <a:pt x="2001520" y="1498265"/>
                  <a:pt x="1553464" y="1930400"/>
                  <a:pt x="1000760" y="1930400"/>
                </a:cubicBezTo>
                <a:cubicBezTo>
                  <a:pt x="448056" y="1930400"/>
                  <a:pt x="0" y="1498265"/>
                  <a:pt x="0" y="965200"/>
                </a:cubicBezTo>
                <a:close/>
              </a:path>
            </a:pathLst>
          </a:custGeom>
          <a:solidFill>
            <a:schemeClr val="bg1">
              <a:alpha val="79999"/>
            </a:schemeClr>
          </a:solidFill>
          <a:ln w="9525">
            <a:noFill/>
          </a:ln>
        </p:spPr>
        <p:txBody>
          <a:bodyPr/>
          <a:lstStyle/>
          <a:p>
            <a:endParaRPr lang="zh-CN" altLang="en-US"/>
          </a:p>
        </p:txBody>
      </p:sp>
      <p:sp>
        <p:nvSpPr>
          <p:cNvPr id="11274" name="泪滴形 9"/>
          <p:cNvSpPr/>
          <p:nvPr/>
        </p:nvSpPr>
        <p:spPr>
          <a:xfrm rot="-10800000" flipV="1">
            <a:off x="4160838" y="1882775"/>
            <a:ext cx="1939925" cy="1930400"/>
          </a:xfrm>
          <a:custGeom>
            <a:avLst/>
            <a:gdLst/>
            <a:ahLst/>
            <a:cxnLst>
              <a:cxn ang="0">
                <a:pos x="0" y="965200"/>
              </a:cxn>
              <a:cxn ang="0">
                <a:pos x="969645" y="0"/>
              </a:cxn>
              <a:cxn ang="0">
                <a:pos x="1939289" y="0"/>
              </a:cxn>
              <a:cxn ang="0">
                <a:pos x="1939289" y="965200"/>
              </a:cxn>
              <a:cxn ang="0">
                <a:pos x="969644" y="1930400"/>
              </a:cxn>
              <a:cxn ang="0">
                <a:pos x="-1" y="965200"/>
              </a:cxn>
              <a:cxn ang="0">
                <a:pos x="0" y="965200"/>
              </a:cxn>
            </a:cxnLst>
            <a:rect l="0" t="0" r="0" b="0"/>
            <a:pathLst>
              <a:path w="1940561" h="1930400">
                <a:moveTo>
                  <a:pt x="0" y="965200"/>
                </a:moveTo>
                <a:cubicBezTo>
                  <a:pt x="0" y="432135"/>
                  <a:pt x="434410" y="0"/>
                  <a:pt x="970281" y="0"/>
                </a:cubicBezTo>
                <a:lnTo>
                  <a:pt x="1940561" y="0"/>
                </a:lnTo>
                <a:lnTo>
                  <a:pt x="1940561" y="965200"/>
                </a:lnTo>
                <a:cubicBezTo>
                  <a:pt x="1940561" y="1498265"/>
                  <a:pt x="1506151" y="1930400"/>
                  <a:pt x="970280" y="1930400"/>
                </a:cubicBezTo>
                <a:cubicBezTo>
                  <a:pt x="434409" y="1930400"/>
                  <a:pt x="-1" y="1498265"/>
                  <a:pt x="-1" y="965200"/>
                </a:cubicBezTo>
                <a:lnTo>
                  <a:pt x="0" y="965200"/>
                </a:lnTo>
                <a:close/>
              </a:path>
            </a:pathLst>
          </a:custGeom>
          <a:solidFill>
            <a:schemeClr val="bg1">
              <a:alpha val="79999"/>
            </a:schemeClr>
          </a:solidFill>
          <a:ln w="9525">
            <a:noFill/>
          </a:ln>
        </p:spPr>
        <p:txBody>
          <a:bodyPr/>
          <a:lstStyle/>
          <a:p>
            <a:pPr algn="ctr"/>
            <a:endParaRPr lang="zh-CN" altLang="en-US"/>
          </a:p>
        </p:txBody>
      </p:sp>
      <p:sp>
        <p:nvSpPr>
          <p:cNvPr id="7" name="TextBox 5"/>
          <p:cNvSpPr txBox="1"/>
          <p:nvPr/>
        </p:nvSpPr>
        <p:spPr>
          <a:xfrm>
            <a:off x="1205230" y="1555115"/>
            <a:ext cx="2819400" cy="2030095"/>
          </a:xfrm>
          <a:prstGeom prst="rect">
            <a:avLst/>
          </a:prstGeom>
          <a:noFill/>
        </p:spPr>
        <p:txBody>
          <a:bodyPr wrap="square" rtlCol="0">
            <a:spAutoFit/>
          </a:bodyPr>
          <a:lstStyle/>
          <a:p>
            <a:r>
              <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依赖（</a:t>
            </a:r>
            <a:r>
              <a:rPr lang="en-US" altLang="zh-CN"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Dependency</a:t>
            </a:r>
            <a:r>
              <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a:t>
            </a:r>
          </a:p>
          <a:p>
            <a:r>
              <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       依赖是两个模型元素间的语义关系，其中一个元素（独立事务）发生变化会影响另一个元素（依赖事务）的语义</a:t>
            </a:r>
          </a:p>
        </p:txBody>
      </p:sp>
      <p:sp>
        <p:nvSpPr>
          <p:cNvPr id="17" name="TextBox 6"/>
          <p:cNvSpPr txBox="1"/>
          <p:nvPr/>
        </p:nvSpPr>
        <p:spPr>
          <a:xfrm>
            <a:off x="8412480" y="1555115"/>
            <a:ext cx="3162300" cy="2030095"/>
          </a:xfrm>
          <a:prstGeom prst="rect">
            <a:avLst/>
          </a:prstGeom>
          <a:noFill/>
        </p:spPr>
        <p:txBody>
          <a:bodyPr wrap="square" rtlCol="0">
            <a:spAutoFit/>
          </a:bodyPr>
          <a:lstStyle/>
          <a:p>
            <a:r>
              <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关联（</a:t>
            </a:r>
            <a:r>
              <a:rPr lang="en-US" altLang="zh-CN"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association</a:t>
            </a:r>
            <a:r>
              <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a:t>
            </a:r>
            <a:endParaRPr lang="en-US" altLang="zh-CN"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r>
              <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是类之间的结构关系，他描述了一组链，链是对象（类的实例）之间的链接。聚合是一种特殊类型的关联，他描述了整体和部分的结构关系。</a:t>
            </a:r>
          </a:p>
        </p:txBody>
      </p:sp>
      <p:sp>
        <p:nvSpPr>
          <p:cNvPr id="18" name="TextBox 7"/>
          <p:cNvSpPr txBox="1"/>
          <p:nvPr/>
        </p:nvSpPr>
        <p:spPr>
          <a:xfrm>
            <a:off x="531495" y="3990340"/>
            <a:ext cx="3582035" cy="1753235"/>
          </a:xfrm>
          <a:prstGeom prst="rect">
            <a:avLst/>
          </a:prstGeom>
          <a:noFill/>
        </p:spPr>
        <p:txBody>
          <a:bodyPr wrap="square" rtlCol="0">
            <a:spAutoFit/>
          </a:bodyPr>
          <a:lstStyle/>
          <a:p>
            <a:r>
              <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泛化（</a:t>
            </a:r>
            <a:r>
              <a:rPr lang="en-US" altLang="zh-CN"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generalization</a:t>
            </a:r>
            <a:r>
              <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a:t>
            </a:r>
            <a:endParaRPr lang="en-US" altLang="zh-CN"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r>
              <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是一种特殊</a:t>
            </a:r>
            <a:r>
              <a:rPr lang="en-US" altLang="zh-CN"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a:t>
            </a:r>
            <a:r>
              <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一般关系，其中特殊元素（子元素）基于一般元素（父元素）而建立，用这种方法子元素共享了父元素的结构和行为。</a:t>
            </a:r>
          </a:p>
        </p:txBody>
      </p:sp>
      <p:sp>
        <p:nvSpPr>
          <p:cNvPr id="22" name="TextBox 6"/>
          <p:cNvSpPr txBox="1"/>
          <p:nvPr/>
        </p:nvSpPr>
        <p:spPr>
          <a:xfrm>
            <a:off x="8412480" y="3990340"/>
            <a:ext cx="3590925" cy="2306955"/>
          </a:xfrm>
          <a:prstGeom prst="rect">
            <a:avLst/>
          </a:prstGeom>
          <a:noFill/>
        </p:spPr>
        <p:txBody>
          <a:bodyPr wrap="square" rtlCol="0">
            <a:spAutoFit/>
          </a:bodyPr>
          <a:lstStyle/>
          <a:p>
            <a:r>
              <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实现（</a:t>
            </a:r>
            <a:r>
              <a:rPr lang="en-US" altLang="zh-CN"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realization</a:t>
            </a:r>
            <a:r>
              <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a:t>
            </a:r>
            <a:endParaRPr lang="en-US" altLang="zh-CN"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a:p>
            <a:r>
              <a:rPr lang="zh-CN" altLang="en-US" b="1" spc="30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是类目之间的语义关系，其中一个类目指定了由另一个类目保证执行的合约，在两种地方会遇到实现关系：一种是在接口和实现它们的类或构件之间；另一种是在用例和实现它们的协作之间</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fade">
                                      <p:cBhvr>
                                        <p:cTn id="7" dur="500"/>
                                        <p:tgtEl>
                                          <p:spTgt spid="1126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266"/>
                                        </p:tgtEl>
                                        <p:attrNameLst>
                                          <p:attrName>style.visibility</p:attrName>
                                        </p:attrNameLst>
                                      </p:cBhvr>
                                      <p:to>
                                        <p:strVal val="visible"/>
                                      </p:to>
                                    </p:set>
                                    <p:anim calcmode="lin" valueType="num">
                                      <p:cBhvr>
                                        <p:cTn id="11" dur="1000" fill="hold"/>
                                        <p:tgtEl>
                                          <p:spTgt spid="11266"/>
                                        </p:tgtEl>
                                        <p:attrNameLst>
                                          <p:attrName>ppt_w</p:attrName>
                                        </p:attrNameLst>
                                      </p:cBhvr>
                                      <p:tavLst>
                                        <p:tav tm="0">
                                          <p:val>
                                            <p:fltVal val="0"/>
                                          </p:val>
                                        </p:tav>
                                        <p:tav tm="100000">
                                          <p:val>
                                            <p:strVal val="#ppt_w"/>
                                          </p:val>
                                        </p:tav>
                                      </p:tavLst>
                                    </p:anim>
                                    <p:anim calcmode="lin" valueType="num">
                                      <p:cBhvr>
                                        <p:cTn id="12" dur="1000" fill="hold"/>
                                        <p:tgtEl>
                                          <p:spTgt spid="11266"/>
                                        </p:tgtEl>
                                        <p:attrNameLst>
                                          <p:attrName>ppt_h</p:attrName>
                                        </p:attrNameLst>
                                      </p:cBhvr>
                                      <p:tavLst>
                                        <p:tav tm="0">
                                          <p:val>
                                            <p:fltVal val="0"/>
                                          </p:val>
                                        </p:tav>
                                        <p:tav tm="100000">
                                          <p:val>
                                            <p:strVal val="#ppt_h"/>
                                          </p:val>
                                        </p:tav>
                                      </p:tavLst>
                                    </p:anim>
                                    <p:animEffect transition="in" filter="fade">
                                      <p:cBhvr>
                                        <p:cTn id="13" dur="1000"/>
                                        <p:tgtEl>
                                          <p:spTgt spid="1126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1267"/>
                                        </p:tgtEl>
                                        <p:attrNameLst>
                                          <p:attrName>style.visibility</p:attrName>
                                        </p:attrNameLst>
                                      </p:cBhvr>
                                      <p:to>
                                        <p:strVal val="visible"/>
                                      </p:to>
                                    </p:set>
                                    <p:anim calcmode="lin" valueType="num">
                                      <p:cBhvr>
                                        <p:cTn id="16" dur="500" decel="50000" fill="hold">
                                          <p:stCondLst>
                                            <p:cond delay="0"/>
                                          </p:stCondLst>
                                        </p:cTn>
                                        <p:tgtEl>
                                          <p:spTgt spid="11267"/>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126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1267"/>
                                        </p:tgtEl>
                                        <p:attrNameLst>
                                          <p:attrName>ppt_w</p:attrName>
                                        </p:attrNameLst>
                                      </p:cBhvr>
                                      <p:tavLst>
                                        <p:tav tm="0">
                                          <p:val>
                                            <p:strVal val="#ppt_w*.05"/>
                                          </p:val>
                                        </p:tav>
                                        <p:tav tm="100000">
                                          <p:val>
                                            <p:strVal val="#ppt_w"/>
                                          </p:val>
                                        </p:tav>
                                      </p:tavLst>
                                    </p:anim>
                                    <p:anim calcmode="lin" valueType="num">
                                      <p:cBhvr>
                                        <p:cTn id="19" dur="1000" fill="hold"/>
                                        <p:tgtEl>
                                          <p:spTgt spid="1126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126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126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126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1267"/>
                                        </p:tgtEl>
                                      </p:cBhvr>
                                    </p:animEffect>
                                  </p:childTnLst>
                                </p:cTn>
                              </p:par>
                            </p:childTnLst>
                          </p:cTn>
                        </p:par>
                        <p:par>
                          <p:cTn id="24" fill="hold">
                            <p:stCondLst>
                              <p:cond delay="1500"/>
                            </p:stCondLst>
                            <p:childTnLst>
                              <p:par>
                                <p:cTn id="25" presetID="6" presetClass="entr" presetSubtype="16" fill="hold" nodeType="afterEffect">
                                  <p:stCondLst>
                                    <p:cond delay="0"/>
                                  </p:stCondLst>
                                  <p:childTnLst>
                                    <p:set>
                                      <p:cBhvr>
                                        <p:cTn id="26" dur="1" fill="hold">
                                          <p:stCondLst>
                                            <p:cond delay="0"/>
                                          </p:stCondLst>
                                        </p:cTn>
                                        <p:tgtEl>
                                          <p:spTgt spid="11274"/>
                                        </p:tgtEl>
                                        <p:attrNameLst>
                                          <p:attrName>style.visibility</p:attrName>
                                        </p:attrNameLst>
                                      </p:cBhvr>
                                      <p:to>
                                        <p:strVal val="visible"/>
                                      </p:to>
                                    </p:set>
                                    <p:animEffect transition="in" filter="circle(in)">
                                      <p:cBhvr>
                                        <p:cTn id="27" dur="2000"/>
                                        <p:tgtEl>
                                          <p:spTgt spid="11274"/>
                                        </p:tgtEl>
                                      </p:cBhvr>
                                    </p:animEffect>
                                  </p:childTnLst>
                                </p:cTn>
                              </p:par>
                              <p:par>
                                <p:cTn id="28" presetID="6" presetClass="entr" presetSubtype="16" fill="hold" nodeType="withEffect">
                                  <p:stCondLst>
                                    <p:cond delay="0"/>
                                  </p:stCondLst>
                                  <p:childTnLst>
                                    <p:set>
                                      <p:cBhvr>
                                        <p:cTn id="29" dur="1" fill="hold">
                                          <p:stCondLst>
                                            <p:cond delay="0"/>
                                          </p:stCondLst>
                                        </p:cTn>
                                        <p:tgtEl>
                                          <p:spTgt spid="11271"/>
                                        </p:tgtEl>
                                        <p:attrNameLst>
                                          <p:attrName>style.visibility</p:attrName>
                                        </p:attrNameLst>
                                      </p:cBhvr>
                                      <p:to>
                                        <p:strVal val="visible"/>
                                      </p:to>
                                    </p:set>
                                    <p:animEffect transition="in" filter="circle(in)">
                                      <p:cBhvr>
                                        <p:cTn id="30" dur="2000"/>
                                        <p:tgtEl>
                                          <p:spTgt spid="11271"/>
                                        </p:tgtEl>
                                      </p:cBhvr>
                                    </p:animEffect>
                                  </p:childTnLst>
                                </p:cTn>
                              </p:par>
                              <p:par>
                                <p:cTn id="31" presetID="6" presetClass="entr" presetSubtype="16" fill="hold" nodeType="withEffect">
                                  <p:stCondLst>
                                    <p:cond delay="0"/>
                                  </p:stCondLst>
                                  <p:childTnLst>
                                    <p:set>
                                      <p:cBhvr>
                                        <p:cTn id="32" dur="1" fill="hold">
                                          <p:stCondLst>
                                            <p:cond delay="0"/>
                                          </p:stCondLst>
                                        </p:cTn>
                                        <p:tgtEl>
                                          <p:spTgt spid="11273"/>
                                        </p:tgtEl>
                                        <p:attrNameLst>
                                          <p:attrName>style.visibility</p:attrName>
                                        </p:attrNameLst>
                                      </p:cBhvr>
                                      <p:to>
                                        <p:strVal val="visible"/>
                                      </p:to>
                                    </p:set>
                                    <p:animEffect transition="in" filter="circle(in)">
                                      <p:cBhvr>
                                        <p:cTn id="33" dur="2000"/>
                                        <p:tgtEl>
                                          <p:spTgt spid="11273"/>
                                        </p:tgtEl>
                                      </p:cBhvr>
                                    </p:animEffect>
                                  </p:childTnLst>
                                </p:cTn>
                              </p:par>
                              <p:par>
                                <p:cTn id="34" presetID="6" presetClass="entr" presetSubtype="16" fill="hold" nodeType="withEffect">
                                  <p:stCondLst>
                                    <p:cond delay="0"/>
                                  </p:stCondLst>
                                  <p:childTnLst>
                                    <p:set>
                                      <p:cBhvr>
                                        <p:cTn id="35" dur="1" fill="hold">
                                          <p:stCondLst>
                                            <p:cond delay="0"/>
                                          </p:stCondLst>
                                        </p:cTn>
                                        <p:tgtEl>
                                          <p:spTgt spid="11272"/>
                                        </p:tgtEl>
                                        <p:attrNameLst>
                                          <p:attrName>style.visibility</p:attrName>
                                        </p:attrNameLst>
                                      </p:cBhvr>
                                      <p:to>
                                        <p:strVal val="visible"/>
                                      </p:to>
                                    </p:set>
                                    <p:animEffect transition="in" filter="circle(in)">
                                      <p:cBhvr>
                                        <p:cTn id="36" dur="2000"/>
                                        <p:tgtEl>
                                          <p:spTgt spid="11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ldLvl="0" animBg="1"/>
      <p:bldP spid="1126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32244" y="2010430"/>
            <a:ext cx="8280920" cy="3816424"/>
          </a:xfrm>
          <a:prstGeom prst="rect">
            <a:avLst/>
          </a:prstGeom>
          <a:solidFill>
            <a:schemeClr val="tx1">
              <a:lumMod val="85000"/>
              <a:lumOff val="15000"/>
              <a:alpha val="66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036976" y="2154446"/>
            <a:ext cx="7992888" cy="3528392"/>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14"/>
          <p:cNvSpPr txBox="1"/>
          <p:nvPr/>
        </p:nvSpPr>
        <p:spPr>
          <a:xfrm>
            <a:off x="2635776" y="2321683"/>
            <a:ext cx="2402800" cy="3323987"/>
          </a:xfrm>
          <a:prstGeom prst="rect">
            <a:avLst/>
          </a:prstGeom>
          <a:noFill/>
        </p:spPr>
        <p:txBody>
          <a:bodyPr wrap="square" rtlCol="0">
            <a:spAutoFit/>
          </a:bodyPr>
          <a:lstStyle/>
          <a:p>
            <a:pPr>
              <a:lnSpc>
                <a:spcPct val="150000"/>
              </a:lnSpc>
            </a:pPr>
            <a:r>
              <a:rPr kumimoji="1" lang="zh-CN" altLang="en-US" sz="2000" b="1" dirty="0">
                <a:solidFill>
                  <a:schemeClr val="bg1"/>
                </a:solidFill>
                <a:latin typeface="楷体_GB2312" charset="-122"/>
                <a:ea typeface="楷体_GB2312" charset="-122"/>
              </a:rPr>
              <a:t>类图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对象图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构件图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组合结构图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用况图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顺序图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通信图</a:t>
            </a:r>
            <a:endParaRPr kumimoji="1" lang="en-US" altLang="zh-CN" sz="2000" b="1" dirty="0">
              <a:solidFill>
                <a:schemeClr val="bg1"/>
              </a:solidFill>
              <a:latin typeface="楷体_GB2312" charset="-122"/>
              <a:ea typeface="楷体_GB2312" charset="-122"/>
            </a:endParaRPr>
          </a:p>
        </p:txBody>
      </p:sp>
      <p:sp>
        <p:nvSpPr>
          <p:cNvPr id="12" name="TextBox 14"/>
          <p:cNvSpPr txBox="1"/>
          <p:nvPr/>
        </p:nvSpPr>
        <p:spPr>
          <a:xfrm>
            <a:off x="5781392" y="2506349"/>
            <a:ext cx="2402800" cy="3323987"/>
          </a:xfrm>
          <a:prstGeom prst="rect">
            <a:avLst/>
          </a:prstGeom>
          <a:noFill/>
        </p:spPr>
        <p:txBody>
          <a:bodyPr wrap="square" rtlCol="0">
            <a:spAutoFit/>
          </a:bodyPr>
          <a:lstStyle/>
          <a:p>
            <a:pPr>
              <a:lnSpc>
                <a:spcPct val="150000"/>
              </a:lnSpc>
            </a:pPr>
            <a:r>
              <a:rPr kumimoji="1" lang="zh-CN" altLang="en-US" sz="2000" b="1" dirty="0">
                <a:solidFill>
                  <a:schemeClr val="bg1"/>
                </a:solidFill>
                <a:latin typeface="楷体_GB2312" charset="-122"/>
                <a:ea typeface="楷体_GB2312" charset="-122"/>
              </a:rPr>
              <a:t>状态机图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活动图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部署图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包图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定时图</a:t>
            </a:r>
            <a:endParaRPr kumimoji="1" lang="en-US" altLang="zh-CN" sz="2000" b="1" dirty="0">
              <a:solidFill>
                <a:schemeClr val="bg1"/>
              </a:solidFill>
              <a:latin typeface="楷体_GB2312" charset="-122"/>
              <a:ea typeface="楷体_GB2312" charset="-122"/>
            </a:endParaRPr>
          </a:p>
          <a:p>
            <a:pPr>
              <a:lnSpc>
                <a:spcPct val="150000"/>
              </a:lnSpc>
            </a:pPr>
            <a:r>
              <a:rPr kumimoji="1" lang="zh-CN" altLang="en-US" sz="2000" b="1" dirty="0">
                <a:solidFill>
                  <a:schemeClr val="bg1"/>
                </a:solidFill>
                <a:latin typeface="楷体_GB2312" charset="-122"/>
                <a:ea typeface="楷体_GB2312" charset="-122"/>
              </a:rPr>
              <a:t>交互概览图</a:t>
            </a:r>
            <a:endParaRPr kumimoji="1" lang="en-US" altLang="zh-CN" sz="2000" b="1" dirty="0">
              <a:solidFill>
                <a:schemeClr val="bg1"/>
              </a:solidFill>
              <a:latin typeface="楷体_GB2312" charset="-122"/>
              <a:ea typeface="楷体_GB2312" charset="-122"/>
            </a:endParaRPr>
          </a:p>
          <a:p>
            <a:pPr>
              <a:lnSpc>
                <a:spcPct val="150000"/>
              </a:lnSpc>
            </a:pPr>
            <a:endParaRPr kumimoji="1" lang="en-US" altLang="zh-CN" sz="2000" b="1" dirty="0">
              <a:solidFill>
                <a:schemeClr val="bg1"/>
              </a:solidFill>
              <a:latin typeface="楷体_GB2312" charset="-122"/>
              <a:ea typeface="楷体_GB2312" charset="-122"/>
            </a:endParaRPr>
          </a:p>
        </p:txBody>
      </p:sp>
      <p:sp>
        <p:nvSpPr>
          <p:cNvPr id="717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7171" name="文本框 18"/>
          <p:cNvSpPr txBox="1"/>
          <p:nvPr/>
        </p:nvSpPr>
        <p:spPr>
          <a:xfrm>
            <a:off x="984250" y="412750"/>
            <a:ext cx="3128963" cy="398780"/>
          </a:xfrm>
          <a:prstGeom prst="rect">
            <a:avLst/>
          </a:prstGeom>
          <a:noFill/>
          <a:ln w="9525">
            <a:noFill/>
          </a:ln>
        </p:spPr>
        <p:txBody>
          <a:bodyPr anchor="t">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的图</a:t>
            </a:r>
          </a:p>
        </p:txBody>
      </p:sp>
      <p:grpSp>
        <p:nvGrpSpPr>
          <p:cNvPr id="7172" name="组合 1"/>
          <p:cNvGrpSpPr/>
          <p:nvPr/>
        </p:nvGrpSpPr>
        <p:grpSpPr>
          <a:xfrm>
            <a:off x="222250" y="328613"/>
            <a:ext cx="654050" cy="573087"/>
            <a:chOff x="0" y="0"/>
            <a:chExt cx="3252297" cy="2844316"/>
          </a:xfrm>
        </p:grpSpPr>
        <p:sp>
          <p:nvSpPr>
            <p:cNvPr id="6149"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6150"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9" name="文本框 8"/>
          <p:cNvSpPr txBox="1"/>
          <p:nvPr/>
        </p:nvSpPr>
        <p:spPr>
          <a:xfrm>
            <a:off x="3323461" y="1112812"/>
            <a:ext cx="5544616" cy="706755"/>
          </a:xfrm>
          <a:prstGeom prst="rect">
            <a:avLst/>
          </a:prstGeom>
          <a:noFill/>
        </p:spPr>
        <p:txBody>
          <a:bodyPr wrap="square" rtlCol="0">
            <a:spAutoFit/>
          </a:bodyPr>
          <a:lstStyle/>
          <a:p>
            <a:r>
              <a:rPr lang="zh-CN" altLang="en-US" sz="2000" dirty="0">
                <a:solidFill>
                  <a:schemeClr val="bg1"/>
                </a:solidFill>
              </a:rPr>
              <a:t>图是一组元素的图形表示，大多数情况下把图画成顶点（代表事物）和弧（代表关系）的连通图。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500"/>
                                        <p:tgtEl>
                                          <p:spTgt spid="717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170"/>
                                        </p:tgtEl>
                                        <p:attrNameLst>
                                          <p:attrName>style.visibility</p:attrName>
                                        </p:attrNameLst>
                                      </p:cBhvr>
                                      <p:to>
                                        <p:strVal val="visible"/>
                                      </p:to>
                                    </p:set>
                                    <p:anim calcmode="lin" valueType="num">
                                      <p:cBhvr>
                                        <p:cTn id="11" dur="1000" fill="hold"/>
                                        <p:tgtEl>
                                          <p:spTgt spid="7170"/>
                                        </p:tgtEl>
                                        <p:attrNameLst>
                                          <p:attrName>ppt_w</p:attrName>
                                        </p:attrNameLst>
                                      </p:cBhvr>
                                      <p:tavLst>
                                        <p:tav tm="0">
                                          <p:val>
                                            <p:fltVal val="0"/>
                                          </p:val>
                                        </p:tav>
                                        <p:tav tm="100000">
                                          <p:val>
                                            <p:strVal val="#ppt_w"/>
                                          </p:val>
                                        </p:tav>
                                      </p:tavLst>
                                    </p:anim>
                                    <p:anim calcmode="lin" valueType="num">
                                      <p:cBhvr>
                                        <p:cTn id="12" dur="1000" fill="hold"/>
                                        <p:tgtEl>
                                          <p:spTgt spid="7170"/>
                                        </p:tgtEl>
                                        <p:attrNameLst>
                                          <p:attrName>ppt_h</p:attrName>
                                        </p:attrNameLst>
                                      </p:cBhvr>
                                      <p:tavLst>
                                        <p:tav tm="0">
                                          <p:val>
                                            <p:fltVal val="0"/>
                                          </p:val>
                                        </p:tav>
                                        <p:tav tm="100000">
                                          <p:val>
                                            <p:strVal val="#ppt_h"/>
                                          </p:val>
                                        </p:tav>
                                      </p:tavLst>
                                    </p:anim>
                                    <p:animEffect transition="in" filter="fade">
                                      <p:cBhvr>
                                        <p:cTn id="13" dur="1000"/>
                                        <p:tgtEl>
                                          <p:spTgt spid="717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7171"/>
                                        </p:tgtEl>
                                        <p:attrNameLst>
                                          <p:attrName>style.visibility</p:attrName>
                                        </p:attrNameLst>
                                      </p:cBhvr>
                                      <p:to>
                                        <p:strVal val="visible"/>
                                      </p:to>
                                    </p:set>
                                    <p:anim calcmode="lin" valueType="num">
                                      <p:cBhvr>
                                        <p:cTn id="16" dur="500" decel="50000" fill="hold">
                                          <p:stCondLst>
                                            <p:cond delay="0"/>
                                          </p:stCondLst>
                                        </p:cTn>
                                        <p:tgtEl>
                                          <p:spTgt spid="717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717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7171"/>
                                        </p:tgtEl>
                                        <p:attrNameLst>
                                          <p:attrName>ppt_w</p:attrName>
                                        </p:attrNameLst>
                                      </p:cBhvr>
                                      <p:tavLst>
                                        <p:tav tm="0">
                                          <p:val>
                                            <p:strVal val="#ppt_w*.05"/>
                                          </p:val>
                                        </p:tav>
                                        <p:tav tm="100000">
                                          <p:val>
                                            <p:strVal val="#ppt_w"/>
                                          </p:val>
                                        </p:tav>
                                      </p:tavLst>
                                    </p:anim>
                                    <p:anim calcmode="lin" valueType="num">
                                      <p:cBhvr>
                                        <p:cTn id="19" dur="1000" fill="hold"/>
                                        <p:tgtEl>
                                          <p:spTgt spid="717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717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717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717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ldLvl="0" animBg="1"/>
      <p:bldP spid="717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4339" name="文本框 18"/>
          <p:cNvSpPr txBox="1"/>
          <p:nvPr/>
        </p:nvSpPr>
        <p:spPr>
          <a:xfrm>
            <a:off x="984250" y="412750"/>
            <a:ext cx="3128963" cy="398780"/>
          </a:xfrm>
          <a:prstGeom prst="rect">
            <a:avLst/>
          </a:prstGeom>
          <a:noFill/>
          <a:ln w="9525">
            <a:noFill/>
          </a:ln>
        </p:spPr>
        <p:txBody>
          <a:bodyPr anchor="t">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类图和对象图</a:t>
            </a:r>
          </a:p>
        </p:txBody>
      </p:sp>
      <p:grpSp>
        <p:nvGrpSpPr>
          <p:cNvPr id="14340" name="组合 1"/>
          <p:cNvGrpSpPr/>
          <p:nvPr/>
        </p:nvGrpSpPr>
        <p:grpSpPr>
          <a:xfrm>
            <a:off x="222250" y="328613"/>
            <a:ext cx="654050" cy="573087"/>
            <a:chOff x="0" y="0"/>
            <a:chExt cx="3252297" cy="2844316"/>
          </a:xfrm>
        </p:grpSpPr>
        <p:sp>
          <p:nvSpPr>
            <p:cNvPr id="16389"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6390"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7" name="文本框 6"/>
          <p:cNvSpPr txBox="1"/>
          <p:nvPr/>
        </p:nvSpPr>
        <p:spPr>
          <a:xfrm>
            <a:off x="1363345" y="1790700"/>
            <a:ext cx="2750185" cy="3276600"/>
          </a:xfrm>
          <a:prstGeom prst="rect">
            <a:avLst/>
          </a:prstGeom>
          <a:noFill/>
        </p:spPr>
        <p:txBody>
          <a:bodyPr wrap="square" rtlCol="0">
            <a:spAutoFit/>
          </a:bodyPr>
          <a:lstStyle/>
          <a:p>
            <a:pPr>
              <a:lnSpc>
                <a:spcPct val="115000"/>
              </a:lnSpc>
              <a:buFont typeface="Wingdings" panose="05000000000000000000" pitchFamily="2" charset="2"/>
            </a:pPr>
            <a:r>
              <a:rPr kumimoji="1" lang="zh-CN" sz="2000" b="1" dirty="0">
                <a:solidFill>
                  <a:schemeClr val="bg1"/>
                </a:solidFill>
                <a:latin typeface="黑体" panose="02010609060101010101" charset="-122"/>
                <a:ea typeface="黑体" panose="02010609060101010101" charset="-122"/>
                <a:sym typeface="+mn-ea"/>
              </a:rPr>
              <a:t>类图（</a:t>
            </a:r>
            <a:r>
              <a:rPr kumimoji="1" lang="en-US" altLang="zh-CN" sz="2000" b="1" dirty="0">
                <a:solidFill>
                  <a:schemeClr val="bg1"/>
                </a:solidFill>
                <a:latin typeface="黑体" panose="02010609060101010101" charset="-122"/>
                <a:ea typeface="黑体" panose="02010609060101010101" charset="-122"/>
                <a:sym typeface="+mn-ea"/>
              </a:rPr>
              <a:t>class diagram</a:t>
            </a:r>
            <a:r>
              <a:rPr kumimoji="1" lang="zh-CN" sz="2000" b="1" dirty="0">
                <a:solidFill>
                  <a:schemeClr val="bg1"/>
                </a:solidFill>
                <a:latin typeface="黑体" panose="02010609060101010101" charset="-122"/>
                <a:ea typeface="黑体" panose="02010609060101010101" charset="-122"/>
                <a:sym typeface="+mn-ea"/>
              </a:rPr>
              <a:t>）展现了一组类，接口，协作，和他们之间的关系。在面对对象系统的建模中所建立的最常见的图就是类图。类图给出系统的静态设计图。包含主动类的类图给出系统的静态进程视图。</a:t>
            </a:r>
          </a:p>
        </p:txBody>
      </p:sp>
      <p:sp>
        <p:nvSpPr>
          <p:cNvPr id="2" name="文本框 1"/>
          <p:cNvSpPr txBox="1"/>
          <p:nvPr/>
        </p:nvSpPr>
        <p:spPr>
          <a:xfrm>
            <a:off x="6783705" y="1790700"/>
            <a:ext cx="3302635" cy="3276600"/>
          </a:xfrm>
          <a:prstGeom prst="rect">
            <a:avLst/>
          </a:prstGeom>
          <a:noFill/>
        </p:spPr>
        <p:txBody>
          <a:bodyPr wrap="square" rtlCol="0">
            <a:spAutoFit/>
          </a:bodyPr>
          <a:lstStyle/>
          <a:p>
            <a:pPr>
              <a:lnSpc>
                <a:spcPct val="115000"/>
              </a:lnSpc>
              <a:buFont typeface="Wingdings" panose="05000000000000000000" pitchFamily="2" charset="2"/>
            </a:pPr>
            <a:r>
              <a:rPr kumimoji="1" lang="zh-CN" sz="2000" b="1" dirty="0">
                <a:solidFill>
                  <a:schemeClr val="bg1"/>
                </a:solidFill>
                <a:latin typeface="黑体" panose="02010609060101010101" charset="-122"/>
                <a:ea typeface="黑体" panose="02010609060101010101" charset="-122"/>
                <a:sym typeface="+mn-ea"/>
              </a:rPr>
              <a:t>对象图（</a:t>
            </a:r>
            <a:r>
              <a:rPr kumimoji="1" lang="en-US" altLang="zh-CN" sz="2000" b="1" dirty="0">
                <a:solidFill>
                  <a:schemeClr val="bg1"/>
                </a:solidFill>
                <a:latin typeface="黑体" panose="02010609060101010101" charset="-122"/>
                <a:ea typeface="黑体" panose="02010609060101010101" charset="-122"/>
                <a:sym typeface="+mn-ea"/>
              </a:rPr>
              <a:t>object diagram</a:t>
            </a:r>
            <a:r>
              <a:rPr kumimoji="1" lang="zh-CN" sz="2000" b="1" dirty="0">
                <a:solidFill>
                  <a:schemeClr val="bg1"/>
                </a:solidFill>
                <a:latin typeface="黑体" panose="02010609060101010101" charset="-122"/>
                <a:ea typeface="黑体" panose="02010609060101010101" charset="-122"/>
                <a:sym typeface="+mn-ea"/>
              </a:rPr>
              <a:t>）展现了一组对象以及它们之间的关系。对象图描述了在类图中所建立的事物的实例的静态快照。和类图一样，这些图给出系统的静态设计视图或静态进程视图，但它们是从真实案例或原型案例的角度建立的。</a:t>
            </a:r>
            <a:endParaRPr kumimoji="1" lang="en-US" altLang="zh-CN" sz="2000" b="1" dirty="0">
              <a:solidFill>
                <a:schemeClr val="bg1"/>
              </a:solidFill>
              <a:latin typeface="黑体" panose="02010609060101010101" charset="-122"/>
              <a:ea typeface="黑体" panose="0201060906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
                                          </p:val>
                                        </p:tav>
                                        <p:tav tm="100000">
                                          <p:val>
                                            <p:strVal val="#ppt_w"/>
                                          </p:val>
                                        </p:tav>
                                      </p:tavLst>
                                    </p:anim>
                                    <p:anim calcmode="lin" valueType="num">
                                      <p:cBhvr>
                                        <p:cTn id="12" dur="1000" fill="hold"/>
                                        <p:tgtEl>
                                          <p:spTgt spid="14338"/>
                                        </p:tgtEl>
                                        <p:attrNameLst>
                                          <p:attrName>ppt_h</p:attrName>
                                        </p:attrNameLst>
                                      </p:cBhvr>
                                      <p:tavLst>
                                        <p:tav tm="0">
                                          <p:val>
                                            <p:fltVal val="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4339" name="文本框 18"/>
          <p:cNvSpPr txBox="1"/>
          <p:nvPr/>
        </p:nvSpPr>
        <p:spPr>
          <a:xfrm>
            <a:off x="984250" y="412750"/>
            <a:ext cx="3128963" cy="398780"/>
          </a:xfrm>
          <a:prstGeom prst="rect">
            <a:avLst/>
          </a:prstGeom>
          <a:noFill/>
          <a:ln w="9525">
            <a:noFill/>
          </a:ln>
        </p:spPr>
        <p:txBody>
          <a:bodyPr anchor="t">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类图和对象图对比</a:t>
            </a:r>
          </a:p>
        </p:txBody>
      </p:sp>
      <p:grpSp>
        <p:nvGrpSpPr>
          <p:cNvPr id="14340" name="组合 1"/>
          <p:cNvGrpSpPr/>
          <p:nvPr/>
        </p:nvGrpSpPr>
        <p:grpSpPr>
          <a:xfrm>
            <a:off x="222250" y="328613"/>
            <a:ext cx="654050" cy="573087"/>
            <a:chOff x="0" y="0"/>
            <a:chExt cx="3252297" cy="2844316"/>
          </a:xfrm>
        </p:grpSpPr>
        <p:sp>
          <p:nvSpPr>
            <p:cNvPr id="16389"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6390"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234" y="2038350"/>
            <a:ext cx="10033944" cy="340687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
                                          </p:val>
                                        </p:tav>
                                        <p:tav tm="100000">
                                          <p:val>
                                            <p:strVal val="#ppt_w"/>
                                          </p:val>
                                        </p:tav>
                                      </p:tavLst>
                                    </p:anim>
                                    <p:anim calcmode="lin" valueType="num">
                                      <p:cBhvr>
                                        <p:cTn id="12" dur="1000" fill="hold"/>
                                        <p:tgtEl>
                                          <p:spTgt spid="14338"/>
                                        </p:tgtEl>
                                        <p:attrNameLst>
                                          <p:attrName>ppt_h</p:attrName>
                                        </p:attrNameLst>
                                      </p:cBhvr>
                                      <p:tavLst>
                                        <p:tav tm="0">
                                          <p:val>
                                            <p:fltVal val="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4339" name="文本框 18"/>
          <p:cNvSpPr txBox="1"/>
          <p:nvPr/>
        </p:nvSpPr>
        <p:spPr>
          <a:xfrm>
            <a:off x="984250" y="412750"/>
            <a:ext cx="3128963" cy="398780"/>
          </a:xfrm>
          <a:prstGeom prst="rect">
            <a:avLst/>
          </a:prstGeom>
          <a:noFill/>
          <a:ln w="9525">
            <a:noFill/>
          </a:ln>
        </p:spPr>
        <p:txBody>
          <a:bodyPr anchor="t">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构件图</a:t>
            </a:r>
          </a:p>
        </p:txBody>
      </p:sp>
      <p:grpSp>
        <p:nvGrpSpPr>
          <p:cNvPr id="14340" name="组合 1"/>
          <p:cNvGrpSpPr/>
          <p:nvPr/>
        </p:nvGrpSpPr>
        <p:grpSpPr>
          <a:xfrm>
            <a:off x="222250" y="328613"/>
            <a:ext cx="654050" cy="573087"/>
            <a:chOff x="0" y="0"/>
            <a:chExt cx="3252297" cy="2844316"/>
          </a:xfrm>
        </p:grpSpPr>
        <p:sp>
          <p:nvSpPr>
            <p:cNvPr id="16389"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6390"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7" name="文本框 6"/>
          <p:cNvSpPr txBox="1"/>
          <p:nvPr/>
        </p:nvSpPr>
        <p:spPr>
          <a:xfrm>
            <a:off x="222249" y="1298223"/>
            <a:ext cx="12933680" cy="706755"/>
          </a:xfrm>
          <a:prstGeom prst="rect">
            <a:avLst/>
          </a:prstGeom>
          <a:noFill/>
        </p:spPr>
        <p:txBody>
          <a:bodyPr wrap="none" rtlCol="0">
            <a:spAutoFit/>
          </a:bodyPr>
          <a:lstStyle/>
          <a:p>
            <a:r>
              <a:rPr lang="zh-CN" altLang="en-US" sz="2000" dirty="0">
                <a:solidFill>
                  <a:schemeClr val="bg1"/>
                </a:solidFill>
              </a:rPr>
              <a:t>构件图（</a:t>
            </a:r>
            <a:r>
              <a:rPr lang="en-US" altLang="zh-CN" sz="2000" dirty="0">
                <a:solidFill>
                  <a:schemeClr val="bg1"/>
                </a:solidFill>
              </a:rPr>
              <a:t>component diagram</a:t>
            </a:r>
            <a:r>
              <a:rPr lang="zh-CN" altLang="en-US" sz="2000" dirty="0">
                <a:solidFill>
                  <a:schemeClr val="bg1"/>
                </a:solidFill>
              </a:rPr>
              <a:t>）展现了一个封装的类和它的接口、端口以及由内嵌的构件和连接件构成的内部结构。</a:t>
            </a:r>
            <a:endParaRPr lang="en-US" altLang="zh-CN" sz="2000" dirty="0">
              <a:solidFill>
                <a:schemeClr val="bg1"/>
              </a:solidFill>
            </a:endParaRPr>
          </a:p>
          <a:p>
            <a:r>
              <a:rPr lang="zh-CN" altLang="en-US" sz="2000" dirty="0">
                <a:solidFill>
                  <a:schemeClr val="bg1"/>
                </a:solidFill>
              </a:rPr>
              <a:t>构件图用于表示系统的静态设计实现视图。对于由小的部件构建大的系统来说，构件图是很重要的。</a:t>
            </a:r>
          </a:p>
        </p:txBody>
      </p:sp>
      <p:pic>
        <p:nvPicPr>
          <p:cNvPr id="8" name="图片 7"/>
          <p:cNvPicPr>
            <a:picLocks noChangeAspect="1"/>
          </p:cNvPicPr>
          <p:nvPr/>
        </p:nvPicPr>
        <p:blipFill>
          <a:blip r:embed="rId2"/>
          <a:stretch>
            <a:fillRect/>
          </a:stretch>
        </p:blipFill>
        <p:spPr>
          <a:xfrm>
            <a:off x="2783472" y="2132856"/>
            <a:ext cx="6624736" cy="435898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
                                          </p:val>
                                        </p:tav>
                                        <p:tav tm="100000">
                                          <p:val>
                                            <p:strVal val="#ppt_w"/>
                                          </p:val>
                                        </p:tav>
                                      </p:tavLst>
                                    </p:anim>
                                    <p:anim calcmode="lin" valueType="num">
                                      <p:cBhvr>
                                        <p:cTn id="12" dur="1000" fill="hold"/>
                                        <p:tgtEl>
                                          <p:spTgt spid="14338"/>
                                        </p:tgtEl>
                                        <p:attrNameLst>
                                          <p:attrName>ppt_h</p:attrName>
                                        </p:attrNameLst>
                                      </p:cBhvr>
                                      <p:tavLst>
                                        <p:tav tm="0">
                                          <p:val>
                                            <p:fltVal val="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4339" name="文本框 18"/>
          <p:cNvSpPr txBox="1"/>
          <p:nvPr/>
        </p:nvSpPr>
        <p:spPr>
          <a:xfrm>
            <a:off x="984250" y="412750"/>
            <a:ext cx="3128963" cy="398780"/>
          </a:xfrm>
          <a:prstGeom prst="rect">
            <a:avLst/>
          </a:prstGeom>
          <a:noFill/>
          <a:ln w="9525">
            <a:noFill/>
          </a:ln>
        </p:spPr>
        <p:txBody>
          <a:bodyPr anchor="t">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用况图</a:t>
            </a:r>
          </a:p>
        </p:txBody>
      </p:sp>
      <p:grpSp>
        <p:nvGrpSpPr>
          <p:cNvPr id="14340" name="组合 1"/>
          <p:cNvGrpSpPr/>
          <p:nvPr/>
        </p:nvGrpSpPr>
        <p:grpSpPr>
          <a:xfrm>
            <a:off x="222250" y="328613"/>
            <a:ext cx="654050" cy="573087"/>
            <a:chOff x="0" y="0"/>
            <a:chExt cx="3252297" cy="2844316"/>
          </a:xfrm>
        </p:grpSpPr>
        <p:sp>
          <p:nvSpPr>
            <p:cNvPr id="16389"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6390"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pic>
        <p:nvPicPr>
          <p:cNvPr id="2" name="图片 1"/>
          <p:cNvPicPr>
            <a:picLocks noChangeAspect="1"/>
          </p:cNvPicPr>
          <p:nvPr/>
        </p:nvPicPr>
        <p:blipFill>
          <a:blip r:embed="rId2"/>
          <a:stretch>
            <a:fillRect/>
          </a:stretch>
        </p:blipFill>
        <p:spPr>
          <a:xfrm>
            <a:off x="4857591" y="1080532"/>
            <a:ext cx="5962650" cy="4695825"/>
          </a:xfrm>
          <a:prstGeom prst="rect">
            <a:avLst/>
          </a:prstGeom>
        </p:spPr>
      </p:pic>
      <p:sp>
        <p:nvSpPr>
          <p:cNvPr id="3" name="文本框 2"/>
          <p:cNvSpPr txBox="1"/>
          <p:nvPr/>
        </p:nvSpPr>
        <p:spPr>
          <a:xfrm>
            <a:off x="646430" y="2275840"/>
            <a:ext cx="3549650" cy="2676525"/>
          </a:xfrm>
          <a:prstGeom prst="rect">
            <a:avLst/>
          </a:prstGeom>
          <a:noFill/>
        </p:spPr>
        <p:txBody>
          <a:bodyPr wrap="square" rtlCol="0">
            <a:spAutoFit/>
          </a:bodyPr>
          <a:lstStyle/>
          <a:p>
            <a:r>
              <a:rPr lang="zh-CN" altLang="en-US" sz="2400" dirty="0">
                <a:solidFill>
                  <a:schemeClr val="bg1"/>
                </a:solidFill>
              </a:rPr>
              <a:t>用况图（</a:t>
            </a:r>
            <a:r>
              <a:rPr lang="en-US" altLang="zh-CN" sz="2400" dirty="0">
                <a:solidFill>
                  <a:schemeClr val="bg1"/>
                </a:solidFill>
              </a:rPr>
              <a:t>use case diagram</a:t>
            </a:r>
            <a:r>
              <a:rPr lang="zh-CN" altLang="en-US" sz="2400" dirty="0">
                <a:solidFill>
                  <a:schemeClr val="bg1"/>
                </a:solidFill>
              </a:rPr>
              <a:t>）展现了一组用况、参与者以及他们之间的关系。用狂徒给出系统的静态用况视图。这些图在对系统的行为进行组织和建模上是非常重要的。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
                                          </p:val>
                                        </p:tav>
                                        <p:tav tm="100000">
                                          <p:val>
                                            <p:strVal val="#ppt_w"/>
                                          </p:val>
                                        </p:tav>
                                      </p:tavLst>
                                    </p:anim>
                                    <p:anim calcmode="lin" valueType="num">
                                      <p:cBhvr>
                                        <p:cTn id="12" dur="1000" fill="hold"/>
                                        <p:tgtEl>
                                          <p:spTgt spid="14338"/>
                                        </p:tgtEl>
                                        <p:attrNameLst>
                                          <p:attrName>ppt_h</p:attrName>
                                        </p:attrNameLst>
                                      </p:cBhvr>
                                      <p:tavLst>
                                        <p:tav tm="0">
                                          <p:val>
                                            <p:fltVal val="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195"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ctr" eaLnBrk="1" hangingPunct="1">
              <a:lnSpc>
                <a:spcPct val="100000"/>
              </a:lnSpc>
              <a:buNone/>
            </a:pPr>
            <a:r>
              <a:rPr lang="zh-CN" altLang="en-US" sz="2000" b="1" dirty="0">
                <a:solidFill>
                  <a:schemeClr val="bg1"/>
                </a:solidFill>
                <a:latin typeface="微软雅黑" panose="020B0503020204020204" pitchFamily="34" charset="-122"/>
                <a:ea typeface="微软雅黑" panose="020B0503020204020204" pitchFamily="34" charset="-122"/>
                <a:sym typeface="+mn-ea"/>
              </a:rPr>
              <a:t>为什么要建模</a:t>
            </a:r>
          </a:p>
        </p:txBody>
      </p:sp>
      <p:grpSp>
        <p:nvGrpSpPr>
          <p:cNvPr id="8196" name="组合 1"/>
          <p:cNvGrpSpPr/>
          <p:nvPr/>
        </p:nvGrpSpPr>
        <p:grpSpPr>
          <a:xfrm>
            <a:off x="222250" y="328613"/>
            <a:ext cx="654050" cy="573087"/>
            <a:chOff x="0" y="0"/>
            <a:chExt cx="3252297" cy="2844316"/>
          </a:xfrm>
        </p:grpSpPr>
        <p:sp>
          <p:nvSpPr>
            <p:cNvPr id="6166"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67"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8199" name="文本框 6"/>
          <p:cNvSpPr txBox="1"/>
          <p:nvPr/>
        </p:nvSpPr>
        <p:spPr>
          <a:xfrm>
            <a:off x="8122285" y="2573020"/>
            <a:ext cx="3499485" cy="64516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l" eaLnBrk="1" hangingPunct="1">
              <a:lnSpc>
                <a:spcPct val="100000"/>
              </a:lnSpc>
              <a:buNone/>
            </a:pPr>
            <a:r>
              <a:rPr lang="zh-CN" altLang="en-US" sz="1800" dirty="0">
                <a:solidFill>
                  <a:schemeClr val="bg1"/>
                </a:solidFill>
                <a:latin typeface="微软雅黑" panose="020B0503020204020204" pitchFamily="34" charset="-122"/>
                <a:ea typeface="微软雅黑" panose="020B0503020204020204" pitchFamily="34" charset="-122"/>
                <a:sym typeface="+mn-ea"/>
              </a:rPr>
              <a:t>建模有助于按照实际情况或按所需要的样式对系统进行可视化</a:t>
            </a:r>
            <a:endParaRPr lang="zh-CN" altLang="en-US" sz="1800" dirty="0">
              <a:solidFill>
                <a:schemeClr val="bg1"/>
              </a:solidFill>
              <a:latin typeface="微软雅黑" panose="020B0503020204020204" pitchFamily="34" charset="-122"/>
              <a:ea typeface="微软雅黑" panose="020B0503020204020204" pitchFamily="34" charset="-122"/>
            </a:endParaRPr>
          </a:p>
        </p:txBody>
      </p:sp>
      <p:grpSp>
        <p:nvGrpSpPr>
          <p:cNvPr id="8200" name="组合 7"/>
          <p:cNvGrpSpPr/>
          <p:nvPr/>
        </p:nvGrpSpPr>
        <p:grpSpPr>
          <a:xfrm>
            <a:off x="7649210" y="2536825"/>
            <a:ext cx="473075" cy="586105"/>
            <a:chOff x="0" y="0"/>
            <a:chExt cx="472698" cy="584775"/>
          </a:xfrm>
        </p:grpSpPr>
        <p:sp>
          <p:nvSpPr>
            <p:cNvPr id="6164" name="椭圆 8"/>
            <p:cNvSpPr/>
            <p:nvPr/>
          </p:nvSpPr>
          <p:spPr>
            <a:xfrm>
              <a:off x="0" y="56039"/>
              <a:ext cx="472698" cy="472698"/>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65" name="文本框 9"/>
            <p:cNvSpPr txBox="1"/>
            <p:nvPr/>
          </p:nvSpPr>
          <p:spPr>
            <a:xfrm>
              <a:off x="122669" y="0"/>
              <a:ext cx="48943" cy="5847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en-US" altLang="zh-CN" sz="3200" b="1" dirty="0">
                  <a:solidFill>
                    <a:srgbClr val="FFFFFF"/>
                  </a:solidFill>
                </a:rPr>
                <a:t>1</a:t>
              </a:r>
              <a:endParaRPr lang="zh-CN" altLang="en-US" sz="3200" b="1" dirty="0">
                <a:solidFill>
                  <a:srgbClr val="FFFFFF"/>
                </a:solidFill>
              </a:endParaRPr>
            </a:p>
          </p:txBody>
        </p:sp>
      </p:grpSp>
      <p:grpSp>
        <p:nvGrpSpPr>
          <p:cNvPr id="8203" name="组合 10"/>
          <p:cNvGrpSpPr/>
          <p:nvPr/>
        </p:nvGrpSpPr>
        <p:grpSpPr>
          <a:xfrm>
            <a:off x="7649210" y="3216275"/>
            <a:ext cx="473075" cy="586105"/>
            <a:chOff x="0" y="0"/>
            <a:chExt cx="472698" cy="584775"/>
          </a:xfrm>
        </p:grpSpPr>
        <p:sp>
          <p:nvSpPr>
            <p:cNvPr id="6162" name="椭圆 11"/>
            <p:cNvSpPr/>
            <p:nvPr/>
          </p:nvSpPr>
          <p:spPr>
            <a:xfrm>
              <a:off x="0" y="56039"/>
              <a:ext cx="472698" cy="472698"/>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63" name="文本框 12"/>
            <p:cNvSpPr txBox="1"/>
            <p:nvPr/>
          </p:nvSpPr>
          <p:spPr>
            <a:xfrm>
              <a:off x="122669" y="0"/>
              <a:ext cx="48943" cy="5847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en-US" altLang="zh-CN" sz="3200" b="1" dirty="0">
                  <a:solidFill>
                    <a:srgbClr val="FFFFFF"/>
                  </a:solidFill>
                </a:rPr>
                <a:t>2</a:t>
              </a:r>
              <a:endParaRPr lang="zh-CN" altLang="en-US" sz="3200" b="1" dirty="0">
                <a:solidFill>
                  <a:srgbClr val="FFFFFF"/>
                </a:solidFill>
              </a:endParaRPr>
            </a:p>
          </p:txBody>
        </p:sp>
      </p:grpSp>
      <p:grpSp>
        <p:nvGrpSpPr>
          <p:cNvPr id="8206" name="组合 14"/>
          <p:cNvGrpSpPr/>
          <p:nvPr/>
        </p:nvGrpSpPr>
        <p:grpSpPr>
          <a:xfrm>
            <a:off x="7649210" y="3895725"/>
            <a:ext cx="473075" cy="586105"/>
            <a:chOff x="0" y="0"/>
            <a:chExt cx="472698" cy="584775"/>
          </a:xfrm>
        </p:grpSpPr>
        <p:sp>
          <p:nvSpPr>
            <p:cNvPr id="6160" name="椭圆 15"/>
            <p:cNvSpPr/>
            <p:nvPr/>
          </p:nvSpPr>
          <p:spPr>
            <a:xfrm>
              <a:off x="0" y="56039"/>
              <a:ext cx="472698" cy="472698"/>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61" name="文本框 17"/>
            <p:cNvSpPr txBox="1"/>
            <p:nvPr/>
          </p:nvSpPr>
          <p:spPr>
            <a:xfrm>
              <a:off x="122669" y="0"/>
              <a:ext cx="48943" cy="5847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en-US" altLang="zh-CN" sz="3200" b="1" dirty="0">
                  <a:solidFill>
                    <a:srgbClr val="FFFFFF"/>
                  </a:solidFill>
                </a:rPr>
                <a:t>3</a:t>
              </a:r>
              <a:endParaRPr lang="zh-CN" altLang="en-US" sz="3200" b="1" dirty="0">
                <a:solidFill>
                  <a:srgbClr val="FFFFFF"/>
                </a:solidFill>
              </a:endParaRPr>
            </a:p>
          </p:txBody>
        </p:sp>
      </p:grpSp>
      <p:grpSp>
        <p:nvGrpSpPr>
          <p:cNvPr id="8209" name="组合 19"/>
          <p:cNvGrpSpPr/>
          <p:nvPr/>
        </p:nvGrpSpPr>
        <p:grpSpPr>
          <a:xfrm>
            <a:off x="7649210" y="4575175"/>
            <a:ext cx="473075" cy="586105"/>
            <a:chOff x="0" y="0"/>
            <a:chExt cx="472698" cy="584775"/>
          </a:xfrm>
        </p:grpSpPr>
        <p:sp>
          <p:nvSpPr>
            <p:cNvPr id="6158" name="椭圆 20"/>
            <p:cNvSpPr/>
            <p:nvPr/>
          </p:nvSpPr>
          <p:spPr>
            <a:xfrm>
              <a:off x="0" y="56039"/>
              <a:ext cx="472698" cy="472698"/>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59" name="文本框 21"/>
            <p:cNvSpPr txBox="1"/>
            <p:nvPr/>
          </p:nvSpPr>
          <p:spPr>
            <a:xfrm>
              <a:off x="122669" y="0"/>
              <a:ext cx="48943" cy="5847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en-US" altLang="zh-CN" sz="3200" b="1" dirty="0">
                  <a:solidFill>
                    <a:srgbClr val="FFFFFF"/>
                  </a:solidFill>
                </a:rPr>
                <a:t>4</a:t>
              </a:r>
              <a:endParaRPr lang="zh-CN" altLang="en-US" sz="3200" b="1" dirty="0">
                <a:solidFill>
                  <a:srgbClr val="FFFFFF"/>
                </a:solidFill>
              </a:endParaRPr>
            </a:p>
          </p:txBody>
        </p:sp>
      </p:grpSp>
      <p:sp>
        <p:nvSpPr>
          <p:cNvPr id="8212" name="文本框 22"/>
          <p:cNvSpPr txBox="1"/>
          <p:nvPr/>
        </p:nvSpPr>
        <p:spPr>
          <a:xfrm>
            <a:off x="8122285" y="3298825"/>
            <a:ext cx="2274570" cy="64516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zh-CN" altLang="en-US" sz="1800" dirty="0">
                <a:solidFill>
                  <a:schemeClr val="bg1"/>
                </a:solidFill>
                <a:latin typeface="微软雅黑" panose="020B0503020204020204" pitchFamily="34" charset="-122"/>
                <a:ea typeface="微软雅黑" panose="020B0503020204020204" pitchFamily="34" charset="-122"/>
                <a:sym typeface="+mn-ea"/>
              </a:rPr>
              <a:t>模型能够约束系统的结构和行为</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8213" name="文本框 23"/>
          <p:cNvSpPr txBox="1"/>
          <p:nvPr/>
        </p:nvSpPr>
        <p:spPr>
          <a:xfrm>
            <a:off x="8122285" y="3978275"/>
            <a:ext cx="2274570" cy="64516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l" eaLnBrk="1" hangingPunct="1">
              <a:lnSpc>
                <a:spcPct val="100000"/>
              </a:lnSpc>
              <a:buNone/>
            </a:pPr>
            <a:r>
              <a:rPr lang="zh-CN" altLang="en-US" sz="1800" dirty="0">
                <a:solidFill>
                  <a:schemeClr val="bg1"/>
                </a:solidFill>
                <a:latin typeface="微软雅黑" panose="020B0503020204020204" pitchFamily="34" charset="-122"/>
                <a:ea typeface="微软雅黑" panose="020B0503020204020204" pitchFamily="34" charset="-122"/>
                <a:sym typeface="+mn-ea"/>
              </a:rPr>
              <a:t>模型给出了指导构造系统的模板</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8214" name="文本框 24"/>
          <p:cNvSpPr txBox="1"/>
          <p:nvPr/>
        </p:nvSpPr>
        <p:spPr>
          <a:xfrm>
            <a:off x="8122285" y="4651375"/>
            <a:ext cx="2274570" cy="64516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algn="l" eaLnBrk="1" hangingPunct="1">
              <a:lnSpc>
                <a:spcPct val="100000"/>
              </a:lnSpc>
              <a:buNone/>
            </a:pPr>
            <a:r>
              <a:rPr lang="zh-CN" altLang="en-US" sz="1800" dirty="0">
                <a:solidFill>
                  <a:schemeClr val="bg1"/>
                </a:solidFill>
                <a:latin typeface="微软雅黑" panose="020B0503020204020204" pitchFamily="34" charset="-122"/>
                <a:ea typeface="微软雅黑" panose="020B0503020204020204" pitchFamily="34" charset="-122"/>
                <a:sym typeface="+mn-ea"/>
              </a:rPr>
              <a:t>模型对做出的决策进行文档化</a:t>
            </a:r>
            <a:endParaRPr lang="zh-CN" altLang="en-US" sz="1800" dirty="0">
              <a:solidFill>
                <a:schemeClr val="bg1"/>
              </a:solidFill>
              <a:latin typeface="微软雅黑" panose="020B0503020204020204" pitchFamily="34" charset="-122"/>
              <a:ea typeface="微软雅黑" panose="020B0503020204020204" pitchFamily="34" charset="-122"/>
            </a:endParaRPr>
          </a:p>
        </p:txBody>
      </p:sp>
      <p:grpSp>
        <p:nvGrpSpPr>
          <p:cNvPr id="10248" name="组合 7"/>
          <p:cNvGrpSpPr/>
          <p:nvPr/>
        </p:nvGrpSpPr>
        <p:grpSpPr>
          <a:xfrm>
            <a:off x="4943475" y="2676843"/>
            <a:ext cx="2160588" cy="2036762"/>
            <a:chOff x="19682" y="-6347"/>
            <a:chExt cx="2160240" cy="2035849"/>
          </a:xfrm>
        </p:grpSpPr>
        <p:grpSp>
          <p:nvGrpSpPr>
            <p:cNvPr id="12294" name="组合 5"/>
            <p:cNvGrpSpPr/>
            <p:nvPr/>
          </p:nvGrpSpPr>
          <p:grpSpPr>
            <a:xfrm>
              <a:off x="19682" y="-6347"/>
              <a:ext cx="2160240" cy="1728012"/>
              <a:chOff x="19682" y="-6347"/>
              <a:chExt cx="2160240" cy="1728012"/>
            </a:xfrm>
          </p:grpSpPr>
          <p:sp>
            <p:nvSpPr>
              <p:cNvPr id="12296" name="矩形 10"/>
              <p:cNvSpPr/>
              <p:nvPr/>
            </p:nvSpPr>
            <p:spPr>
              <a:xfrm>
                <a:off x="19682" y="-6347"/>
                <a:ext cx="2160240" cy="1728012"/>
              </a:xfrm>
              <a:prstGeom prst="rect">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2297" name="文本框 8"/>
              <p:cNvSpPr txBox="1"/>
              <p:nvPr/>
            </p:nvSpPr>
            <p:spPr>
              <a:xfrm>
                <a:off x="176502" y="272927"/>
                <a:ext cx="1847553" cy="119834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b="1" dirty="0">
                    <a:solidFill>
                      <a:schemeClr val="bg1"/>
                    </a:solidFill>
                    <a:sym typeface="+mn-ea"/>
                  </a:rPr>
                  <a:t>通过建模要达到一下四个目的</a:t>
                </a:r>
                <a:endParaRPr lang="zh-CN" altLang="en-US" sz="2400" b="1" dirty="0">
                  <a:solidFill>
                    <a:schemeClr val="bg1"/>
                  </a:solidFill>
                  <a:latin typeface="微软雅黑" panose="020B0503020204020204" pitchFamily="34" charset="-122"/>
                  <a:ea typeface="微软雅黑" panose="020B0503020204020204" pitchFamily="34" charset="-122"/>
                  <a:sym typeface="+mn-ea"/>
                </a:endParaRPr>
              </a:p>
            </p:txBody>
          </p:sp>
        </p:grpSp>
        <p:sp>
          <p:nvSpPr>
            <p:cNvPr id="12295" name="等腰三角形 9"/>
            <p:cNvSpPr/>
            <p:nvPr/>
          </p:nvSpPr>
          <p:spPr>
            <a:xfrm rot="10800000">
              <a:off x="801558" y="1721665"/>
              <a:ext cx="358717" cy="307837"/>
            </a:xfrm>
            <a:prstGeom prst="triangle">
              <a:avLst>
                <a:gd name="adj" fmla="val 50000"/>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4" name="组合 3"/>
          <p:cNvGrpSpPr/>
          <p:nvPr/>
        </p:nvGrpSpPr>
        <p:grpSpPr>
          <a:xfrm>
            <a:off x="718185" y="3195320"/>
            <a:ext cx="3748405" cy="783590"/>
            <a:chOff x="1357" y="4467"/>
            <a:chExt cx="6106" cy="1126"/>
          </a:xfrm>
        </p:grpSpPr>
        <p:sp>
          <p:nvSpPr>
            <p:cNvPr id="13319" name="矩形 6"/>
            <p:cNvSpPr/>
            <p:nvPr/>
          </p:nvSpPr>
          <p:spPr>
            <a:xfrm>
              <a:off x="1357" y="4542"/>
              <a:ext cx="6106" cy="92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ctr" eaLnBrk="1" hangingPunct="1">
                <a:lnSpc>
                  <a:spcPct val="100000"/>
                </a:lnSpc>
                <a:buNone/>
              </a:pPr>
              <a:r>
                <a:rPr lang="zh-CN" altLang="en-US" sz="1800" b="1" dirty="0">
                  <a:solidFill>
                    <a:schemeClr val="bg1"/>
                  </a:solidFill>
                  <a:latin typeface="微软雅黑" panose="020B0503020204020204" pitchFamily="34" charset="-122"/>
                  <a:ea typeface="微软雅黑" panose="020B0503020204020204" pitchFamily="34" charset="-122"/>
                  <a:sym typeface="+mn-ea"/>
                </a:rPr>
                <a:t>模型是对现实的简化，建模是为了更好的理解正在开发的系统</a:t>
              </a:r>
              <a:r>
                <a:rPr lang="zh-CN" altLang="en-US" sz="1800" b="1" dirty="0">
                  <a:solidFill>
                    <a:schemeClr val="bg1"/>
                  </a:solidFill>
                  <a:latin typeface="微软雅黑" panose="020B0503020204020204" pitchFamily="34" charset="-122"/>
                  <a:ea typeface="微软雅黑" panose="020B0503020204020204" pitchFamily="34" charset="-122"/>
                </a:rPr>
                <a:t>。</a:t>
              </a:r>
            </a:p>
          </p:txBody>
        </p:sp>
        <p:cxnSp>
          <p:nvCxnSpPr>
            <p:cNvPr id="13321" name="直接连接符 8"/>
            <p:cNvCxnSpPr/>
            <p:nvPr/>
          </p:nvCxnSpPr>
          <p:spPr>
            <a:xfrm flipV="1">
              <a:off x="1432" y="4467"/>
              <a:ext cx="5943" cy="28"/>
            </a:xfrm>
            <a:prstGeom prst="line">
              <a:avLst/>
            </a:prstGeom>
            <a:ln w="15875" cap="flat" cmpd="sng">
              <a:solidFill>
                <a:schemeClr val="bg1"/>
              </a:solidFill>
              <a:prstDash val="solid"/>
              <a:headEnd type="none" w="med" len="med"/>
              <a:tailEnd type="none" w="med" len="med"/>
            </a:ln>
          </p:spPr>
        </p:cxnSp>
        <p:cxnSp>
          <p:nvCxnSpPr>
            <p:cNvPr id="13322" name="直接连接符 9"/>
            <p:cNvCxnSpPr/>
            <p:nvPr/>
          </p:nvCxnSpPr>
          <p:spPr>
            <a:xfrm flipV="1">
              <a:off x="1439" y="5566"/>
              <a:ext cx="5943" cy="27"/>
            </a:xfrm>
            <a:prstGeom prst="line">
              <a:avLst/>
            </a:prstGeom>
            <a:ln w="15875" cap="flat" cmpd="sng">
              <a:solidFill>
                <a:schemeClr val="bg1"/>
              </a:solidFill>
              <a:prstDash val="soli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fade">
                                      <p:cBhvr>
                                        <p:cTn id="7" dur="500"/>
                                        <p:tgtEl>
                                          <p:spTgt spid="819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194"/>
                                        </p:tgtEl>
                                        <p:attrNameLst>
                                          <p:attrName>style.visibility</p:attrName>
                                        </p:attrNameLst>
                                      </p:cBhvr>
                                      <p:to>
                                        <p:strVal val="visible"/>
                                      </p:to>
                                    </p:set>
                                    <p:anim calcmode="lin" valueType="num">
                                      <p:cBhvr>
                                        <p:cTn id="11" dur="1000" fill="hold"/>
                                        <p:tgtEl>
                                          <p:spTgt spid="8194"/>
                                        </p:tgtEl>
                                        <p:attrNameLst>
                                          <p:attrName>ppt_w</p:attrName>
                                        </p:attrNameLst>
                                      </p:cBhvr>
                                      <p:tavLst>
                                        <p:tav tm="0">
                                          <p:val>
                                            <p:fltVal val="0"/>
                                          </p:val>
                                        </p:tav>
                                        <p:tav tm="100000">
                                          <p:val>
                                            <p:strVal val="#ppt_w"/>
                                          </p:val>
                                        </p:tav>
                                      </p:tavLst>
                                    </p:anim>
                                    <p:anim calcmode="lin" valueType="num">
                                      <p:cBhvr>
                                        <p:cTn id="12" dur="1000" fill="hold"/>
                                        <p:tgtEl>
                                          <p:spTgt spid="8194"/>
                                        </p:tgtEl>
                                        <p:attrNameLst>
                                          <p:attrName>ppt_h</p:attrName>
                                        </p:attrNameLst>
                                      </p:cBhvr>
                                      <p:tavLst>
                                        <p:tav tm="0">
                                          <p:val>
                                            <p:fltVal val="0"/>
                                          </p:val>
                                        </p:tav>
                                        <p:tav tm="100000">
                                          <p:val>
                                            <p:strVal val="#ppt_h"/>
                                          </p:val>
                                        </p:tav>
                                      </p:tavLst>
                                    </p:anim>
                                    <p:animEffect transition="in" filter="fade">
                                      <p:cBhvr>
                                        <p:cTn id="13" dur="1000"/>
                                        <p:tgtEl>
                                          <p:spTgt spid="8194"/>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8195"/>
                                        </p:tgtEl>
                                        <p:attrNameLst>
                                          <p:attrName>style.visibility</p:attrName>
                                        </p:attrNameLst>
                                      </p:cBhvr>
                                      <p:to>
                                        <p:strVal val="visible"/>
                                      </p:to>
                                    </p:set>
                                    <p:anim calcmode="lin" valueType="num">
                                      <p:cBhvr>
                                        <p:cTn id="16" dur="500" decel="50000" fill="hold">
                                          <p:stCondLst>
                                            <p:cond delay="0"/>
                                          </p:stCondLst>
                                        </p:cTn>
                                        <p:tgtEl>
                                          <p:spTgt spid="8195"/>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8195"/>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8195"/>
                                        </p:tgtEl>
                                        <p:attrNameLst>
                                          <p:attrName>ppt_w</p:attrName>
                                        </p:attrNameLst>
                                      </p:cBhvr>
                                      <p:tavLst>
                                        <p:tav tm="0">
                                          <p:val>
                                            <p:strVal val="#ppt_w*.05"/>
                                          </p:val>
                                        </p:tav>
                                        <p:tav tm="100000">
                                          <p:val>
                                            <p:strVal val="#ppt_w"/>
                                          </p:val>
                                        </p:tav>
                                      </p:tavLst>
                                    </p:anim>
                                    <p:anim calcmode="lin" valueType="num">
                                      <p:cBhvr>
                                        <p:cTn id="19" dur="1000" fill="hold"/>
                                        <p:tgtEl>
                                          <p:spTgt spid="8195"/>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8195"/>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8195"/>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8195"/>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8195"/>
                                        </p:tgtEl>
                                      </p:cBhvr>
                                    </p:animEffect>
                                  </p:childTnLst>
                                </p:cTn>
                              </p:par>
                            </p:childTnLst>
                          </p:cTn>
                        </p:par>
                        <p:par>
                          <p:cTn id="24" fill="hold">
                            <p:stCondLst>
                              <p:cond delay="1500"/>
                            </p:stCondLst>
                            <p:childTnLst>
                              <p:par>
                                <p:cTn id="25" presetID="10" presetClass="entr" presetSubtype="0" repeatCount="2000" fill="hold" nodeType="afterEffect">
                                  <p:stCondLst>
                                    <p:cond delay="0"/>
                                  </p:stCondLst>
                                  <p:childTnLst>
                                    <p:set>
                                      <p:cBhvr>
                                        <p:cTn id="26" dur="1" fill="hold">
                                          <p:stCondLst>
                                            <p:cond delay="0"/>
                                          </p:stCondLst>
                                        </p:cTn>
                                        <p:tgtEl>
                                          <p:spTgt spid="10248"/>
                                        </p:tgtEl>
                                        <p:attrNameLst>
                                          <p:attrName>style.visibility</p:attrName>
                                        </p:attrNameLst>
                                      </p:cBhvr>
                                      <p:to>
                                        <p:strVal val="visible"/>
                                      </p:to>
                                    </p:set>
                                    <p:animEffect transition="in" filter="fade">
                                      <p:cBhvr>
                                        <p:cTn id="27" dur="250"/>
                                        <p:tgtEl>
                                          <p:spTgt spid="10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ldLvl="0" animBg="1"/>
      <p:bldP spid="819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4339" name="文本框 18"/>
          <p:cNvSpPr txBox="1"/>
          <p:nvPr/>
        </p:nvSpPr>
        <p:spPr>
          <a:xfrm>
            <a:off x="984250" y="412750"/>
            <a:ext cx="3128963" cy="398780"/>
          </a:xfrm>
          <a:prstGeom prst="rect">
            <a:avLst/>
          </a:prstGeom>
          <a:noFill/>
          <a:ln w="9525">
            <a:noFill/>
          </a:ln>
        </p:spPr>
        <p:txBody>
          <a:bodyPr anchor="t">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顺序图</a:t>
            </a:r>
          </a:p>
        </p:txBody>
      </p:sp>
      <p:grpSp>
        <p:nvGrpSpPr>
          <p:cNvPr id="14340" name="组合 1"/>
          <p:cNvGrpSpPr/>
          <p:nvPr/>
        </p:nvGrpSpPr>
        <p:grpSpPr>
          <a:xfrm>
            <a:off x="222250" y="328613"/>
            <a:ext cx="654050" cy="573087"/>
            <a:chOff x="0" y="0"/>
            <a:chExt cx="3252297" cy="2844316"/>
          </a:xfrm>
        </p:grpSpPr>
        <p:sp>
          <p:nvSpPr>
            <p:cNvPr id="16389"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6390"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6" name="矩形 5"/>
          <p:cNvSpPr/>
          <p:nvPr/>
        </p:nvSpPr>
        <p:spPr>
          <a:xfrm>
            <a:off x="3047364" y="1076985"/>
            <a:ext cx="6092825" cy="1568450"/>
          </a:xfrm>
          <a:prstGeom prst="rect">
            <a:avLst/>
          </a:prstGeom>
        </p:spPr>
        <p:txBody>
          <a:bodyPr>
            <a:spAutoFit/>
          </a:bodyPr>
          <a:lstStyle/>
          <a:p>
            <a:r>
              <a:rPr lang="zh-CN" altLang="en-US" sz="2400" dirty="0">
                <a:solidFill>
                  <a:schemeClr val="bg1"/>
                </a:solidFill>
              </a:rPr>
              <a:t>顺序图（</a:t>
            </a:r>
            <a:r>
              <a:rPr lang="en-US" altLang="zh-CN" sz="2400" dirty="0">
                <a:solidFill>
                  <a:schemeClr val="bg1"/>
                </a:solidFill>
              </a:rPr>
              <a:t>sequence diagram</a:t>
            </a:r>
            <a:r>
              <a:rPr lang="zh-CN" altLang="en-US" sz="2400" dirty="0">
                <a:solidFill>
                  <a:schemeClr val="bg1"/>
                </a:solidFill>
              </a:rPr>
              <a:t>）强调消息的时间顺序，形成顺序图时，首先把参加交互的对象或角色放在图的上方，沿水平轴方向排列。</a:t>
            </a:r>
          </a:p>
        </p:txBody>
      </p:sp>
      <p:pic>
        <p:nvPicPr>
          <p:cNvPr id="7" name="图片 6"/>
          <p:cNvPicPr>
            <a:picLocks noChangeAspect="1"/>
          </p:cNvPicPr>
          <p:nvPr/>
        </p:nvPicPr>
        <p:blipFill>
          <a:blip r:embed="rId2"/>
          <a:stretch>
            <a:fillRect/>
          </a:stretch>
        </p:blipFill>
        <p:spPr>
          <a:xfrm>
            <a:off x="3473710" y="2420888"/>
            <a:ext cx="5241404" cy="36190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
                                          </p:val>
                                        </p:tav>
                                        <p:tav tm="100000">
                                          <p:val>
                                            <p:strVal val="#ppt_w"/>
                                          </p:val>
                                        </p:tav>
                                      </p:tavLst>
                                    </p:anim>
                                    <p:anim calcmode="lin" valueType="num">
                                      <p:cBhvr>
                                        <p:cTn id="12" dur="1000" fill="hold"/>
                                        <p:tgtEl>
                                          <p:spTgt spid="14338"/>
                                        </p:tgtEl>
                                        <p:attrNameLst>
                                          <p:attrName>ppt_h</p:attrName>
                                        </p:attrNameLst>
                                      </p:cBhvr>
                                      <p:tavLst>
                                        <p:tav tm="0">
                                          <p:val>
                                            <p:fltVal val="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4339" name="文本框 18"/>
          <p:cNvSpPr txBox="1"/>
          <p:nvPr/>
        </p:nvSpPr>
        <p:spPr>
          <a:xfrm>
            <a:off x="984250" y="412750"/>
            <a:ext cx="3128963" cy="398780"/>
          </a:xfrm>
          <a:prstGeom prst="rect">
            <a:avLst/>
          </a:prstGeom>
          <a:noFill/>
          <a:ln w="9525">
            <a:noFill/>
          </a:ln>
        </p:spPr>
        <p:txBody>
          <a:bodyPr anchor="t">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通信图</a:t>
            </a:r>
          </a:p>
        </p:txBody>
      </p:sp>
      <p:grpSp>
        <p:nvGrpSpPr>
          <p:cNvPr id="14340" name="组合 1"/>
          <p:cNvGrpSpPr/>
          <p:nvPr/>
        </p:nvGrpSpPr>
        <p:grpSpPr>
          <a:xfrm>
            <a:off x="222250" y="328613"/>
            <a:ext cx="654050" cy="573087"/>
            <a:chOff x="0" y="0"/>
            <a:chExt cx="3252297" cy="2844316"/>
          </a:xfrm>
        </p:grpSpPr>
        <p:sp>
          <p:nvSpPr>
            <p:cNvPr id="16389"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6390"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2" name="矩形 1"/>
          <p:cNvSpPr/>
          <p:nvPr/>
        </p:nvSpPr>
        <p:spPr>
          <a:xfrm>
            <a:off x="2052116" y="1048090"/>
            <a:ext cx="8086179" cy="1014730"/>
          </a:xfrm>
          <a:prstGeom prst="rect">
            <a:avLst/>
          </a:prstGeom>
        </p:spPr>
        <p:txBody>
          <a:bodyPr wrap="square">
            <a:spAutoFit/>
          </a:bodyPr>
          <a:lstStyle/>
          <a:p>
            <a:r>
              <a:rPr lang="en-US" altLang="zh-CN" sz="2000" dirty="0">
                <a:solidFill>
                  <a:schemeClr val="bg1"/>
                </a:solidFill>
              </a:rPr>
              <a:t>UML2.0</a:t>
            </a:r>
            <a:r>
              <a:rPr lang="zh-CN" altLang="en-US" sz="2000" dirty="0">
                <a:solidFill>
                  <a:schemeClr val="bg1"/>
                </a:solidFill>
              </a:rPr>
              <a:t>之前叫协作图</a:t>
            </a:r>
            <a:r>
              <a:rPr lang="en-US" altLang="zh-CN" sz="2000" dirty="0">
                <a:solidFill>
                  <a:schemeClr val="bg1"/>
                </a:solidFill>
              </a:rPr>
              <a:t>(Collaboration Diagram) </a:t>
            </a:r>
            <a:r>
              <a:rPr lang="zh-CN" altLang="en-US" sz="2000" dirty="0">
                <a:solidFill>
                  <a:schemeClr val="bg1"/>
                </a:solidFill>
              </a:rPr>
              <a:t/>
            </a:r>
            <a:br>
              <a:rPr lang="zh-CN" altLang="en-US" sz="2000" dirty="0">
                <a:solidFill>
                  <a:schemeClr val="bg1"/>
                </a:solidFill>
              </a:rPr>
            </a:br>
            <a:r>
              <a:rPr lang="zh-CN" altLang="en-US" sz="2000" dirty="0">
                <a:solidFill>
                  <a:schemeClr val="bg1"/>
                </a:solidFill>
              </a:rPr>
              <a:t>显示在某种情形下对象之间发送的消息。 协作图显示了一系列的对象和在这些对象之间的联系以及对象间发送和接收的消息 </a:t>
            </a:r>
          </a:p>
        </p:txBody>
      </p:sp>
      <p:pic>
        <p:nvPicPr>
          <p:cNvPr id="8" name="图片 7"/>
          <p:cNvPicPr>
            <a:picLocks noChangeAspect="1"/>
          </p:cNvPicPr>
          <p:nvPr/>
        </p:nvPicPr>
        <p:blipFill>
          <a:blip r:embed="rId2"/>
          <a:stretch>
            <a:fillRect/>
          </a:stretch>
        </p:blipFill>
        <p:spPr>
          <a:xfrm>
            <a:off x="3448706" y="2276872"/>
            <a:ext cx="5292999" cy="421229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
                                          </p:val>
                                        </p:tav>
                                        <p:tav tm="100000">
                                          <p:val>
                                            <p:strVal val="#ppt_w"/>
                                          </p:val>
                                        </p:tav>
                                      </p:tavLst>
                                    </p:anim>
                                    <p:anim calcmode="lin" valueType="num">
                                      <p:cBhvr>
                                        <p:cTn id="12" dur="1000" fill="hold"/>
                                        <p:tgtEl>
                                          <p:spTgt spid="14338"/>
                                        </p:tgtEl>
                                        <p:attrNameLst>
                                          <p:attrName>ppt_h</p:attrName>
                                        </p:attrNameLst>
                                      </p:cBhvr>
                                      <p:tavLst>
                                        <p:tav tm="0">
                                          <p:val>
                                            <p:fltVal val="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4339" name="文本框 18"/>
          <p:cNvSpPr txBox="1"/>
          <p:nvPr/>
        </p:nvSpPr>
        <p:spPr>
          <a:xfrm>
            <a:off x="984250" y="412750"/>
            <a:ext cx="3128963" cy="398780"/>
          </a:xfrm>
          <a:prstGeom prst="rect">
            <a:avLst/>
          </a:prstGeom>
          <a:noFill/>
          <a:ln w="9525">
            <a:noFill/>
          </a:ln>
        </p:spPr>
        <p:txBody>
          <a:bodyPr anchor="t">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状态图</a:t>
            </a:r>
          </a:p>
        </p:txBody>
      </p:sp>
      <p:grpSp>
        <p:nvGrpSpPr>
          <p:cNvPr id="14340" name="组合 1"/>
          <p:cNvGrpSpPr/>
          <p:nvPr/>
        </p:nvGrpSpPr>
        <p:grpSpPr>
          <a:xfrm>
            <a:off x="222250" y="328613"/>
            <a:ext cx="654050" cy="573087"/>
            <a:chOff x="0" y="0"/>
            <a:chExt cx="3252297" cy="2844316"/>
          </a:xfrm>
        </p:grpSpPr>
        <p:sp>
          <p:nvSpPr>
            <p:cNvPr id="16389"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6390"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pic>
        <p:nvPicPr>
          <p:cNvPr id="6" name="图片 5"/>
          <p:cNvPicPr>
            <a:picLocks noChangeAspect="1"/>
          </p:cNvPicPr>
          <p:nvPr/>
        </p:nvPicPr>
        <p:blipFill>
          <a:blip r:embed="rId2"/>
          <a:stretch>
            <a:fillRect/>
          </a:stretch>
        </p:blipFill>
        <p:spPr>
          <a:xfrm>
            <a:off x="2793677" y="2564904"/>
            <a:ext cx="6603057" cy="3672226"/>
          </a:xfrm>
          <a:prstGeom prst="rect">
            <a:avLst/>
          </a:prstGeom>
        </p:spPr>
      </p:pic>
      <p:sp>
        <p:nvSpPr>
          <p:cNvPr id="7" name="文本框 6"/>
          <p:cNvSpPr txBox="1"/>
          <p:nvPr/>
        </p:nvSpPr>
        <p:spPr>
          <a:xfrm>
            <a:off x="1732280" y="1125855"/>
            <a:ext cx="8914765" cy="1014730"/>
          </a:xfrm>
          <a:prstGeom prst="rect">
            <a:avLst/>
          </a:prstGeom>
          <a:noFill/>
        </p:spPr>
        <p:txBody>
          <a:bodyPr wrap="square" rtlCol="0">
            <a:spAutoFit/>
          </a:bodyPr>
          <a:lstStyle/>
          <a:p>
            <a:r>
              <a:rPr lang="zh-CN" altLang="en-US" sz="2000" dirty="0">
                <a:solidFill>
                  <a:schemeClr val="bg1"/>
                </a:solidFill>
              </a:rPr>
              <a:t>状态图（</a:t>
            </a:r>
            <a:r>
              <a:rPr lang="en-US" altLang="zh-CN" sz="2000" dirty="0">
                <a:solidFill>
                  <a:schemeClr val="bg1"/>
                </a:solidFill>
              </a:rPr>
              <a:t>state diagram</a:t>
            </a:r>
            <a:r>
              <a:rPr lang="zh-CN" altLang="en-US" sz="2000" dirty="0">
                <a:solidFill>
                  <a:schemeClr val="bg1"/>
                </a:solidFill>
              </a:rPr>
              <a:t>）展现了一个状态机，由状态、转移、事件、活动组成。展现了对象的动态视图，它对于接口、类或协作行为的建模尤为重要，而且他强调由事件引发的对象行为，这非常有助于对反应式系统建模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
                                          </p:val>
                                        </p:tav>
                                        <p:tav tm="100000">
                                          <p:val>
                                            <p:strVal val="#ppt_w"/>
                                          </p:val>
                                        </p:tav>
                                      </p:tavLst>
                                    </p:anim>
                                    <p:anim calcmode="lin" valueType="num">
                                      <p:cBhvr>
                                        <p:cTn id="12" dur="1000" fill="hold"/>
                                        <p:tgtEl>
                                          <p:spTgt spid="14338"/>
                                        </p:tgtEl>
                                        <p:attrNameLst>
                                          <p:attrName>ppt_h</p:attrName>
                                        </p:attrNameLst>
                                      </p:cBhvr>
                                      <p:tavLst>
                                        <p:tav tm="0">
                                          <p:val>
                                            <p:fltVal val="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4339" name="文本框 18"/>
          <p:cNvSpPr txBox="1"/>
          <p:nvPr/>
        </p:nvSpPr>
        <p:spPr>
          <a:xfrm>
            <a:off x="984250" y="412750"/>
            <a:ext cx="3128963" cy="398780"/>
          </a:xfrm>
          <a:prstGeom prst="rect">
            <a:avLst/>
          </a:prstGeom>
          <a:noFill/>
          <a:ln w="9525">
            <a:noFill/>
          </a:ln>
        </p:spPr>
        <p:txBody>
          <a:bodyPr anchor="t">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活动图和部署图</a:t>
            </a:r>
          </a:p>
        </p:txBody>
      </p:sp>
      <p:grpSp>
        <p:nvGrpSpPr>
          <p:cNvPr id="14340" name="组合 1"/>
          <p:cNvGrpSpPr/>
          <p:nvPr/>
        </p:nvGrpSpPr>
        <p:grpSpPr>
          <a:xfrm>
            <a:off x="222250" y="328613"/>
            <a:ext cx="654050" cy="573087"/>
            <a:chOff x="0" y="0"/>
            <a:chExt cx="3252297" cy="2844316"/>
          </a:xfrm>
        </p:grpSpPr>
        <p:sp>
          <p:nvSpPr>
            <p:cNvPr id="16389"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6390"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7" name="文本框 6"/>
          <p:cNvSpPr txBox="1"/>
          <p:nvPr/>
        </p:nvSpPr>
        <p:spPr>
          <a:xfrm>
            <a:off x="1508125" y="1844675"/>
            <a:ext cx="2605405" cy="3169285"/>
          </a:xfrm>
          <a:prstGeom prst="rect">
            <a:avLst/>
          </a:prstGeom>
          <a:noFill/>
        </p:spPr>
        <p:txBody>
          <a:bodyPr wrap="square" rtlCol="0">
            <a:spAutoFit/>
          </a:bodyPr>
          <a:lstStyle/>
          <a:p>
            <a:r>
              <a:rPr lang="zh-CN" altLang="en-US" sz="2000" dirty="0">
                <a:solidFill>
                  <a:schemeClr val="bg1"/>
                </a:solidFill>
              </a:rPr>
              <a:t>活动图（</a:t>
            </a:r>
            <a:r>
              <a:rPr lang="en-US" altLang="zh-CN" sz="2000" dirty="0">
                <a:solidFill>
                  <a:schemeClr val="bg1"/>
                </a:solidFill>
              </a:rPr>
              <a:t>avtivity diagram</a:t>
            </a:r>
            <a:r>
              <a:rPr lang="zh-CN" altLang="en-US" sz="2000" dirty="0">
                <a:solidFill>
                  <a:schemeClr val="bg1"/>
                </a:solidFill>
              </a:rPr>
              <a:t>）将进程或其他计算机的结构展示为计算机内部一步一步的控制流和数据流。活动图专注于系统的动态视图。他对于系统的功能建模特别重要，并强调对象间的控制流程。</a:t>
            </a:r>
          </a:p>
        </p:txBody>
      </p:sp>
      <p:sp>
        <p:nvSpPr>
          <p:cNvPr id="2" name="文本框 1"/>
          <p:cNvSpPr txBox="1"/>
          <p:nvPr/>
        </p:nvSpPr>
        <p:spPr>
          <a:xfrm>
            <a:off x="6522720" y="1844675"/>
            <a:ext cx="3634105" cy="2245360"/>
          </a:xfrm>
          <a:prstGeom prst="rect">
            <a:avLst/>
          </a:prstGeom>
          <a:noFill/>
        </p:spPr>
        <p:txBody>
          <a:bodyPr wrap="square" rtlCol="0">
            <a:spAutoFit/>
          </a:bodyPr>
          <a:lstStyle/>
          <a:p>
            <a:r>
              <a:rPr lang="zh-CN" sz="2000" dirty="0">
                <a:solidFill>
                  <a:schemeClr val="bg1"/>
                </a:solidFill>
              </a:rPr>
              <a:t>部署图（</a:t>
            </a:r>
            <a:r>
              <a:rPr lang="en-US" altLang="zh-CN" sz="2000" dirty="0">
                <a:solidFill>
                  <a:schemeClr val="bg1"/>
                </a:solidFill>
              </a:rPr>
              <a:t>deployment diagram</a:t>
            </a:r>
            <a:r>
              <a:rPr lang="zh-CN" sz="2000" dirty="0">
                <a:solidFill>
                  <a:schemeClr val="bg1"/>
                </a:solidFill>
              </a:rPr>
              <a:t>）</a:t>
            </a:r>
            <a:r>
              <a:rPr lang="zh-CN" altLang="en-US" sz="2000" dirty="0">
                <a:solidFill>
                  <a:schemeClr val="bg1"/>
                </a:solidFill>
                <a:sym typeface="+mn-ea"/>
              </a:rPr>
              <a:t>展现了对运行时的处理结点以及在其中生存的构件的配置。部署图给出了体系结构的静态部署视图。通常一个结点包含一个或多个制品。</a:t>
            </a:r>
            <a:endParaRPr lang="zh-CN" altLang="en-US" sz="2000" dirty="0">
              <a:solidFill>
                <a:schemeClr val="bg1"/>
              </a:solidFill>
            </a:endParaRPr>
          </a:p>
          <a:p>
            <a:endParaRPr lang="zh-CN" altLang="en-US" sz="20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
                                          </p:val>
                                        </p:tav>
                                        <p:tav tm="100000">
                                          <p:val>
                                            <p:strVal val="#ppt_w"/>
                                          </p:val>
                                        </p:tav>
                                      </p:tavLst>
                                    </p:anim>
                                    <p:anim calcmode="lin" valueType="num">
                                      <p:cBhvr>
                                        <p:cTn id="12" dur="1000" fill="hold"/>
                                        <p:tgtEl>
                                          <p:spTgt spid="14338"/>
                                        </p:tgtEl>
                                        <p:attrNameLst>
                                          <p:attrName>ppt_h</p:attrName>
                                        </p:attrNameLst>
                                      </p:cBhvr>
                                      <p:tavLst>
                                        <p:tav tm="0">
                                          <p:val>
                                            <p:fltVal val="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4339" name="文本框 18"/>
          <p:cNvSpPr txBox="1"/>
          <p:nvPr/>
        </p:nvSpPr>
        <p:spPr>
          <a:xfrm>
            <a:off x="984250" y="412750"/>
            <a:ext cx="3128963" cy="398780"/>
          </a:xfrm>
          <a:prstGeom prst="rect">
            <a:avLst/>
          </a:prstGeom>
          <a:noFill/>
          <a:ln w="9525">
            <a:noFill/>
          </a:ln>
        </p:spPr>
        <p:txBody>
          <a:bodyPr anchor="t">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包图</a:t>
            </a:r>
          </a:p>
        </p:txBody>
      </p:sp>
      <p:grpSp>
        <p:nvGrpSpPr>
          <p:cNvPr id="14340" name="组合 1"/>
          <p:cNvGrpSpPr/>
          <p:nvPr/>
        </p:nvGrpSpPr>
        <p:grpSpPr>
          <a:xfrm>
            <a:off x="222250" y="328613"/>
            <a:ext cx="654050" cy="573087"/>
            <a:chOff x="0" y="0"/>
            <a:chExt cx="3252297" cy="2844316"/>
          </a:xfrm>
        </p:grpSpPr>
        <p:sp>
          <p:nvSpPr>
            <p:cNvPr id="16389"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6390"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11" name="矩形 10"/>
          <p:cNvSpPr/>
          <p:nvPr/>
        </p:nvSpPr>
        <p:spPr>
          <a:xfrm>
            <a:off x="1617528" y="1295491"/>
            <a:ext cx="6299562" cy="1753235"/>
          </a:xfrm>
          <a:prstGeom prst="rect">
            <a:avLst/>
          </a:prstGeom>
        </p:spPr>
        <p:txBody>
          <a:bodyPr wrap="square">
            <a:spAutoFit/>
          </a:bodyPr>
          <a:lstStyle/>
          <a:p>
            <a:r>
              <a:rPr lang="zh-CN" altLang="en-US" dirty="0">
                <a:solidFill>
                  <a:schemeClr val="bg1"/>
                </a:solidFill>
              </a:rPr>
              <a:t>包图（</a:t>
            </a:r>
            <a:r>
              <a:rPr lang="en-US" altLang="zh-CN" dirty="0">
                <a:solidFill>
                  <a:schemeClr val="bg1"/>
                </a:solidFill>
              </a:rPr>
              <a:t>package diagram</a:t>
            </a:r>
            <a:r>
              <a:rPr lang="zh-CN" altLang="en-US" dirty="0">
                <a:solidFill>
                  <a:schemeClr val="bg1"/>
                </a:solidFill>
              </a:rPr>
              <a:t>）显示相关的类如何组合，对开发人员有用。 </a:t>
            </a:r>
            <a:br>
              <a:rPr lang="zh-CN" altLang="en-US" dirty="0">
                <a:solidFill>
                  <a:schemeClr val="bg1"/>
                </a:solidFill>
              </a:rPr>
            </a:br>
            <a:r>
              <a:rPr lang="zh-CN" altLang="en-US" dirty="0">
                <a:solidFill>
                  <a:schemeClr val="bg1"/>
                </a:solidFill>
              </a:rPr>
              <a:t>包可直接理解为命名空间，文件夹，是用来组织图形的封装，包图可以用来表述功能组命名空间的组织层次</a:t>
            </a:r>
            <a:r>
              <a:rPr lang="en-US" altLang="zh-CN" dirty="0">
                <a:solidFill>
                  <a:schemeClr val="bg1"/>
                </a:solidFill>
              </a:rPr>
              <a:t>Package</a:t>
            </a:r>
            <a:r>
              <a:rPr lang="zh-CN" altLang="en-US" dirty="0">
                <a:solidFill>
                  <a:schemeClr val="bg1"/>
                </a:solidFill>
              </a:rPr>
              <a:t>之间的关系非常的简单，两个字，依赖，</a:t>
            </a:r>
            <a:r>
              <a:rPr lang="en-US" altLang="zh-CN" dirty="0">
                <a:solidFill>
                  <a:schemeClr val="bg1"/>
                </a:solidFill>
              </a:rPr>
              <a:t>UML</a:t>
            </a:r>
            <a:r>
              <a:rPr lang="zh-CN" altLang="en-US" dirty="0">
                <a:solidFill>
                  <a:schemeClr val="bg1"/>
                </a:solidFill>
              </a:rPr>
              <a:t>中依赖用带箭头的虚线表示。</a:t>
            </a:r>
          </a:p>
        </p:txBody>
      </p:sp>
      <p:pic>
        <p:nvPicPr>
          <p:cNvPr id="9" name="图片 8"/>
          <p:cNvPicPr>
            <a:picLocks noChangeAspect="1"/>
          </p:cNvPicPr>
          <p:nvPr/>
        </p:nvPicPr>
        <p:blipFill>
          <a:blip r:embed="rId2"/>
          <a:stretch>
            <a:fillRect/>
          </a:stretch>
        </p:blipFill>
        <p:spPr>
          <a:xfrm>
            <a:off x="8471535" y="544830"/>
            <a:ext cx="3134995" cy="2228215"/>
          </a:xfrm>
          <a:prstGeom prst="rect">
            <a:avLst/>
          </a:prstGeom>
        </p:spPr>
      </p:pic>
      <p:pic>
        <p:nvPicPr>
          <p:cNvPr id="3" name="图片 2"/>
          <p:cNvPicPr>
            <a:picLocks noChangeAspect="1"/>
          </p:cNvPicPr>
          <p:nvPr/>
        </p:nvPicPr>
        <p:blipFill>
          <a:blip r:embed="rId3"/>
          <a:stretch>
            <a:fillRect/>
          </a:stretch>
        </p:blipFill>
        <p:spPr>
          <a:xfrm>
            <a:off x="9119542" y="3206557"/>
            <a:ext cx="1971675" cy="3314700"/>
          </a:xfrm>
          <a:prstGeom prst="rect">
            <a:avLst/>
          </a:prstGeom>
        </p:spPr>
      </p:pic>
      <p:pic>
        <p:nvPicPr>
          <p:cNvPr id="6" name="图片 5"/>
          <p:cNvPicPr>
            <a:picLocks noChangeAspect="1"/>
          </p:cNvPicPr>
          <p:nvPr/>
        </p:nvPicPr>
        <p:blipFill>
          <a:blip r:embed="rId4"/>
          <a:stretch>
            <a:fillRect/>
          </a:stretch>
        </p:blipFill>
        <p:spPr>
          <a:xfrm>
            <a:off x="4456430" y="3025775"/>
            <a:ext cx="4170045" cy="3497580"/>
          </a:xfrm>
          <a:prstGeom prst="rect">
            <a:avLst/>
          </a:prstGeom>
        </p:spPr>
      </p:pic>
      <p:pic>
        <p:nvPicPr>
          <p:cNvPr id="8" name="图片 7"/>
          <p:cNvPicPr>
            <a:picLocks noChangeAspect="1"/>
          </p:cNvPicPr>
          <p:nvPr/>
        </p:nvPicPr>
        <p:blipFill>
          <a:blip r:embed="rId5"/>
          <a:stretch>
            <a:fillRect/>
          </a:stretch>
        </p:blipFill>
        <p:spPr>
          <a:xfrm>
            <a:off x="340360" y="3846830"/>
            <a:ext cx="3703955" cy="23241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
                                          </p:val>
                                        </p:tav>
                                        <p:tav tm="100000">
                                          <p:val>
                                            <p:strVal val="#ppt_w"/>
                                          </p:val>
                                        </p:tav>
                                      </p:tavLst>
                                    </p:anim>
                                    <p:anim calcmode="lin" valueType="num">
                                      <p:cBhvr>
                                        <p:cTn id="12" dur="1000" fill="hold"/>
                                        <p:tgtEl>
                                          <p:spTgt spid="14338"/>
                                        </p:tgtEl>
                                        <p:attrNameLst>
                                          <p:attrName>ppt_h</p:attrName>
                                        </p:attrNameLst>
                                      </p:cBhvr>
                                      <p:tavLst>
                                        <p:tav tm="0">
                                          <p:val>
                                            <p:fltVal val="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4339" name="文本框 18"/>
          <p:cNvSpPr txBox="1"/>
          <p:nvPr/>
        </p:nvSpPr>
        <p:spPr>
          <a:xfrm>
            <a:off x="984250" y="412750"/>
            <a:ext cx="3128963" cy="398780"/>
          </a:xfrm>
          <a:prstGeom prst="rect">
            <a:avLst/>
          </a:prstGeom>
          <a:noFill/>
          <a:ln w="9525">
            <a:noFill/>
          </a:ln>
        </p:spPr>
        <p:txBody>
          <a:bodyPr anchor="t">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规则</a:t>
            </a:r>
          </a:p>
        </p:txBody>
      </p:sp>
      <p:grpSp>
        <p:nvGrpSpPr>
          <p:cNvPr id="14340" name="组合 1"/>
          <p:cNvGrpSpPr/>
          <p:nvPr/>
        </p:nvGrpSpPr>
        <p:grpSpPr>
          <a:xfrm>
            <a:off x="222250" y="328613"/>
            <a:ext cx="654050" cy="573087"/>
            <a:chOff x="0" y="0"/>
            <a:chExt cx="3252297" cy="2844316"/>
          </a:xfrm>
        </p:grpSpPr>
        <p:sp>
          <p:nvSpPr>
            <p:cNvPr id="16389"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6390"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11" name="文本框 10"/>
          <p:cNvSpPr txBox="1"/>
          <p:nvPr/>
        </p:nvSpPr>
        <p:spPr>
          <a:xfrm>
            <a:off x="876087" y="1535951"/>
            <a:ext cx="4752528" cy="3785652"/>
          </a:xfrm>
          <a:prstGeom prst="rect">
            <a:avLst/>
          </a:prstGeom>
          <a:noFill/>
        </p:spPr>
        <p:txBody>
          <a:bodyPr wrap="square" rtlCol="0">
            <a:spAutoFit/>
          </a:bodyPr>
          <a:lstStyle/>
          <a:p>
            <a:r>
              <a:rPr lang="zh-CN" altLang="en-US" sz="2400" dirty="0">
                <a:solidFill>
                  <a:schemeClr val="bg1"/>
                </a:solidFill>
              </a:rPr>
              <a:t>命名</a:t>
            </a:r>
            <a:r>
              <a:rPr lang="en-US" altLang="zh-CN" sz="2400" dirty="0">
                <a:solidFill>
                  <a:schemeClr val="bg1"/>
                </a:solidFill>
              </a:rPr>
              <a:t>——</a:t>
            </a:r>
            <a:r>
              <a:rPr lang="zh-CN" altLang="en-US" sz="2400" dirty="0">
                <a:solidFill>
                  <a:schemeClr val="bg1"/>
                </a:solidFill>
              </a:rPr>
              <a:t>为事物关系和图起的名字</a:t>
            </a:r>
            <a:endParaRPr lang="en-US" altLang="zh-CN" sz="2400" dirty="0">
              <a:solidFill>
                <a:schemeClr val="bg1"/>
              </a:solidFill>
            </a:endParaRPr>
          </a:p>
          <a:p>
            <a:r>
              <a:rPr lang="zh-CN" altLang="en-US" sz="2400" dirty="0">
                <a:solidFill>
                  <a:schemeClr val="bg1"/>
                </a:solidFill>
              </a:rPr>
              <a:t>范围</a:t>
            </a:r>
            <a:r>
              <a:rPr lang="en-US" altLang="zh-CN" sz="2400" dirty="0">
                <a:solidFill>
                  <a:schemeClr val="bg1"/>
                </a:solidFill>
              </a:rPr>
              <a:t>——</a:t>
            </a:r>
            <a:r>
              <a:rPr lang="zh-CN" altLang="en-US" sz="2400" dirty="0">
                <a:solidFill>
                  <a:schemeClr val="bg1"/>
                </a:solidFill>
              </a:rPr>
              <a:t>使名字具有特定含义的语境</a:t>
            </a:r>
            <a:endParaRPr lang="en-US" altLang="zh-CN" sz="2400" dirty="0">
              <a:solidFill>
                <a:schemeClr val="bg1"/>
              </a:solidFill>
            </a:endParaRPr>
          </a:p>
          <a:p>
            <a:r>
              <a:rPr lang="zh-CN" altLang="en-US" sz="2400" dirty="0">
                <a:solidFill>
                  <a:schemeClr val="bg1"/>
                </a:solidFill>
              </a:rPr>
              <a:t>可见性</a:t>
            </a:r>
            <a:r>
              <a:rPr lang="en-US" altLang="zh-CN" sz="2400" dirty="0">
                <a:solidFill>
                  <a:schemeClr val="bg1"/>
                </a:solidFill>
              </a:rPr>
              <a:t>——</a:t>
            </a:r>
            <a:r>
              <a:rPr lang="zh-CN" altLang="en-US" sz="2400" dirty="0">
                <a:solidFill>
                  <a:schemeClr val="bg1"/>
                </a:solidFill>
              </a:rPr>
              <a:t>这些名字如何让其他成分看见和使用</a:t>
            </a:r>
            <a:endParaRPr lang="en-US" altLang="zh-CN" sz="2400" dirty="0">
              <a:solidFill>
                <a:schemeClr val="bg1"/>
              </a:solidFill>
            </a:endParaRPr>
          </a:p>
          <a:p>
            <a:r>
              <a:rPr lang="zh-CN" altLang="en-US" sz="2400" dirty="0">
                <a:solidFill>
                  <a:schemeClr val="bg1"/>
                </a:solidFill>
              </a:rPr>
              <a:t>完整性</a:t>
            </a:r>
            <a:r>
              <a:rPr lang="en-US" altLang="zh-CN" sz="2400" dirty="0">
                <a:solidFill>
                  <a:schemeClr val="bg1"/>
                </a:solidFill>
              </a:rPr>
              <a:t>——</a:t>
            </a:r>
            <a:r>
              <a:rPr lang="zh-CN" altLang="en-US" sz="2400" dirty="0">
                <a:solidFill>
                  <a:schemeClr val="bg1"/>
                </a:solidFill>
              </a:rPr>
              <a:t>事物如何正确、一致的相互联系</a:t>
            </a:r>
            <a:endParaRPr lang="en-US" altLang="zh-CN" sz="2400" dirty="0">
              <a:solidFill>
                <a:schemeClr val="bg1"/>
              </a:solidFill>
            </a:endParaRPr>
          </a:p>
          <a:p>
            <a:r>
              <a:rPr lang="zh-CN" altLang="en-US" sz="2400" dirty="0">
                <a:solidFill>
                  <a:schemeClr val="bg1"/>
                </a:solidFill>
              </a:rPr>
              <a:t>执行</a:t>
            </a:r>
            <a:r>
              <a:rPr lang="en-US" altLang="zh-CN" sz="2400" dirty="0">
                <a:solidFill>
                  <a:schemeClr val="bg1"/>
                </a:solidFill>
              </a:rPr>
              <a:t>——</a:t>
            </a:r>
            <a:r>
              <a:rPr lang="zh-CN" altLang="en-US" sz="2400" dirty="0">
                <a:solidFill>
                  <a:schemeClr val="bg1"/>
                </a:solidFill>
              </a:rPr>
              <a:t>运行或模拟一个动态模型意味着什么</a:t>
            </a:r>
          </a:p>
        </p:txBody>
      </p:sp>
      <p:sp>
        <p:nvSpPr>
          <p:cNvPr id="14" name="文本框 13"/>
          <p:cNvSpPr txBox="1"/>
          <p:nvPr/>
        </p:nvSpPr>
        <p:spPr>
          <a:xfrm>
            <a:off x="6479446" y="1536294"/>
            <a:ext cx="4752528" cy="1938992"/>
          </a:xfrm>
          <a:prstGeom prst="rect">
            <a:avLst/>
          </a:prstGeom>
          <a:noFill/>
        </p:spPr>
        <p:txBody>
          <a:bodyPr wrap="square" rtlCol="0">
            <a:spAutoFit/>
          </a:bodyPr>
          <a:lstStyle/>
          <a:p>
            <a:r>
              <a:rPr lang="zh-CN" altLang="en-US" sz="2400" dirty="0">
                <a:solidFill>
                  <a:schemeClr val="bg1"/>
                </a:solidFill>
              </a:rPr>
              <a:t>省略</a:t>
            </a:r>
            <a:r>
              <a:rPr lang="en-US" altLang="zh-CN" sz="2400" dirty="0">
                <a:solidFill>
                  <a:schemeClr val="bg1"/>
                </a:solidFill>
              </a:rPr>
              <a:t>——</a:t>
            </a:r>
            <a:r>
              <a:rPr lang="zh-CN" altLang="en-US" sz="2400" dirty="0">
                <a:solidFill>
                  <a:schemeClr val="bg1"/>
                </a:solidFill>
              </a:rPr>
              <a:t>隐藏某些元素以简化视图</a:t>
            </a:r>
            <a:endParaRPr lang="en-US" altLang="zh-CN" sz="2400" dirty="0">
              <a:solidFill>
                <a:schemeClr val="bg1"/>
              </a:solidFill>
            </a:endParaRPr>
          </a:p>
          <a:p>
            <a:r>
              <a:rPr lang="zh-CN" altLang="en-US" sz="2400" dirty="0">
                <a:solidFill>
                  <a:schemeClr val="bg1"/>
                </a:solidFill>
              </a:rPr>
              <a:t>不完全</a:t>
            </a:r>
            <a:r>
              <a:rPr lang="en-US" altLang="zh-CN" sz="2400" dirty="0">
                <a:solidFill>
                  <a:schemeClr val="bg1"/>
                </a:solidFill>
              </a:rPr>
              <a:t>——</a:t>
            </a:r>
            <a:r>
              <a:rPr lang="zh-CN" altLang="en-US" sz="2400" dirty="0">
                <a:solidFill>
                  <a:schemeClr val="bg1"/>
                </a:solidFill>
              </a:rPr>
              <a:t>可能遗漏了某些元素</a:t>
            </a:r>
            <a:endParaRPr lang="en-US" altLang="zh-CN" sz="2400" dirty="0">
              <a:solidFill>
                <a:schemeClr val="bg1"/>
              </a:solidFill>
            </a:endParaRPr>
          </a:p>
          <a:p>
            <a:r>
              <a:rPr lang="zh-CN" altLang="en-US" sz="2400" dirty="0">
                <a:solidFill>
                  <a:schemeClr val="bg1"/>
                </a:solidFill>
              </a:rPr>
              <a:t>不一致</a:t>
            </a:r>
            <a:r>
              <a:rPr lang="en-US" altLang="zh-CN" sz="2400" dirty="0">
                <a:solidFill>
                  <a:schemeClr val="bg1"/>
                </a:solidFill>
              </a:rPr>
              <a:t>——</a:t>
            </a:r>
            <a:r>
              <a:rPr lang="zh-CN" altLang="en-US" sz="2400" dirty="0">
                <a:solidFill>
                  <a:schemeClr val="bg1"/>
                </a:solidFill>
              </a:rPr>
              <a:t>模型的完整性得不到保证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
                                          </p:val>
                                        </p:tav>
                                        <p:tav tm="100000">
                                          <p:val>
                                            <p:strVal val="#ppt_w"/>
                                          </p:val>
                                        </p:tav>
                                      </p:tavLst>
                                    </p:anim>
                                    <p:anim calcmode="lin" valueType="num">
                                      <p:cBhvr>
                                        <p:cTn id="12" dur="1000" fill="hold"/>
                                        <p:tgtEl>
                                          <p:spTgt spid="14338"/>
                                        </p:tgtEl>
                                        <p:attrNameLst>
                                          <p:attrName>ppt_h</p:attrName>
                                        </p:attrNameLst>
                                      </p:cBhvr>
                                      <p:tavLst>
                                        <p:tav tm="0">
                                          <p:val>
                                            <p:fltVal val="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1267" name="文本框 18"/>
          <p:cNvSpPr txBox="1"/>
          <p:nvPr/>
        </p:nvSpPr>
        <p:spPr>
          <a:xfrm>
            <a:off x="984250" y="412750"/>
            <a:ext cx="3128963" cy="398780"/>
          </a:xfrm>
          <a:prstGeom prst="rect">
            <a:avLst/>
          </a:prstGeom>
          <a:noFill/>
          <a:ln w="9525">
            <a:noFill/>
          </a:ln>
        </p:spPr>
        <p:txBody>
          <a:bodyPr anchor="t">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的公共机制</a:t>
            </a:r>
          </a:p>
        </p:txBody>
      </p:sp>
      <p:grpSp>
        <p:nvGrpSpPr>
          <p:cNvPr id="11268" name="组合 1"/>
          <p:cNvGrpSpPr/>
          <p:nvPr/>
        </p:nvGrpSpPr>
        <p:grpSpPr>
          <a:xfrm>
            <a:off x="222250" y="328613"/>
            <a:ext cx="654050" cy="573087"/>
            <a:chOff x="0" y="0"/>
            <a:chExt cx="3252297" cy="2844316"/>
          </a:xfrm>
        </p:grpSpPr>
        <p:sp>
          <p:nvSpPr>
            <p:cNvPr id="13317" name="椭圆 13"/>
            <p:cNvSpPr/>
            <p:nvPr/>
          </p:nvSpPr>
          <p:spPr>
            <a:xfrm>
              <a:off x="588001" y="180020"/>
              <a:ext cx="2664296" cy="266429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sp>
          <p:nvSpPr>
            <p:cNvPr id="13318" name="椭圆 29"/>
            <p:cNvSpPr/>
            <p:nvPr/>
          </p:nvSpPr>
          <p:spPr>
            <a:xfrm>
              <a:off x="0" y="0"/>
              <a:ext cx="1224136" cy="1224136"/>
            </a:xfrm>
            <a:prstGeom prst="ellipse">
              <a:avLst/>
            </a:prstGeom>
            <a:solidFill>
              <a:schemeClr val="bg1">
                <a:alpha val="29803"/>
              </a:schemeClr>
            </a:solidFill>
            <a:ln w="9525">
              <a:noFill/>
            </a:ln>
          </p:spPr>
          <p:txBody>
            <a:bodyPr anchor="ctr"/>
            <a:lstStyle/>
            <a:p>
              <a:pPr algn="ctr"/>
              <a:endParaRPr lang="zh-CN" altLang="en-US" dirty="0">
                <a:solidFill>
                  <a:srgbClr val="FFFFFF"/>
                </a:solidFill>
                <a:latin typeface="Calibri" panose="020F0502020204030204" pitchFamily="34" charset="0"/>
                <a:ea typeface="宋体" panose="02010600030101010101" pitchFamily="2" charset="-122"/>
              </a:endParaRPr>
            </a:p>
          </p:txBody>
        </p:sp>
      </p:grpSp>
      <p:sp>
        <p:nvSpPr>
          <p:cNvPr id="11271" name="泪滴形 6"/>
          <p:cNvSpPr/>
          <p:nvPr/>
        </p:nvSpPr>
        <p:spPr>
          <a:xfrm>
            <a:off x="6096000" y="1882775"/>
            <a:ext cx="1930400" cy="1930400"/>
          </a:xfrm>
          <a:custGeom>
            <a:avLst/>
            <a:gdLst/>
            <a:ahLst/>
            <a:cxnLst>
              <a:cxn ang="0">
                <a:pos x="0" y="965200"/>
              </a:cxn>
              <a:cxn ang="0">
                <a:pos x="965200" y="0"/>
              </a:cxn>
              <a:cxn ang="0">
                <a:pos x="1930400" y="0"/>
              </a:cxn>
              <a:cxn ang="0">
                <a:pos x="1930400" y="965200"/>
              </a:cxn>
              <a:cxn ang="0">
                <a:pos x="965200" y="1930400"/>
              </a:cxn>
              <a:cxn ang="0">
                <a:pos x="0" y="965200"/>
              </a:cxn>
            </a:cxnLst>
            <a:rect l="0" t="0" r="0" b="0"/>
            <a:pathLst>
              <a:path w="1930400" h="1930400">
                <a:moveTo>
                  <a:pt x="0" y="965200"/>
                </a:moveTo>
                <a:cubicBezTo>
                  <a:pt x="0" y="432135"/>
                  <a:pt x="432135" y="0"/>
                  <a:pt x="965200" y="0"/>
                </a:cubicBezTo>
                <a:lnTo>
                  <a:pt x="1930400" y="0"/>
                </a:lnTo>
                <a:lnTo>
                  <a:pt x="1930400" y="965200"/>
                </a:lnTo>
                <a:cubicBezTo>
                  <a:pt x="1930400" y="1498265"/>
                  <a:pt x="1498265" y="1930400"/>
                  <a:pt x="965200" y="1930400"/>
                </a:cubicBezTo>
                <a:cubicBezTo>
                  <a:pt x="432135" y="1930400"/>
                  <a:pt x="0" y="1498265"/>
                  <a:pt x="0" y="965200"/>
                </a:cubicBezTo>
                <a:close/>
              </a:path>
            </a:pathLst>
          </a:custGeom>
          <a:solidFill>
            <a:schemeClr val="bg1">
              <a:alpha val="39999"/>
            </a:schemeClr>
          </a:solidFill>
          <a:ln w="9525">
            <a:noFill/>
          </a:ln>
        </p:spPr>
        <p:txBody>
          <a:bodyPr/>
          <a:lstStyle/>
          <a:p>
            <a:endParaRPr lang="zh-CN" altLang="en-US"/>
          </a:p>
        </p:txBody>
      </p:sp>
      <p:sp>
        <p:nvSpPr>
          <p:cNvPr id="11272" name="泪滴形 7"/>
          <p:cNvSpPr/>
          <p:nvPr/>
        </p:nvSpPr>
        <p:spPr>
          <a:xfrm rot="10800000">
            <a:off x="4165600" y="3813175"/>
            <a:ext cx="1930400" cy="1930400"/>
          </a:xfrm>
          <a:custGeom>
            <a:avLst/>
            <a:gdLst/>
            <a:ahLst/>
            <a:cxnLst>
              <a:cxn ang="0">
                <a:pos x="0" y="965200"/>
              </a:cxn>
              <a:cxn ang="0">
                <a:pos x="965200" y="0"/>
              </a:cxn>
              <a:cxn ang="0">
                <a:pos x="1930400" y="0"/>
              </a:cxn>
              <a:cxn ang="0">
                <a:pos x="1930400" y="965200"/>
              </a:cxn>
              <a:cxn ang="0">
                <a:pos x="965200" y="1930400"/>
              </a:cxn>
              <a:cxn ang="0">
                <a:pos x="0" y="965200"/>
              </a:cxn>
            </a:cxnLst>
            <a:rect l="0" t="0" r="0" b="0"/>
            <a:pathLst>
              <a:path w="1930400" h="1930400">
                <a:moveTo>
                  <a:pt x="0" y="965200"/>
                </a:moveTo>
                <a:cubicBezTo>
                  <a:pt x="0" y="432135"/>
                  <a:pt x="432135" y="0"/>
                  <a:pt x="965200" y="0"/>
                </a:cubicBezTo>
                <a:lnTo>
                  <a:pt x="1930400" y="0"/>
                </a:lnTo>
                <a:lnTo>
                  <a:pt x="1930400" y="965200"/>
                </a:lnTo>
                <a:cubicBezTo>
                  <a:pt x="1930400" y="1498265"/>
                  <a:pt x="1498265" y="1930400"/>
                  <a:pt x="965200" y="1930400"/>
                </a:cubicBezTo>
                <a:cubicBezTo>
                  <a:pt x="432135" y="1930400"/>
                  <a:pt x="0" y="1498265"/>
                  <a:pt x="0" y="965200"/>
                </a:cubicBezTo>
                <a:close/>
              </a:path>
            </a:pathLst>
          </a:custGeom>
          <a:solidFill>
            <a:schemeClr val="bg1">
              <a:alpha val="39999"/>
            </a:schemeClr>
          </a:solidFill>
          <a:ln w="9525">
            <a:noFill/>
          </a:ln>
        </p:spPr>
        <p:txBody>
          <a:bodyPr/>
          <a:lstStyle/>
          <a:p>
            <a:endParaRPr lang="zh-CN" altLang="en-US"/>
          </a:p>
        </p:txBody>
      </p:sp>
      <p:sp>
        <p:nvSpPr>
          <p:cNvPr id="11273" name="泪滴形 8"/>
          <p:cNvSpPr/>
          <p:nvPr/>
        </p:nvSpPr>
        <p:spPr>
          <a:xfrm rot="-10800000" flipH="1">
            <a:off x="6096000" y="3813175"/>
            <a:ext cx="2001838" cy="1930400"/>
          </a:xfrm>
          <a:custGeom>
            <a:avLst/>
            <a:gdLst/>
            <a:ahLst/>
            <a:cxnLst>
              <a:cxn ang="0">
                <a:pos x="0" y="965200"/>
              </a:cxn>
              <a:cxn ang="0">
                <a:pos x="1001078" y="0"/>
              </a:cxn>
              <a:cxn ang="0">
                <a:pos x="2002156" y="0"/>
              </a:cxn>
              <a:cxn ang="0">
                <a:pos x="2002156" y="965200"/>
              </a:cxn>
              <a:cxn ang="0">
                <a:pos x="1001078" y="1930400"/>
              </a:cxn>
              <a:cxn ang="0">
                <a:pos x="0" y="965200"/>
              </a:cxn>
            </a:cxnLst>
            <a:rect l="0" t="0" r="0" b="0"/>
            <a:pathLst>
              <a:path w="2001520" h="1930400">
                <a:moveTo>
                  <a:pt x="0" y="965200"/>
                </a:moveTo>
                <a:cubicBezTo>
                  <a:pt x="0" y="432135"/>
                  <a:pt x="448056" y="0"/>
                  <a:pt x="1000760" y="0"/>
                </a:cubicBezTo>
                <a:lnTo>
                  <a:pt x="2001520" y="0"/>
                </a:lnTo>
                <a:lnTo>
                  <a:pt x="2001520" y="965200"/>
                </a:lnTo>
                <a:cubicBezTo>
                  <a:pt x="2001520" y="1498265"/>
                  <a:pt x="1553464" y="1930400"/>
                  <a:pt x="1000760" y="1930400"/>
                </a:cubicBezTo>
                <a:cubicBezTo>
                  <a:pt x="448056" y="1930400"/>
                  <a:pt x="0" y="1498265"/>
                  <a:pt x="0" y="965200"/>
                </a:cubicBezTo>
                <a:close/>
              </a:path>
            </a:pathLst>
          </a:custGeom>
          <a:solidFill>
            <a:schemeClr val="bg1">
              <a:alpha val="79999"/>
            </a:schemeClr>
          </a:solidFill>
          <a:ln w="9525">
            <a:noFill/>
          </a:ln>
        </p:spPr>
        <p:txBody>
          <a:bodyPr/>
          <a:lstStyle/>
          <a:p>
            <a:endParaRPr lang="zh-CN" altLang="en-US"/>
          </a:p>
        </p:txBody>
      </p:sp>
      <p:sp>
        <p:nvSpPr>
          <p:cNvPr id="11274" name="泪滴形 9"/>
          <p:cNvSpPr/>
          <p:nvPr/>
        </p:nvSpPr>
        <p:spPr>
          <a:xfrm rot="-10800000" flipV="1">
            <a:off x="4160838" y="1882775"/>
            <a:ext cx="1939925" cy="1930400"/>
          </a:xfrm>
          <a:custGeom>
            <a:avLst/>
            <a:gdLst/>
            <a:ahLst/>
            <a:cxnLst>
              <a:cxn ang="0">
                <a:pos x="0" y="965200"/>
              </a:cxn>
              <a:cxn ang="0">
                <a:pos x="969645" y="0"/>
              </a:cxn>
              <a:cxn ang="0">
                <a:pos x="1939289" y="0"/>
              </a:cxn>
              <a:cxn ang="0">
                <a:pos x="1939289" y="965200"/>
              </a:cxn>
              <a:cxn ang="0">
                <a:pos x="969644" y="1930400"/>
              </a:cxn>
              <a:cxn ang="0">
                <a:pos x="-1" y="965200"/>
              </a:cxn>
              <a:cxn ang="0">
                <a:pos x="0" y="965200"/>
              </a:cxn>
            </a:cxnLst>
            <a:rect l="0" t="0" r="0" b="0"/>
            <a:pathLst>
              <a:path w="1940561" h="1930400">
                <a:moveTo>
                  <a:pt x="0" y="965200"/>
                </a:moveTo>
                <a:cubicBezTo>
                  <a:pt x="0" y="432135"/>
                  <a:pt x="434410" y="0"/>
                  <a:pt x="970281" y="0"/>
                </a:cubicBezTo>
                <a:lnTo>
                  <a:pt x="1940561" y="0"/>
                </a:lnTo>
                <a:lnTo>
                  <a:pt x="1940561" y="965200"/>
                </a:lnTo>
                <a:cubicBezTo>
                  <a:pt x="1940561" y="1498265"/>
                  <a:pt x="1506151" y="1930400"/>
                  <a:pt x="970280" y="1930400"/>
                </a:cubicBezTo>
                <a:cubicBezTo>
                  <a:pt x="434409" y="1930400"/>
                  <a:pt x="-1" y="1498265"/>
                  <a:pt x="-1" y="965200"/>
                </a:cubicBezTo>
                <a:lnTo>
                  <a:pt x="0" y="965200"/>
                </a:lnTo>
                <a:close/>
              </a:path>
            </a:pathLst>
          </a:custGeom>
          <a:solidFill>
            <a:schemeClr val="bg1">
              <a:alpha val="79999"/>
            </a:schemeClr>
          </a:solidFill>
          <a:ln w="9525">
            <a:noFill/>
          </a:ln>
        </p:spPr>
        <p:txBody>
          <a:bodyPr/>
          <a:lstStyle/>
          <a:p>
            <a:pPr algn="ctr"/>
            <a:endParaRPr lang="zh-CN" altLang="en-US"/>
          </a:p>
        </p:txBody>
      </p:sp>
      <p:sp>
        <p:nvSpPr>
          <p:cNvPr id="7" name="TextBox 5"/>
          <p:cNvSpPr txBox="1"/>
          <p:nvPr/>
        </p:nvSpPr>
        <p:spPr>
          <a:xfrm>
            <a:off x="1205230" y="1831975"/>
            <a:ext cx="2819400" cy="1476375"/>
          </a:xfrm>
          <a:prstGeom prst="rect">
            <a:avLst/>
          </a:prstGeom>
          <a:noFill/>
        </p:spPr>
        <p:txBody>
          <a:bodyPr wrap="square" rtlCol="0">
            <a:spAutoFit/>
          </a:bodyPr>
          <a:lstStyle/>
          <a:p>
            <a:r>
              <a:rPr lang="zh-CN" altLang="en-US" b="1" dirty="0">
                <a:solidFill>
                  <a:schemeClr val="bg1"/>
                </a:solidFill>
                <a:latin typeface="微软雅黑" panose="020B0503020204020204" pitchFamily="34" charset="-122"/>
                <a:cs typeface="Aparajita" panose="020B0604020202020204" pitchFamily="34" charset="0"/>
                <a:sym typeface="+mn-ea"/>
              </a:rPr>
              <a:t>实际上在</a:t>
            </a:r>
            <a:r>
              <a:rPr lang="en-US" altLang="zh-CN" b="1" dirty="0">
                <a:solidFill>
                  <a:schemeClr val="bg1"/>
                </a:solidFill>
                <a:latin typeface="微软雅黑" panose="020B0503020204020204" pitchFamily="34" charset="-122"/>
                <a:cs typeface="Aparajita" panose="020B0604020202020204" pitchFamily="34" charset="0"/>
                <a:sym typeface="+mn-ea"/>
              </a:rPr>
              <a:t>UML</a:t>
            </a:r>
            <a:r>
              <a:rPr lang="zh-CN" altLang="en-US" b="1" dirty="0">
                <a:solidFill>
                  <a:schemeClr val="bg1"/>
                </a:solidFill>
                <a:latin typeface="微软雅黑" panose="020B0503020204020204" pitchFamily="34" charset="-122"/>
                <a:cs typeface="Aparajita" panose="020B0604020202020204" pitchFamily="34" charset="0"/>
                <a:sym typeface="+mn-ea"/>
              </a:rPr>
              <a:t>的图形表示法的每个部分背后都有一个规约，这个规约提供了对构造块的语法和语义的文字描述</a:t>
            </a:r>
            <a:endParaRPr lang="zh-CN" altLang="en-US" b="1" spc="300" dirty="0">
              <a:solidFill>
                <a:schemeClr val="bg1"/>
              </a:solidFill>
              <a:latin typeface="微软雅黑" panose="020B0503020204020204" pitchFamily="34" charset="-122"/>
              <a:ea typeface="微软雅黑 Light" panose="020B0502040204020203" pitchFamily="34" charset="-122"/>
              <a:cs typeface="Aparajita" panose="020B0604020202020204" pitchFamily="34" charset="0"/>
              <a:sym typeface="+mn-ea"/>
            </a:endParaRPr>
          </a:p>
        </p:txBody>
      </p:sp>
      <p:sp>
        <p:nvSpPr>
          <p:cNvPr id="17" name="TextBox 6"/>
          <p:cNvSpPr txBox="1"/>
          <p:nvPr/>
        </p:nvSpPr>
        <p:spPr>
          <a:xfrm>
            <a:off x="8412480" y="1555115"/>
            <a:ext cx="3162300" cy="1753235"/>
          </a:xfrm>
          <a:prstGeom prst="rect">
            <a:avLst/>
          </a:prstGeom>
          <a:noFill/>
        </p:spPr>
        <p:txBody>
          <a:bodyPr wrap="square" rtlCol="0">
            <a:spAutoFit/>
          </a:bodyPr>
          <a:lstStyle/>
          <a:p>
            <a:pPr>
              <a:lnSpc>
                <a:spcPct val="150000"/>
              </a:lnSpc>
            </a:pPr>
            <a:r>
              <a:rPr lang="en-US" altLang="zh-CN" b="1" dirty="0">
                <a:solidFill>
                  <a:schemeClr val="bg1"/>
                </a:solidFill>
                <a:latin typeface="微软雅黑" panose="020B0503020204020204" pitchFamily="34" charset="-122"/>
                <a:cs typeface="Aparajita" panose="020B0604020202020204" pitchFamily="34" charset="0"/>
                <a:sym typeface="+mn-ea"/>
              </a:rPr>
              <a:t>UML</a:t>
            </a:r>
            <a:r>
              <a:rPr lang="zh-CN" altLang="en-US" b="1" dirty="0">
                <a:solidFill>
                  <a:schemeClr val="bg1"/>
                </a:solidFill>
                <a:latin typeface="微软雅黑" panose="020B0503020204020204" pitchFamily="34" charset="-122"/>
                <a:cs typeface="Aparajita" panose="020B0604020202020204" pitchFamily="34" charset="0"/>
                <a:sym typeface="+mn-ea"/>
              </a:rPr>
              <a:t>表示法中的每一个元素都有一个基本符号，可以把各种修饰细节加到这个符号上</a:t>
            </a:r>
            <a:endParaRPr lang="zh-CN" altLang="en-US" b="1" spc="300" dirty="0">
              <a:solidFill>
                <a:schemeClr val="bg1"/>
              </a:solidFill>
              <a:latin typeface="微软雅黑" panose="020B0503020204020204" pitchFamily="34" charset="-122"/>
              <a:ea typeface="微软雅黑 Light" panose="020B0502040204020203" pitchFamily="34" charset="-122"/>
              <a:cs typeface="Aparajita" panose="020B0604020202020204" pitchFamily="34" charset="0"/>
              <a:sym typeface="+mn-ea"/>
            </a:endParaRPr>
          </a:p>
        </p:txBody>
      </p:sp>
      <p:sp>
        <p:nvSpPr>
          <p:cNvPr id="18" name="TextBox 7"/>
          <p:cNvSpPr txBox="1"/>
          <p:nvPr/>
        </p:nvSpPr>
        <p:spPr>
          <a:xfrm>
            <a:off x="531495" y="3990340"/>
            <a:ext cx="3582035" cy="1337945"/>
          </a:xfrm>
          <a:prstGeom prst="rect">
            <a:avLst/>
          </a:prstGeom>
          <a:noFill/>
        </p:spPr>
        <p:txBody>
          <a:bodyPr wrap="square" rtlCol="0">
            <a:spAutoFit/>
          </a:bodyPr>
          <a:lstStyle/>
          <a:p>
            <a:pPr algn="r">
              <a:lnSpc>
                <a:spcPct val="150000"/>
              </a:lnSpc>
            </a:pPr>
            <a:r>
              <a:rPr lang="en-US" altLang="zh-CN" b="1" dirty="0">
                <a:solidFill>
                  <a:schemeClr val="bg1"/>
                </a:solidFill>
                <a:latin typeface="微软雅黑" panose="020B0503020204020204" pitchFamily="34" charset="-122"/>
                <a:cs typeface="Aparajita" panose="020B0604020202020204" pitchFamily="34" charset="0"/>
                <a:sym typeface="+mn-ea"/>
              </a:rPr>
              <a:t>1</a:t>
            </a:r>
            <a:r>
              <a:rPr lang="zh-CN" altLang="en-US" b="1" dirty="0">
                <a:solidFill>
                  <a:schemeClr val="bg1"/>
                </a:solidFill>
                <a:latin typeface="微软雅黑" panose="020B0503020204020204" pitchFamily="34" charset="-122"/>
                <a:cs typeface="Aparajita" panose="020B0604020202020204" pitchFamily="34" charset="0"/>
                <a:sym typeface="+mn-ea"/>
              </a:rPr>
              <a:t>、对类和对象的划分</a:t>
            </a:r>
            <a:endParaRPr lang="en-US" altLang="zh-CN" b="1" dirty="0">
              <a:solidFill>
                <a:schemeClr val="bg1"/>
              </a:solidFill>
              <a:latin typeface="微软雅黑" panose="020B0503020204020204" pitchFamily="34" charset="-122"/>
              <a:cs typeface="Aparajita" panose="020B0604020202020204" pitchFamily="34" charset="0"/>
            </a:endParaRPr>
          </a:p>
          <a:p>
            <a:pPr algn="r">
              <a:lnSpc>
                <a:spcPct val="150000"/>
              </a:lnSpc>
            </a:pPr>
            <a:r>
              <a:rPr lang="en-US" b="1" dirty="0">
                <a:solidFill>
                  <a:schemeClr val="bg1"/>
                </a:solidFill>
                <a:latin typeface="微软雅黑" panose="020B0503020204020204" pitchFamily="34" charset="-122"/>
                <a:cs typeface="Aparajita" panose="020B0604020202020204" pitchFamily="34" charset="0"/>
                <a:sym typeface="+mn-ea"/>
              </a:rPr>
              <a:t>2</a:t>
            </a:r>
            <a:r>
              <a:rPr lang="zh-CN" altLang="en-US" b="1" dirty="0">
                <a:solidFill>
                  <a:schemeClr val="bg1"/>
                </a:solidFill>
                <a:latin typeface="微软雅黑" panose="020B0503020204020204" pitchFamily="34" charset="-122"/>
                <a:cs typeface="Aparajita" panose="020B0604020202020204" pitchFamily="34" charset="0"/>
                <a:sym typeface="+mn-ea"/>
              </a:rPr>
              <a:t>、接口和实现的分离</a:t>
            </a:r>
            <a:endParaRPr lang="en-US" altLang="zh-CN" b="1" dirty="0">
              <a:solidFill>
                <a:schemeClr val="bg1"/>
              </a:solidFill>
              <a:latin typeface="微软雅黑" panose="020B0503020204020204" pitchFamily="34" charset="-122"/>
              <a:cs typeface="Aparajita" panose="020B0604020202020204" pitchFamily="34" charset="0"/>
            </a:endParaRPr>
          </a:p>
          <a:p>
            <a:pPr algn="r">
              <a:lnSpc>
                <a:spcPct val="150000"/>
              </a:lnSpc>
            </a:pPr>
            <a:r>
              <a:rPr lang="en-US" b="1" dirty="0">
                <a:solidFill>
                  <a:schemeClr val="bg1"/>
                </a:solidFill>
                <a:latin typeface="微软雅黑" panose="020B0503020204020204" pitchFamily="34" charset="-122"/>
                <a:cs typeface="Aparajita" panose="020B0604020202020204" pitchFamily="34" charset="0"/>
                <a:sym typeface="+mn-ea"/>
              </a:rPr>
              <a:t>3</a:t>
            </a:r>
            <a:r>
              <a:rPr lang="zh-CN" altLang="en-US" b="1" dirty="0">
                <a:solidFill>
                  <a:schemeClr val="bg1"/>
                </a:solidFill>
                <a:latin typeface="微软雅黑" panose="020B0503020204020204" pitchFamily="34" charset="-122"/>
                <a:cs typeface="Aparajita" panose="020B0604020202020204" pitchFamily="34" charset="0"/>
                <a:sym typeface="+mn-ea"/>
              </a:rPr>
              <a:t>、类型和角色的分离</a:t>
            </a:r>
            <a:endParaRPr lang="zh-CN" altLang="en-US" b="1" spc="300" dirty="0">
              <a:solidFill>
                <a:schemeClr val="bg1"/>
              </a:solidFill>
              <a:latin typeface="微软雅黑" panose="020B0503020204020204" pitchFamily="34" charset="-122"/>
              <a:ea typeface="微软雅黑 Light" panose="020B0502040204020203" pitchFamily="34" charset="-122"/>
              <a:cs typeface="Aparajita" panose="020B0604020202020204" pitchFamily="34" charset="0"/>
              <a:sym typeface="+mn-ea"/>
            </a:endParaRPr>
          </a:p>
        </p:txBody>
      </p:sp>
      <p:sp>
        <p:nvSpPr>
          <p:cNvPr id="22" name="TextBox 6"/>
          <p:cNvSpPr txBox="1"/>
          <p:nvPr/>
        </p:nvSpPr>
        <p:spPr>
          <a:xfrm>
            <a:off x="8412480" y="3990340"/>
            <a:ext cx="3590925" cy="1753235"/>
          </a:xfrm>
          <a:prstGeom prst="rect">
            <a:avLst/>
          </a:prstGeom>
          <a:noFill/>
        </p:spPr>
        <p:txBody>
          <a:bodyPr wrap="square" rtlCol="0">
            <a:spAutoFit/>
          </a:bodyPr>
          <a:lstStyle/>
          <a:p>
            <a:pPr>
              <a:lnSpc>
                <a:spcPct val="150000"/>
              </a:lnSpc>
            </a:pPr>
            <a:r>
              <a:rPr lang="en-US" altLang="zh-CN" b="1" dirty="0">
                <a:solidFill>
                  <a:schemeClr val="bg1"/>
                </a:solidFill>
                <a:latin typeface="微软雅黑" panose="020B0503020204020204" pitchFamily="34" charset="-122"/>
                <a:cs typeface="Aparajita" panose="020B0604020202020204" pitchFamily="34" charset="0"/>
                <a:sym typeface="+mn-ea"/>
              </a:rPr>
              <a:t>UML</a:t>
            </a:r>
            <a:r>
              <a:rPr lang="zh-CN" altLang="en-US" b="1" dirty="0">
                <a:solidFill>
                  <a:schemeClr val="bg1"/>
                </a:solidFill>
                <a:latin typeface="微软雅黑" panose="020B0503020204020204" pitchFamily="34" charset="-122"/>
                <a:cs typeface="Aparajita" panose="020B0604020202020204" pitchFamily="34" charset="0"/>
                <a:sym typeface="+mn-ea"/>
              </a:rPr>
              <a:t>的扩展机制包括：</a:t>
            </a:r>
            <a:endParaRPr lang="en-US" altLang="zh-CN" b="1" dirty="0">
              <a:solidFill>
                <a:schemeClr val="bg1"/>
              </a:solidFill>
              <a:latin typeface="微软雅黑" panose="020B0503020204020204" pitchFamily="34" charset="-122"/>
              <a:cs typeface="Aparajita" panose="020B0604020202020204" pitchFamily="34" charset="0"/>
            </a:endParaRPr>
          </a:p>
          <a:p>
            <a:pPr>
              <a:lnSpc>
                <a:spcPct val="150000"/>
              </a:lnSpc>
            </a:pPr>
            <a:r>
              <a:rPr lang="zh-CN" altLang="en-US" b="1" dirty="0">
                <a:solidFill>
                  <a:schemeClr val="bg1"/>
                </a:solidFill>
                <a:latin typeface="微软雅黑" panose="020B0503020204020204" pitchFamily="34" charset="-122"/>
                <a:cs typeface="Aparajita" panose="020B0604020202020204" pitchFamily="34" charset="0"/>
                <a:sym typeface="+mn-ea"/>
              </a:rPr>
              <a:t>衍型</a:t>
            </a:r>
            <a:endParaRPr lang="en-US" altLang="zh-CN" b="1" dirty="0">
              <a:solidFill>
                <a:schemeClr val="bg1"/>
              </a:solidFill>
              <a:latin typeface="微软雅黑" panose="020B0503020204020204" pitchFamily="34" charset="-122"/>
              <a:cs typeface="Aparajita" panose="020B0604020202020204" pitchFamily="34" charset="0"/>
            </a:endParaRPr>
          </a:p>
          <a:p>
            <a:pPr>
              <a:lnSpc>
                <a:spcPct val="150000"/>
              </a:lnSpc>
            </a:pPr>
            <a:r>
              <a:rPr lang="zh-CN" altLang="en-US" b="1" dirty="0">
                <a:solidFill>
                  <a:schemeClr val="bg1"/>
                </a:solidFill>
                <a:latin typeface="微软雅黑" panose="020B0503020204020204" pitchFamily="34" charset="-122"/>
                <a:cs typeface="Aparajita" panose="020B0604020202020204" pitchFamily="34" charset="0"/>
                <a:sym typeface="+mn-ea"/>
              </a:rPr>
              <a:t>标记值</a:t>
            </a:r>
            <a:endParaRPr lang="en-US" altLang="zh-CN" b="1" dirty="0">
              <a:solidFill>
                <a:schemeClr val="bg1"/>
              </a:solidFill>
              <a:latin typeface="微软雅黑" panose="020B0503020204020204" pitchFamily="34" charset="-122"/>
              <a:cs typeface="Aparajita" panose="020B0604020202020204" pitchFamily="34" charset="0"/>
            </a:endParaRPr>
          </a:p>
          <a:p>
            <a:pPr>
              <a:lnSpc>
                <a:spcPct val="150000"/>
              </a:lnSpc>
            </a:pPr>
            <a:r>
              <a:rPr lang="zh-CN" altLang="en-US" b="1" dirty="0">
                <a:solidFill>
                  <a:schemeClr val="bg1"/>
                </a:solidFill>
                <a:latin typeface="微软雅黑" panose="020B0503020204020204" pitchFamily="34" charset="-122"/>
                <a:cs typeface="Aparajita" panose="020B0604020202020204" pitchFamily="34" charset="0"/>
                <a:sym typeface="+mn-ea"/>
              </a:rPr>
              <a:t>约束</a:t>
            </a:r>
            <a:endParaRPr lang="zh-CN" altLang="en-US" b="1" spc="300" dirty="0">
              <a:solidFill>
                <a:schemeClr val="bg1"/>
              </a:solidFill>
              <a:latin typeface="微软雅黑" panose="020B0503020204020204" pitchFamily="34" charset="-122"/>
              <a:ea typeface="微软雅黑 Light" panose="020B0502040204020203" pitchFamily="34" charset="-122"/>
              <a:cs typeface="Aparajita" panose="020B0604020202020204" pitchFamily="34" charset="0"/>
              <a:sym typeface="+mn-ea"/>
            </a:endParaRPr>
          </a:p>
        </p:txBody>
      </p:sp>
      <p:sp>
        <p:nvSpPr>
          <p:cNvPr id="11" name="文本框 10"/>
          <p:cNvSpPr txBox="1"/>
          <p:nvPr/>
        </p:nvSpPr>
        <p:spPr>
          <a:xfrm>
            <a:off x="4864427" y="2370847"/>
            <a:ext cx="532160" cy="954107"/>
          </a:xfrm>
          <a:prstGeom prst="rect">
            <a:avLst/>
          </a:prstGeom>
          <a:noFill/>
        </p:spPr>
        <p:txBody>
          <a:bodyPr wrap="square" rtlCol="0">
            <a:spAutoFit/>
          </a:bodyPr>
          <a:lstStyle/>
          <a:p>
            <a:r>
              <a:rPr lang="zh-CN" altLang="en-US" sz="2800" dirty="0">
                <a:solidFill>
                  <a:schemeClr val="tx1"/>
                </a:solidFill>
              </a:rPr>
              <a:t>规约</a:t>
            </a:r>
          </a:p>
        </p:txBody>
      </p:sp>
      <p:sp>
        <p:nvSpPr>
          <p:cNvPr id="12" name="文本框 11"/>
          <p:cNvSpPr txBox="1"/>
          <p:nvPr/>
        </p:nvSpPr>
        <p:spPr>
          <a:xfrm>
            <a:off x="6830523" y="2370847"/>
            <a:ext cx="532160" cy="954107"/>
          </a:xfrm>
          <a:prstGeom prst="rect">
            <a:avLst/>
          </a:prstGeom>
          <a:noFill/>
        </p:spPr>
        <p:txBody>
          <a:bodyPr wrap="square" rtlCol="0">
            <a:spAutoFit/>
          </a:bodyPr>
          <a:lstStyle/>
          <a:p>
            <a:r>
              <a:rPr lang="zh-CN" altLang="en-US" sz="2800" dirty="0">
                <a:solidFill>
                  <a:schemeClr val="tx1"/>
                </a:solidFill>
              </a:rPr>
              <a:t>修饰</a:t>
            </a:r>
          </a:p>
        </p:txBody>
      </p:sp>
      <p:sp>
        <p:nvSpPr>
          <p:cNvPr id="14" name="文本框 13"/>
          <p:cNvSpPr txBox="1"/>
          <p:nvPr/>
        </p:nvSpPr>
        <p:spPr>
          <a:xfrm>
            <a:off x="4757152" y="4300894"/>
            <a:ext cx="936104" cy="954107"/>
          </a:xfrm>
          <a:prstGeom prst="rect">
            <a:avLst/>
          </a:prstGeom>
          <a:noFill/>
        </p:spPr>
        <p:txBody>
          <a:bodyPr wrap="square" rtlCol="0">
            <a:spAutoFit/>
          </a:bodyPr>
          <a:lstStyle/>
          <a:p>
            <a:r>
              <a:rPr lang="zh-CN" altLang="en-US" sz="2800" dirty="0">
                <a:solidFill>
                  <a:schemeClr val="tx1"/>
                </a:solidFill>
              </a:rPr>
              <a:t>通用划分</a:t>
            </a:r>
          </a:p>
        </p:txBody>
      </p:sp>
      <p:sp>
        <p:nvSpPr>
          <p:cNvPr id="13" name="文本框 12"/>
          <p:cNvSpPr txBox="1"/>
          <p:nvPr/>
        </p:nvSpPr>
        <p:spPr>
          <a:xfrm>
            <a:off x="6646593" y="4389976"/>
            <a:ext cx="901219" cy="954107"/>
          </a:xfrm>
          <a:prstGeom prst="rect">
            <a:avLst/>
          </a:prstGeom>
          <a:noFill/>
        </p:spPr>
        <p:txBody>
          <a:bodyPr wrap="square" rtlCol="0">
            <a:spAutoFit/>
          </a:bodyPr>
          <a:lstStyle/>
          <a:p>
            <a:r>
              <a:rPr lang="zh-CN" altLang="en-US" sz="2800" dirty="0">
                <a:solidFill>
                  <a:schemeClr val="tx1"/>
                </a:solidFill>
              </a:rPr>
              <a:t>扩展机制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fade">
                                      <p:cBhvr>
                                        <p:cTn id="7" dur="500"/>
                                        <p:tgtEl>
                                          <p:spTgt spid="1126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266"/>
                                        </p:tgtEl>
                                        <p:attrNameLst>
                                          <p:attrName>style.visibility</p:attrName>
                                        </p:attrNameLst>
                                      </p:cBhvr>
                                      <p:to>
                                        <p:strVal val="visible"/>
                                      </p:to>
                                    </p:set>
                                    <p:anim calcmode="lin" valueType="num">
                                      <p:cBhvr>
                                        <p:cTn id="11" dur="1000" fill="hold"/>
                                        <p:tgtEl>
                                          <p:spTgt spid="11266"/>
                                        </p:tgtEl>
                                        <p:attrNameLst>
                                          <p:attrName>ppt_w</p:attrName>
                                        </p:attrNameLst>
                                      </p:cBhvr>
                                      <p:tavLst>
                                        <p:tav tm="0">
                                          <p:val>
                                            <p:fltVal val="0"/>
                                          </p:val>
                                        </p:tav>
                                        <p:tav tm="100000">
                                          <p:val>
                                            <p:strVal val="#ppt_w"/>
                                          </p:val>
                                        </p:tav>
                                      </p:tavLst>
                                    </p:anim>
                                    <p:anim calcmode="lin" valueType="num">
                                      <p:cBhvr>
                                        <p:cTn id="12" dur="1000" fill="hold"/>
                                        <p:tgtEl>
                                          <p:spTgt spid="11266"/>
                                        </p:tgtEl>
                                        <p:attrNameLst>
                                          <p:attrName>ppt_h</p:attrName>
                                        </p:attrNameLst>
                                      </p:cBhvr>
                                      <p:tavLst>
                                        <p:tav tm="0">
                                          <p:val>
                                            <p:fltVal val="0"/>
                                          </p:val>
                                        </p:tav>
                                        <p:tav tm="100000">
                                          <p:val>
                                            <p:strVal val="#ppt_h"/>
                                          </p:val>
                                        </p:tav>
                                      </p:tavLst>
                                    </p:anim>
                                    <p:animEffect transition="in" filter="fade">
                                      <p:cBhvr>
                                        <p:cTn id="13" dur="1000"/>
                                        <p:tgtEl>
                                          <p:spTgt spid="1126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1267"/>
                                        </p:tgtEl>
                                        <p:attrNameLst>
                                          <p:attrName>style.visibility</p:attrName>
                                        </p:attrNameLst>
                                      </p:cBhvr>
                                      <p:to>
                                        <p:strVal val="visible"/>
                                      </p:to>
                                    </p:set>
                                    <p:anim calcmode="lin" valueType="num">
                                      <p:cBhvr>
                                        <p:cTn id="16" dur="500" decel="50000" fill="hold">
                                          <p:stCondLst>
                                            <p:cond delay="0"/>
                                          </p:stCondLst>
                                        </p:cTn>
                                        <p:tgtEl>
                                          <p:spTgt spid="11267"/>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126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1267"/>
                                        </p:tgtEl>
                                        <p:attrNameLst>
                                          <p:attrName>ppt_w</p:attrName>
                                        </p:attrNameLst>
                                      </p:cBhvr>
                                      <p:tavLst>
                                        <p:tav tm="0">
                                          <p:val>
                                            <p:strVal val="#ppt_w*.05"/>
                                          </p:val>
                                        </p:tav>
                                        <p:tav tm="100000">
                                          <p:val>
                                            <p:strVal val="#ppt_w"/>
                                          </p:val>
                                        </p:tav>
                                      </p:tavLst>
                                    </p:anim>
                                    <p:anim calcmode="lin" valueType="num">
                                      <p:cBhvr>
                                        <p:cTn id="19" dur="1000" fill="hold"/>
                                        <p:tgtEl>
                                          <p:spTgt spid="1126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126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126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126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1267"/>
                                        </p:tgtEl>
                                      </p:cBhvr>
                                    </p:animEffect>
                                  </p:childTnLst>
                                </p:cTn>
                              </p:par>
                            </p:childTnLst>
                          </p:cTn>
                        </p:par>
                        <p:par>
                          <p:cTn id="24" fill="hold">
                            <p:stCondLst>
                              <p:cond delay="1500"/>
                            </p:stCondLst>
                            <p:childTnLst>
                              <p:par>
                                <p:cTn id="25" presetID="6" presetClass="entr" presetSubtype="16" fill="hold" nodeType="afterEffect">
                                  <p:stCondLst>
                                    <p:cond delay="0"/>
                                  </p:stCondLst>
                                  <p:childTnLst>
                                    <p:set>
                                      <p:cBhvr>
                                        <p:cTn id="26" dur="1" fill="hold">
                                          <p:stCondLst>
                                            <p:cond delay="0"/>
                                          </p:stCondLst>
                                        </p:cTn>
                                        <p:tgtEl>
                                          <p:spTgt spid="11274"/>
                                        </p:tgtEl>
                                        <p:attrNameLst>
                                          <p:attrName>style.visibility</p:attrName>
                                        </p:attrNameLst>
                                      </p:cBhvr>
                                      <p:to>
                                        <p:strVal val="visible"/>
                                      </p:to>
                                    </p:set>
                                    <p:animEffect transition="in" filter="circle(in)">
                                      <p:cBhvr>
                                        <p:cTn id="27" dur="2000"/>
                                        <p:tgtEl>
                                          <p:spTgt spid="11274"/>
                                        </p:tgtEl>
                                      </p:cBhvr>
                                    </p:animEffect>
                                  </p:childTnLst>
                                </p:cTn>
                              </p:par>
                              <p:par>
                                <p:cTn id="28" presetID="6" presetClass="entr" presetSubtype="16" fill="hold" nodeType="withEffect">
                                  <p:stCondLst>
                                    <p:cond delay="0"/>
                                  </p:stCondLst>
                                  <p:childTnLst>
                                    <p:set>
                                      <p:cBhvr>
                                        <p:cTn id="29" dur="1" fill="hold">
                                          <p:stCondLst>
                                            <p:cond delay="0"/>
                                          </p:stCondLst>
                                        </p:cTn>
                                        <p:tgtEl>
                                          <p:spTgt spid="11271"/>
                                        </p:tgtEl>
                                        <p:attrNameLst>
                                          <p:attrName>style.visibility</p:attrName>
                                        </p:attrNameLst>
                                      </p:cBhvr>
                                      <p:to>
                                        <p:strVal val="visible"/>
                                      </p:to>
                                    </p:set>
                                    <p:animEffect transition="in" filter="circle(in)">
                                      <p:cBhvr>
                                        <p:cTn id="30" dur="2000"/>
                                        <p:tgtEl>
                                          <p:spTgt spid="11271"/>
                                        </p:tgtEl>
                                      </p:cBhvr>
                                    </p:animEffect>
                                  </p:childTnLst>
                                </p:cTn>
                              </p:par>
                              <p:par>
                                <p:cTn id="31" presetID="6" presetClass="entr" presetSubtype="16" fill="hold" nodeType="withEffect">
                                  <p:stCondLst>
                                    <p:cond delay="0"/>
                                  </p:stCondLst>
                                  <p:childTnLst>
                                    <p:set>
                                      <p:cBhvr>
                                        <p:cTn id="32" dur="1" fill="hold">
                                          <p:stCondLst>
                                            <p:cond delay="0"/>
                                          </p:stCondLst>
                                        </p:cTn>
                                        <p:tgtEl>
                                          <p:spTgt spid="11273"/>
                                        </p:tgtEl>
                                        <p:attrNameLst>
                                          <p:attrName>style.visibility</p:attrName>
                                        </p:attrNameLst>
                                      </p:cBhvr>
                                      <p:to>
                                        <p:strVal val="visible"/>
                                      </p:to>
                                    </p:set>
                                    <p:animEffect transition="in" filter="circle(in)">
                                      <p:cBhvr>
                                        <p:cTn id="33" dur="2000"/>
                                        <p:tgtEl>
                                          <p:spTgt spid="11273"/>
                                        </p:tgtEl>
                                      </p:cBhvr>
                                    </p:animEffect>
                                  </p:childTnLst>
                                </p:cTn>
                              </p:par>
                              <p:par>
                                <p:cTn id="34" presetID="6" presetClass="entr" presetSubtype="16" fill="hold" nodeType="withEffect">
                                  <p:stCondLst>
                                    <p:cond delay="0"/>
                                  </p:stCondLst>
                                  <p:childTnLst>
                                    <p:set>
                                      <p:cBhvr>
                                        <p:cTn id="35" dur="1" fill="hold">
                                          <p:stCondLst>
                                            <p:cond delay="0"/>
                                          </p:stCondLst>
                                        </p:cTn>
                                        <p:tgtEl>
                                          <p:spTgt spid="11272"/>
                                        </p:tgtEl>
                                        <p:attrNameLst>
                                          <p:attrName>style.visibility</p:attrName>
                                        </p:attrNameLst>
                                      </p:cBhvr>
                                      <p:to>
                                        <p:strVal val="visible"/>
                                      </p:to>
                                    </p:set>
                                    <p:animEffect transition="in" filter="circle(in)">
                                      <p:cBhvr>
                                        <p:cTn id="36" dur="2000"/>
                                        <p:tgtEl>
                                          <p:spTgt spid="11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ldLvl="0" animBg="1"/>
      <p:bldP spid="1126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 name="矩形 14"/>
          <p:cNvSpPr/>
          <p:nvPr/>
        </p:nvSpPr>
        <p:spPr>
          <a:xfrm>
            <a:off x="6062663" y="3517900"/>
            <a:ext cx="2932112" cy="471488"/>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5" name="矩形 15"/>
          <p:cNvSpPr/>
          <p:nvPr/>
        </p:nvSpPr>
        <p:spPr>
          <a:xfrm>
            <a:off x="6062663" y="2779713"/>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6" name="矩形 16"/>
          <p:cNvSpPr/>
          <p:nvPr/>
        </p:nvSpPr>
        <p:spPr>
          <a:xfrm>
            <a:off x="6062663" y="2039938"/>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7"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18"/>
          <p:cNvSpPr txBox="1"/>
          <p:nvPr/>
        </p:nvSpPr>
        <p:spPr>
          <a:xfrm>
            <a:off x="6062663" y="2076450"/>
            <a:ext cx="2133600"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为什么要建模</a:t>
            </a:r>
          </a:p>
        </p:txBody>
      </p:sp>
      <p:sp>
        <p:nvSpPr>
          <p:cNvPr id="29" name="文本框 19"/>
          <p:cNvSpPr txBox="1"/>
          <p:nvPr/>
        </p:nvSpPr>
        <p:spPr>
          <a:xfrm>
            <a:off x="6062663" y="2814638"/>
            <a:ext cx="2063750" cy="3984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介绍</a:t>
            </a:r>
          </a:p>
        </p:txBody>
      </p:sp>
      <p:sp>
        <p:nvSpPr>
          <p:cNvPr id="30" name="文本框 20"/>
          <p:cNvSpPr txBox="1"/>
          <p:nvPr/>
        </p:nvSpPr>
        <p:spPr>
          <a:xfrm>
            <a:off x="6062663" y="3554413"/>
            <a:ext cx="1863725" cy="3984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概念模型</a:t>
            </a:r>
          </a:p>
        </p:txBody>
      </p:sp>
      <p:sp>
        <p:nvSpPr>
          <p:cNvPr id="31"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4"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35" name="矩形 14"/>
          <p:cNvSpPr/>
          <p:nvPr/>
        </p:nvSpPr>
        <p:spPr>
          <a:xfrm>
            <a:off x="6061075" y="499903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6" name="文本框 20"/>
          <p:cNvSpPr txBox="1"/>
          <p:nvPr/>
        </p:nvSpPr>
        <p:spPr>
          <a:xfrm>
            <a:off x="6062663" y="4244975"/>
            <a:ext cx="2271712"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体系结构</a:t>
            </a:r>
          </a:p>
        </p:txBody>
      </p:sp>
      <p:sp>
        <p:nvSpPr>
          <p:cNvPr id="37"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矩形 14"/>
          <p:cNvSpPr/>
          <p:nvPr/>
        </p:nvSpPr>
        <p:spPr>
          <a:xfrm>
            <a:off x="6061075" y="4233863"/>
            <a:ext cx="2932113" cy="471487"/>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9" name="文本框 20"/>
          <p:cNvSpPr txBox="1"/>
          <p:nvPr/>
        </p:nvSpPr>
        <p:spPr>
          <a:xfrm>
            <a:off x="6061075" y="5010150"/>
            <a:ext cx="2541588" cy="4000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组员分工</a:t>
            </a:r>
          </a:p>
        </p:txBody>
      </p:sp>
      <p:sp>
        <p:nvSpPr>
          <p:cNvPr id="4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out)">
                                      <p:cBhvr>
                                        <p:cTn id="7" dur="1000"/>
                                        <p:tgtEl>
                                          <p:spTgt spid="23"/>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out)">
                                      <p:cBhvr>
                                        <p:cTn id="10" dur="1000"/>
                                        <p:tgtEl>
                                          <p:spTgt spid="3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barn(inVertical)">
                                      <p:cBhvr>
                                        <p:cTn id="14" dur="500"/>
                                        <p:tgtEl>
                                          <p:spTgt spid="34"/>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
                                          </p:val>
                                        </p:tav>
                                        <p:tav tm="100000">
                                          <p:val>
                                            <p:strVal val="#ppt_w"/>
                                          </p:val>
                                        </p:tav>
                                      </p:tavLst>
                                    </p:anim>
                                    <p:anim calcmode="lin" valueType="num">
                                      <p:cBhvr>
                                        <p:cTn id="19" dur="1000" fill="hold"/>
                                        <p:tgtEl>
                                          <p:spTgt spid="26"/>
                                        </p:tgtEl>
                                        <p:attrNameLst>
                                          <p:attrName>ppt_h</p:attrName>
                                        </p:attrNameLst>
                                      </p:cBhvr>
                                      <p:tavLst>
                                        <p:tav tm="0">
                                          <p:val>
                                            <p:fltVal val="0"/>
                                          </p:val>
                                        </p:tav>
                                        <p:tav tm="100000">
                                          <p:val>
                                            <p:strVal val="#ppt_h"/>
                                          </p:val>
                                        </p:tav>
                                      </p:tavLst>
                                    </p:anim>
                                    <p:animEffect transition="in" filter="fade">
                                      <p:cBhvr>
                                        <p:cTn id="20" dur="10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fltVal val="0"/>
                                          </p:val>
                                        </p:tav>
                                        <p:tav tm="100000">
                                          <p:val>
                                            <p:strVal val="#ppt_w"/>
                                          </p:val>
                                        </p:tav>
                                      </p:tavLst>
                                    </p:anim>
                                    <p:anim calcmode="lin" valueType="num">
                                      <p:cBhvr>
                                        <p:cTn id="24" dur="1000" fill="hold"/>
                                        <p:tgtEl>
                                          <p:spTgt spid="25"/>
                                        </p:tgtEl>
                                        <p:attrNameLst>
                                          <p:attrName>ppt_h</p:attrName>
                                        </p:attrNameLst>
                                      </p:cBhvr>
                                      <p:tavLst>
                                        <p:tav tm="0">
                                          <p:val>
                                            <p:fltVal val="0"/>
                                          </p:val>
                                        </p:tav>
                                        <p:tav tm="100000">
                                          <p:val>
                                            <p:strVal val="#ppt_h"/>
                                          </p:val>
                                        </p:tav>
                                      </p:tavLst>
                                    </p:anim>
                                    <p:animEffect transition="in" filter="fade">
                                      <p:cBhvr>
                                        <p:cTn id="25" dur="10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
                                          </p:val>
                                        </p:tav>
                                        <p:tav tm="100000">
                                          <p:val>
                                            <p:strVal val="#ppt_w"/>
                                          </p:val>
                                        </p:tav>
                                      </p:tavLst>
                                    </p:anim>
                                    <p:anim calcmode="lin" valueType="num">
                                      <p:cBhvr>
                                        <p:cTn id="29" dur="1000" fill="hold"/>
                                        <p:tgtEl>
                                          <p:spTgt spid="24"/>
                                        </p:tgtEl>
                                        <p:attrNameLst>
                                          <p:attrName>ppt_h</p:attrName>
                                        </p:attrNameLst>
                                      </p:cBhvr>
                                      <p:tavLst>
                                        <p:tav tm="0">
                                          <p:val>
                                            <p:fltVal val="0"/>
                                          </p:val>
                                        </p:tav>
                                        <p:tav tm="100000">
                                          <p:val>
                                            <p:strVal val="#ppt_h"/>
                                          </p:val>
                                        </p:tav>
                                      </p:tavLst>
                                    </p:anim>
                                    <p:animEffect transition="in" filter="fade">
                                      <p:cBhvr>
                                        <p:cTn id="30" dur="10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1000" fill="hold"/>
                                        <p:tgtEl>
                                          <p:spTgt spid="35"/>
                                        </p:tgtEl>
                                        <p:attrNameLst>
                                          <p:attrName>ppt_w</p:attrName>
                                        </p:attrNameLst>
                                      </p:cBhvr>
                                      <p:tavLst>
                                        <p:tav tm="0">
                                          <p:val>
                                            <p:fltVal val="0"/>
                                          </p:val>
                                        </p:tav>
                                        <p:tav tm="100000">
                                          <p:val>
                                            <p:strVal val="#ppt_w"/>
                                          </p:val>
                                        </p:tav>
                                      </p:tavLst>
                                    </p:anim>
                                    <p:anim calcmode="lin" valueType="num">
                                      <p:cBhvr>
                                        <p:cTn id="34" dur="1000" fill="hold"/>
                                        <p:tgtEl>
                                          <p:spTgt spid="35"/>
                                        </p:tgtEl>
                                        <p:attrNameLst>
                                          <p:attrName>ppt_h</p:attrName>
                                        </p:attrNameLst>
                                      </p:cBhvr>
                                      <p:tavLst>
                                        <p:tav tm="0">
                                          <p:val>
                                            <p:fltVal val="0"/>
                                          </p:val>
                                        </p:tav>
                                        <p:tav tm="100000">
                                          <p:val>
                                            <p:strVal val="#ppt_h"/>
                                          </p:val>
                                        </p:tav>
                                      </p:tavLst>
                                    </p:anim>
                                    <p:animEffect transition="in" filter="fade">
                                      <p:cBhvr>
                                        <p:cTn id="35" dur="10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1000" fill="hold"/>
                                        <p:tgtEl>
                                          <p:spTgt spid="38"/>
                                        </p:tgtEl>
                                        <p:attrNameLst>
                                          <p:attrName>ppt_w</p:attrName>
                                        </p:attrNameLst>
                                      </p:cBhvr>
                                      <p:tavLst>
                                        <p:tav tm="0">
                                          <p:val>
                                            <p:fltVal val="0"/>
                                          </p:val>
                                        </p:tav>
                                        <p:tav tm="100000">
                                          <p:val>
                                            <p:strVal val="#ppt_w"/>
                                          </p:val>
                                        </p:tav>
                                      </p:tavLst>
                                    </p:anim>
                                    <p:anim calcmode="lin" valueType="num">
                                      <p:cBhvr>
                                        <p:cTn id="39" dur="1000" fill="hold"/>
                                        <p:tgtEl>
                                          <p:spTgt spid="38"/>
                                        </p:tgtEl>
                                        <p:attrNameLst>
                                          <p:attrName>ppt_h</p:attrName>
                                        </p:attrNameLst>
                                      </p:cBhvr>
                                      <p:tavLst>
                                        <p:tav tm="0">
                                          <p:val>
                                            <p:fltVal val="0"/>
                                          </p:val>
                                        </p:tav>
                                        <p:tav tm="100000">
                                          <p:val>
                                            <p:strVal val="#ppt_h"/>
                                          </p:val>
                                        </p:tav>
                                      </p:tavLst>
                                    </p:anim>
                                    <p:animEffect transition="in" filter="fade">
                                      <p:cBhvr>
                                        <p:cTn id="40" dur="1000"/>
                                        <p:tgtEl>
                                          <p:spTgt spid="3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27"/>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decel="50000" fill="hold">
                                          <p:stCondLst>
                                            <p:cond delay="0"/>
                                          </p:stCondLst>
                                        </p:cTn>
                                        <p:tgtEl>
                                          <p:spTgt spid="28"/>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57" dur="1000" fill="hold"/>
                                        <p:tgtEl>
                                          <p:spTgt spid="28"/>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28"/>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67" dur="1000" fill="hold"/>
                                        <p:tgtEl>
                                          <p:spTgt spid="29"/>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29"/>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7" dur="1000" fill="hold"/>
                                        <p:tgtEl>
                                          <p:spTgt spid="30"/>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30"/>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p:cTn id="84"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87" dur="1000" fill="hold"/>
                                        <p:tgtEl>
                                          <p:spTgt spid="31"/>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31"/>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 calcmode="lin" valueType="num">
                                      <p:cBhvr>
                                        <p:cTn id="94" dur="500" decel="50000" fill="hold">
                                          <p:stCondLst>
                                            <p:cond delay="0"/>
                                          </p:stCondLst>
                                        </p:cTn>
                                        <p:tgtEl>
                                          <p:spTgt spid="32"/>
                                        </p:tgtEl>
                                        <p:attrNameLst>
                                          <p:attrName>style.rotation</p:attrName>
                                        </p:attrNameLst>
                                      </p:cBhvr>
                                      <p:tavLst>
                                        <p:tav tm="0">
                                          <p:val>
                                            <p:fltVal val="-90"/>
                                          </p:val>
                                        </p:tav>
                                        <p:tav tm="100000">
                                          <p:val>
                                            <p:fltVal val="0"/>
                                          </p:val>
                                        </p:tav>
                                      </p:tavLst>
                                    </p:anim>
                                    <p:anim calcmode="lin" valueType="num">
                                      <p:cBhvr>
                                        <p:cTn id="95"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97" dur="1000" fill="hold"/>
                                        <p:tgtEl>
                                          <p:spTgt spid="32"/>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32"/>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cBhvr>
                                        <p:cTn id="104"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05"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07" dur="1000" fill="hold"/>
                                        <p:tgtEl>
                                          <p:spTgt spid="36"/>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6"/>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 calcmode="lin" valueType="num">
                                      <p:cBhvr>
                                        <p:cTn id="114"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15"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17" dur="1000" fill="hold"/>
                                        <p:tgtEl>
                                          <p:spTgt spid="37"/>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37"/>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39"/>
                                        </p:tgtEl>
                                        <p:attrNameLst>
                                          <p:attrName>style.visibility</p:attrName>
                                        </p:attrNameLst>
                                      </p:cBhvr>
                                      <p:to>
                                        <p:strVal val="visible"/>
                                      </p:to>
                                    </p:set>
                                    <p:anim calcmode="lin" valueType="num">
                                      <p:cBhvr>
                                        <p:cTn id="124" dur="500" decel="50000" fill="hold">
                                          <p:stCondLst>
                                            <p:cond delay="0"/>
                                          </p:stCondLst>
                                        </p:cTn>
                                        <p:tgtEl>
                                          <p:spTgt spid="39"/>
                                        </p:tgtEl>
                                        <p:attrNameLst>
                                          <p:attrName>style.rotation</p:attrName>
                                        </p:attrNameLst>
                                      </p:cBhvr>
                                      <p:tavLst>
                                        <p:tav tm="0">
                                          <p:val>
                                            <p:fltVal val="-90"/>
                                          </p:val>
                                        </p:tav>
                                        <p:tav tm="100000">
                                          <p:val>
                                            <p:fltVal val="0"/>
                                          </p:val>
                                        </p:tav>
                                      </p:tavLst>
                                    </p:anim>
                                    <p:anim calcmode="lin" valueType="num">
                                      <p:cBhvr>
                                        <p:cTn id="125"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127" dur="1000" fill="hold"/>
                                        <p:tgtEl>
                                          <p:spTgt spid="39"/>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39"/>
                                        </p:tgtEl>
                                      </p:cBhvr>
                                    </p:animEffect>
                                  </p:childTnLst>
                                </p:cTn>
                              </p:par>
                              <p:par>
                                <p:cTn id="132" presetID="25" presetClass="entr" presetSubtype="0" fill="hold" grpId="0" nodeType="withEffect">
                                  <p:stCondLst>
                                    <p:cond delay="0"/>
                                  </p:stCondLst>
                                  <p:childTnLst>
                                    <p:set>
                                      <p:cBhvr>
                                        <p:cTn id="133" dur="1" fill="hold">
                                          <p:stCondLst>
                                            <p:cond delay="0"/>
                                          </p:stCondLst>
                                        </p:cTn>
                                        <p:tgtEl>
                                          <p:spTgt spid="40"/>
                                        </p:tgtEl>
                                        <p:attrNameLst>
                                          <p:attrName>style.visibility</p:attrName>
                                        </p:attrNameLst>
                                      </p:cBhvr>
                                      <p:to>
                                        <p:strVal val="visible"/>
                                      </p:to>
                                    </p:set>
                                    <p:anim calcmode="lin" valueType="num">
                                      <p:cBhvr>
                                        <p:cTn id="134"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135"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136"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37" dur="1000" fill="hold"/>
                                        <p:tgtEl>
                                          <p:spTgt spid="40"/>
                                        </p:tgtEl>
                                        <p:attrNameLst>
                                          <p:attrName>ppt_h</p:attrName>
                                        </p:attrNameLst>
                                      </p:cBhvr>
                                      <p:tavLst>
                                        <p:tav tm="0">
                                          <p:val>
                                            <p:strVal val="#ppt_h"/>
                                          </p:val>
                                        </p:tav>
                                        <p:tav tm="100000">
                                          <p:val>
                                            <p:strVal val="#ppt_h"/>
                                          </p:val>
                                        </p:tav>
                                      </p:tavLst>
                                    </p:anim>
                                    <p:anim calcmode="lin" valueType="num">
                                      <p:cBhvr>
                                        <p:cTn id="138"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39"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40"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41" dur="1000" decel="50000">
                                          <p:stCondLst>
                                            <p:cond delay="0"/>
                                          </p:stCondLst>
                                        </p:cTn>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26" grpId="0" bldLvl="0" animBg="1"/>
      <p:bldP spid="27" grpId="0"/>
      <p:bldP spid="28" grpId="0"/>
      <p:bldP spid="29" grpId="0"/>
      <p:bldP spid="30" grpId="0"/>
      <p:bldP spid="31" grpId="0"/>
      <p:bldP spid="32" grpId="0"/>
      <p:bldP spid="33" grpId="0" bldLvl="0" animBg="1"/>
      <p:bldP spid="34" grpId="0"/>
      <p:bldP spid="35" grpId="0" bldLvl="0" animBg="1"/>
      <p:bldP spid="36" grpId="0"/>
      <p:bldP spid="37" grpId="0"/>
      <p:bldP spid="38" grpId="0" bldLvl="0" animBg="1"/>
      <p:bldP spid="39" grpId="0"/>
      <p:bldP spid="4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1"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体系结构</a:t>
            </a:r>
          </a:p>
        </p:txBody>
      </p:sp>
      <p:grpSp>
        <p:nvGrpSpPr>
          <p:cNvPr id="22" name="组合 1"/>
          <p:cNvGrpSpPr/>
          <p:nvPr/>
        </p:nvGrpSpPr>
        <p:grpSpPr>
          <a:xfrm>
            <a:off x="222250" y="328613"/>
            <a:ext cx="654050" cy="573087"/>
            <a:chOff x="0" y="0"/>
            <a:chExt cx="3252297" cy="2844316"/>
          </a:xfrm>
        </p:grpSpPr>
        <p:sp>
          <p:nvSpPr>
            <p:cNvPr id="8199"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0"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48" name="矩形 47"/>
          <p:cNvSpPr/>
          <p:nvPr/>
        </p:nvSpPr>
        <p:spPr>
          <a:xfrm>
            <a:off x="2747963" y="1703388"/>
            <a:ext cx="6692900" cy="3457575"/>
          </a:xfrm>
          <a:prstGeom prst="rect">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9" name="文本框 48"/>
          <p:cNvSpPr txBox="1"/>
          <p:nvPr/>
        </p:nvSpPr>
        <p:spPr>
          <a:xfrm>
            <a:off x="3359150" y="1884363"/>
            <a:ext cx="5761038" cy="3138488"/>
          </a:xfrm>
          <a:prstGeom prst="rect">
            <a:avLst/>
          </a:prstGeom>
          <a:noFill/>
        </p:spPr>
        <p:txBody>
          <a:bodyPr>
            <a:spAutoFit/>
          </a:bodyPr>
          <a:lstStyle/>
          <a:p>
            <a:pPr marR="0" defTabSz="914400">
              <a:buClrTx/>
              <a:buSzTx/>
              <a:buFontTx/>
              <a:buNone/>
              <a:defRPr/>
            </a:pPr>
            <a:r>
              <a:rPr kumimoji="0" lang="zh-CN" altLang="en-US" sz="2200" b="1" kern="1200" cap="none" spc="0" normalizeH="0" baseline="0" noProof="0" dirty="0">
                <a:solidFill>
                  <a:schemeClr val="bg1"/>
                </a:solidFill>
                <a:latin typeface="Calibri" panose="020F0502020204030204" pitchFamily="34" charset="0"/>
                <a:ea typeface="宋体" panose="02010600030101010101" pitchFamily="2" charset="-122"/>
                <a:cs typeface="+mn-cs"/>
              </a:rPr>
              <a:t>体系结构是一组有关下述内容的重要决策：</a:t>
            </a:r>
            <a:endParaRPr kumimoji="0" lang="en-US" altLang="zh-CN" sz="2200" b="1" kern="1200" cap="none" spc="0" normalizeH="0" baseline="0" noProof="0" dirty="0">
              <a:solidFill>
                <a:schemeClr val="bg1"/>
              </a:solidFill>
              <a:latin typeface="Calibri" panose="020F0502020204030204" pitchFamily="34" charset="0"/>
              <a:ea typeface="宋体" panose="02010600030101010101" pitchFamily="2" charset="-122"/>
              <a:cs typeface="+mn-cs"/>
            </a:endParaRPr>
          </a:p>
          <a:p>
            <a:pPr marR="0" defTabSz="914400">
              <a:buClrTx/>
              <a:buSzTx/>
              <a:buFontTx/>
              <a:buNone/>
              <a:defRPr/>
            </a:pPr>
            <a:endParaRPr kumimoji="0" lang="en-US" altLang="zh-CN" sz="2200" b="1" kern="1200" cap="none" spc="0" normalizeH="0" baseline="0" noProof="0" dirty="0">
              <a:solidFill>
                <a:schemeClr val="bg1"/>
              </a:solidFill>
              <a:latin typeface="Calibri" panose="020F0502020204030204" pitchFamily="34" charset="0"/>
              <a:ea typeface="宋体" panose="02010600030101010101" pitchFamily="2" charset="-122"/>
              <a:cs typeface="+mn-cs"/>
            </a:endParaRPr>
          </a:p>
          <a:p>
            <a:pPr marL="342900" marR="0" indent="-342900" defTabSz="914400">
              <a:buClrTx/>
              <a:buSzTx/>
              <a:buFont typeface="Wingdings" panose="05000000000000000000" pitchFamily="2" charset="2"/>
              <a:buChar char="n"/>
              <a:defRPr/>
            </a:pPr>
            <a:r>
              <a:rPr kumimoji="0" lang="zh-CN" altLang="en-US" sz="2200" b="1" kern="1200" cap="none" spc="0" normalizeH="0" baseline="0" noProof="0" dirty="0">
                <a:solidFill>
                  <a:schemeClr val="bg1"/>
                </a:solidFill>
                <a:latin typeface="Calibri" panose="020F0502020204030204" pitchFamily="34" charset="0"/>
                <a:ea typeface="宋体" panose="02010600030101010101" pitchFamily="2" charset="-122"/>
                <a:cs typeface="+mn-cs"/>
              </a:rPr>
              <a:t>软件系统的组织</a:t>
            </a:r>
            <a:endParaRPr kumimoji="0" lang="en-US" altLang="zh-CN" sz="2200" b="1" kern="1200" cap="none" spc="0" normalizeH="0" baseline="0" noProof="0" dirty="0">
              <a:solidFill>
                <a:schemeClr val="bg1"/>
              </a:solidFill>
              <a:latin typeface="Calibri" panose="020F0502020204030204" pitchFamily="34" charset="0"/>
              <a:ea typeface="宋体" panose="02010600030101010101" pitchFamily="2" charset="-122"/>
              <a:cs typeface="+mn-cs"/>
            </a:endParaRPr>
          </a:p>
          <a:p>
            <a:pPr marL="342900" marR="0" indent="-342900" defTabSz="914400">
              <a:buClrTx/>
              <a:buSzTx/>
              <a:buFont typeface="Wingdings" panose="05000000000000000000" pitchFamily="2" charset="2"/>
              <a:buChar char="n"/>
              <a:defRPr/>
            </a:pPr>
            <a:r>
              <a:rPr kumimoji="0" lang="zh-CN" altLang="en-US" sz="2200" b="1" kern="1200" cap="none" spc="0" normalizeH="0" baseline="0" noProof="0" dirty="0">
                <a:solidFill>
                  <a:schemeClr val="bg1"/>
                </a:solidFill>
                <a:latin typeface="Calibri" panose="020F0502020204030204" pitchFamily="34" charset="0"/>
                <a:ea typeface="宋体" panose="02010600030101010101" pitchFamily="2" charset="-122"/>
                <a:cs typeface="+mn-cs"/>
              </a:rPr>
              <a:t>对组成系统的结构元素及其接口的选择</a:t>
            </a:r>
            <a:endParaRPr kumimoji="0" lang="en-US" altLang="zh-CN" sz="2200" b="1" kern="1200" cap="none" spc="0" normalizeH="0" baseline="0" noProof="0" dirty="0">
              <a:solidFill>
                <a:schemeClr val="bg1"/>
              </a:solidFill>
              <a:latin typeface="Calibri" panose="020F0502020204030204" pitchFamily="34" charset="0"/>
              <a:ea typeface="宋体" panose="02010600030101010101" pitchFamily="2" charset="-122"/>
              <a:cs typeface="+mn-cs"/>
            </a:endParaRPr>
          </a:p>
          <a:p>
            <a:pPr marL="342900" marR="0" indent="-342900" defTabSz="914400">
              <a:buClrTx/>
              <a:buSzTx/>
              <a:buFont typeface="Wingdings" panose="05000000000000000000" pitchFamily="2" charset="2"/>
              <a:buChar char="n"/>
              <a:defRPr/>
            </a:pPr>
            <a:r>
              <a:rPr kumimoji="0" lang="zh-CN" altLang="en-US" sz="2200" b="1" kern="1200" cap="none" spc="0" normalizeH="0" baseline="0" noProof="0" dirty="0">
                <a:solidFill>
                  <a:schemeClr val="bg1"/>
                </a:solidFill>
                <a:latin typeface="Calibri" panose="020F0502020204030204" pitchFamily="34" charset="0"/>
                <a:ea typeface="宋体" panose="02010600030101010101" pitchFamily="2" charset="-122"/>
                <a:cs typeface="+mn-cs"/>
              </a:rPr>
              <a:t>像元素间的协作描述的那样的行为</a:t>
            </a:r>
            <a:endParaRPr kumimoji="0" lang="en-US" altLang="zh-CN" sz="2200" b="1" kern="1200" cap="none" spc="0" normalizeH="0" baseline="0" noProof="0" dirty="0">
              <a:solidFill>
                <a:schemeClr val="bg1"/>
              </a:solidFill>
              <a:latin typeface="Calibri" panose="020F0502020204030204" pitchFamily="34" charset="0"/>
              <a:ea typeface="宋体" panose="02010600030101010101" pitchFamily="2" charset="-122"/>
              <a:cs typeface="+mn-cs"/>
            </a:endParaRPr>
          </a:p>
          <a:p>
            <a:pPr marL="342900" marR="0" indent="-342900" defTabSz="914400">
              <a:buClrTx/>
              <a:buSzTx/>
              <a:buFont typeface="Wingdings" panose="05000000000000000000" pitchFamily="2" charset="2"/>
              <a:buChar char="n"/>
              <a:defRPr/>
            </a:pPr>
            <a:r>
              <a:rPr kumimoji="0" lang="zh-CN" altLang="en-US" sz="2200" b="1" kern="1200" cap="none" spc="0" normalizeH="0" baseline="0" noProof="0" dirty="0">
                <a:solidFill>
                  <a:schemeClr val="bg1"/>
                </a:solidFill>
                <a:latin typeface="Calibri" panose="020F0502020204030204" pitchFamily="34" charset="0"/>
                <a:ea typeface="宋体" panose="02010600030101010101" pitchFamily="2" charset="-122"/>
                <a:cs typeface="+mn-cs"/>
              </a:rPr>
              <a:t>将这些结构元素和行为元素组合到逐步增大的子系统中</a:t>
            </a:r>
            <a:endParaRPr kumimoji="0" lang="en-US" altLang="zh-CN" sz="2200" b="1" kern="1200" cap="none" spc="0" normalizeH="0" baseline="0" noProof="0" dirty="0">
              <a:solidFill>
                <a:schemeClr val="bg1"/>
              </a:solidFill>
              <a:latin typeface="Calibri" panose="020F0502020204030204" pitchFamily="34" charset="0"/>
              <a:ea typeface="宋体" panose="02010600030101010101" pitchFamily="2" charset="-122"/>
              <a:cs typeface="+mn-cs"/>
            </a:endParaRPr>
          </a:p>
          <a:p>
            <a:pPr marL="342900" marR="0" indent="-342900" defTabSz="914400">
              <a:buClrTx/>
              <a:buSzTx/>
              <a:buFont typeface="Wingdings" panose="05000000000000000000" pitchFamily="2" charset="2"/>
              <a:buChar char="n"/>
              <a:defRPr/>
            </a:pPr>
            <a:r>
              <a:rPr kumimoji="0" lang="zh-CN" altLang="en-US" sz="2200" b="1" kern="1200" cap="none" spc="0" normalizeH="0" baseline="0" noProof="0" dirty="0">
                <a:solidFill>
                  <a:schemeClr val="bg1"/>
                </a:solidFill>
                <a:latin typeface="Calibri" panose="020F0502020204030204" pitchFamily="34" charset="0"/>
                <a:ea typeface="宋体" panose="02010600030101010101" pitchFamily="2" charset="-122"/>
                <a:cs typeface="+mn-cs"/>
              </a:rPr>
              <a:t>指导这些组织的体系结构风格：静态和动态元素以及他们的接口、协作和组成。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p:cTn id="11" dur="1000" fill="hold"/>
                                        <p:tgtEl>
                                          <p:spTgt spid="20"/>
                                        </p:tgtEl>
                                        <p:attrNameLst>
                                          <p:attrName>ppt_w</p:attrName>
                                        </p:attrNameLst>
                                      </p:cBhvr>
                                      <p:tavLst>
                                        <p:tav tm="0">
                                          <p:val>
                                            <p:fltVal val="0"/>
                                          </p:val>
                                        </p:tav>
                                        <p:tav tm="100000">
                                          <p:val>
                                            <p:strVal val="#ppt_w"/>
                                          </p:val>
                                        </p:tav>
                                      </p:tavLst>
                                    </p:anim>
                                    <p:anim calcmode="lin" valueType="num">
                                      <p:cBhvr>
                                        <p:cTn id="12" dur="1000" fill="hold"/>
                                        <p:tgtEl>
                                          <p:spTgt spid="20"/>
                                        </p:tgtEl>
                                        <p:attrNameLst>
                                          <p:attrName>ppt_h</p:attrName>
                                        </p:attrNameLst>
                                      </p:cBhvr>
                                      <p:tavLst>
                                        <p:tav tm="0">
                                          <p:val>
                                            <p:fltVal val="0"/>
                                          </p:val>
                                        </p:tav>
                                        <p:tav tm="100000">
                                          <p:val>
                                            <p:strVal val="#ppt_h"/>
                                          </p:val>
                                        </p:tav>
                                      </p:tavLst>
                                    </p:anim>
                                    <p:animEffect transition="in" filter="fade">
                                      <p:cBhvr>
                                        <p:cTn id="13" dur="1000"/>
                                        <p:tgtEl>
                                          <p:spTgt spid="2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 calcmode="lin" valueType="num">
                                      <p:cBhvr>
                                        <p:cTn id="16" dur="500" decel="50000" fill="hold">
                                          <p:stCondLst>
                                            <p:cond delay="0"/>
                                          </p:stCondLst>
                                        </p:cTn>
                                        <p:tgtEl>
                                          <p:spTgt spid="2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1"/>
                                        </p:tgtEl>
                                        <p:attrNameLst>
                                          <p:attrName>ppt_w</p:attrName>
                                        </p:attrNameLst>
                                      </p:cBhvr>
                                      <p:tavLst>
                                        <p:tav tm="0">
                                          <p:val>
                                            <p:strVal val="#ppt_w*.05"/>
                                          </p:val>
                                        </p:tav>
                                        <p:tav tm="100000">
                                          <p:val>
                                            <p:strVal val="#ppt_w"/>
                                          </p:val>
                                        </p:tav>
                                      </p:tavLst>
                                    </p:anim>
                                    <p:anim calcmode="lin" valueType="num">
                                      <p:cBhvr>
                                        <p:cTn id="19" dur="1000" fill="hold"/>
                                        <p:tgtEl>
                                          <p:spTgt spid="2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1"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体系结构</a:t>
            </a:r>
          </a:p>
        </p:txBody>
      </p:sp>
      <p:grpSp>
        <p:nvGrpSpPr>
          <p:cNvPr id="22" name="组合 1"/>
          <p:cNvGrpSpPr/>
          <p:nvPr/>
        </p:nvGrpSpPr>
        <p:grpSpPr>
          <a:xfrm>
            <a:off x="222250" y="328613"/>
            <a:ext cx="654050" cy="573087"/>
            <a:chOff x="0" y="0"/>
            <a:chExt cx="3252297" cy="2844316"/>
          </a:xfrm>
        </p:grpSpPr>
        <p:sp>
          <p:nvSpPr>
            <p:cNvPr id="9234"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9235"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9221" name="组合 8"/>
          <p:cNvGrpSpPr/>
          <p:nvPr/>
        </p:nvGrpSpPr>
        <p:grpSpPr>
          <a:xfrm>
            <a:off x="2351088" y="1916113"/>
            <a:ext cx="2160587" cy="1152525"/>
            <a:chOff x="2350790" y="1916832"/>
            <a:chExt cx="2160240" cy="1152128"/>
          </a:xfrm>
        </p:grpSpPr>
        <p:sp>
          <p:nvSpPr>
            <p:cNvPr id="10" name="矩形 9"/>
            <p:cNvSpPr/>
            <p:nvPr/>
          </p:nvSpPr>
          <p:spPr>
            <a:xfrm>
              <a:off x="2350790" y="1916832"/>
              <a:ext cx="2160240" cy="1152128"/>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设计视图</a:t>
              </a:r>
            </a:p>
          </p:txBody>
        </p:sp>
        <p:sp>
          <p:nvSpPr>
            <p:cNvPr id="9233" name="文本框 10"/>
            <p:cNvSpPr txBox="1"/>
            <p:nvPr/>
          </p:nvSpPr>
          <p:spPr>
            <a:xfrm>
              <a:off x="2566814" y="2276872"/>
              <a:ext cx="1584176" cy="43204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nSpc>
                  <a:spcPct val="100000"/>
                </a:lnSpc>
                <a:spcBef>
                  <a:spcPct val="0"/>
                </a:spcBef>
                <a:buNone/>
              </a:pPr>
              <a:endParaRPr lang="zh-CN" altLang="en-US" sz="1800" dirty="0"/>
            </a:p>
          </p:txBody>
        </p:sp>
      </p:grpSp>
      <p:sp>
        <p:nvSpPr>
          <p:cNvPr id="12" name="矩形 11"/>
          <p:cNvSpPr/>
          <p:nvPr/>
        </p:nvSpPr>
        <p:spPr>
          <a:xfrm>
            <a:off x="5510213" y="4005263"/>
            <a:ext cx="2159000" cy="1152525"/>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部署视图</a:t>
            </a:r>
          </a:p>
        </p:txBody>
      </p:sp>
      <p:sp>
        <p:nvSpPr>
          <p:cNvPr id="13" name="矩形 12"/>
          <p:cNvSpPr/>
          <p:nvPr/>
        </p:nvSpPr>
        <p:spPr>
          <a:xfrm>
            <a:off x="2351088" y="3965575"/>
            <a:ext cx="2160588" cy="1150938"/>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交互视图</a:t>
            </a:r>
          </a:p>
        </p:txBody>
      </p:sp>
      <p:sp>
        <p:nvSpPr>
          <p:cNvPr id="14" name="矩形 13"/>
          <p:cNvSpPr/>
          <p:nvPr/>
        </p:nvSpPr>
        <p:spPr>
          <a:xfrm>
            <a:off x="5689600" y="1876425"/>
            <a:ext cx="2160588" cy="1152525"/>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实现视图</a:t>
            </a:r>
          </a:p>
        </p:txBody>
      </p:sp>
      <p:sp>
        <p:nvSpPr>
          <p:cNvPr id="15" name="椭圆 14"/>
          <p:cNvSpPr/>
          <p:nvPr/>
        </p:nvSpPr>
        <p:spPr>
          <a:xfrm>
            <a:off x="3862388" y="2781300"/>
            <a:ext cx="2376488" cy="1439863"/>
          </a:xfrm>
          <a:prstGeom prst="ellips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226" name="文本框 15"/>
          <p:cNvSpPr txBox="1"/>
          <p:nvPr/>
        </p:nvSpPr>
        <p:spPr>
          <a:xfrm>
            <a:off x="4259263" y="3276600"/>
            <a:ext cx="1619250" cy="4619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nSpc>
                <a:spcPct val="100000"/>
              </a:lnSpc>
              <a:spcBef>
                <a:spcPct val="0"/>
              </a:spcBef>
              <a:buNone/>
            </a:pPr>
            <a:r>
              <a:rPr lang="zh-CN" altLang="en-US" sz="2400" dirty="0"/>
              <a:t>用况视图</a:t>
            </a:r>
          </a:p>
        </p:txBody>
      </p:sp>
      <p:sp>
        <p:nvSpPr>
          <p:cNvPr id="9227" name="文本框 16"/>
          <p:cNvSpPr txBox="1"/>
          <p:nvPr/>
        </p:nvSpPr>
        <p:spPr>
          <a:xfrm>
            <a:off x="1506538" y="1479550"/>
            <a:ext cx="844550" cy="6477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nSpc>
                <a:spcPct val="100000"/>
              </a:lnSpc>
              <a:spcBef>
                <a:spcPct val="0"/>
              </a:spcBef>
              <a:buNone/>
            </a:pPr>
            <a:r>
              <a:rPr lang="zh-CN" altLang="en-US" sz="1800" dirty="0">
                <a:solidFill>
                  <a:schemeClr val="bg1"/>
                </a:solidFill>
              </a:rPr>
              <a:t>词汇</a:t>
            </a:r>
            <a:endParaRPr lang="en-US" altLang="zh-CN" sz="1800" dirty="0">
              <a:solidFill>
                <a:schemeClr val="bg1"/>
              </a:solidFill>
            </a:endParaRPr>
          </a:p>
          <a:p>
            <a:pPr marL="0" lvl="0" indent="0">
              <a:lnSpc>
                <a:spcPct val="100000"/>
              </a:lnSpc>
              <a:spcBef>
                <a:spcPct val="0"/>
              </a:spcBef>
              <a:buNone/>
            </a:pPr>
            <a:r>
              <a:rPr lang="zh-CN" altLang="en-US" sz="1800" dirty="0">
                <a:solidFill>
                  <a:schemeClr val="bg1"/>
                </a:solidFill>
              </a:rPr>
              <a:t>功能</a:t>
            </a:r>
          </a:p>
        </p:txBody>
      </p:sp>
      <p:sp>
        <p:nvSpPr>
          <p:cNvPr id="9228" name="文本框 17"/>
          <p:cNvSpPr txBox="1"/>
          <p:nvPr/>
        </p:nvSpPr>
        <p:spPr>
          <a:xfrm>
            <a:off x="1506538" y="3295650"/>
            <a:ext cx="844550" cy="3698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nSpc>
                <a:spcPct val="100000"/>
              </a:lnSpc>
              <a:spcBef>
                <a:spcPct val="0"/>
              </a:spcBef>
              <a:buNone/>
            </a:pPr>
            <a:r>
              <a:rPr lang="zh-CN" altLang="en-US" sz="1800" dirty="0">
                <a:solidFill>
                  <a:schemeClr val="bg1"/>
                </a:solidFill>
              </a:rPr>
              <a:t>行为</a:t>
            </a:r>
          </a:p>
        </p:txBody>
      </p:sp>
      <p:sp>
        <p:nvSpPr>
          <p:cNvPr id="9229" name="文本框 18"/>
          <p:cNvSpPr txBox="1"/>
          <p:nvPr/>
        </p:nvSpPr>
        <p:spPr>
          <a:xfrm>
            <a:off x="1198563" y="5157788"/>
            <a:ext cx="1130300" cy="9223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nSpc>
                <a:spcPct val="100000"/>
              </a:lnSpc>
              <a:spcBef>
                <a:spcPct val="0"/>
              </a:spcBef>
              <a:buNone/>
            </a:pPr>
            <a:r>
              <a:rPr lang="zh-CN" altLang="en-US" sz="1800" dirty="0">
                <a:solidFill>
                  <a:schemeClr val="bg1"/>
                </a:solidFill>
              </a:rPr>
              <a:t>性能</a:t>
            </a:r>
            <a:endParaRPr lang="en-US" altLang="zh-CN" sz="1800" dirty="0">
              <a:solidFill>
                <a:schemeClr val="bg1"/>
              </a:solidFill>
            </a:endParaRPr>
          </a:p>
          <a:p>
            <a:pPr marL="0" lvl="0" indent="0">
              <a:lnSpc>
                <a:spcPct val="100000"/>
              </a:lnSpc>
              <a:spcBef>
                <a:spcPct val="0"/>
              </a:spcBef>
              <a:buNone/>
            </a:pPr>
            <a:r>
              <a:rPr lang="zh-CN" altLang="en-US" sz="1800" dirty="0">
                <a:solidFill>
                  <a:schemeClr val="bg1"/>
                </a:solidFill>
              </a:rPr>
              <a:t>可伸缩性</a:t>
            </a:r>
            <a:endParaRPr lang="en-US" altLang="zh-CN" sz="1800" dirty="0">
              <a:solidFill>
                <a:schemeClr val="bg1"/>
              </a:solidFill>
            </a:endParaRPr>
          </a:p>
          <a:p>
            <a:pPr marL="0" lvl="0" indent="0">
              <a:lnSpc>
                <a:spcPct val="100000"/>
              </a:lnSpc>
              <a:spcBef>
                <a:spcPct val="0"/>
              </a:spcBef>
              <a:buNone/>
            </a:pPr>
            <a:r>
              <a:rPr lang="zh-CN" altLang="en-US" sz="1800" dirty="0">
                <a:solidFill>
                  <a:schemeClr val="bg1"/>
                </a:solidFill>
              </a:rPr>
              <a:t>吞吐量</a:t>
            </a:r>
          </a:p>
        </p:txBody>
      </p:sp>
      <p:sp>
        <p:nvSpPr>
          <p:cNvPr id="9230" name="文本框 22"/>
          <p:cNvSpPr txBox="1"/>
          <p:nvPr/>
        </p:nvSpPr>
        <p:spPr>
          <a:xfrm>
            <a:off x="7881938" y="1500188"/>
            <a:ext cx="1728787" cy="64611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nSpc>
                <a:spcPct val="100000"/>
              </a:lnSpc>
              <a:spcBef>
                <a:spcPct val="0"/>
              </a:spcBef>
              <a:buNone/>
            </a:pPr>
            <a:r>
              <a:rPr lang="zh-CN" altLang="en-US" sz="1800" dirty="0">
                <a:solidFill>
                  <a:schemeClr val="bg1"/>
                </a:solidFill>
              </a:rPr>
              <a:t>系统装配</a:t>
            </a:r>
            <a:endParaRPr lang="en-US" altLang="zh-CN" sz="1800" dirty="0">
              <a:solidFill>
                <a:schemeClr val="bg1"/>
              </a:solidFill>
            </a:endParaRPr>
          </a:p>
          <a:p>
            <a:pPr marL="0" lvl="0" indent="0">
              <a:lnSpc>
                <a:spcPct val="100000"/>
              </a:lnSpc>
              <a:spcBef>
                <a:spcPct val="0"/>
              </a:spcBef>
              <a:buNone/>
            </a:pPr>
            <a:r>
              <a:rPr lang="zh-CN" altLang="en-US" sz="1800" dirty="0">
                <a:solidFill>
                  <a:schemeClr val="bg1"/>
                </a:solidFill>
              </a:rPr>
              <a:t>配置管理</a:t>
            </a:r>
            <a:endParaRPr lang="en-US" altLang="zh-CN" sz="1800" dirty="0">
              <a:solidFill>
                <a:schemeClr val="bg1"/>
              </a:solidFill>
            </a:endParaRPr>
          </a:p>
        </p:txBody>
      </p:sp>
      <p:sp>
        <p:nvSpPr>
          <p:cNvPr id="9231" name="文本框 23"/>
          <p:cNvSpPr txBox="1"/>
          <p:nvPr/>
        </p:nvSpPr>
        <p:spPr>
          <a:xfrm>
            <a:off x="7881938" y="4949825"/>
            <a:ext cx="1885950" cy="12001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nSpc>
                <a:spcPct val="100000"/>
              </a:lnSpc>
              <a:spcBef>
                <a:spcPct val="0"/>
              </a:spcBef>
              <a:buNone/>
            </a:pPr>
            <a:r>
              <a:rPr lang="zh-CN" altLang="en-US" sz="1800" dirty="0">
                <a:solidFill>
                  <a:schemeClr val="bg1"/>
                </a:solidFill>
              </a:rPr>
              <a:t>系统拓扑结构</a:t>
            </a:r>
            <a:endParaRPr lang="en-US" altLang="zh-CN" sz="1800" dirty="0">
              <a:solidFill>
                <a:schemeClr val="bg1"/>
              </a:solidFill>
            </a:endParaRPr>
          </a:p>
          <a:p>
            <a:pPr marL="0" lvl="0" indent="0">
              <a:lnSpc>
                <a:spcPct val="100000"/>
              </a:lnSpc>
              <a:spcBef>
                <a:spcPct val="0"/>
              </a:spcBef>
              <a:buNone/>
            </a:pPr>
            <a:r>
              <a:rPr lang="zh-CN" altLang="en-US" sz="1800" dirty="0">
                <a:solidFill>
                  <a:schemeClr val="bg1"/>
                </a:solidFill>
              </a:rPr>
              <a:t>分布</a:t>
            </a:r>
            <a:endParaRPr lang="en-US" altLang="zh-CN" sz="1800" dirty="0">
              <a:solidFill>
                <a:schemeClr val="bg1"/>
              </a:solidFill>
            </a:endParaRPr>
          </a:p>
          <a:p>
            <a:pPr marL="0" lvl="0" indent="0">
              <a:lnSpc>
                <a:spcPct val="100000"/>
              </a:lnSpc>
              <a:spcBef>
                <a:spcPct val="0"/>
              </a:spcBef>
              <a:buNone/>
            </a:pPr>
            <a:r>
              <a:rPr lang="zh-CN" altLang="en-US" sz="1800" dirty="0">
                <a:solidFill>
                  <a:schemeClr val="bg1"/>
                </a:solidFill>
              </a:rPr>
              <a:t>交付</a:t>
            </a:r>
            <a:endParaRPr lang="en-US" altLang="zh-CN" sz="1800" dirty="0">
              <a:solidFill>
                <a:schemeClr val="bg1"/>
              </a:solidFill>
            </a:endParaRPr>
          </a:p>
          <a:p>
            <a:pPr marL="0" lvl="0" indent="0">
              <a:lnSpc>
                <a:spcPct val="100000"/>
              </a:lnSpc>
              <a:spcBef>
                <a:spcPct val="0"/>
              </a:spcBef>
              <a:buNone/>
            </a:pPr>
            <a:r>
              <a:rPr lang="zh-CN" altLang="en-US" sz="1800" dirty="0">
                <a:solidFill>
                  <a:schemeClr val="bg1"/>
                </a:solidFill>
              </a:rPr>
              <a:t>安装</a:t>
            </a:r>
            <a:endParaRPr lang="en-US" altLang="zh-CN" sz="18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p:cTn id="11" dur="1000" fill="hold"/>
                                        <p:tgtEl>
                                          <p:spTgt spid="20"/>
                                        </p:tgtEl>
                                        <p:attrNameLst>
                                          <p:attrName>ppt_w</p:attrName>
                                        </p:attrNameLst>
                                      </p:cBhvr>
                                      <p:tavLst>
                                        <p:tav tm="0">
                                          <p:val>
                                            <p:fltVal val="0"/>
                                          </p:val>
                                        </p:tav>
                                        <p:tav tm="100000">
                                          <p:val>
                                            <p:strVal val="#ppt_w"/>
                                          </p:val>
                                        </p:tav>
                                      </p:tavLst>
                                    </p:anim>
                                    <p:anim calcmode="lin" valueType="num">
                                      <p:cBhvr>
                                        <p:cTn id="12" dur="1000" fill="hold"/>
                                        <p:tgtEl>
                                          <p:spTgt spid="20"/>
                                        </p:tgtEl>
                                        <p:attrNameLst>
                                          <p:attrName>ppt_h</p:attrName>
                                        </p:attrNameLst>
                                      </p:cBhvr>
                                      <p:tavLst>
                                        <p:tav tm="0">
                                          <p:val>
                                            <p:fltVal val="0"/>
                                          </p:val>
                                        </p:tav>
                                        <p:tav tm="100000">
                                          <p:val>
                                            <p:strVal val="#ppt_h"/>
                                          </p:val>
                                        </p:tav>
                                      </p:tavLst>
                                    </p:anim>
                                    <p:animEffect transition="in" filter="fade">
                                      <p:cBhvr>
                                        <p:cTn id="13" dur="1000"/>
                                        <p:tgtEl>
                                          <p:spTgt spid="2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 calcmode="lin" valueType="num">
                                      <p:cBhvr>
                                        <p:cTn id="16" dur="500" decel="50000" fill="hold">
                                          <p:stCondLst>
                                            <p:cond delay="0"/>
                                          </p:stCondLst>
                                        </p:cTn>
                                        <p:tgtEl>
                                          <p:spTgt spid="2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1"/>
                                        </p:tgtEl>
                                        <p:attrNameLst>
                                          <p:attrName>ppt_w</p:attrName>
                                        </p:attrNameLst>
                                      </p:cBhvr>
                                      <p:tavLst>
                                        <p:tav tm="0">
                                          <p:val>
                                            <p:strVal val="#ppt_w*.05"/>
                                          </p:val>
                                        </p:tav>
                                        <p:tav tm="100000">
                                          <p:val>
                                            <p:strVal val="#ppt_w"/>
                                          </p:val>
                                        </p:tav>
                                      </p:tavLst>
                                    </p:anim>
                                    <p:anim calcmode="lin" valueType="num">
                                      <p:cBhvr>
                                        <p:cTn id="19" dur="1000" fill="hold"/>
                                        <p:tgtEl>
                                          <p:spTgt spid="2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31"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建模原理</a:t>
            </a:r>
          </a:p>
        </p:txBody>
      </p:sp>
      <p:grpSp>
        <p:nvGrpSpPr>
          <p:cNvPr id="22532" name="组合 1"/>
          <p:cNvGrpSpPr/>
          <p:nvPr/>
        </p:nvGrpSpPr>
        <p:grpSpPr>
          <a:xfrm>
            <a:off x="222250" y="328613"/>
            <a:ext cx="654050" cy="573087"/>
            <a:chOff x="0" y="0"/>
            <a:chExt cx="3252297" cy="2844316"/>
          </a:xfrm>
        </p:grpSpPr>
        <p:sp>
          <p:nvSpPr>
            <p:cNvPr id="19477"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9478"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22535" name="泪滴形 6"/>
          <p:cNvSpPr/>
          <p:nvPr/>
        </p:nvSpPr>
        <p:spPr>
          <a:xfrm>
            <a:off x="974725" y="3649663"/>
            <a:ext cx="1757363" cy="1797050"/>
          </a:xfrm>
          <a:custGeom>
            <a:avLst/>
            <a:gdLst/>
            <a:ahLst/>
            <a:cxnLst>
              <a:cxn ang="0">
                <a:pos x="0" y="898461"/>
              </a:cxn>
              <a:cxn ang="0">
                <a:pos x="878968" y="0"/>
              </a:cxn>
              <a:cxn ang="0">
                <a:pos x="1757934" y="0"/>
              </a:cxn>
              <a:cxn ang="0">
                <a:pos x="1757934" y="898461"/>
              </a:cxn>
              <a:cxn ang="0">
                <a:pos x="878968" y="1796922"/>
              </a:cxn>
              <a:cxn ang="0">
                <a:pos x="0" y="898461"/>
              </a:cxn>
            </a:cxnLst>
            <a:rect l="0" t="0" r="0" b="0"/>
            <a:pathLst>
              <a:path w="1756792" h="1797178">
                <a:moveTo>
                  <a:pt x="0" y="898589"/>
                </a:moveTo>
                <a:cubicBezTo>
                  <a:pt x="0" y="402312"/>
                  <a:pt x="393271" y="0"/>
                  <a:pt x="878396" y="0"/>
                </a:cubicBezTo>
                <a:lnTo>
                  <a:pt x="1756792" y="0"/>
                </a:lnTo>
                <a:lnTo>
                  <a:pt x="1756792" y="898589"/>
                </a:lnTo>
                <a:cubicBezTo>
                  <a:pt x="1756792" y="1394866"/>
                  <a:pt x="1363521" y="1797178"/>
                  <a:pt x="878396" y="1797178"/>
                </a:cubicBezTo>
                <a:cubicBezTo>
                  <a:pt x="393271" y="1797178"/>
                  <a:pt x="0" y="1394866"/>
                  <a:pt x="0" y="898589"/>
                </a:cubicBezTo>
                <a:close/>
              </a:path>
            </a:pathLst>
          </a:custGeom>
          <a:solidFill>
            <a:schemeClr val="bg1">
              <a:alpha val="50195"/>
            </a:schemeClr>
          </a:solidFill>
          <a:ln w="9525">
            <a:noFill/>
          </a:ln>
        </p:spPr>
        <p:txBody>
          <a:bodyPr/>
          <a:lstStyle/>
          <a:p>
            <a:endParaRPr lang="zh-CN" altLang="en-US"/>
          </a:p>
        </p:txBody>
      </p:sp>
      <p:sp>
        <p:nvSpPr>
          <p:cNvPr id="22536" name="泪滴形 7"/>
          <p:cNvSpPr/>
          <p:nvPr/>
        </p:nvSpPr>
        <p:spPr>
          <a:xfrm rot="10800000">
            <a:off x="2955925" y="1822450"/>
            <a:ext cx="1655763" cy="1693863"/>
          </a:xfrm>
          <a:custGeom>
            <a:avLst/>
            <a:gdLst/>
            <a:ahLst/>
            <a:cxnLst>
              <a:cxn ang="0">
                <a:pos x="0" y="846968"/>
              </a:cxn>
              <a:cxn ang="0">
                <a:pos x="827899" y="0"/>
              </a:cxn>
              <a:cxn ang="0">
                <a:pos x="1655797" y="0"/>
              </a:cxn>
              <a:cxn ang="0">
                <a:pos x="1655797" y="846968"/>
              </a:cxn>
              <a:cxn ang="0">
                <a:pos x="827898" y="1693934"/>
              </a:cxn>
              <a:cxn ang="0">
                <a:pos x="-1" y="846968"/>
              </a:cxn>
              <a:cxn ang="0">
                <a:pos x="0" y="846968"/>
              </a:cxn>
            </a:cxnLst>
            <a:rect l="0" t="0" r="0" b="0"/>
            <a:pathLst>
              <a:path w="1655729" h="1693792">
                <a:moveTo>
                  <a:pt x="0" y="846896"/>
                </a:moveTo>
                <a:cubicBezTo>
                  <a:pt x="0" y="379168"/>
                  <a:pt x="370648" y="0"/>
                  <a:pt x="827865" y="0"/>
                </a:cubicBezTo>
                <a:lnTo>
                  <a:pt x="1655729" y="0"/>
                </a:lnTo>
                <a:lnTo>
                  <a:pt x="1655729" y="846896"/>
                </a:lnTo>
                <a:cubicBezTo>
                  <a:pt x="1655729" y="1314624"/>
                  <a:pt x="1285081" y="1693792"/>
                  <a:pt x="827864" y="1693792"/>
                </a:cubicBezTo>
                <a:cubicBezTo>
                  <a:pt x="370647" y="1693792"/>
                  <a:pt x="-1" y="1314624"/>
                  <a:pt x="-1" y="846896"/>
                </a:cubicBezTo>
                <a:lnTo>
                  <a:pt x="0" y="846896"/>
                </a:lnTo>
                <a:close/>
              </a:path>
            </a:pathLst>
          </a:custGeom>
          <a:solidFill>
            <a:schemeClr val="bg1">
              <a:alpha val="50195"/>
            </a:schemeClr>
          </a:solidFill>
          <a:ln w="9525">
            <a:noFill/>
          </a:ln>
        </p:spPr>
        <p:txBody>
          <a:bodyPr/>
          <a:lstStyle/>
          <a:p>
            <a:endParaRPr lang="zh-CN" altLang="en-US"/>
          </a:p>
        </p:txBody>
      </p:sp>
      <p:sp>
        <p:nvSpPr>
          <p:cNvPr id="22537" name="泪滴形 8"/>
          <p:cNvSpPr/>
          <p:nvPr/>
        </p:nvSpPr>
        <p:spPr>
          <a:xfrm rot="5400000">
            <a:off x="1206500" y="1955800"/>
            <a:ext cx="1506538" cy="1543050"/>
          </a:xfrm>
          <a:custGeom>
            <a:avLst/>
            <a:gdLst/>
            <a:ahLst/>
            <a:cxnLst>
              <a:cxn ang="0">
                <a:pos x="0" y="771734"/>
              </a:cxn>
              <a:cxn ang="0">
                <a:pos x="752556" y="0"/>
              </a:cxn>
              <a:cxn ang="0">
                <a:pos x="1505111" y="0"/>
              </a:cxn>
              <a:cxn ang="0">
                <a:pos x="1505111" y="771734"/>
              </a:cxn>
              <a:cxn ang="0">
                <a:pos x="752556" y="1543468"/>
              </a:cxn>
              <a:cxn ang="0">
                <a:pos x="0" y="771734"/>
              </a:cxn>
            </a:cxnLst>
            <a:rect l="0" t="0" r="0" b="0"/>
            <a:pathLst>
              <a:path w="1507966" h="1542632">
                <a:moveTo>
                  <a:pt x="0" y="771316"/>
                </a:moveTo>
                <a:cubicBezTo>
                  <a:pt x="0" y="345330"/>
                  <a:pt x="337570" y="0"/>
                  <a:pt x="753983" y="0"/>
                </a:cubicBezTo>
                <a:lnTo>
                  <a:pt x="1507966" y="0"/>
                </a:lnTo>
                <a:lnTo>
                  <a:pt x="1507966" y="771316"/>
                </a:lnTo>
                <a:cubicBezTo>
                  <a:pt x="1507966" y="1197302"/>
                  <a:pt x="1170396" y="1542632"/>
                  <a:pt x="753983" y="1542632"/>
                </a:cubicBezTo>
                <a:cubicBezTo>
                  <a:pt x="337570" y="1542632"/>
                  <a:pt x="0" y="1197302"/>
                  <a:pt x="0" y="771316"/>
                </a:cubicBezTo>
                <a:close/>
              </a:path>
            </a:pathLst>
          </a:custGeom>
          <a:solidFill>
            <a:schemeClr val="bg1">
              <a:alpha val="50195"/>
            </a:schemeClr>
          </a:solidFill>
          <a:ln w="9525">
            <a:noFill/>
          </a:ln>
        </p:spPr>
        <p:txBody>
          <a:bodyPr/>
          <a:lstStyle/>
          <a:p>
            <a:endParaRPr lang="zh-CN" altLang="en-US"/>
          </a:p>
        </p:txBody>
      </p:sp>
      <p:sp>
        <p:nvSpPr>
          <p:cNvPr id="22538" name="泪滴形 9"/>
          <p:cNvSpPr/>
          <p:nvPr/>
        </p:nvSpPr>
        <p:spPr>
          <a:xfrm rot="-5400000">
            <a:off x="2943225" y="3660775"/>
            <a:ext cx="1962150" cy="2008188"/>
          </a:xfrm>
          <a:custGeom>
            <a:avLst/>
            <a:gdLst/>
            <a:ahLst/>
            <a:cxnLst>
              <a:cxn ang="0">
                <a:pos x="0" y="1004181"/>
              </a:cxn>
              <a:cxn ang="0">
                <a:pos x="980706" y="0"/>
              </a:cxn>
              <a:cxn ang="0">
                <a:pos x="1961411" y="0"/>
              </a:cxn>
              <a:cxn ang="0">
                <a:pos x="1961411" y="1004181"/>
              </a:cxn>
              <a:cxn ang="0">
                <a:pos x="980706" y="2008362"/>
              </a:cxn>
              <a:cxn ang="0">
                <a:pos x="-1" y="1004181"/>
              </a:cxn>
              <a:cxn ang="0">
                <a:pos x="0" y="1004181"/>
              </a:cxn>
            </a:cxnLst>
            <a:rect l="0" t="0" r="0" b="0"/>
            <a:pathLst>
              <a:path w="1962889" h="2008014">
                <a:moveTo>
                  <a:pt x="0" y="1004007"/>
                </a:moveTo>
                <a:cubicBezTo>
                  <a:pt x="0" y="449509"/>
                  <a:pt x="439408" y="0"/>
                  <a:pt x="981445" y="0"/>
                </a:cubicBezTo>
                <a:lnTo>
                  <a:pt x="1962889" y="0"/>
                </a:lnTo>
                <a:lnTo>
                  <a:pt x="1962889" y="1004007"/>
                </a:lnTo>
                <a:cubicBezTo>
                  <a:pt x="1962889" y="1558505"/>
                  <a:pt x="1523481" y="2008014"/>
                  <a:pt x="981444" y="2008014"/>
                </a:cubicBezTo>
                <a:cubicBezTo>
                  <a:pt x="439407" y="2008014"/>
                  <a:pt x="-1" y="1558505"/>
                  <a:pt x="-1" y="1004007"/>
                </a:cubicBezTo>
                <a:lnTo>
                  <a:pt x="0" y="1004007"/>
                </a:lnTo>
                <a:close/>
              </a:path>
            </a:pathLst>
          </a:custGeom>
          <a:solidFill>
            <a:schemeClr val="bg1">
              <a:alpha val="50195"/>
            </a:schemeClr>
          </a:solidFill>
          <a:ln w="9525">
            <a:noFill/>
          </a:ln>
        </p:spPr>
        <p:txBody>
          <a:bodyPr/>
          <a:lstStyle/>
          <a:p>
            <a:endParaRPr lang="zh-CN" altLang="en-US"/>
          </a:p>
        </p:txBody>
      </p:sp>
      <p:sp>
        <p:nvSpPr>
          <p:cNvPr id="22539" name="椭圆 10"/>
          <p:cNvSpPr/>
          <p:nvPr/>
        </p:nvSpPr>
        <p:spPr>
          <a:xfrm>
            <a:off x="1447800" y="2284413"/>
            <a:ext cx="911225" cy="854075"/>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0" name="椭圆 11"/>
          <p:cNvSpPr/>
          <p:nvPr/>
        </p:nvSpPr>
        <p:spPr>
          <a:xfrm>
            <a:off x="3403600" y="2000250"/>
            <a:ext cx="1044575" cy="982663"/>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1" name="椭圆 12"/>
          <p:cNvSpPr/>
          <p:nvPr/>
        </p:nvSpPr>
        <p:spPr>
          <a:xfrm>
            <a:off x="1260475" y="4173538"/>
            <a:ext cx="1042988" cy="982662"/>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2" name="椭圆 14"/>
          <p:cNvSpPr/>
          <p:nvPr/>
        </p:nvSpPr>
        <p:spPr>
          <a:xfrm>
            <a:off x="3567113" y="4173538"/>
            <a:ext cx="1044575" cy="982662"/>
          </a:xfrm>
          <a:prstGeom prst="ellipse">
            <a:avLst/>
          </a:prstGeom>
          <a:solidFill>
            <a:schemeClr val="bg1">
              <a:alpha val="50195"/>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43" name="泪滴形 15"/>
          <p:cNvSpPr/>
          <p:nvPr/>
        </p:nvSpPr>
        <p:spPr>
          <a:xfrm>
            <a:off x="5886450" y="1754188"/>
            <a:ext cx="546100" cy="558800"/>
          </a:xfrm>
          <a:custGeom>
            <a:avLst/>
            <a:gdLst>
              <a:gd name="txL" fmla="*/ 0 w 546930"/>
              <a:gd name="txT" fmla="*/ 0 h 559503"/>
              <a:gd name="txR" fmla="*/ 546930 w 546930"/>
              <a:gd name="txB" fmla="*/ 559503 h 559503"/>
            </a:gdLst>
            <a:ahLst/>
            <a:cxnLst>
              <a:cxn ang="0">
                <a:pos x="0" y="279049"/>
              </a:cxn>
              <a:cxn ang="0">
                <a:pos x="272636" y="0"/>
              </a:cxn>
              <a:cxn ang="0">
                <a:pos x="545271" y="0"/>
              </a:cxn>
              <a:cxn ang="0">
                <a:pos x="545271" y="279049"/>
              </a:cxn>
              <a:cxn ang="0">
                <a:pos x="272636" y="558099"/>
              </a:cxn>
              <a:cxn ang="0">
                <a:pos x="0" y="279049"/>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1</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2544" name="泪滴形 17"/>
          <p:cNvSpPr/>
          <p:nvPr/>
        </p:nvSpPr>
        <p:spPr>
          <a:xfrm>
            <a:off x="5902325" y="2874963"/>
            <a:ext cx="547688" cy="558800"/>
          </a:xfrm>
          <a:custGeom>
            <a:avLst/>
            <a:gdLst>
              <a:gd name="txL" fmla="*/ 0 w 546930"/>
              <a:gd name="txT" fmla="*/ 0 h 559503"/>
              <a:gd name="txR" fmla="*/ 546930 w 546930"/>
              <a:gd name="txB" fmla="*/ 559503 h 559503"/>
            </a:gdLst>
            <a:ahLst/>
            <a:cxnLst>
              <a:cxn ang="0">
                <a:pos x="0" y="279049"/>
              </a:cxn>
              <a:cxn ang="0">
                <a:pos x="274224" y="0"/>
              </a:cxn>
              <a:cxn ang="0">
                <a:pos x="548447" y="0"/>
              </a:cxn>
              <a:cxn ang="0">
                <a:pos x="548447" y="279049"/>
              </a:cxn>
              <a:cxn ang="0">
                <a:pos x="274224" y="558099"/>
              </a:cxn>
              <a:cxn ang="0">
                <a:pos x="0" y="279049"/>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2</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2545" name="泪滴形 19"/>
          <p:cNvSpPr/>
          <p:nvPr/>
        </p:nvSpPr>
        <p:spPr>
          <a:xfrm>
            <a:off x="5886450" y="3992563"/>
            <a:ext cx="546100" cy="560387"/>
          </a:xfrm>
          <a:custGeom>
            <a:avLst/>
            <a:gdLst>
              <a:gd name="txL" fmla="*/ 0 w 546930"/>
              <a:gd name="txT" fmla="*/ 0 h 559503"/>
              <a:gd name="txR" fmla="*/ 546930 w 546930"/>
              <a:gd name="txB" fmla="*/ 559503 h 559503"/>
            </a:gdLst>
            <a:ahLst/>
            <a:cxnLst>
              <a:cxn ang="0">
                <a:pos x="0" y="280637"/>
              </a:cxn>
              <a:cxn ang="0">
                <a:pos x="272636" y="0"/>
              </a:cxn>
              <a:cxn ang="0">
                <a:pos x="545271" y="0"/>
              </a:cxn>
              <a:cxn ang="0">
                <a:pos x="545271" y="280637"/>
              </a:cxn>
              <a:cxn ang="0">
                <a:pos x="272636" y="561273"/>
              </a:cxn>
              <a:cxn ang="0">
                <a:pos x="0" y="280637"/>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3</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2546" name="泪滴形 20"/>
          <p:cNvSpPr/>
          <p:nvPr/>
        </p:nvSpPr>
        <p:spPr>
          <a:xfrm>
            <a:off x="5886450" y="5113338"/>
            <a:ext cx="546100" cy="560387"/>
          </a:xfrm>
          <a:custGeom>
            <a:avLst/>
            <a:gdLst>
              <a:gd name="txL" fmla="*/ 0 w 546930"/>
              <a:gd name="txT" fmla="*/ 0 h 559503"/>
              <a:gd name="txR" fmla="*/ 546930 w 546930"/>
              <a:gd name="txB" fmla="*/ 559503 h 559503"/>
            </a:gdLst>
            <a:ahLst/>
            <a:cxnLst>
              <a:cxn ang="0">
                <a:pos x="0" y="280637"/>
              </a:cxn>
              <a:cxn ang="0">
                <a:pos x="272636" y="0"/>
              </a:cxn>
              <a:cxn ang="0">
                <a:pos x="545271" y="0"/>
              </a:cxn>
              <a:cxn ang="0">
                <a:pos x="545271" y="280637"/>
              </a:cxn>
              <a:cxn ang="0">
                <a:pos x="272636" y="561273"/>
              </a:cxn>
              <a:cxn ang="0">
                <a:pos x="0" y="280637"/>
              </a:cxn>
            </a:cxnLst>
            <a:rect l="txL" t="txT" r="txR" b="txB"/>
            <a:pathLst>
              <a:path w="546930" h="559503">
                <a:moveTo>
                  <a:pt x="0" y="279752"/>
                </a:moveTo>
                <a:cubicBezTo>
                  <a:pt x="0" y="125249"/>
                  <a:pt x="122434" y="0"/>
                  <a:pt x="273465" y="0"/>
                </a:cubicBezTo>
                <a:lnTo>
                  <a:pt x="546930" y="0"/>
                </a:lnTo>
                <a:lnTo>
                  <a:pt x="546930" y="279752"/>
                </a:lnTo>
                <a:cubicBezTo>
                  <a:pt x="546930" y="434255"/>
                  <a:pt x="424496" y="559504"/>
                  <a:pt x="273465" y="559504"/>
                </a:cubicBezTo>
                <a:cubicBezTo>
                  <a:pt x="122434" y="559504"/>
                  <a:pt x="0" y="434255"/>
                  <a:pt x="0" y="279752"/>
                </a:cubicBezTo>
                <a:close/>
              </a:path>
            </a:pathLst>
          </a:cu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1800" dirty="0">
                <a:solidFill>
                  <a:srgbClr val="FFFFFF"/>
                </a:solidFill>
                <a:latin typeface="微软雅黑" panose="020B0503020204020204" pitchFamily="34" charset="-122"/>
                <a:ea typeface="微软雅黑" panose="020B0503020204020204" pitchFamily="34" charset="-122"/>
              </a:rPr>
              <a:t>4</a:t>
            </a:r>
            <a:endParaRPr lang="zh-CN" altLang="en-US" sz="1800" dirty="0">
              <a:solidFill>
                <a:srgbClr val="FFFFFF"/>
              </a:solidFill>
              <a:latin typeface="微软雅黑" panose="020B0503020204020204" pitchFamily="34" charset="-122"/>
              <a:ea typeface="微软雅黑" panose="020B0503020204020204" pitchFamily="34" charset="-122"/>
            </a:endParaRPr>
          </a:p>
        </p:txBody>
      </p:sp>
      <p:sp>
        <p:nvSpPr>
          <p:cNvPr id="22547" name="矩形 21"/>
          <p:cNvSpPr/>
          <p:nvPr/>
        </p:nvSpPr>
        <p:spPr>
          <a:xfrm>
            <a:off x="6551613" y="1754188"/>
            <a:ext cx="4418012" cy="5835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zh-CN" altLang="en-US" sz="1600" b="1" dirty="0">
                <a:solidFill>
                  <a:schemeClr val="bg1"/>
                </a:solidFill>
                <a:latin typeface="微软雅黑" panose="020B0503020204020204" pitchFamily="34" charset="-122"/>
                <a:ea typeface="微软雅黑" panose="020B0503020204020204" pitchFamily="34" charset="-122"/>
                <a:sym typeface="+mn-ea"/>
              </a:rPr>
              <a:t>选择要建立什么模型，对如何动手解决问题和如何形成解决方案有着意义深远的影响</a:t>
            </a:r>
          </a:p>
        </p:txBody>
      </p:sp>
      <p:sp>
        <p:nvSpPr>
          <p:cNvPr id="22548" name="矩形 22"/>
          <p:cNvSpPr/>
          <p:nvPr/>
        </p:nvSpPr>
        <p:spPr>
          <a:xfrm>
            <a:off x="6551613" y="2884488"/>
            <a:ext cx="4418012"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indent="0">
              <a:lnSpc>
                <a:spcPct val="150000"/>
              </a:lnSpc>
              <a:buNone/>
            </a:pPr>
            <a:r>
              <a:rPr lang="zh-CN" altLang="en-US" sz="1600" b="1" dirty="0">
                <a:solidFill>
                  <a:schemeClr val="bg1"/>
                </a:solidFill>
                <a:latin typeface="微软雅黑" panose="020B0503020204020204" pitchFamily="34" charset="-122"/>
                <a:ea typeface="微软雅黑" panose="020B0503020204020204" pitchFamily="34" charset="-122"/>
                <a:sym typeface="+mn-ea"/>
              </a:rPr>
              <a:t>可以在不同的精度级别上表示每一种模型</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2549" name="矩形 23"/>
          <p:cNvSpPr/>
          <p:nvPr/>
        </p:nvSpPr>
        <p:spPr>
          <a:xfrm>
            <a:off x="6551613" y="5153025"/>
            <a:ext cx="4418012" cy="82994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zh-CN" altLang="en-US" sz="1600" b="1" dirty="0">
                <a:solidFill>
                  <a:schemeClr val="bg1"/>
                </a:solidFill>
                <a:latin typeface="微软雅黑" panose="020B0503020204020204" pitchFamily="34" charset="-122"/>
                <a:ea typeface="微软雅黑" panose="020B0503020204020204" pitchFamily="34" charset="-122"/>
                <a:sym typeface="+mn-ea"/>
              </a:rPr>
              <a:t>单个模型或视图是不充分的。对每个重要的系统最好用一小组几乎独立的模型从多个视角去逼近</a:t>
            </a:r>
            <a:r>
              <a:rPr lang="zh-CN" altLang="en-US" sz="1100" b="1"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anose="020B0606030504020204" pitchFamily="34" charset="0"/>
                <a:sym typeface="+mn-ea"/>
              </a:rPr>
              <a:t>。</a:t>
            </a:r>
            <a:endParaRPr lang="zh-CN" altLang="en-US" sz="1800" dirty="0">
              <a:solidFill>
                <a:schemeClr val="bg1"/>
              </a:solidFill>
            </a:endParaRPr>
          </a:p>
        </p:txBody>
      </p:sp>
      <p:sp>
        <p:nvSpPr>
          <p:cNvPr id="22550" name="矩形 24"/>
          <p:cNvSpPr/>
          <p:nvPr/>
        </p:nvSpPr>
        <p:spPr>
          <a:xfrm>
            <a:off x="6551613" y="4019550"/>
            <a:ext cx="4418012"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l">
              <a:lnSpc>
                <a:spcPct val="150000"/>
              </a:lnSpc>
              <a:spcBef>
                <a:spcPts val="1000"/>
              </a:spcBef>
              <a:buNone/>
            </a:pPr>
            <a:r>
              <a:rPr lang="zh-CN" altLang="en-US" sz="1600" b="1" dirty="0">
                <a:solidFill>
                  <a:schemeClr val="bg1"/>
                </a:solidFill>
                <a:latin typeface="微软雅黑" panose="020B0503020204020204" pitchFamily="34" charset="-122"/>
                <a:ea typeface="微软雅黑" panose="020B0503020204020204" pitchFamily="34" charset="-122"/>
                <a:sym typeface="+mn-ea"/>
              </a:rPr>
              <a:t>最好的模型是与现实相联系的</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fade">
                                      <p:cBhvr>
                                        <p:cTn id="7" dur="500"/>
                                        <p:tgtEl>
                                          <p:spTgt spid="2253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530"/>
                                        </p:tgtEl>
                                        <p:attrNameLst>
                                          <p:attrName>style.visibility</p:attrName>
                                        </p:attrNameLst>
                                      </p:cBhvr>
                                      <p:to>
                                        <p:strVal val="visible"/>
                                      </p:to>
                                    </p:set>
                                    <p:anim calcmode="lin" valueType="num">
                                      <p:cBhvr>
                                        <p:cTn id="11" dur="1000" fill="hold"/>
                                        <p:tgtEl>
                                          <p:spTgt spid="22530"/>
                                        </p:tgtEl>
                                        <p:attrNameLst>
                                          <p:attrName>ppt_w</p:attrName>
                                        </p:attrNameLst>
                                      </p:cBhvr>
                                      <p:tavLst>
                                        <p:tav tm="0">
                                          <p:val>
                                            <p:fltVal val="0"/>
                                          </p:val>
                                        </p:tav>
                                        <p:tav tm="100000">
                                          <p:val>
                                            <p:strVal val="#ppt_w"/>
                                          </p:val>
                                        </p:tav>
                                      </p:tavLst>
                                    </p:anim>
                                    <p:anim calcmode="lin" valueType="num">
                                      <p:cBhvr>
                                        <p:cTn id="12" dur="1000" fill="hold"/>
                                        <p:tgtEl>
                                          <p:spTgt spid="22530"/>
                                        </p:tgtEl>
                                        <p:attrNameLst>
                                          <p:attrName>ppt_h</p:attrName>
                                        </p:attrNameLst>
                                      </p:cBhvr>
                                      <p:tavLst>
                                        <p:tav tm="0">
                                          <p:val>
                                            <p:fltVal val="0"/>
                                          </p:val>
                                        </p:tav>
                                        <p:tav tm="100000">
                                          <p:val>
                                            <p:strVal val="#ppt_h"/>
                                          </p:val>
                                        </p:tav>
                                      </p:tavLst>
                                    </p:anim>
                                    <p:animEffect transition="in" filter="fade">
                                      <p:cBhvr>
                                        <p:cTn id="13" dur="1000"/>
                                        <p:tgtEl>
                                          <p:spTgt spid="2253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2531"/>
                                        </p:tgtEl>
                                        <p:attrNameLst>
                                          <p:attrName>style.visibility</p:attrName>
                                        </p:attrNameLst>
                                      </p:cBhvr>
                                      <p:to>
                                        <p:strVal val="visible"/>
                                      </p:to>
                                    </p:set>
                                    <p:anim calcmode="lin" valueType="num">
                                      <p:cBhvr>
                                        <p:cTn id="16" dur="500" decel="50000" fill="hold">
                                          <p:stCondLst>
                                            <p:cond delay="0"/>
                                          </p:stCondLst>
                                        </p:cTn>
                                        <p:tgtEl>
                                          <p:spTgt spid="2253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253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2531"/>
                                        </p:tgtEl>
                                        <p:attrNameLst>
                                          <p:attrName>ppt_w</p:attrName>
                                        </p:attrNameLst>
                                      </p:cBhvr>
                                      <p:tavLst>
                                        <p:tav tm="0">
                                          <p:val>
                                            <p:strVal val="#ppt_w*.05"/>
                                          </p:val>
                                        </p:tav>
                                        <p:tav tm="100000">
                                          <p:val>
                                            <p:strVal val="#ppt_w"/>
                                          </p:val>
                                        </p:tav>
                                      </p:tavLst>
                                    </p:anim>
                                    <p:anim calcmode="lin" valueType="num">
                                      <p:cBhvr>
                                        <p:cTn id="19" dur="1000" fill="hold"/>
                                        <p:tgtEl>
                                          <p:spTgt spid="2253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253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253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253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2531"/>
                                        </p:tgtEl>
                                      </p:cBhvr>
                                    </p:animEffect>
                                  </p:childTnLst>
                                </p:cTn>
                              </p:par>
                            </p:childTnLst>
                          </p:cTn>
                        </p:par>
                        <p:par>
                          <p:cTn id="24" fill="hold">
                            <p:stCondLst>
                              <p:cond delay="1500"/>
                            </p:stCondLst>
                            <p:childTnLst>
                              <p:par>
                                <p:cTn id="25" presetID="6" presetClass="entr" presetSubtype="16" fill="hold" nodeType="afterEffect">
                                  <p:stCondLst>
                                    <p:cond delay="0"/>
                                  </p:stCondLst>
                                  <p:childTnLst>
                                    <p:set>
                                      <p:cBhvr>
                                        <p:cTn id="26" dur="1" fill="hold">
                                          <p:stCondLst>
                                            <p:cond delay="0"/>
                                          </p:stCondLst>
                                        </p:cTn>
                                        <p:tgtEl>
                                          <p:spTgt spid="22537"/>
                                        </p:tgtEl>
                                        <p:attrNameLst>
                                          <p:attrName>style.visibility</p:attrName>
                                        </p:attrNameLst>
                                      </p:cBhvr>
                                      <p:to>
                                        <p:strVal val="visible"/>
                                      </p:to>
                                    </p:set>
                                    <p:animEffect transition="in" filter="circle(in)">
                                      <p:cBhvr>
                                        <p:cTn id="27" dur="1000"/>
                                        <p:tgtEl>
                                          <p:spTgt spid="22537"/>
                                        </p:tgtEl>
                                      </p:cBhvr>
                                    </p:animEffect>
                                  </p:childTnLst>
                                </p:cTn>
                              </p:par>
                            </p:childTnLst>
                          </p:cTn>
                        </p:par>
                        <p:par>
                          <p:cTn id="28" fill="hold">
                            <p:stCondLst>
                              <p:cond delay="2500"/>
                            </p:stCondLst>
                            <p:childTnLst>
                              <p:par>
                                <p:cTn id="29" presetID="6" presetClass="entr" presetSubtype="16" fill="hold" grpId="0" nodeType="afterEffect">
                                  <p:stCondLst>
                                    <p:cond delay="0"/>
                                  </p:stCondLst>
                                  <p:childTnLst>
                                    <p:set>
                                      <p:cBhvr>
                                        <p:cTn id="30" dur="1" fill="hold">
                                          <p:stCondLst>
                                            <p:cond delay="0"/>
                                          </p:stCondLst>
                                        </p:cTn>
                                        <p:tgtEl>
                                          <p:spTgt spid="22539"/>
                                        </p:tgtEl>
                                        <p:attrNameLst>
                                          <p:attrName>style.visibility</p:attrName>
                                        </p:attrNameLst>
                                      </p:cBhvr>
                                      <p:to>
                                        <p:strVal val="visible"/>
                                      </p:to>
                                    </p:set>
                                    <p:animEffect transition="in" filter="circle(in)">
                                      <p:cBhvr>
                                        <p:cTn id="31" dur="1000"/>
                                        <p:tgtEl>
                                          <p:spTgt spid="22539"/>
                                        </p:tgtEl>
                                      </p:cBhvr>
                                    </p:animEffect>
                                  </p:childTnLst>
                                </p:cTn>
                              </p:par>
                            </p:childTnLst>
                          </p:cTn>
                        </p:par>
                        <p:par>
                          <p:cTn id="32" fill="hold">
                            <p:stCondLst>
                              <p:cond delay="3500"/>
                            </p:stCondLst>
                            <p:childTnLst>
                              <p:par>
                                <p:cTn id="33" presetID="6" presetClass="entr" presetSubtype="16" fill="hold" nodeType="afterEffect">
                                  <p:stCondLst>
                                    <p:cond delay="0"/>
                                  </p:stCondLst>
                                  <p:childTnLst>
                                    <p:set>
                                      <p:cBhvr>
                                        <p:cTn id="34" dur="1" fill="hold">
                                          <p:stCondLst>
                                            <p:cond delay="0"/>
                                          </p:stCondLst>
                                        </p:cTn>
                                        <p:tgtEl>
                                          <p:spTgt spid="22536"/>
                                        </p:tgtEl>
                                        <p:attrNameLst>
                                          <p:attrName>style.visibility</p:attrName>
                                        </p:attrNameLst>
                                      </p:cBhvr>
                                      <p:to>
                                        <p:strVal val="visible"/>
                                      </p:to>
                                    </p:set>
                                    <p:animEffect transition="in" filter="circle(in)">
                                      <p:cBhvr>
                                        <p:cTn id="35" dur="1000"/>
                                        <p:tgtEl>
                                          <p:spTgt spid="22536"/>
                                        </p:tgtEl>
                                      </p:cBhvr>
                                    </p:animEffect>
                                  </p:childTnLst>
                                </p:cTn>
                              </p:par>
                            </p:childTnLst>
                          </p:cTn>
                        </p:par>
                        <p:par>
                          <p:cTn id="36" fill="hold">
                            <p:stCondLst>
                              <p:cond delay="4500"/>
                            </p:stCondLst>
                            <p:childTnLst>
                              <p:par>
                                <p:cTn id="37" presetID="6" presetClass="entr" presetSubtype="16" fill="hold" grpId="0" nodeType="afterEffect">
                                  <p:stCondLst>
                                    <p:cond delay="0"/>
                                  </p:stCondLst>
                                  <p:childTnLst>
                                    <p:set>
                                      <p:cBhvr>
                                        <p:cTn id="38" dur="1" fill="hold">
                                          <p:stCondLst>
                                            <p:cond delay="0"/>
                                          </p:stCondLst>
                                        </p:cTn>
                                        <p:tgtEl>
                                          <p:spTgt spid="22540"/>
                                        </p:tgtEl>
                                        <p:attrNameLst>
                                          <p:attrName>style.visibility</p:attrName>
                                        </p:attrNameLst>
                                      </p:cBhvr>
                                      <p:to>
                                        <p:strVal val="visible"/>
                                      </p:to>
                                    </p:set>
                                    <p:animEffect transition="in" filter="circle(in)">
                                      <p:cBhvr>
                                        <p:cTn id="39" dur="1000"/>
                                        <p:tgtEl>
                                          <p:spTgt spid="22540"/>
                                        </p:tgtEl>
                                      </p:cBhvr>
                                    </p:animEffect>
                                  </p:childTnLst>
                                </p:cTn>
                              </p:par>
                            </p:childTnLst>
                          </p:cTn>
                        </p:par>
                        <p:par>
                          <p:cTn id="40" fill="hold">
                            <p:stCondLst>
                              <p:cond delay="5500"/>
                            </p:stCondLst>
                            <p:childTnLst>
                              <p:par>
                                <p:cTn id="41" presetID="6" presetClass="entr" presetSubtype="16" fill="hold" nodeType="afterEffect">
                                  <p:stCondLst>
                                    <p:cond delay="0"/>
                                  </p:stCondLst>
                                  <p:childTnLst>
                                    <p:set>
                                      <p:cBhvr>
                                        <p:cTn id="42" dur="1" fill="hold">
                                          <p:stCondLst>
                                            <p:cond delay="0"/>
                                          </p:stCondLst>
                                        </p:cTn>
                                        <p:tgtEl>
                                          <p:spTgt spid="22538"/>
                                        </p:tgtEl>
                                        <p:attrNameLst>
                                          <p:attrName>style.visibility</p:attrName>
                                        </p:attrNameLst>
                                      </p:cBhvr>
                                      <p:to>
                                        <p:strVal val="visible"/>
                                      </p:to>
                                    </p:set>
                                    <p:animEffect transition="in" filter="circle(in)">
                                      <p:cBhvr>
                                        <p:cTn id="43" dur="1000"/>
                                        <p:tgtEl>
                                          <p:spTgt spid="22538"/>
                                        </p:tgtEl>
                                      </p:cBhvr>
                                    </p:animEffect>
                                  </p:childTnLst>
                                </p:cTn>
                              </p:par>
                            </p:childTnLst>
                          </p:cTn>
                        </p:par>
                        <p:par>
                          <p:cTn id="44" fill="hold">
                            <p:stCondLst>
                              <p:cond delay="6500"/>
                            </p:stCondLst>
                            <p:childTnLst>
                              <p:par>
                                <p:cTn id="45" presetID="6" presetClass="entr" presetSubtype="16" fill="hold" grpId="0" nodeType="afterEffect">
                                  <p:stCondLst>
                                    <p:cond delay="0"/>
                                  </p:stCondLst>
                                  <p:childTnLst>
                                    <p:set>
                                      <p:cBhvr>
                                        <p:cTn id="46" dur="1" fill="hold">
                                          <p:stCondLst>
                                            <p:cond delay="0"/>
                                          </p:stCondLst>
                                        </p:cTn>
                                        <p:tgtEl>
                                          <p:spTgt spid="22542"/>
                                        </p:tgtEl>
                                        <p:attrNameLst>
                                          <p:attrName>style.visibility</p:attrName>
                                        </p:attrNameLst>
                                      </p:cBhvr>
                                      <p:to>
                                        <p:strVal val="visible"/>
                                      </p:to>
                                    </p:set>
                                    <p:animEffect transition="in" filter="circle(in)">
                                      <p:cBhvr>
                                        <p:cTn id="47" dur="1000"/>
                                        <p:tgtEl>
                                          <p:spTgt spid="22542"/>
                                        </p:tgtEl>
                                      </p:cBhvr>
                                    </p:animEffect>
                                  </p:childTnLst>
                                </p:cTn>
                              </p:par>
                            </p:childTnLst>
                          </p:cTn>
                        </p:par>
                        <p:par>
                          <p:cTn id="48" fill="hold">
                            <p:stCondLst>
                              <p:cond delay="7500"/>
                            </p:stCondLst>
                            <p:childTnLst>
                              <p:par>
                                <p:cTn id="49" presetID="6" presetClass="entr" presetSubtype="16" fill="hold" nodeType="afterEffect">
                                  <p:stCondLst>
                                    <p:cond delay="0"/>
                                  </p:stCondLst>
                                  <p:childTnLst>
                                    <p:set>
                                      <p:cBhvr>
                                        <p:cTn id="50" dur="1" fill="hold">
                                          <p:stCondLst>
                                            <p:cond delay="0"/>
                                          </p:stCondLst>
                                        </p:cTn>
                                        <p:tgtEl>
                                          <p:spTgt spid="22535"/>
                                        </p:tgtEl>
                                        <p:attrNameLst>
                                          <p:attrName>style.visibility</p:attrName>
                                        </p:attrNameLst>
                                      </p:cBhvr>
                                      <p:to>
                                        <p:strVal val="visible"/>
                                      </p:to>
                                    </p:set>
                                    <p:animEffect transition="in" filter="circle(in)">
                                      <p:cBhvr>
                                        <p:cTn id="51" dur="1000"/>
                                        <p:tgtEl>
                                          <p:spTgt spid="22535"/>
                                        </p:tgtEl>
                                      </p:cBhvr>
                                    </p:animEffect>
                                  </p:childTnLst>
                                </p:cTn>
                              </p:par>
                            </p:childTnLst>
                          </p:cTn>
                        </p:par>
                        <p:par>
                          <p:cTn id="52" fill="hold">
                            <p:stCondLst>
                              <p:cond delay="8500"/>
                            </p:stCondLst>
                            <p:childTnLst>
                              <p:par>
                                <p:cTn id="53" presetID="6" presetClass="entr" presetSubtype="16" fill="hold" grpId="0" nodeType="afterEffect">
                                  <p:stCondLst>
                                    <p:cond delay="0"/>
                                  </p:stCondLst>
                                  <p:childTnLst>
                                    <p:set>
                                      <p:cBhvr>
                                        <p:cTn id="54" dur="1" fill="hold">
                                          <p:stCondLst>
                                            <p:cond delay="0"/>
                                          </p:stCondLst>
                                        </p:cTn>
                                        <p:tgtEl>
                                          <p:spTgt spid="22541"/>
                                        </p:tgtEl>
                                        <p:attrNameLst>
                                          <p:attrName>style.visibility</p:attrName>
                                        </p:attrNameLst>
                                      </p:cBhvr>
                                      <p:to>
                                        <p:strVal val="visible"/>
                                      </p:to>
                                    </p:set>
                                    <p:animEffect transition="in" filter="circle(in)">
                                      <p:cBhvr>
                                        <p:cTn id="55" dur="1000"/>
                                        <p:tgtEl>
                                          <p:spTgt spid="22541"/>
                                        </p:tgtEl>
                                      </p:cBhvr>
                                    </p:animEffect>
                                  </p:childTnLst>
                                </p:cTn>
                              </p:par>
                            </p:childTnLst>
                          </p:cTn>
                        </p:par>
                        <p:par>
                          <p:cTn id="56" fill="hold">
                            <p:stCondLst>
                              <p:cond delay="9500"/>
                            </p:stCondLst>
                            <p:childTnLst>
                              <p:par>
                                <p:cTn id="57" presetID="42" presetClass="entr" presetSubtype="0" fill="hold" grpId="0" nodeType="afterEffect">
                                  <p:stCondLst>
                                    <p:cond delay="0"/>
                                  </p:stCondLst>
                                  <p:childTnLst>
                                    <p:set>
                                      <p:cBhvr>
                                        <p:cTn id="58" dur="1" fill="hold">
                                          <p:stCondLst>
                                            <p:cond delay="0"/>
                                          </p:stCondLst>
                                        </p:cTn>
                                        <p:tgtEl>
                                          <p:spTgt spid="22543"/>
                                        </p:tgtEl>
                                        <p:attrNameLst>
                                          <p:attrName>style.visibility</p:attrName>
                                        </p:attrNameLst>
                                      </p:cBhvr>
                                      <p:to>
                                        <p:strVal val="visible"/>
                                      </p:to>
                                    </p:set>
                                    <p:animEffect transition="in" filter="fade">
                                      <p:cBhvr>
                                        <p:cTn id="59" dur="1000"/>
                                        <p:tgtEl>
                                          <p:spTgt spid="22543"/>
                                        </p:tgtEl>
                                      </p:cBhvr>
                                    </p:animEffect>
                                    <p:anim calcmode="lin" valueType="num">
                                      <p:cBhvr>
                                        <p:cTn id="60" dur="1000" fill="hold"/>
                                        <p:tgtEl>
                                          <p:spTgt spid="22543"/>
                                        </p:tgtEl>
                                        <p:attrNameLst>
                                          <p:attrName>ppt_x</p:attrName>
                                        </p:attrNameLst>
                                      </p:cBhvr>
                                      <p:tavLst>
                                        <p:tav tm="0">
                                          <p:val>
                                            <p:strVal val="#ppt_x"/>
                                          </p:val>
                                        </p:tav>
                                        <p:tav tm="100000">
                                          <p:val>
                                            <p:strVal val="#ppt_x"/>
                                          </p:val>
                                        </p:tav>
                                      </p:tavLst>
                                    </p:anim>
                                    <p:anim calcmode="lin" valueType="num">
                                      <p:cBhvr>
                                        <p:cTn id="61" dur="1000" fill="hold"/>
                                        <p:tgtEl>
                                          <p:spTgt spid="22543"/>
                                        </p:tgtEl>
                                        <p:attrNameLst>
                                          <p:attrName>ppt_y</p:attrName>
                                        </p:attrNameLst>
                                      </p:cBhvr>
                                      <p:tavLst>
                                        <p:tav tm="0">
                                          <p:val>
                                            <p:strVal val="#ppt_y+.1"/>
                                          </p:val>
                                        </p:tav>
                                        <p:tav tm="100000">
                                          <p:val>
                                            <p:strVal val="#ppt_y"/>
                                          </p:val>
                                        </p:tav>
                                      </p:tavLst>
                                    </p:anim>
                                  </p:childTnLst>
                                </p:cTn>
                              </p:par>
                            </p:childTnLst>
                          </p:cTn>
                        </p:par>
                        <p:par>
                          <p:cTn id="62" fill="hold">
                            <p:stCondLst>
                              <p:cond delay="10500"/>
                            </p:stCondLst>
                            <p:childTnLst>
                              <p:par>
                                <p:cTn id="63" presetID="26" presetClass="entr" presetSubtype="0" fill="hold" grpId="0" nodeType="afterEffect">
                                  <p:stCondLst>
                                    <p:cond delay="0"/>
                                  </p:stCondLst>
                                  <p:childTnLst>
                                    <p:set>
                                      <p:cBhvr>
                                        <p:cTn id="64" dur="1" fill="hold">
                                          <p:stCondLst>
                                            <p:cond delay="0"/>
                                          </p:stCondLst>
                                        </p:cTn>
                                        <p:tgtEl>
                                          <p:spTgt spid="22547"/>
                                        </p:tgtEl>
                                        <p:attrNameLst>
                                          <p:attrName>style.visibility</p:attrName>
                                        </p:attrNameLst>
                                      </p:cBhvr>
                                      <p:to>
                                        <p:strVal val="visible"/>
                                      </p:to>
                                    </p:set>
                                    <p:animEffect transition="in" filter="wipe(down)">
                                      <p:cBhvr>
                                        <p:cTn id="65" dur="580">
                                          <p:stCondLst>
                                            <p:cond delay="0"/>
                                          </p:stCondLst>
                                        </p:cTn>
                                        <p:tgtEl>
                                          <p:spTgt spid="22547"/>
                                        </p:tgtEl>
                                      </p:cBhvr>
                                    </p:animEffect>
                                    <p:anim calcmode="lin" valueType="num">
                                      <p:cBhvr>
                                        <p:cTn id="66" dur="1822" tmFilter="0,0; 0.14,0.36; 0.43,0.73; 0.71,0.91; 1.0,1.0">
                                          <p:stCondLst>
                                            <p:cond delay="0"/>
                                          </p:stCondLst>
                                        </p:cTn>
                                        <p:tgtEl>
                                          <p:spTgt spid="22547"/>
                                        </p:tgtEl>
                                        <p:attrNameLst>
                                          <p:attrName>ppt_x</p:attrName>
                                        </p:attrNameLst>
                                      </p:cBhvr>
                                      <p:tavLst>
                                        <p:tav tm="0">
                                          <p:val>
                                            <p:strVal val="#ppt_x-0.25"/>
                                          </p:val>
                                        </p:tav>
                                        <p:tav tm="100000">
                                          <p:val>
                                            <p:strVal val="#ppt_x"/>
                                          </p:val>
                                        </p:tav>
                                      </p:tavLst>
                                    </p:anim>
                                    <p:anim calcmode="lin" valueType="num">
                                      <p:cBhvr>
                                        <p:cTn id="67" dur="664" tmFilter="0.0,0.0; 0.25,0.07; 0.50,0.2; 0.75,0.467; 1.0,1.0">
                                          <p:stCondLst>
                                            <p:cond delay="0"/>
                                          </p:stCondLst>
                                        </p:cTn>
                                        <p:tgtEl>
                                          <p:spTgt spid="22547"/>
                                        </p:tgtEl>
                                        <p:attrNameLst>
                                          <p:attrName>ppt_y</p:attrName>
                                        </p:attrNameLst>
                                      </p:cBhvr>
                                      <p:tavLst>
                                        <p:tav tm="0" fmla="#ppt_y-sin(pi*$)/3">
                                          <p:val>
                                            <p:fltVal val="0.5"/>
                                          </p:val>
                                        </p:tav>
                                        <p:tav tm="100000">
                                          <p:val>
                                            <p:fltVal val="1"/>
                                          </p:val>
                                        </p:tav>
                                      </p:tavLst>
                                    </p:anim>
                                    <p:anim calcmode="lin" valueType="num">
                                      <p:cBhvr>
                                        <p:cTn id="68" dur="664" tmFilter="0, 0; 0.125,0.2665; 0.25,0.4; 0.375,0.465; 0.5,0.5;  0.625,0.535; 0.75,0.6; 0.875,0.7335; 1,1">
                                          <p:stCondLst>
                                            <p:cond delay="664"/>
                                          </p:stCondLst>
                                        </p:cTn>
                                        <p:tgtEl>
                                          <p:spTgt spid="22547"/>
                                        </p:tgtEl>
                                        <p:attrNameLst>
                                          <p:attrName>ppt_y</p:attrName>
                                        </p:attrNameLst>
                                      </p:cBhvr>
                                      <p:tavLst>
                                        <p:tav tm="0" fmla="#ppt_y-sin(pi*$)/9">
                                          <p:val>
                                            <p:fltVal val="0"/>
                                          </p:val>
                                        </p:tav>
                                        <p:tav tm="100000">
                                          <p:val>
                                            <p:fltVal val="1"/>
                                          </p:val>
                                        </p:tav>
                                      </p:tavLst>
                                    </p:anim>
                                    <p:anim calcmode="lin" valueType="num">
                                      <p:cBhvr>
                                        <p:cTn id="69" dur="332" tmFilter="0, 0; 0.125,0.2665; 0.25,0.4; 0.375,0.465; 0.5,0.5;  0.625,0.535; 0.75,0.6; 0.875,0.7335; 1,1">
                                          <p:stCondLst>
                                            <p:cond delay="1324"/>
                                          </p:stCondLst>
                                        </p:cTn>
                                        <p:tgtEl>
                                          <p:spTgt spid="22547"/>
                                        </p:tgtEl>
                                        <p:attrNameLst>
                                          <p:attrName>ppt_y</p:attrName>
                                        </p:attrNameLst>
                                      </p:cBhvr>
                                      <p:tavLst>
                                        <p:tav tm="0" fmla="#ppt_y-sin(pi*$)/27">
                                          <p:val>
                                            <p:fltVal val="0"/>
                                          </p:val>
                                        </p:tav>
                                        <p:tav tm="100000">
                                          <p:val>
                                            <p:fltVal val="1"/>
                                          </p:val>
                                        </p:tav>
                                      </p:tavLst>
                                    </p:anim>
                                    <p:anim calcmode="lin" valueType="num">
                                      <p:cBhvr>
                                        <p:cTn id="70" dur="164" tmFilter="0, 0; 0.125,0.2665; 0.25,0.4; 0.375,0.465; 0.5,0.5;  0.625,0.535; 0.75,0.6; 0.875,0.7335; 1,1">
                                          <p:stCondLst>
                                            <p:cond delay="1656"/>
                                          </p:stCondLst>
                                        </p:cTn>
                                        <p:tgtEl>
                                          <p:spTgt spid="22547"/>
                                        </p:tgtEl>
                                        <p:attrNameLst>
                                          <p:attrName>ppt_y</p:attrName>
                                        </p:attrNameLst>
                                      </p:cBhvr>
                                      <p:tavLst>
                                        <p:tav tm="0" fmla="#ppt_y-sin(pi*$)/81">
                                          <p:val>
                                            <p:fltVal val="0"/>
                                          </p:val>
                                        </p:tav>
                                        <p:tav tm="100000">
                                          <p:val>
                                            <p:fltVal val="1"/>
                                          </p:val>
                                        </p:tav>
                                      </p:tavLst>
                                    </p:anim>
                                    <p:animScale>
                                      <p:cBhvr>
                                        <p:cTn id="71" dur="26">
                                          <p:stCondLst>
                                            <p:cond delay="650"/>
                                          </p:stCondLst>
                                        </p:cTn>
                                        <p:tgtEl>
                                          <p:spTgt spid="22547"/>
                                        </p:tgtEl>
                                      </p:cBhvr>
                                      <p:to x="100000" y="60000"/>
                                    </p:animScale>
                                    <p:animScale>
                                      <p:cBhvr>
                                        <p:cTn id="72" dur="166" decel="50000">
                                          <p:stCondLst>
                                            <p:cond delay="676"/>
                                          </p:stCondLst>
                                        </p:cTn>
                                        <p:tgtEl>
                                          <p:spTgt spid="22547"/>
                                        </p:tgtEl>
                                      </p:cBhvr>
                                      <p:to x="100000" y="100000"/>
                                    </p:animScale>
                                    <p:animScale>
                                      <p:cBhvr>
                                        <p:cTn id="73" dur="26">
                                          <p:stCondLst>
                                            <p:cond delay="1312"/>
                                          </p:stCondLst>
                                        </p:cTn>
                                        <p:tgtEl>
                                          <p:spTgt spid="22547"/>
                                        </p:tgtEl>
                                      </p:cBhvr>
                                      <p:to x="100000" y="80000"/>
                                    </p:animScale>
                                    <p:animScale>
                                      <p:cBhvr>
                                        <p:cTn id="74" dur="166" decel="50000">
                                          <p:stCondLst>
                                            <p:cond delay="1338"/>
                                          </p:stCondLst>
                                        </p:cTn>
                                        <p:tgtEl>
                                          <p:spTgt spid="22547"/>
                                        </p:tgtEl>
                                      </p:cBhvr>
                                      <p:to x="100000" y="100000"/>
                                    </p:animScale>
                                    <p:animScale>
                                      <p:cBhvr>
                                        <p:cTn id="75" dur="26">
                                          <p:stCondLst>
                                            <p:cond delay="1642"/>
                                          </p:stCondLst>
                                        </p:cTn>
                                        <p:tgtEl>
                                          <p:spTgt spid="22547"/>
                                        </p:tgtEl>
                                      </p:cBhvr>
                                      <p:to x="100000" y="90000"/>
                                    </p:animScale>
                                    <p:animScale>
                                      <p:cBhvr>
                                        <p:cTn id="76" dur="166" decel="50000">
                                          <p:stCondLst>
                                            <p:cond delay="1668"/>
                                          </p:stCondLst>
                                        </p:cTn>
                                        <p:tgtEl>
                                          <p:spTgt spid="22547"/>
                                        </p:tgtEl>
                                      </p:cBhvr>
                                      <p:to x="100000" y="100000"/>
                                    </p:animScale>
                                    <p:animScale>
                                      <p:cBhvr>
                                        <p:cTn id="77" dur="26">
                                          <p:stCondLst>
                                            <p:cond delay="1808"/>
                                          </p:stCondLst>
                                        </p:cTn>
                                        <p:tgtEl>
                                          <p:spTgt spid="22547"/>
                                        </p:tgtEl>
                                      </p:cBhvr>
                                      <p:to x="100000" y="95000"/>
                                    </p:animScale>
                                    <p:animScale>
                                      <p:cBhvr>
                                        <p:cTn id="78" dur="166" decel="50000">
                                          <p:stCondLst>
                                            <p:cond delay="1834"/>
                                          </p:stCondLst>
                                        </p:cTn>
                                        <p:tgtEl>
                                          <p:spTgt spid="22547"/>
                                        </p:tgtEl>
                                      </p:cBhvr>
                                      <p:to x="100000" y="100000"/>
                                    </p:animScale>
                                  </p:childTnLst>
                                </p:cTn>
                              </p:par>
                            </p:childTnLst>
                          </p:cTn>
                        </p:par>
                        <p:par>
                          <p:cTn id="79" fill="hold">
                            <p:stCondLst>
                              <p:cond delay="12500"/>
                            </p:stCondLst>
                            <p:childTnLst>
                              <p:par>
                                <p:cTn id="80" presetID="42" presetClass="entr" presetSubtype="0" fill="hold" grpId="0" nodeType="afterEffect">
                                  <p:stCondLst>
                                    <p:cond delay="0"/>
                                  </p:stCondLst>
                                  <p:childTnLst>
                                    <p:set>
                                      <p:cBhvr>
                                        <p:cTn id="81" dur="1" fill="hold">
                                          <p:stCondLst>
                                            <p:cond delay="0"/>
                                          </p:stCondLst>
                                        </p:cTn>
                                        <p:tgtEl>
                                          <p:spTgt spid="22544"/>
                                        </p:tgtEl>
                                        <p:attrNameLst>
                                          <p:attrName>style.visibility</p:attrName>
                                        </p:attrNameLst>
                                      </p:cBhvr>
                                      <p:to>
                                        <p:strVal val="visible"/>
                                      </p:to>
                                    </p:set>
                                    <p:animEffect transition="in" filter="fade">
                                      <p:cBhvr>
                                        <p:cTn id="82" dur="1000"/>
                                        <p:tgtEl>
                                          <p:spTgt spid="22544"/>
                                        </p:tgtEl>
                                      </p:cBhvr>
                                    </p:animEffect>
                                    <p:anim calcmode="lin" valueType="num">
                                      <p:cBhvr>
                                        <p:cTn id="83" dur="1000" fill="hold"/>
                                        <p:tgtEl>
                                          <p:spTgt spid="22544"/>
                                        </p:tgtEl>
                                        <p:attrNameLst>
                                          <p:attrName>ppt_x</p:attrName>
                                        </p:attrNameLst>
                                      </p:cBhvr>
                                      <p:tavLst>
                                        <p:tav tm="0">
                                          <p:val>
                                            <p:strVal val="#ppt_x"/>
                                          </p:val>
                                        </p:tav>
                                        <p:tav tm="100000">
                                          <p:val>
                                            <p:strVal val="#ppt_x"/>
                                          </p:val>
                                        </p:tav>
                                      </p:tavLst>
                                    </p:anim>
                                    <p:anim calcmode="lin" valueType="num">
                                      <p:cBhvr>
                                        <p:cTn id="84" dur="1000" fill="hold"/>
                                        <p:tgtEl>
                                          <p:spTgt spid="22544"/>
                                        </p:tgtEl>
                                        <p:attrNameLst>
                                          <p:attrName>ppt_y</p:attrName>
                                        </p:attrNameLst>
                                      </p:cBhvr>
                                      <p:tavLst>
                                        <p:tav tm="0">
                                          <p:val>
                                            <p:strVal val="#ppt_y+.1"/>
                                          </p:val>
                                        </p:tav>
                                        <p:tav tm="100000">
                                          <p:val>
                                            <p:strVal val="#ppt_y"/>
                                          </p:val>
                                        </p:tav>
                                      </p:tavLst>
                                    </p:anim>
                                  </p:childTnLst>
                                </p:cTn>
                              </p:par>
                            </p:childTnLst>
                          </p:cTn>
                        </p:par>
                        <p:par>
                          <p:cTn id="85" fill="hold">
                            <p:stCondLst>
                              <p:cond delay="13500"/>
                            </p:stCondLst>
                            <p:childTnLst>
                              <p:par>
                                <p:cTn id="86" presetID="26" presetClass="entr" presetSubtype="0" fill="hold" grpId="0" nodeType="afterEffect">
                                  <p:stCondLst>
                                    <p:cond delay="0"/>
                                  </p:stCondLst>
                                  <p:childTnLst>
                                    <p:set>
                                      <p:cBhvr>
                                        <p:cTn id="87" dur="1" fill="hold">
                                          <p:stCondLst>
                                            <p:cond delay="0"/>
                                          </p:stCondLst>
                                        </p:cTn>
                                        <p:tgtEl>
                                          <p:spTgt spid="22548"/>
                                        </p:tgtEl>
                                        <p:attrNameLst>
                                          <p:attrName>style.visibility</p:attrName>
                                        </p:attrNameLst>
                                      </p:cBhvr>
                                      <p:to>
                                        <p:strVal val="visible"/>
                                      </p:to>
                                    </p:set>
                                    <p:animEffect transition="in" filter="wipe(down)">
                                      <p:cBhvr>
                                        <p:cTn id="88" dur="580">
                                          <p:stCondLst>
                                            <p:cond delay="0"/>
                                          </p:stCondLst>
                                        </p:cTn>
                                        <p:tgtEl>
                                          <p:spTgt spid="22548"/>
                                        </p:tgtEl>
                                      </p:cBhvr>
                                    </p:animEffect>
                                    <p:anim calcmode="lin" valueType="num">
                                      <p:cBhvr>
                                        <p:cTn id="89" dur="1822" tmFilter="0,0; 0.14,0.36; 0.43,0.73; 0.71,0.91; 1.0,1.0">
                                          <p:stCondLst>
                                            <p:cond delay="0"/>
                                          </p:stCondLst>
                                        </p:cTn>
                                        <p:tgtEl>
                                          <p:spTgt spid="22548"/>
                                        </p:tgtEl>
                                        <p:attrNameLst>
                                          <p:attrName>ppt_x</p:attrName>
                                        </p:attrNameLst>
                                      </p:cBhvr>
                                      <p:tavLst>
                                        <p:tav tm="0">
                                          <p:val>
                                            <p:strVal val="#ppt_x-0.25"/>
                                          </p:val>
                                        </p:tav>
                                        <p:tav tm="100000">
                                          <p:val>
                                            <p:strVal val="#ppt_x"/>
                                          </p:val>
                                        </p:tav>
                                      </p:tavLst>
                                    </p:anim>
                                    <p:anim calcmode="lin" valueType="num">
                                      <p:cBhvr>
                                        <p:cTn id="90" dur="664" tmFilter="0.0,0.0; 0.25,0.07; 0.50,0.2; 0.75,0.467; 1.0,1.0">
                                          <p:stCondLst>
                                            <p:cond delay="0"/>
                                          </p:stCondLst>
                                        </p:cTn>
                                        <p:tgtEl>
                                          <p:spTgt spid="22548"/>
                                        </p:tgtEl>
                                        <p:attrNameLst>
                                          <p:attrName>ppt_y</p:attrName>
                                        </p:attrNameLst>
                                      </p:cBhvr>
                                      <p:tavLst>
                                        <p:tav tm="0" fmla="#ppt_y-sin(pi*$)/3">
                                          <p:val>
                                            <p:fltVal val="0.5"/>
                                          </p:val>
                                        </p:tav>
                                        <p:tav tm="100000">
                                          <p:val>
                                            <p:fltVal val="1"/>
                                          </p:val>
                                        </p:tav>
                                      </p:tavLst>
                                    </p:anim>
                                    <p:anim calcmode="lin" valueType="num">
                                      <p:cBhvr>
                                        <p:cTn id="91" dur="664" tmFilter="0, 0; 0.125,0.2665; 0.25,0.4; 0.375,0.465; 0.5,0.5;  0.625,0.535; 0.75,0.6; 0.875,0.7335; 1,1">
                                          <p:stCondLst>
                                            <p:cond delay="664"/>
                                          </p:stCondLst>
                                        </p:cTn>
                                        <p:tgtEl>
                                          <p:spTgt spid="22548"/>
                                        </p:tgtEl>
                                        <p:attrNameLst>
                                          <p:attrName>ppt_y</p:attrName>
                                        </p:attrNameLst>
                                      </p:cBhvr>
                                      <p:tavLst>
                                        <p:tav tm="0" fmla="#ppt_y-sin(pi*$)/9">
                                          <p:val>
                                            <p:fltVal val="0"/>
                                          </p:val>
                                        </p:tav>
                                        <p:tav tm="100000">
                                          <p:val>
                                            <p:fltVal val="1"/>
                                          </p:val>
                                        </p:tav>
                                      </p:tavLst>
                                    </p:anim>
                                    <p:anim calcmode="lin" valueType="num">
                                      <p:cBhvr>
                                        <p:cTn id="92" dur="332" tmFilter="0, 0; 0.125,0.2665; 0.25,0.4; 0.375,0.465; 0.5,0.5;  0.625,0.535; 0.75,0.6; 0.875,0.7335; 1,1">
                                          <p:stCondLst>
                                            <p:cond delay="1324"/>
                                          </p:stCondLst>
                                        </p:cTn>
                                        <p:tgtEl>
                                          <p:spTgt spid="22548"/>
                                        </p:tgtEl>
                                        <p:attrNameLst>
                                          <p:attrName>ppt_y</p:attrName>
                                        </p:attrNameLst>
                                      </p:cBhvr>
                                      <p:tavLst>
                                        <p:tav tm="0" fmla="#ppt_y-sin(pi*$)/27">
                                          <p:val>
                                            <p:fltVal val="0"/>
                                          </p:val>
                                        </p:tav>
                                        <p:tav tm="100000">
                                          <p:val>
                                            <p:fltVal val="1"/>
                                          </p:val>
                                        </p:tav>
                                      </p:tavLst>
                                    </p:anim>
                                    <p:anim calcmode="lin" valueType="num">
                                      <p:cBhvr>
                                        <p:cTn id="93" dur="164" tmFilter="0, 0; 0.125,0.2665; 0.25,0.4; 0.375,0.465; 0.5,0.5;  0.625,0.535; 0.75,0.6; 0.875,0.7335; 1,1">
                                          <p:stCondLst>
                                            <p:cond delay="1656"/>
                                          </p:stCondLst>
                                        </p:cTn>
                                        <p:tgtEl>
                                          <p:spTgt spid="22548"/>
                                        </p:tgtEl>
                                        <p:attrNameLst>
                                          <p:attrName>ppt_y</p:attrName>
                                        </p:attrNameLst>
                                      </p:cBhvr>
                                      <p:tavLst>
                                        <p:tav tm="0" fmla="#ppt_y-sin(pi*$)/81">
                                          <p:val>
                                            <p:fltVal val="0"/>
                                          </p:val>
                                        </p:tav>
                                        <p:tav tm="100000">
                                          <p:val>
                                            <p:fltVal val="1"/>
                                          </p:val>
                                        </p:tav>
                                      </p:tavLst>
                                    </p:anim>
                                    <p:animScale>
                                      <p:cBhvr>
                                        <p:cTn id="94" dur="26">
                                          <p:stCondLst>
                                            <p:cond delay="650"/>
                                          </p:stCondLst>
                                        </p:cTn>
                                        <p:tgtEl>
                                          <p:spTgt spid="22548"/>
                                        </p:tgtEl>
                                      </p:cBhvr>
                                      <p:to x="100000" y="60000"/>
                                    </p:animScale>
                                    <p:animScale>
                                      <p:cBhvr>
                                        <p:cTn id="95" dur="166" decel="50000">
                                          <p:stCondLst>
                                            <p:cond delay="676"/>
                                          </p:stCondLst>
                                        </p:cTn>
                                        <p:tgtEl>
                                          <p:spTgt spid="22548"/>
                                        </p:tgtEl>
                                      </p:cBhvr>
                                      <p:to x="100000" y="100000"/>
                                    </p:animScale>
                                    <p:animScale>
                                      <p:cBhvr>
                                        <p:cTn id="96" dur="26">
                                          <p:stCondLst>
                                            <p:cond delay="1312"/>
                                          </p:stCondLst>
                                        </p:cTn>
                                        <p:tgtEl>
                                          <p:spTgt spid="22548"/>
                                        </p:tgtEl>
                                      </p:cBhvr>
                                      <p:to x="100000" y="80000"/>
                                    </p:animScale>
                                    <p:animScale>
                                      <p:cBhvr>
                                        <p:cTn id="97" dur="166" decel="50000">
                                          <p:stCondLst>
                                            <p:cond delay="1338"/>
                                          </p:stCondLst>
                                        </p:cTn>
                                        <p:tgtEl>
                                          <p:spTgt spid="22548"/>
                                        </p:tgtEl>
                                      </p:cBhvr>
                                      <p:to x="100000" y="100000"/>
                                    </p:animScale>
                                    <p:animScale>
                                      <p:cBhvr>
                                        <p:cTn id="98" dur="26">
                                          <p:stCondLst>
                                            <p:cond delay="1642"/>
                                          </p:stCondLst>
                                        </p:cTn>
                                        <p:tgtEl>
                                          <p:spTgt spid="22548"/>
                                        </p:tgtEl>
                                      </p:cBhvr>
                                      <p:to x="100000" y="90000"/>
                                    </p:animScale>
                                    <p:animScale>
                                      <p:cBhvr>
                                        <p:cTn id="99" dur="166" decel="50000">
                                          <p:stCondLst>
                                            <p:cond delay="1668"/>
                                          </p:stCondLst>
                                        </p:cTn>
                                        <p:tgtEl>
                                          <p:spTgt spid="22548"/>
                                        </p:tgtEl>
                                      </p:cBhvr>
                                      <p:to x="100000" y="100000"/>
                                    </p:animScale>
                                    <p:animScale>
                                      <p:cBhvr>
                                        <p:cTn id="100" dur="26">
                                          <p:stCondLst>
                                            <p:cond delay="1808"/>
                                          </p:stCondLst>
                                        </p:cTn>
                                        <p:tgtEl>
                                          <p:spTgt spid="22548"/>
                                        </p:tgtEl>
                                      </p:cBhvr>
                                      <p:to x="100000" y="95000"/>
                                    </p:animScale>
                                    <p:animScale>
                                      <p:cBhvr>
                                        <p:cTn id="101" dur="166" decel="50000">
                                          <p:stCondLst>
                                            <p:cond delay="1834"/>
                                          </p:stCondLst>
                                        </p:cTn>
                                        <p:tgtEl>
                                          <p:spTgt spid="22548"/>
                                        </p:tgtEl>
                                      </p:cBhvr>
                                      <p:to x="100000" y="100000"/>
                                    </p:animScale>
                                  </p:childTnLst>
                                </p:cTn>
                              </p:par>
                            </p:childTnLst>
                          </p:cTn>
                        </p:par>
                        <p:par>
                          <p:cTn id="102" fill="hold">
                            <p:stCondLst>
                              <p:cond delay="15500"/>
                            </p:stCondLst>
                            <p:childTnLst>
                              <p:par>
                                <p:cTn id="103" presetID="42" presetClass="entr" presetSubtype="0" fill="hold" grpId="0" nodeType="afterEffect">
                                  <p:stCondLst>
                                    <p:cond delay="0"/>
                                  </p:stCondLst>
                                  <p:childTnLst>
                                    <p:set>
                                      <p:cBhvr>
                                        <p:cTn id="104" dur="1" fill="hold">
                                          <p:stCondLst>
                                            <p:cond delay="0"/>
                                          </p:stCondLst>
                                        </p:cTn>
                                        <p:tgtEl>
                                          <p:spTgt spid="22545"/>
                                        </p:tgtEl>
                                        <p:attrNameLst>
                                          <p:attrName>style.visibility</p:attrName>
                                        </p:attrNameLst>
                                      </p:cBhvr>
                                      <p:to>
                                        <p:strVal val="visible"/>
                                      </p:to>
                                    </p:set>
                                    <p:animEffect transition="in" filter="fade">
                                      <p:cBhvr>
                                        <p:cTn id="105" dur="1000"/>
                                        <p:tgtEl>
                                          <p:spTgt spid="22545"/>
                                        </p:tgtEl>
                                      </p:cBhvr>
                                    </p:animEffect>
                                    <p:anim calcmode="lin" valueType="num">
                                      <p:cBhvr>
                                        <p:cTn id="106" dur="1000" fill="hold"/>
                                        <p:tgtEl>
                                          <p:spTgt spid="22545"/>
                                        </p:tgtEl>
                                        <p:attrNameLst>
                                          <p:attrName>ppt_x</p:attrName>
                                        </p:attrNameLst>
                                      </p:cBhvr>
                                      <p:tavLst>
                                        <p:tav tm="0">
                                          <p:val>
                                            <p:strVal val="#ppt_x"/>
                                          </p:val>
                                        </p:tav>
                                        <p:tav tm="100000">
                                          <p:val>
                                            <p:strVal val="#ppt_x"/>
                                          </p:val>
                                        </p:tav>
                                      </p:tavLst>
                                    </p:anim>
                                    <p:anim calcmode="lin" valueType="num">
                                      <p:cBhvr>
                                        <p:cTn id="107" dur="1000" fill="hold"/>
                                        <p:tgtEl>
                                          <p:spTgt spid="22545"/>
                                        </p:tgtEl>
                                        <p:attrNameLst>
                                          <p:attrName>ppt_y</p:attrName>
                                        </p:attrNameLst>
                                      </p:cBhvr>
                                      <p:tavLst>
                                        <p:tav tm="0">
                                          <p:val>
                                            <p:strVal val="#ppt_y+.1"/>
                                          </p:val>
                                        </p:tav>
                                        <p:tav tm="100000">
                                          <p:val>
                                            <p:strVal val="#ppt_y"/>
                                          </p:val>
                                        </p:tav>
                                      </p:tavLst>
                                    </p:anim>
                                  </p:childTnLst>
                                </p:cTn>
                              </p:par>
                            </p:childTnLst>
                          </p:cTn>
                        </p:par>
                        <p:par>
                          <p:cTn id="108" fill="hold">
                            <p:stCondLst>
                              <p:cond delay="16500"/>
                            </p:stCondLst>
                            <p:childTnLst>
                              <p:par>
                                <p:cTn id="109" presetID="26" presetClass="entr" presetSubtype="0" fill="hold" grpId="0" nodeType="afterEffect">
                                  <p:stCondLst>
                                    <p:cond delay="0"/>
                                  </p:stCondLst>
                                  <p:childTnLst>
                                    <p:set>
                                      <p:cBhvr>
                                        <p:cTn id="110" dur="1" fill="hold">
                                          <p:stCondLst>
                                            <p:cond delay="0"/>
                                          </p:stCondLst>
                                        </p:cTn>
                                        <p:tgtEl>
                                          <p:spTgt spid="22550"/>
                                        </p:tgtEl>
                                        <p:attrNameLst>
                                          <p:attrName>style.visibility</p:attrName>
                                        </p:attrNameLst>
                                      </p:cBhvr>
                                      <p:to>
                                        <p:strVal val="visible"/>
                                      </p:to>
                                    </p:set>
                                    <p:animEffect transition="in" filter="wipe(down)">
                                      <p:cBhvr>
                                        <p:cTn id="111" dur="580">
                                          <p:stCondLst>
                                            <p:cond delay="0"/>
                                          </p:stCondLst>
                                        </p:cTn>
                                        <p:tgtEl>
                                          <p:spTgt spid="22550"/>
                                        </p:tgtEl>
                                      </p:cBhvr>
                                    </p:animEffect>
                                    <p:anim calcmode="lin" valueType="num">
                                      <p:cBhvr>
                                        <p:cTn id="112" dur="1822" tmFilter="0,0; 0.14,0.36; 0.43,0.73; 0.71,0.91; 1.0,1.0">
                                          <p:stCondLst>
                                            <p:cond delay="0"/>
                                          </p:stCondLst>
                                        </p:cTn>
                                        <p:tgtEl>
                                          <p:spTgt spid="22550"/>
                                        </p:tgtEl>
                                        <p:attrNameLst>
                                          <p:attrName>ppt_x</p:attrName>
                                        </p:attrNameLst>
                                      </p:cBhvr>
                                      <p:tavLst>
                                        <p:tav tm="0">
                                          <p:val>
                                            <p:strVal val="#ppt_x-0.25"/>
                                          </p:val>
                                        </p:tav>
                                        <p:tav tm="100000">
                                          <p:val>
                                            <p:strVal val="#ppt_x"/>
                                          </p:val>
                                        </p:tav>
                                      </p:tavLst>
                                    </p:anim>
                                    <p:anim calcmode="lin" valueType="num">
                                      <p:cBhvr>
                                        <p:cTn id="113" dur="664" tmFilter="0.0,0.0; 0.25,0.07; 0.50,0.2; 0.75,0.467; 1.0,1.0">
                                          <p:stCondLst>
                                            <p:cond delay="0"/>
                                          </p:stCondLst>
                                        </p:cTn>
                                        <p:tgtEl>
                                          <p:spTgt spid="22550"/>
                                        </p:tgtEl>
                                        <p:attrNameLst>
                                          <p:attrName>ppt_y</p:attrName>
                                        </p:attrNameLst>
                                      </p:cBhvr>
                                      <p:tavLst>
                                        <p:tav tm="0" fmla="#ppt_y-sin(pi*$)/3">
                                          <p:val>
                                            <p:fltVal val="0.5"/>
                                          </p:val>
                                        </p:tav>
                                        <p:tav tm="100000">
                                          <p:val>
                                            <p:fltVal val="1"/>
                                          </p:val>
                                        </p:tav>
                                      </p:tavLst>
                                    </p:anim>
                                    <p:anim calcmode="lin" valueType="num">
                                      <p:cBhvr>
                                        <p:cTn id="114" dur="664" tmFilter="0, 0; 0.125,0.2665; 0.25,0.4; 0.375,0.465; 0.5,0.5;  0.625,0.535; 0.75,0.6; 0.875,0.7335; 1,1">
                                          <p:stCondLst>
                                            <p:cond delay="664"/>
                                          </p:stCondLst>
                                        </p:cTn>
                                        <p:tgtEl>
                                          <p:spTgt spid="22550"/>
                                        </p:tgtEl>
                                        <p:attrNameLst>
                                          <p:attrName>ppt_y</p:attrName>
                                        </p:attrNameLst>
                                      </p:cBhvr>
                                      <p:tavLst>
                                        <p:tav tm="0" fmla="#ppt_y-sin(pi*$)/9">
                                          <p:val>
                                            <p:fltVal val="0"/>
                                          </p:val>
                                        </p:tav>
                                        <p:tav tm="100000">
                                          <p:val>
                                            <p:fltVal val="1"/>
                                          </p:val>
                                        </p:tav>
                                      </p:tavLst>
                                    </p:anim>
                                    <p:anim calcmode="lin" valueType="num">
                                      <p:cBhvr>
                                        <p:cTn id="115" dur="332" tmFilter="0, 0; 0.125,0.2665; 0.25,0.4; 0.375,0.465; 0.5,0.5;  0.625,0.535; 0.75,0.6; 0.875,0.7335; 1,1">
                                          <p:stCondLst>
                                            <p:cond delay="1324"/>
                                          </p:stCondLst>
                                        </p:cTn>
                                        <p:tgtEl>
                                          <p:spTgt spid="22550"/>
                                        </p:tgtEl>
                                        <p:attrNameLst>
                                          <p:attrName>ppt_y</p:attrName>
                                        </p:attrNameLst>
                                      </p:cBhvr>
                                      <p:tavLst>
                                        <p:tav tm="0" fmla="#ppt_y-sin(pi*$)/27">
                                          <p:val>
                                            <p:fltVal val="0"/>
                                          </p:val>
                                        </p:tav>
                                        <p:tav tm="100000">
                                          <p:val>
                                            <p:fltVal val="1"/>
                                          </p:val>
                                        </p:tav>
                                      </p:tavLst>
                                    </p:anim>
                                    <p:anim calcmode="lin" valueType="num">
                                      <p:cBhvr>
                                        <p:cTn id="116" dur="164" tmFilter="0, 0; 0.125,0.2665; 0.25,0.4; 0.375,0.465; 0.5,0.5;  0.625,0.535; 0.75,0.6; 0.875,0.7335; 1,1">
                                          <p:stCondLst>
                                            <p:cond delay="1656"/>
                                          </p:stCondLst>
                                        </p:cTn>
                                        <p:tgtEl>
                                          <p:spTgt spid="22550"/>
                                        </p:tgtEl>
                                        <p:attrNameLst>
                                          <p:attrName>ppt_y</p:attrName>
                                        </p:attrNameLst>
                                      </p:cBhvr>
                                      <p:tavLst>
                                        <p:tav tm="0" fmla="#ppt_y-sin(pi*$)/81">
                                          <p:val>
                                            <p:fltVal val="0"/>
                                          </p:val>
                                        </p:tav>
                                        <p:tav tm="100000">
                                          <p:val>
                                            <p:fltVal val="1"/>
                                          </p:val>
                                        </p:tav>
                                      </p:tavLst>
                                    </p:anim>
                                    <p:animScale>
                                      <p:cBhvr>
                                        <p:cTn id="117" dur="26">
                                          <p:stCondLst>
                                            <p:cond delay="650"/>
                                          </p:stCondLst>
                                        </p:cTn>
                                        <p:tgtEl>
                                          <p:spTgt spid="22550"/>
                                        </p:tgtEl>
                                      </p:cBhvr>
                                      <p:to x="100000" y="60000"/>
                                    </p:animScale>
                                    <p:animScale>
                                      <p:cBhvr>
                                        <p:cTn id="118" dur="166" decel="50000">
                                          <p:stCondLst>
                                            <p:cond delay="676"/>
                                          </p:stCondLst>
                                        </p:cTn>
                                        <p:tgtEl>
                                          <p:spTgt spid="22550"/>
                                        </p:tgtEl>
                                      </p:cBhvr>
                                      <p:to x="100000" y="100000"/>
                                    </p:animScale>
                                    <p:animScale>
                                      <p:cBhvr>
                                        <p:cTn id="119" dur="26">
                                          <p:stCondLst>
                                            <p:cond delay="1312"/>
                                          </p:stCondLst>
                                        </p:cTn>
                                        <p:tgtEl>
                                          <p:spTgt spid="22550"/>
                                        </p:tgtEl>
                                      </p:cBhvr>
                                      <p:to x="100000" y="80000"/>
                                    </p:animScale>
                                    <p:animScale>
                                      <p:cBhvr>
                                        <p:cTn id="120" dur="166" decel="50000">
                                          <p:stCondLst>
                                            <p:cond delay="1338"/>
                                          </p:stCondLst>
                                        </p:cTn>
                                        <p:tgtEl>
                                          <p:spTgt spid="22550"/>
                                        </p:tgtEl>
                                      </p:cBhvr>
                                      <p:to x="100000" y="100000"/>
                                    </p:animScale>
                                    <p:animScale>
                                      <p:cBhvr>
                                        <p:cTn id="121" dur="26">
                                          <p:stCondLst>
                                            <p:cond delay="1642"/>
                                          </p:stCondLst>
                                        </p:cTn>
                                        <p:tgtEl>
                                          <p:spTgt spid="22550"/>
                                        </p:tgtEl>
                                      </p:cBhvr>
                                      <p:to x="100000" y="90000"/>
                                    </p:animScale>
                                    <p:animScale>
                                      <p:cBhvr>
                                        <p:cTn id="122" dur="166" decel="50000">
                                          <p:stCondLst>
                                            <p:cond delay="1668"/>
                                          </p:stCondLst>
                                        </p:cTn>
                                        <p:tgtEl>
                                          <p:spTgt spid="22550"/>
                                        </p:tgtEl>
                                      </p:cBhvr>
                                      <p:to x="100000" y="100000"/>
                                    </p:animScale>
                                    <p:animScale>
                                      <p:cBhvr>
                                        <p:cTn id="123" dur="26">
                                          <p:stCondLst>
                                            <p:cond delay="1808"/>
                                          </p:stCondLst>
                                        </p:cTn>
                                        <p:tgtEl>
                                          <p:spTgt spid="22550"/>
                                        </p:tgtEl>
                                      </p:cBhvr>
                                      <p:to x="100000" y="95000"/>
                                    </p:animScale>
                                    <p:animScale>
                                      <p:cBhvr>
                                        <p:cTn id="124" dur="166" decel="50000">
                                          <p:stCondLst>
                                            <p:cond delay="1834"/>
                                          </p:stCondLst>
                                        </p:cTn>
                                        <p:tgtEl>
                                          <p:spTgt spid="22550"/>
                                        </p:tgtEl>
                                      </p:cBhvr>
                                      <p:to x="100000" y="100000"/>
                                    </p:animScale>
                                  </p:childTnLst>
                                </p:cTn>
                              </p:par>
                            </p:childTnLst>
                          </p:cTn>
                        </p:par>
                        <p:par>
                          <p:cTn id="125" fill="hold">
                            <p:stCondLst>
                              <p:cond delay="18500"/>
                            </p:stCondLst>
                            <p:childTnLst>
                              <p:par>
                                <p:cTn id="126" presetID="42" presetClass="entr" presetSubtype="0" fill="hold" grpId="0" nodeType="afterEffect">
                                  <p:stCondLst>
                                    <p:cond delay="0"/>
                                  </p:stCondLst>
                                  <p:childTnLst>
                                    <p:set>
                                      <p:cBhvr>
                                        <p:cTn id="127" dur="1" fill="hold">
                                          <p:stCondLst>
                                            <p:cond delay="0"/>
                                          </p:stCondLst>
                                        </p:cTn>
                                        <p:tgtEl>
                                          <p:spTgt spid="22546"/>
                                        </p:tgtEl>
                                        <p:attrNameLst>
                                          <p:attrName>style.visibility</p:attrName>
                                        </p:attrNameLst>
                                      </p:cBhvr>
                                      <p:to>
                                        <p:strVal val="visible"/>
                                      </p:to>
                                    </p:set>
                                    <p:animEffect transition="in" filter="fade">
                                      <p:cBhvr>
                                        <p:cTn id="128" dur="1000"/>
                                        <p:tgtEl>
                                          <p:spTgt spid="22546"/>
                                        </p:tgtEl>
                                      </p:cBhvr>
                                    </p:animEffect>
                                    <p:anim calcmode="lin" valueType="num">
                                      <p:cBhvr>
                                        <p:cTn id="129" dur="1000" fill="hold"/>
                                        <p:tgtEl>
                                          <p:spTgt spid="22546"/>
                                        </p:tgtEl>
                                        <p:attrNameLst>
                                          <p:attrName>ppt_x</p:attrName>
                                        </p:attrNameLst>
                                      </p:cBhvr>
                                      <p:tavLst>
                                        <p:tav tm="0">
                                          <p:val>
                                            <p:strVal val="#ppt_x"/>
                                          </p:val>
                                        </p:tav>
                                        <p:tav tm="100000">
                                          <p:val>
                                            <p:strVal val="#ppt_x"/>
                                          </p:val>
                                        </p:tav>
                                      </p:tavLst>
                                    </p:anim>
                                    <p:anim calcmode="lin" valueType="num">
                                      <p:cBhvr>
                                        <p:cTn id="130" dur="1000" fill="hold"/>
                                        <p:tgtEl>
                                          <p:spTgt spid="22546"/>
                                        </p:tgtEl>
                                        <p:attrNameLst>
                                          <p:attrName>ppt_y</p:attrName>
                                        </p:attrNameLst>
                                      </p:cBhvr>
                                      <p:tavLst>
                                        <p:tav tm="0">
                                          <p:val>
                                            <p:strVal val="#ppt_y+.1"/>
                                          </p:val>
                                        </p:tav>
                                        <p:tav tm="100000">
                                          <p:val>
                                            <p:strVal val="#ppt_y"/>
                                          </p:val>
                                        </p:tav>
                                      </p:tavLst>
                                    </p:anim>
                                  </p:childTnLst>
                                </p:cTn>
                              </p:par>
                            </p:childTnLst>
                          </p:cTn>
                        </p:par>
                        <p:par>
                          <p:cTn id="131" fill="hold">
                            <p:stCondLst>
                              <p:cond delay="19500"/>
                            </p:stCondLst>
                            <p:childTnLst>
                              <p:par>
                                <p:cTn id="132" presetID="26" presetClass="entr" presetSubtype="0" fill="hold" grpId="0" nodeType="afterEffect">
                                  <p:stCondLst>
                                    <p:cond delay="0"/>
                                  </p:stCondLst>
                                  <p:childTnLst>
                                    <p:set>
                                      <p:cBhvr>
                                        <p:cTn id="133" dur="1" fill="hold">
                                          <p:stCondLst>
                                            <p:cond delay="0"/>
                                          </p:stCondLst>
                                        </p:cTn>
                                        <p:tgtEl>
                                          <p:spTgt spid="22549"/>
                                        </p:tgtEl>
                                        <p:attrNameLst>
                                          <p:attrName>style.visibility</p:attrName>
                                        </p:attrNameLst>
                                      </p:cBhvr>
                                      <p:to>
                                        <p:strVal val="visible"/>
                                      </p:to>
                                    </p:set>
                                    <p:animEffect transition="in" filter="wipe(down)">
                                      <p:cBhvr>
                                        <p:cTn id="134" dur="580">
                                          <p:stCondLst>
                                            <p:cond delay="0"/>
                                          </p:stCondLst>
                                        </p:cTn>
                                        <p:tgtEl>
                                          <p:spTgt spid="22549"/>
                                        </p:tgtEl>
                                      </p:cBhvr>
                                    </p:animEffect>
                                    <p:anim calcmode="lin" valueType="num">
                                      <p:cBhvr>
                                        <p:cTn id="135" dur="1822" tmFilter="0,0; 0.14,0.36; 0.43,0.73; 0.71,0.91; 1.0,1.0">
                                          <p:stCondLst>
                                            <p:cond delay="0"/>
                                          </p:stCondLst>
                                        </p:cTn>
                                        <p:tgtEl>
                                          <p:spTgt spid="22549"/>
                                        </p:tgtEl>
                                        <p:attrNameLst>
                                          <p:attrName>ppt_x</p:attrName>
                                        </p:attrNameLst>
                                      </p:cBhvr>
                                      <p:tavLst>
                                        <p:tav tm="0">
                                          <p:val>
                                            <p:strVal val="#ppt_x-0.25"/>
                                          </p:val>
                                        </p:tav>
                                        <p:tav tm="100000">
                                          <p:val>
                                            <p:strVal val="#ppt_x"/>
                                          </p:val>
                                        </p:tav>
                                      </p:tavLst>
                                    </p:anim>
                                    <p:anim calcmode="lin" valueType="num">
                                      <p:cBhvr>
                                        <p:cTn id="136" dur="664" tmFilter="0.0,0.0; 0.25,0.07; 0.50,0.2; 0.75,0.467; 1.0,1.0">
                                          <p:stCondLst>
                                            <p:cond delay="0"/>
                                          </p:stCondLst>
                                        </p:cTn>
                                        <p:tgtEl>
                                          <p:spTgt spid="22549"/>
                                        </p:tgtEl>
                                        <p:attrNameLst>
                                          <p:attrName>ppt_y</p:attrName>
                                        </p:attrNameLst>
                                      </p:cBhvr>
                                      <p:tavLst>
                                        <p:tav tm="0" fmla="#ppt_y-sin(pi*$)/3">
                                          <p:val>
                                            <p:fltVal val="0.5"/>
                                          </p:val>
                                        </p:tav>
                                        <p:tav tm="100000">
                                          <p:val>
                                            <p:fltVal val="1"/>
                                          </p:val>
                                        </p:tav>
                                      </p:tavLst>
                                    </p:anim>
                                    <p:anim calcmode="lin" valueType="num">
                                      <p:cBhvr>
                                        <p:cTn id="137" dur="664" tmFilter="0, 0; 0.125,0.2665; 0.25,0.4; 0.375,0.465; 0.5,0.5;  0.625,0.535; 0.75,0.6; 0.875,0.7335; 1,1">
                                          <p:stCondLst>
                                            <p:cond delay="664"/>
                                          </p:stCondLst>
                                        </p:cTn>
                                        <p:tgtEl>
                                          <p:spTgt spid="22549"/>
                                        </p:tgtEl>
                                        <p:attrNameLst>
                                          <p:attrName>ppt_y</p:attrName>
                                        </p:attrNameLst>
                                      </p:cBhvr>
                                      <p:tavLst>
                                        <p:tav tm="0" fmla="#ppt_y-sin(pi*$)/9">
                                          <p:val>
                                            <p:fltVal val="0"/>
                                          </p:val>
                                        </p:tav>
                                        <p:tav tm="100000">
                                          <p:val>
                                            <p:fltVal val="1"/>
                                          </p:val>
                                        </p:tav>
                                      </p:tavLst>
                                    </p:anim>
                                    <p:anim calcmode="lin" valueType="num">
                                      <p:cBhvr>
                                        <p:cTn id="138" dur="332" tmFilter="0, 0; 0.125,0.2665; 0.25,0.4; 0.375,0.465; 0.5,0.5;  0.625,0.535; 0.75,0.6; 0.875,0.7335; 1,1">
                                          <p:stCondLst>
                                            <p:cond delay="1324"/>
                                          </p:stCondLst>
                                        </p:cTn>
                                        <p:tgtEl>
                                          <p:spTgt spid="22549"/>
                                        </p:tgtEl>
                                        <p:attrNameLst>
                                          <p:attrName>ppt_y</p:attrName>
                                        </p:attrNameLst>
                                      </p:cBhvr>
                                      <p:tavLst>
                                        <p:tav tm="0" fmla="#ppt_y-sin(pi*$)/27">
                                          <p:val>
                                            <p:fltVal val="0"/>
                                          </p:val>
                                        </p:tav>
                                        <p:tav tm="100000">
                                          <p:val>
                                            <p:fltVal val="1"/>
                                          </p:val>
                                        </p:tav>
                                      </p:tavLst>
                                    </p:anim>
                                    <p:anim calcmode="lin" valueType="num">
                                      <p:cBhvr>
                                        <p:cTn id="139" dur="164" tmFilter="0, 0; 0.125,0.2665; 0.25,0.4; 0.375,0.465; 0.5,0.5;  0.625,0.535; 0.75,0.6; 0.875,0.7335; 1,1">
                                          <p:stCondLst>
                                            <p:cond delay="1656"/>
                                          </p:stCondLst>
                                        </p:cTn>
                                        <p:tgtEl>
                                          <p:spTgt spid="22549"/>
                                        </p:tgtEl>
                                        <p:attrNameLst>
                                          <p:attrName>ppt_y</p:attrName>
                                        </p:attrNameLst>
                                      </p:cBhvr>
                                      <p:tavLst>
                                        <p:tav tm="0" fmla="#ppt_y-sin(pi*$)/81">
                                          <p:val>
                                            <p:fltVal val="0"/>
                                          </p:val>
                                        </p:tav>
                                        <p:tav tm="100000">
                                          <p:val>
                                            <p:fltVal val="1"/>
                                          </p:val>
                                        </p:tav>
                                      </p:tavLst>
                                    </p:anim>
                                    <p:animScale>
                                      <p:cBhvr>
                                        <p:cTn id="140" dur="26">
                                          <p:stCondLst>
                                            <p:cond delay="650"/>
                                          </p:stCondLst>
                                        </p:cTn>
                                        <p:tgtEl>
                                          <p:spTgt spid="22549"/>
                                        </p:tgtEl>
                                      </p:cBhvr>
                                      <p:to x="100000" y="60000"/>
                                    </p:animScale>
                                    <p:animScale>
                                      <p:cBhvr>
                                        <p:cTn id="141" dur="166" decel="50000">
                                          <p:stCondLst>
                                            <p:cond delay="676"/>
                                          </p:stCondLst>
                                        </p:cTn>
                                        <p:tgtEl>
                                          <p:spTgt spid="22549"/>
                                        </p:tgtEl>
                                      </p:cBhvr>
                                      <p:to x="100000" y="100000"/>
                                    </p:animScale>
                                    <p:animScale>
                                      <p:cBhvr>
                                        <p:cTn id="142" dur="26">
                                          <p:stCondLst>
                                            <p:cond delay="1312"/>
                                          </p:stCondLst>
                                        </p:cTn>
                                        <p:tgtEl>
                                          <p:spTgt spid="22549"/>
                                        </p:tgtEl>
                                      </p:cBhvr>
                                      <p:to x="100000" y="80000"/>
                                    </p:animScale>
                                    <p:animScale>
                                      <p:cBhvr>
                                        <p:cTn id="143" dur="166" decel="50000">
                                          <p:stCondLst>
                                            <p:cond delay="1338"/>
                                          </p:stCondLst>
                                        </p:cTn>
                                        <p:tgtEl>
                                          <p:spTgt spid="22549"/>
                                        </p:tgtEl>
                                      </p:cBhvr>
                                      <p:to x="100000" y="100000"/>
                                    </p:animScale>
                                    <p:animScale>
                                      <p:cBhvr>
                                        <p:cTn id="144" dur="26">
                                          <p:stCondLst>
                                            <p:cond delay="1642"/>
                                          </p:stCondLst>
                                        </p:cTn>
                                        <p:tgtEl>
                                          <p:spTgt spid="22549"/>
                                        </p:tgtEl>
                                      </p:cBhvr>
                                      <p:to x="100000" y="90000"/>
                                    </p:animScale>
                                    <p:animScale>
                                      <p:cBhvr>
                                        <p:cTn id="145" dur="166" decel="50000">
                                          <p:stCondLst>
                                            <p:cond delay="1668"/>
                                          </p:stCondLst>
                                        </p:cTn>
                                        <p:tgtEl>
                                          <p:spTgt spid="22549"/>
                                        </p:tgtEl>
                                      </p:cBhvr>
                                      <p:to x="100000" y="100000"/>
                                    </p:animScale>
                                    <p:animScale>
                                      <p:cBhvr>
                                        <p:cTn id="146" dur="26">
                                          <p:stCondLst>
                                            <p:cond delay="1808"/>
                                          </p:stCondLst>
                                        </p:cTn>
                                        <p:tgtEl>
                                          <p:spTgt spid="22549"/>
                                        </p:tgtEl>
                                      </p:cBhvr>
                                      <p:to x="100000" y="95000"/>
                                    </p:animScale>
                                    <p:animScale>
                                      <p:cBhvr>
                                        <p:cTn id="147" dur="166" decel="50000">
                                          <p:stCondLst>
                                            <p:cond delay="1834"/>
                                          </p:stCondLst>
                                        </p:cTn>
                                        <p:tgtEl>
                                          <p:spTgt spid="2254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ldLvl="0" animBg="1"/>
      <p:bldP spid="22531" grpId="0"/>
      <p:bldP spid="22539" grpId="0" bldLvl="0" animBg="1"/>
      <p:bldP spid="22540" grpId="0" bldLvl="0" animBg="1"/>
      <p:bldP spid="22541" grpId="0" bldLvl="0" animBg="1"/>
      <p:bldP spid="22542" grpId="0" bldLvl="0" animBg="1"/>
      <p:bldP spid="22543" grpId="0" bldLvl="0" animBg="1"/>
      <p:bldP spid="22544" grpId="0" bldLvl="0" animBg="1"/>
      <p:bldP spid="22545" grpId="0" bldLvl="0" animBg="1"/>
      <p:bldP spid="22546" grpId="0" bldLvl="0" animBg="1"/>
      <p:bldP spid="22547" grpId="0"/>
      <p:bldP spid="22548" grpId="0"/>
      <p:bldP spid="22549" grpId="0"/>
      <p:bldP spid="2255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47" name="矩形 14"/>
          <p:cNvSpPr/>
          <p:nvPr/>
        </p:nvSpPr>
        <p:spPr>
          <a:xfrm>
            <a:off x="6062663" y="3517900"/>
            <a:ext cx="2932112" cy="471488"/>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48" name="矩形 15"/>
          <p:cNvSpPr/>
          <p:nvPr/>
        </p:nvSpPr>
        <p:spPr>
          <a:xfrm>
            <a:off x="6062663" y="2779713"/>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49" name="矩形 16"/>
          <p:cNvSpPr/>
          <p:nvPr/>
        </p:nvSpPr>
        <p:spPr>
          <a:xfrm>
            <a:off x="6062663" y="2039938"/>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50"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151" name="文本框 18"/>
          <p:cNvSpPr txBox="1"/>
          <p:nvPr/>
        </p:nvSpPr>
        <p:spPr>
          <a:xfrm>
            <a:off x="6062663" y="2076450"/>
            <a:ext cx="2133600"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为什么要建模</a:t>
            </a:r>
          </a:p>
        </p:txBody>
      </p:sp>
      <p:sp>
        <p:nvSpPr>
          <p:cNvPr id="6152" name="文本框 19"/>
          <p:cNvSpPr txBox="1"/>
          <p:nvPr/>
        </p:nvSpPr>
        <p:spPr>
          <a:xfrm>
            <a:off x="6062663" y="2814638"/>
            <a:ext cx="2063750" cy="3984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介绍</a:t>
            </a:r>
          </a:p>
        </p:txBody>
      </p:sp>
      <p:sp>
        <p:nvSpPr>
          <p:cNvPr id="6153" name="文本框 20"/>
          <p:cNvSpPr txBox="1"/>
          <p:nvPr/>
        </p:nvSpPr>
        <p:spPr>
          <a:xfrm>
            <a:off x="6062663" y="3554413"/>
            <a:ext cx="1863725" cy="3984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概念模型</a:t>
            </a:r>
          </a:p>
        </p:txBody>
      </p:sp>
      <p:sp>
        <p:nvSpPr>
          <p:cNvPr id="6154"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155"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156"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6157"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2" name="矩形 14"/>
          <p:cNvSpPr/>
          <p:nvPr/>
        </p:nvSpPr>
        <p:spPr>
          <a:xfrm>
            <a:off x="6062663" y="4208463"/>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 name="文本框 20"/>
          <p:cNvSpPr txBox="1"/>
          <p:nvPr/>
        </p:nvSpPr>
        <p:spPr>
          <a:xfrm>
            <a:off x="6062663" y="4244975"/>
            <a:ext cx="2271712"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体系结构</a:t>
            </a:r>
          </a:p>
        </p:txBody>
      </p:sp>
      <p:sp>
        <p:nvSpPr>
          <p:cNvPr id="4"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矩形 14"/>
          <p:cNvSpPr/>
          <p:nvPr/>
        </p:nvSpPr>
        <p:spPr>
          <a:xfrm>
            <a:off x="6062663" y="4975225"/>
            <a:ext cx="2932112" cy="471488"/>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9" name="文本框 20"/>
          <p:cNvSpPr txBox="1"/>
          <p:nvPr/>
        </p:nvSpPr>
        <p:spPr>
          <a:xfrm>
            <a:off x="6062663" y="5010150"/>
            <a:ext cx="2541587" cy="4000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组员分工</a:t>
            </a:r>
          </a:p>
        </p:txBody>
      </p:sp>
      <p:sp>
        <p:nvSpPr>
          <p:cNvPr id="1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ircle(out)">
                                      <p:cBhvr>
                                        <p:cTn id="7" dur="1000"/>
                                        <p:tgtEl>
                                          <p:spTgt spid="6146"/>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6156"/>
                                        </p:tgtEl>
                                        <p:attrNameLst>
                                          <p:attrName>style.visibility</p:attrName>
                                        </p:attrNameLst>
                                      </p:cBhvr>
                                      <p:to>
                                        <p:strVal val="visible"/>
                                      </p:to>
                                    </p:set>
                                    <p:animEffect transition="in" filter="circle(out)">
                                      <p:cBhvr>
                                        <p:cTn id="10" dur="1000"/>
                                        <p:tgtEl>
                                          <p:spTgt spid="6156"/>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6157"/>
                                        </p:tgtEl>
                                        <p:attrNameLst>
                                          <p:attrName>style.visibility</p:attrName>
                                        </p:attrNameLst>
                                      </p:cBhvr>
                                      <p:to>
                                        <p:strVal val="visible"/>
                                      </p:to>
                                    </p:set>
                                    <p:animEffect transition="in" filter="barn(inVertical)">
                                      <p:cBhvr>
                                        <p:cTn id="14" dur="500"/>
                                        <p:tgtEl>
                                          <p:spTgt spid="6157"/>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6149"/>
                                        </p:tgtEl>
                                        <p:attrNameLst>
                                          <p:attrName>style.visibility</p:attrName>
                                        </p:attrNameLst>
                                      </p:cBhvr>
                                      <p:to>
                                        <p:strVal val="visible"/>
                                      </p:to>
                                    </p:set>
                                    <p:anim calcmode="lin" valueType="num">
                                      <p:cBhvr>
                                        <p:cTn id="18" dur="1000" fill="hold"/>
                                        <p:tgtEl>
                                          <p:spTgt spid="6149"/>
                                        </p:tgtEl>
                                        <p:attrNameLst>
                                          <p:attrName>ppt_w</p:attrName>
                                        </p:attrNameLst>
                                      </p:cBhvr>
                                      <p:tavLst>
                                        <p:tav tm="0">
                                          <p:val>
                                            <p:fltVal val="0"/>
                                          </p:val>
                                        </p:tav>
                                        <p:tav tm="100000">
                                          <p:val>
                                            <p:strVal val="#ppt_w"/>
                                          </p:val>
                                        </p:tav>
                                      </p:tavLst>
                                    </p:anim>
                                    <p:anim calcmode="lin" valueType="num">
                                      <p:cBhvr>
                                        <p:cTn id="19" dur="1000" fill="hold"/>
                                        <p:tgtEl>
                                          <p:spTgt spid="6149"/>
                                        </p:tgtEl>
                                        <p:attrNameLst>
                                          <p:attrName>ppt_h</p:attrName>
                                        </p:attrNameLst>
                                      </p:cBhvr>
                                      <p:tavLst>
                                        <p:tav tm="0">
                                          <p:val>
                                            <p:fltVal val="0"/>
                                          </p:val>
                                        </p:tav>
                                        <p:tav tm="100000">
                                          <p:val>
                                            <p:strVal val="#ppt_h"/>
                                          </p:val>
                                        </p:tav>
                                      </p:tavLst>
                                    </p:anim>
                                    <p:animEffect transition="in" filter="fade">
                                      <p:cBhvr>
                                        <p:cTn id="20" dur="1000"/>
                                        <p:tgtEl>
                                          <p:spTgt spid="614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148"/>
                                        </p:tgtEl>
                                        <p:attrNameLst>
                                          <p:attrName>style.visibility</p:attrName>
                                        </p:attrNameLst>
                                      </p:cBhvr>
                                      <p:to>
                                        <p:strVal val="visible"/>
                                      </p:to>
                                    </p:set>
                                    <p:anim calcmode="lin" valueType="num">
                                      <p:cBhvr>
                                        <p:cTn id="23" dur="1000" fill="hold"/>
                                        <p:tgtEl>
                                          <p:spTgt spid="6148"/>
                                        </p:tgtEl>
                                        <p:attrNameLst>
                                          <p:attrName>ppt_w</p:attrName>
                                        </p:attrNameLst>
                                      </p:cBhvr>
                                      <p:tavLst>
                                        <p:tav tm="0">
                                          <p:val>
                                            <p:fltVal val="0"/>
                                          </p:val>
                                        </p:tav>
                                        <p:tav tm="100000">
                                          <p:val>
                                            <p:strVal val="#ppt_w"/>
                                          </p:val>
                                        </p:tav>
                                      </p:tavLst>
                                    </p:anim>
                                    <p:anim calcmode="lin" valueType="num">
                                      <p:cBhvr>
                                        <p:cTn id="24" dur="1000" fill="hold"/>
                                        <p:tgtEl>
                                          <p:spTgt spid="6148"/>
                                        </p:tgtEl>
                                        <p:attrNameLst>
                                          <p:attrName>ppt_h</p:attrName>
                                        </p:attrNameLst>
                                      </p:cBhvr>
                                      <p:tavLst>
                                        <p:tav tm="0">
                                          <p:val>
                                            <p:fltVal val="0"/>
                                          </p:val>
                                        </p:tav>
                                        <p:tav tm="100000">
                                          <p:val>
                                            <p:strVal val="#ppt_h"/>
                                          </p:val>
                                        </p:tav>
                                      </p:tavLst>
                                    </p:anim>
                                    <p:animEffect transition="in" filter="fade">
                                      <p:cBhvr>
                                        <p:cTn id="25" dur="1000"/>
                                        <p:tgtEl>
                                          <p:spTgt spid="614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147"/>
                                        </p:tgtEl>
                                        <p:attrNameLst>
                                          <p:attrName>style.visibility</p:attrName>
                                        </p:attrNameLst>
                                      </p:cBhvr>
                                      <p:to>
                                        <p:strVal val="visible"/>
                                      </p:to>
                                    </p:set>
                                    <p:anim calcmode="lin" valueType="num">
                                      <p:cBhvr>
                                        <p:cTn id="28" dur="1000" fill="hold"/>
                                        <p:tgtEl>
                                          <p:spTgt spid="6147"/>
                                        </p:tgtEl>
                                        <p:attrNameLst>
                                          <p:attrName>ppt_w</p:attrName>
                                        </p:attrNameLst>
                                      </p:cBhvr>
                                      <p:tavLst>
                                        <p:tav tm="0">
                                          <p:val>
                                            <p:fltVal val="0"/>
                                          </p:val>
                                        </p:tav>
                                        <p:tav tm="100000">
                                          <p:val>
                                            <p:strVal val="#ppt_w"/>
                                          </p:val>
                                        </p:tav>
                                      </p:tavLst>
                                    </p:anim>
                                    <p:anim calcmode="lin" valueType="num">
                                      <p:cBhvr>
                                        <p:cTn id="29" dur="1000" fill="hold"/>
                                        <p:tgtEl>
                                          <p:spTgt spid="6147"/>
                                        </p:tgtEl>
                                        <p:attrNameLst>
                                          <p:attrName>ppt_h</p:attrName>
                                        </p:attrNameLst>
                                      </p:cBhvr>
                                      <p:tavLst>
                                        <p:tav tm="0">
                                          <p:val>
                                            <p:fltVal val="0"/>
                                          </p:val>
                                        </p:tav>
                                        <p:tav tm="100000">
                                          <p:val>
                                            <p:strVal val="#ppt_h"/>
                                          </p:val>
                                        </p:tav>
                                      </p:tavLst>
                                    </p:anim>
                                    <p:animEffect transition="in" filter="fade">
                                      <p:cBhvr>
                                        <p:cTn id="30" dur="1000"/>
                                        <p:tgtEl>
                                          <p:spTgt spid="614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p:cTn id="33" dur="1000" fill="hold"/>
                                        <p:tgtEl>
                                          <p:spTgt spid="2"/>
                                        </p:tgtEl>
                                        <p:attrNameLst>
                                          <p:attrName>ppt_w</p:attrName>
                                        </p:attrNameLst>
                                      </p:cBhvr>
                                      <p:tavLst>
                                        <p:tav tm="0">
                                          <p:val>
                                            <p:fltVal val="0"/>
                                          </p:val>
                                        </p:tav>
                                        <p:tav tm="100000">
                                          <p:val>
                                            <p:strVal val="#ppt_w"/>
                                          </p:val>
                                        </p:tav>
                                      </p:tavLst>
                                    </p:anim>
                                    <p:anim calcmode="lin" valueType="num">
                                      <p:cBhvr>
                                        <p:cTn id="34" dur="1000" fill="hold"/>
                                        <p:tgtEl>
                                          <p:spTgt spid="2"/>
                                        </p:tgtEl>
                                        <p:attrNameLst>
                                          <p:attrName>ppt_h</p:attrName>
                                        </p:attrNameLst>
                                      </p:cBhvr>
                                      <p:tavLst>
                                        <p:tav tm="0">
                                          <p:val>
                                            <p:fltVal val="0"/>
                                          </p:val>
                                        </p:tav>
                                        <p:tav tm="100000">
                                          <p:val>
                                            <p:strVal val="#ppt_h"/>
                                          </p:val>
                                        </p:tav>
                                      </p:tavLst>
                                    </p:anim>
                                    <p:animEffect transition="in" filter="fade">
                                      <p:cBhvr>
                                        <p:cTn id="35" dur="1000"/>
                                        <p:tgtEl>
                                          <p:spTgt spid="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p:cTn id="38" dur="1000" fill="hold"/>
                                        <p:tgtEl>
                                          <p:spTgt spid="8"/>
                                        </p:tgtEl>
                                        <p:attrNameLst>
                                          <p:attrName>ppt_w</p:attrName>
                                        </p:attrNameLst>
                                      </p:cBhvr>
                                      <p:tavLst>
                                        <p:tav tm="0">
                                          <p:val>
                                            <p:fltVal val="0"/>
                                          </p:val>
                                        </p:tav>
                                        <p:tav tm="100000">
                                          <p:val>
                                            <p:strVal val="#ppt_w"/>
                                          </p:val>
                                        </p:tav>
                                      </p:tavLst>
                                    </p:anim>
                                    <p:anim calcmode="lin" valueType="num">
                                      <p:cBhvr>
                                        <p:cTn id="39" dur="1000" fill="hold"/>
                                        <p:tgtEl>
                                          <p:spTgt spid="8"/>
                                        </p:tgtEl>
                                        <p:attrNameLst>
                                          <p:attrName>ppt_h</p:attrName>
                                        </p:attrNameLst>
                                      </p:cBhvr>
                                      <p:tavLst>
                                        <p:tav tm="0">
                                          <p:val>
                                            <p:fltVal val="0"/>
                                          </p:val>
                                        </p:tav>
                                        <p:tav tm="100000">
                                          <p:val>
                                            <p:strVal val="#ppt_h"/>
                                          </p:val>
                                        </p:tav>
                                      </p:tavLst>
                                    </p:anim>
                                    <p:animEffect transition="in" filter="fade">
                                      <p:cBhvr>
                                        <p:cTn id="40" dur="1000"/>
                                        <p:tgtEl>
                                          <p:spTgt spid="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6150"/>
                                        </p:tgtEl>
                                        <p:attrNameLst>
                                          <p:attrName>style.visibility</p:attrName>
                                        </p:attrNameLst>
                                      </p:cBhvr>
                                      <p:to>
                                        <p:strVal val="visible"/>
                                      </p:to>
                                    </p:set>
                                    <p:anim calcmode="lin" valueType="num">
                                      <p:cBhvr>
                                        <p:cTn id="44" dur="500" decel="50000" fill="hold">
                                          <p:stCondLst>
                                            <p:cond delay="0"/>
                                          </p:stCondLst>
                                        </p:cTn>
                                        <p:tgtEl>
                                          <p:spTgt spid="6150"/>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6150"/>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6150"/>
                                        </p:tgtEl>
                                        <p:attrNameLst>
                                          <p:attrName>ppt_w</p:attrName>
                                        </p:attrNameLst>
                                      </p:cBhvr>
                                      <p:tavLst>
                                        <p:tav tm="0">
                                          <p:val>
                                            <p:strVal val="#ppt_w*.05"/>
                                          </p:val>
                                        </p:tav>
                                        <p:tav tm="100000">
                                          <p:val>
                                            <p:strVal val="#ppt_w"/>
                                          </p:val>
                                        </p:tav>
                                      </p:tavLst>
                                    </p:anim>
                                    <p:anim calcmode="lin" valueType="num">
                                      <p:cBhvr>
                                        <p:cTn id="47" dur="1000" fill="hold"/>
                                        <p:tgtEl>
                                          <p:spTgt spid="6150"/>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6150"/>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6150"/>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6150"/>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6150"/>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6151"/>
                                        </p:tgtEl>
                                        <p:attrNameLst>
                                          <p:attrName>style.visibility</p:attrName>
                                        </p:attrNameLst>
                                      </p:cBhvr>
                                      <p:to>
                                        <p:strVal val="visible"/>
                                      </p:to>
                                    </p:set>
                                    <p:anim calcmode="lin" valueType="num">
                                      <p:cBhvr>
                                        <p:cTn id="54" dur="500" decel="50000" fill="hold">
                                          <p:stCondLst>
                                            <p:cond delay="0"/>
                                          </p:stCondLst>
                                        </p:cTn>
                                        <p:tgtEl>
                                          <p:spTgt spid="6151"/>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6151"/>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6151"/>
                                        </p:tgtEl>
                                        <p:attrNameLst>
                                          <p:attrName>ppt_w</p:attrName>
                                        </p:attrNameLst>
                                      </p:cBhvr>
                                      <p:tavLst>
                                        <p:tav tm="0">
                                          <p:val>
                                            <p:strVal val="#ppt_w*.05"/>
                                          </p:val>
                                        </p:tav>
                                        <p:tav tm="100000">
                                          <p:val>
                                            <p:strVal val="#ppt_w"/>
                                          </p:val>
                                        </p:tav>
                                      </p:tavLst>
                                    </p:anim>
                                    <p:anim calcmode="lin" valueType="num">
                                      <p:cBhvr>
                                        <p:cTn id="57" dur="1000" fill="hold"/>
                                        <p:tgtEl>
                                          <p:spTgt spid="6151"/>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6151"/>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6151"/>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6151"/>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6151"/>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6152"/>
                                        </p:tgtEl>
                                        <p:attrNameLst>
                                          <p:attrName>style.visibility</p:attrName>
                                        </p:attrNameLst>
                                      </p:cBhvr>
                                      <p:to>
                                        <p:strVal val="visible"/>
                                      </p:to>
                                    </p:set>
                                    <p:anim calcmode="lin" valueType="num">
                                      <p:cBhvr>
                                        <p:cTn id="64" dur="500" decel="50000" fill="hold">
                                          <p:stCondLst>
                                            <p:cond delay="0"/>
                                          </p:stCondLst>
                                        </p:cTn>
                                        <p:tgtEl>
                                          <p:spTgt spid="6152"/>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6152"/>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6152"/>
                                        </p:tgtEl>
                                        <p:attrNameLst>
                                          <p:attrName>ppt_w</p:attrName>
                                        </p:attrNameLst>
                                      </p:cBhvr>
                                      <p:tavLst>
                                        <p:tav tm="0">
                                          <p:val>
                                            <p:strVal val="#ppt_w*.05"/>
                                          </p:val>
                                        </p:tav>
                                        <p:tav tm="100000">
                                          <p:val>
                                            <p:strVal val="#ppt_w"/>
                                          </p:val>
                                        </p:tav>
                                      </p:tavLst>
                                    </p:anim>
                                    <p:anim calcmode="lin" valueType="num">
                                      <p:cBhvr>
                                        <p:cTn id="67" dur="1000" fill="hold"/>
                                        <p:tgtEl>
                                          <p:spTgt spid="6152"/>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6152"/>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6152"/>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6152"/>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6152"/>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6153"/>
                                        </p:tgtEl>
                                        <p:attrNameLst>
                                          <p:attrName>style.visibility</p:attrName>
                                        </p:attrNameLst>
                                      </p:cBhvr>
                                      <p:to>
                                        <p:strVal val="visible"/>
                                      </p:to>
                                    </p:set>
                                    <p:anim calcmode="lin" valueType="num">
                                      <p:cBhvr>
                                        <p:cTn id="74" dur="500" decel="50000" fill="hold">
                                          <p:stCondLst>
                                            <p:cond delay="0"/>
                                          </p:stCondLst>
                                        </p:cTn>
                                        <p:tgtEl>
                                          <p:spTgt spid="6153"/>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6153"/>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6153"/>
                                        </p:tgtEl>
                                        <p:attrNameLst>
                                          <p:attrName>ppt_w</p:attrName>
                                        </p:attrNameLst>
                                      </p:cBhvr>
                                      <p:tavLst>
                                        <p:tav tm="0">
                                          <p:val>
                                            <p:strVal val="#ppt_w*.05"/>
                                          </p:val>
                                        </p:tav>
                                        <p:tav tm="100000">
                                          <p:val>
                                            <p:strVal val="#ppt_w"/>
                                          </p:val>
                                        </p:tav>
                                      </p:tavLst>
                                    </p:anim>
                                    <p:anim calcmode="lin" valueType="num">
                                      <p:cBhvr>
                                        <p:cTn id="77" dur="1000" fill="hold"/>
                                        <p:tgtEl>
                                          <p:spTgt spid="6153"/>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6153"/>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6153"/>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6153"/>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6153"/>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6154"/>
                                        </p:tgtEl>
                                        <p:attrNameLst>
                                          <p:attrName>style.visibility</p:attrName>
                                        </p:attrNameLst>
                                      </p:cBhvr>
                                      <p:to>
                                        <p:strVal val="visible"/>
                                      </p:to>
                                    </p:set>
                                    <p:anim calcmode="lin" valueType="num">
                                      <p:cBhvr>
                                        <p:cTn id="84" dur="500" decel="50000" fill="hold">
                                          <p:stCondLst>
                                            <p:cond delay="0"/>
                                          </p:stCondLst>
                                        </p:cTn>
                                        <p:tgtEl>
                                          <p:spTgt spid="6154"/>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6154"/>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6154"/>
                                        </p:tgtEl>
                                        <p:attrNameLst>
                                          <p:attrName>ppt_w</p:attrName>
                                        </p:attrNameLst>
                                      </p:cBhvr>
                                      <p:tavLst>
                                        <p:tav tm="0">
                                          <p:val>
                                            <p:strVal val="#ppt_w*.05"/>
                                          </p:val>
                                        </p:tav>
                                        <p:tav tm="100000">
                                          <p:val>
                                            <p:strVal val="#ppt_w"/>
                                          </p:val>
                                        </p:tav>
                                      </p:tavLst>
                                    </p:anim>
                                    <p:anim calcmode="lin" valueType="num">
                                      <p:cBhvr>
                                        <p:cTn id="87" dur="1000" fill="hold"/>
                                        <p:tgtEl>
                                          <p:spTgt spid="6154"/>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6154"/>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6154"/>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6154"/>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6154"/>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6155"/>
                                        </p:tgtEl>
                                        <p:attrNameLst>
                                          <p:attrName>style.visibility</p:attrName>
                                        </p:attrNameLst>
                                      </p:cBhvr>
                                      <p:to>
                                        <p:strVal val="visible"/>
                                      </p:to>
                                    </p:set>
                                    <p:anim calcmode="lin" valueType="num">
                                      <p:cBhvr>
                                        <p:cTn id="94" dur="500" decel="50000" fill="hold">
                                          <p:stCondLst>
                                            <p:cond delay="0"/>
                                          </p:stCondLst>
                                        </p:cTn>
                                        <p:tgtEl>
                                          <p:spTgt spid="6155"/>
                                        </p:tgtEl>
                                        <p:attrNameLst>
                                          <p:attrName>style.rotation</p:attrName>
                                        </p:attrNameLst>
                                      </p:cBhvr>
                                      <p:tavLst>
                                        <p:tav tm="0">
                                          <p:val>
                                            <p:fltVal val="-90"/>
                                          </p:val>
                                        </p:tav>
                                        <p:tav tm="100000">
                                          <p:val>
                                            <p:fltVal val="0"/>
                                          </p:val>
                                        </p:tav>
                                      </p:tavLst>
                                    </p:anim>
                                    <p:anim calcmode="lin" valueType="num">
                                      <p:cBhvr>
                                        <p:cTn id="95" dur="500" decel="50000" fill="hold">
                                          <p:stCondLst>
                                            <p:cond delay="0"/>
                                          </p:stCondLst>
                                        </p:cTn>
                                        <p:tgtEl>
                                          <p:spTgt spid="6155"/>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6155"/>
                                        </p:tgtEl>
                                        <p:attrNameLst>
                                          <p:attrName>ppt_w</p:attrName>
                                        </p:attrNameLst>
                                      </p:cBhvr>
                                      <p:tavLst>
                                        <p:tav tm="0">
                                          <p:val>
                                            <p:strVal val="#ppt_w*.05"/>
                                          </p:val>
                                        </p:tav>
                                        <p:tav tm="100000">
                                          <p:val>
                                            <p:strVal val="#ppt_w"/>
                                          </p:val>
                                        </p:tav>
                                      </p:tavLst>
                                    </p:anim>
                                    <p:anim calcmode="lin" valueType="num">
                                      <p:cBhvr>
                                        <p:cTn id="97" dur="1000" fill="hold"/>
                                        <p:tgtEl>
                                          <p:spTgt spid="6155"/>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6155"/>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6155"/>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6155"/>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6155"/>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
                                        </p:tgtEl>
                                        <p:attrNameLst>
                                          <p:attrName>style.visibility</p:attrName>
                                        </p:attrNameLst>
                                      </p:cBhvr>
                                      <p:to>
                                        <p:strVal val="visible"/>
                                      </p:to>
                                    </p:set>
                                    <p:anim calcmode="lin" valueType="num">
                                      <p:cBhvr>
                                        <p:cTn id="104"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105"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07" dur="1000" fill="hold"/>
                                        <p:tgtEl>
                                          <p:spTgt spid="3"/>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4"/>
                                        </p:tgtEl>
                                        <p:attrNameLst>
                                          <p:attrName>style.visibility</p:attrName>
                                        </p:attrNameLst>
                                      </p:cBhvr>
                                      <p:to>
                                        <p:strVal val="visible"/>
                                      </p:to>
                                    </p:set>
                                    <p:anim calcmode="lin" valueType="num">
                                      <p:cBhvr>
                                        <p:cTn id="114"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115"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17" dur="1000" fill="hold"/>
                                        <p:tgtEl>
                                          <p:spTgt spid="4"/>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4"/>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9"/>
                                        </p:tgtEl>
                                        <p:attrNameLst>
                                          <p:attrName>style.visibility</p:attrName>
                                        </p:attrNameLst>
                                      </p:cBhvr>
                                      <p:to>
                                        <p:strVal val="visible"/>
                                      </p:to>
                                    </p:set>
                                    <p:anim calcmode="lin" valueType="num">
                                      <p:cBhvr>
                                        <p:cTn id="124"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125"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127" dur="1000" fill="hold"/>
                                        <p:tgtEl>
                                          <p:spTgt spid="9"/>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9"/>
                                        </p:tgtEl>
                                      </p:cBhvr>
                                    </p:animEffect>
                                  </p:childTnLst>
                                </p:cTn>
                              </p:par>
                              <p:par>
                                <p:cTn id="132" presetID="25" presetClass="entr" presetSubtype="0" fill="hold" grpId="0" nodeType="withEffect">
                                  <p:stCondLst>
                                    <p:cond delay="0"/>
                                  </p:stCondLst>
                                  <p:childTnLst>
                                    <p:set>
                                      <p:cBhvr>
                                        <p:cTn id="133" dur="1" fill="hold">
                                          <p:stCondLst>
                                            <p:cond delay="0"/>
                                          </p:stCondLst>
                                        </p:cTn>
                                        <p:tgtEl>
                                          <p:spTgt spid="10"/>
                                        </p:tgtEl>
                                        <p:attrNameLst>
                                          <p:attrName>style.visibility</p:attrName>
                                        </p:attrNameLst>
                                      </p:cBhvr>
                                      <p:to>
                                        <p:strVal val="visible"/>
                                      </p:to>
                                    </p:set>
                                    <p:anim calcmode="lin" valueType="num">
                                      <p:cBhvr>
                                        <p:cTn id="134"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135"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136"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137" dur="1000" fill="hold"/>
                                        <p:tgtEl>
                                          <p:spTgt spid="10"/>
                                        </p:tgtEl>
                                        <p:attrNameLst>
                                          <p:attrName>ppt_h</p:attrName>
                                        </p:attrNameLst>
                                      </p:cBhvr>
                                      <p:tavLst>
                                        <p:tav tm="0">
                                          <p:val>
                                            <p:strVal val="#ppt_h"/>
                                          </p:val>
                                        </p:tav>
                                        <p:tav tm="100000">
                                          <p:val>
                                            <p:strVal val="#ppt_h"/>
                                          </p:val>
                                        </p:tav>
                                      </p:tavLst>
                                    </p:anim>
                                    <p:anim calcmode="lin" valueType="num">
                                      <p:cBhvr>
                                        <p:cTn id="138"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139"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140"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141" dur="1000" decel="50000">
                                          <p:stCondLst>
                                            <p:cond delay="0"/>
                                          </p:stCondLst>
                                        </p:cTn>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ldLvl="0" animBg="1"/>
      <p:bldP spid="6147" grpId="0" bldLvl="0" animBg="1"/>
      <p:bldP spid="6148" grpId="0" bldLvl="0" animBg="1"/>
      <p:bldP spid="6149" grpId="0" bldLvl="0" animBg="1"/>
      <p:bldP spid="6150" grpId="0"/>
      <p:bldP spid="6151" grpId="0"/>
      <p:bldP spid="6152" grpId="0"/>
      <p:bldP spid="6153" grpId="0"/>
      <p:bldP spid="6154" grpId="0"/>
      <p:bldP spid="6155" grpId="0"/>
      <p:bldP spid="6156" grpId="0" bldLvl="0" animBg="1"/>
      <p:bldP spid="6157" grpId="0"/>
      <p:bldP spid="2" grpId="0" bldLvl="0" animBg="1"/>
      <p:bldP spid="3" grpId="0"/>
      <p:bldP spid="4" grpId="0"/>
      <p:bldP spid="8" grpId="0" bldLvl="0" animBg="1"/>
      <p:bldP spid="9" grpId="0"/>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7411"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组员分工</a:t>
            </a:r>
          </a:p>
        </p:txBody>
      </p:sp>
      <p:grpSp>
        <p:nvGrpSpPr>
          <p:cNvPr id="17412" name="组合 1"/>
          <p:cNvGrpSpPr/>
          <p:nvPr/>
        </p:nvGrpSpPr>
        <p:grpSpPr>
          <a:xfrm>
            <a:off x="222250" y="328613"/>
            <a:ext cx="654050" cy="573087"/>
            <a:chOff x="0" y="0"/>
            <a:chExt cx="3252297" cy="2844316"/>
          </a:xfrm>
        </p:grpSpPr>
        <p:sp>
          <p:nvSpPr>
            <p:cNvPr id="11289"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1290"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11269" name="组合 7"/>
          <p:cNvGrpSpPr/>
          <p:nvPr/>
        </p:nvGrpSpPr>
        <p:grpSpPr>
          <a:xfrm>
            <a:off x="1992313" y="5229225"/>
            <a:ext cx="9753600" cy="708025"/>
            <a:chOff x="1549632" y="1377023"/>
            <a:chExt cx="8965765" cy="707993"/>
          </a:xfrm>
        </p:grpSpPr>
        <p:pic>
          <p:nvPicPr>
            <p:cNvPr id="11286" name="组合 22"/>
            <p:cNvPicPr/>
            <p:nvPr/>
          </p:nvPicPr>
          <p:blipFill>
            <a:blip r:embed="rId2"/>
            <a:stretch>
              <a:fillRect/>
            </a:stretch>
          </p:blipFill>
          <p:spPr>
            <a:xfrm>
              <a:off x="1549632" y="1377023"/>
              <a:ext cx="285874" cy="707993"/>
            </a:xfrm>
            <a:prstGeom prst="rect">
              <a:avLst/>
            </a:prstGeom>
            <a:noFill/>
            <a:ln w="9525">
              <a:noFill/>
            </a:ln>
          </p:spPr>
        </p:pic>
        <p:sp>
          <p:nvSpPr>
            <p:cNvPr id="11287" name="文本框 32"/>
            <p:cNvSpPr txBox="1"/>
            <p:nvPr/>
          </p:nvSpPr>
          <p:spPr>
            <a:xfrm>
              <a:off x="2006601" y="1500188"/>
              <a:ext cx="2017712" cy="461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方正正大黑简体" pitchFamily="2" charset="-122"/>
                  <a:ea typeface="方正正大黑简体" pitchFamily="2" charset="-122"/>
                </a:rPr>
                <a:t>刘向辉</a:t>
              </a:r>
            </a:p>
          </p:txBody>
        </p:sp>
        <p:sp>
          <p:nvSpPr>
            <p:cNvPr id="11288" name="矩形 35"/>
            <p:cNvSpPr/>
            <p:nvPr/>
          </p:nvSpPr>
          <p:spPr>
            <a:xfrm>
              <a:off x="3047004" y="1500188"/>
              <a:ext cx="7468393" cy="461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方正正大黑简体" pitchFamily="2" charset="-122"/>
                  <a:ea typeface="方正正大黑简体" pitchFamily="2" charset="-122"/>
                </a:rPr>
                <a:t>审核</a:t>
              </a:r>
              <a:r>
                <a:rPr lang="en-US" altLang="zh-CN" sz="2400" dirty="0">
                  <a:solidFill>
                    <a:schemeClr val="bg1"/>
                  </a:solidFill>
                  <a:latin typeface="方正正大黑简体" pitchFamily="2" charset="-122"/>
                  <a:ea typeface="方正正大黑简体" pitchFamily="2" charset="-122"/>
                </a:rPr>
                <a:t>UML PPT</a:t>
              </a:r>
              <a:r>
                <a:rPr lang="zh-CN" altLang="en-US" sz="2400" dirty="0">
                  <a:solidFill>
                    <a:schemeClr val="bg1"/>
                  </a:solidFill>
                  <a:latin typeface="方正正大黑简体" pitchFamily="2" charset="-122"/>
                  <a:ea typeface="方正正大黑简体" pitchFamily="2" charset="-122"/>
                </a:rPr>
                <a:t> 修改项目计划 管理整合文档 </a:t>
              </a:r>
              <a:r>
                <a:rPr lang="en-US" altLang="zh-CN" sz="2400" b="1" dirty="0">
                  <a:solidFill>
                    <a:schemeClr val="bg1"/>
                  </a:solidFill>
                  <a:latin typeface="微软雅黑" panose="020B0503020204020204" pitchFamily="34" charset="-122"/>
                  <a:ea typeface="微软雅黑" panose="020B0503020204020204" pitchFamily="34" charset="-122"/>
                </a:rPr>
                <a:t>86</a:t>
              </a:r>
            </a:p>
          </p:txBody>
        </p:sp>
      </p:grpSp>
      <p:grpSp>
        <p:nvGrpSpPr>
          <p:cNvPr id="11270" name="组合 22"/>
          <p:cNvGrpSpPr/>
          <p:nvPr/>
        </p:nvGrpSpPr>
        <p:grpSpPr>
          <a:xfrm>
            <a:off x="1989138" y="1268413"/>
            <a:ext cx="9099550" cy="708025"/>
            <a:chOff x="1549632" y="1377023"/>
            <a:chExt cx="9100196" cy="707993"/>
          </a:xfrm>
        </p:grpSpPr>
        <p:pic>
          <p:nvPicPr>
            <p:cNvPr id="11283" name="组合 22"/>
            <p:cNvPicPr/>
            <p:nvPr/>
          </p:nvPicPr>
          <p:blipFill>
            <a:blip r:embed="rId2"/>
            <a:stretch>
              <a:fillRect/>
            </a:stretch>
          </p:blipFill>
          <p:spPr>
            <a:xfrm>
              <a:off x="1549632" y="1377023"/>
              <a:ext cx="285874" cy="707993"/>
            </a:xfrm>
            <a:prstGeom prst="rect">
              <a:avLst/>
            </a:prstGeom>
            <a:noFill/>
            <a:ln w="9525">
              <a:noFill/>
            </a:ln>
          </p:spPr>
        </p:pic>
        <p:sp>
          <p:nvSpPr>
            <p:cNvPr id="11284" name="文本框 32"/>
            <p:cNvSpPr txBox="1"/>
            <p:nvPr/>
          </p:nvSpPr>
          <p:spPr>
            <a:xfrm>
              <a:off x="2006601" y="1500188"/>
              <a:ext cx="2017712" cy="461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方正正大黑简体" pitchFamily="2" charset="-122"/>
                  <a:ea typeface="方正正大黑简体" pitchFamily="2" charset="-122"/>
                </a:rPr>
                <a:t>陈祥斌</a:t>
              </a:r>
            </a:p>
          </p:txBody>
        </p:sp>
        <p:sp>
          <p:nvSpPr>
            <p:cNvPr id="11285" name="矩形 35"/>
            <p:cNvSpPr/>
            <p:nvPr/>
          </p:nvSpPr>
          <p:spPr>
            <a:xfrm>
              <a:off x="3181435" y="1500188"/>
              <a:ext cx="7468393" cy="460354"/>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方正正大黑简体" pitchFamily="2" charset="-122"/>
                  <a:ea typeface="方正正大黑简体" pitchFamily="2" charset="-122"/>
                </a:rPr>
                <a:t>完成</a:t>
              </a:r>
              <a:r>
                <a:rPr lang="en-US" altLang="zh-CN" sz="2400" dirty="0">
                  <a:solidFill>
                    <a:schemeClr val="bg1"/>
                  </a:solidFill>
                  <a:latin typeface="方正正大黑简体" pitchFamily="2" charset="-122"/>
                  <a:ea typeface="方正正大黑简体" pitchFamily="2" charset="-122"/>
                </a:rPr>
                <a:t>UML PPT</a:t>
              </a:r>
              <a:r>
                <a:rPr lang="zh-CN" altLang="en-US" sz="2400" dirty="0">
                  <a:solidFill>
                    <a:schemeClr val="bg1"/>
                  </a:solidFill>
                  <a:latin typeface="方正正大黑简体" pitchFamily="2" charset="-122"/>
                  <a:ea typeface="方正正大黑简体" pitchFamily="2" charset="-122"/>
                </a:rPr>
                <a:t>概念模型部分</a:t>
              </a:r>
              <a:r>
                <a:rPr lang="en-US" altLang="zh-CN" sz="2400" dirty="0">
                  <a:solidFill>
                    <a:schemeClr val="bg1"/>
                  </a:solidFill>
                  <a:latin typeface="方正正大黑简体" pitchFamily="2" charset="-122"/>
                  <a:ea typeface="方正正大黑简体" pitchFamily="2" charset="-122"/>
                </a:rPr>
                <a:t> </a:t>
              </a:r>
              <a:r>
                <a:rPr lang="zh-CN" altLang="en-US" sz="2400" dirty="0">
                  <a:solidFill>
                    <a:schemeClr val="bg1"/>
                  </a:solidFill>
                  <a:latin typeface="方正正大黑简体" pitchFamily="2" charset="-122"/>
                  <a:ea typeface="方正正大黑简体" pitchFamily="2" charset="-122"/>
                </a:rPr>
                <a:t> </a:t>
              </a:r>
              <a:r>
                <a:rPr lang="en-US" altLang="zh-CN" sz="2400" b="1" dirty="0">
                  <a:solidFill>
                    <a:schemeClr val="bg1"/>
                  </a:solidFill>
                  <a:latin typeface="微软雅黑" panose="020B0503020204020204" pitchFamily="34" charset="-122"/>
                  <a:ea typeface="微软雅黑" panose="020B0503020204020204" pitchFamily="34" charset="-122"/>
                </a:rPr>
                <a:t>85</a:t>
              </a:r>
            </a:p>
          </p:txBody>
        </p:sp>
      </p:grpSp>
      <p:grpSp>
        <p:nvGrpSpPr>
          <p:cNvPr id="11271" name="组合 26"/>
          <p:cNvGrpSpPr/>
          <p:nvPr/>
        </p:nvGrpSpPr>
        <p:grpSpPr>
          <a:xfrm>
            <a:off x="1976438" y="2154238"/>
            <a:ext cx="9112250" cy="708025"/>
            <a:chOff x="1549632" y="1377023"/>
            <a:chExt cx="9112016" cy="707993"/>
          </a:xfrm>
        </p:grpSpPr>
        <p:pic>
          <p:nvPicPr>
            <p:cNvPr id="11280" name="组合 22"/>
            <p:cNvPicPr/>
            <p:nvPr/>
          </p:nvPicPr>
          <p:blipFill>
            <a:blip r:embed="rId2"/>
            <a:stretch>
              <a:fillRect/>
            </a:stretch>
          </p:blipFill>
          <p:spPr>
            <a:xfrm>
              <a:off x="1549632" y="1377023"/>
              <a:ext cx="285874" cy="707993"/>
            </a:xfrm>
            <a:prstGeom prst="rect">
              <a:avLst/>
            </a:prstGeom>
            <a:noFill/>
            <a:ln w="9525">
              <a:noFill/>
            </a:ln>
          </p:spPr>
        </p:pic>
        <p:sp>
          <p:nvSpPr>
            <p:cNvPr id="11281" name="文本框 32"/>
            <p:cNvSpPr txBox="1"/>
            <p:nvPr/>
          </p:nvSpPr>
          <p:spPr>
            <a:xfrm>
              <a:off x="2006601" y="1500188"/>
              <a:ext cx="2017712" cy="461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方正正大黑简体" pitchFamily="2" charset="-122"/>
                  <a:ea typeface="方正正大黑简体" pitchFamily="2" charset="-122"/>
                </a:rPr>
                <a:t>左文正</a:t>
              </a:r>
            </a:p>
          </p:txBody>
        </p:sp>
        <p:sp>
          <p:nvSpPr>
            <p:cNvPr id="11282" name="矩形 35"/>
            <p:cNvSpPr/>
            <p:nvPr/>
          </p:nvSpPr>
          <p:spPr>
            <a:xfrm>
              <a:off x="3193255" y="1500188"/>
              <a:ext cx="7468393" cy="461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方正正大黑简体" pitchFamily="2" charset="-122"/>
                  <a:ea typeface="方正正大黑简体" pitchFamily="2" charset="-122"/>
                </a:rPr>
                <a:t>完成</a:t>
              </a:r>
              <a:r>
                <a:rPr lang="en-US" altLang="zh-CN" sz="2400" dirty="0">
                  <a:solidFill>
                    <a:schemeClr val="bg1"/>
                  </a:solidFill>
                  <a:latin typeface="方正正大黑简体" pitchFamily="2" charset="-122"/>
                  <a:ea typeface="方正正大黑简体" pitchFamily="2" charset="-122"/>
                </a:rPr>
                <a:t>UML PPT</a:t>
              </a:r>
              <a:r>
                <a:rPr lang="zh-CN" altLang="en-US" sz="2400" dirty="0">
                  <a:solidFill>
                    <a:schemeClr val="bg1"/>
                  </a:solidFill>
                  <a:latin typeface="方正正大黑简体" pitchFamily="2" charset="-122"/>
                  <a:ea typeface="方正正大黑简体" pitchFamily="2" charset="-122"/>
                </a:rPr>
                <a:t>建模意义以及</a:t>
              </a:r>
              <a:r>
                <a:rPr lang="en-US" altLang="zh-CN" sz="2400" dirty="0">
                  <a:solidFill>
                    <a:schemeClr val="bg1"/>
                  </a:solidFill>
                  <a:latin typeface="方正正大黑简体" pitchFamily="2" charset="-122"/>
                  <a:ea typeface="方正正大黑简体" pitchFamily="2" charset="-122"/>
                </a:rPr>
                <a:t>UML</a:t>
              </a:r>
              <a:r>
                <a:rPr lang="zh-CN" altLang="en-US" sz="2400" dirty="0">
                  <a:solidFill>
                    <a:schemeClr val="bg1"/>
                  </a:solidFill>
                  <a:latin typeface="方正正大黑简体" pitchFamily="2" charset="-122"/>
                  <a:ea typeface="方正正大黑简体" pitchFamily="2" charset="-122"/>
                </a:rPr>
                <a:t>介绍部分</a:t>
              </a:r>
              <a:r>
                <a:rPr lang="en-US" altLang="zh-CN" sz="2400" dirty="0">
                  <a:solidFill>
                    <a:schemeClr val="bg1"/>
                  </a:solidFill>
                  <a:latin typeface="方正正大黑简体" pitchFamily="2" charset="-122"/>
                  <a:ea typeface="方正正大黑简体" pitchFamily="2" charset="-122"/>
                </a:rPr>
                <a:t> </a:t>
              </a:r>
              <a:r>
                <a:rPr lang="en-US" altLang="zh-CN" sz="2400" b="1" dirty="0">
                  <a:solidFill>
                    <a:schemeClr val="bg1"/>
                  </a:solidFill>
                  <a:latin typeface="微软雅黑" panose="020B0503020204020204" pitchFamily="34" charset="-122"/>
                  <a:ea typeface="微软雅黑" panose="020B0503020204020204" pitchFamily="34" charset="-122"/>
                </a:rPr>
                <a:t>84</a:t>
              </a:r>
            </a:p>
          </p:txBody>
        </p:sp>
      </p:grpSp>
      <p:grpSp>
        <p:nvGrpSpPr>
          <p:cNvPr id="11272" name="组合 30"/>
          <p:cNvGrpSpPr/>
          <p:nvPr/>
        </p:nvGrpSpPr>
        <p:grpSpPr>
          <a:xfrm>
            <a:off x="1976438" y="3071813"/>
            <a:ext cx="9112250" cy="708025"/>
            <a:chOff x="1549632" y="1377023"/>
            <a:chExt cx="9112016" cy="707993"/>
          </a:xfrm>
        </p:grpSpPr>
        <p:pic>
          <p:nvPicPr>
            <p:cNvPr id="11277" name="组合 22"/>
            <p:cNvPicPr/>
            <p:nvPr/>
          </p:nvPicPr>
          <p:blipFill>
            <a:blip r:embed="rId2"/>
            <a:stretch>
              <a:fillRect/>
            </a:stretch>
          </p:blipFill>
          <p:spPr>
            <a:xfrm>
              <a:off x="1549632" y="1377023"/>
              <a:ext cx="285874" cy="707993"/>
            </a:xfrm>
            <a:prstGeom prst="rect">
              <a:avLst/>
            </a:prstGeom>
            <a:noFill/>
            <a:ln w="9525">
              <a:noFill/>
            </a:ln>
          </p:spPr>
        </p:pic>
        <p:sp>
          <p:nvSpPr>
            <p:cNvPr id="11278" name="文本框 32"/>
            <p:cNvSpPr txBox="1"/>
            <p:nvPr/>
          </p:nvSpPr>
          <p:spPr>
            <a:xfrm>
              <a:off x="2006601" y="1500188"/>
              <a:ext cx="2017712" cy="461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方正正大黑简体" pitchFamily="2" charset="-122"/>
                  <a:ea typeface="方正正大黑简体" pitchFamily="2" charset="-122"/>
                </a:rPr>
                <a:t>王安栋</a:t>
              </a:r>
            </a:p>
          </p:txBody>
        </p:sp>
        <p:sp>
          <p:nvSpPr>
            <p:cNvPr id="11279" name="矩形 35"/>
            <p:cNvSpPr/>
            <p:nvPr/>
          </p:nvSpPr>
          <p:spPr>
            <a:xfrm>
              <a:off x="3193255" y="1500188"/>
              <a:ext cx="7468393" cy="461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方正正大黑简体" pitchFamily="2" charset="-122"/>
                  <a:ea typeface="方正正大黑简体" pitchFamily="2" charset="-122"/>
                </a:rPr>
                <a:t>可行性分析报告初稿 会议记录 甘特图更新 </a:t>
              </a:r>
              <a:r>
                <a:rPr lang="en-US" altLang="zh-CN" sz="2400" b="1" dirty="0">
                  <a:solidFill>
                    <a:schemeClr val="bg1"/>
                  </a:solidFill>
                  <a:latin typeface="微软雅黑" panose="020B0503020204020204" pitchFamily="34" charset="-122"/>
                  <a:ea typeface="微软雅黑" panose="020B0503020204020204" pitchFamily="34" charset="-122"/>
                </a:rPr>
                <a:t>87</a:t>
              </a:r>
            </a:p>
          </p:txBody>
        </p:sp>
      </p:grpSp>
      <p:grpSp>
        <p:nvGrpSpPr>
          <p:cNvPr id="11273" name="组合 34"/>
          <p:cNvGrpSpPr/>
          <p:nvPr/>
        </p:nvGrpSpPr>
        <p:grpSpPr>
          <a:xfrm>
            <a:off x="1976438" y="4041775"/>
            <a:ext cx="9112250" cy="708025"/>
            <a:chOff x="1549632" y="1377023"/>
            <a:chExt cx="9112016" cy="707993"/>
          </a:xfrm>
        </p:grpSpPr>
        <p:pic>
          <p:nvPicPr>
            <p:cNvPr id="11274" name="组合 22"/>
            <p:cNvPicPr/>
            <p:nvPr/>
          </p:nvPicPr>
          <p:blipFill>
            <a:blip r:embed="rId2"/>
            <a:stretch>
              <a:fillRect/>
            </a:stretch>
          </p:blipFill>
          <p:spPr>
            <a:xfrm>
              <a:off x="1549632" y="1377023"/>
              <a:ext cx="285874" cy="707993"/>
            </a:xfrm>
            <a:prstGeom prst="rect">
              <a:avLst/>
            </a:prstGeom>
            <a:noFill/>
            <a:ln w="9525">
              <a:noFill/>
            </a:ln>
          </p:spPr>
        </p:pic>
        <p:sp>
          <p:nvSpPr>
            <p:cNvPr id="11275" name="文本框 36"/>
            <p:cNvSpPr txBox="1"/>
            <p:nvPr/>
          </p:nvSpPr>
          <p:spPr>
            <a:xfrm>
              <a:off x="2006601" y="1500188"/>
              <a:ext cx="2017712" cy="461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方正正大黑简体" pitchFamily="2" charset="-122"/>
                  <a:ea typeface="方正正大黑简体" pitchFamily="2" charset="-122"/>
                </a:rPr>
                <a:t>涂弘森</a:t>
              </a:r>
            </a:p>
          </p:txBody>
        </p:sp>
        <p:sp>
          <p:nvSpPr>
            <p:cNvPr id="11276" name="矩形 35"/>
            <p:cNvSpPr/>
            <p:nvPr/>
          </p:nvSpPr>
          <p:spPr>
            <a:xfrm>
              <a:off x="3193255" y="1500188"/>
              <a:ext cx="7468393" cy="461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方正正大黑简体" pitchFamily="2" charset="-122"/>
                  <a:ea typeface="方正正大黑简体" pitchFamily="2" charset="-122"/>
                </a:rPr>
                <a:t>搜集</a:t>
              </a:r>
              <a:r>
                <a:rPr lang="en-US" altLang="zh-CN" sz="2400" dirty="0">
                  <a:solidFill>
                    <a:schemeClr val="bg1"/>
                  </a:solidFill>
                  <a:latin typeface="方正正大黑简体" pitchFamily="2" charset="-122"/>
                  <a:ea typeface="方正正大黑简体" pitchFamily="2" charset="-122"/>
                </a:rPr>
                <a:t>UML</a:t>
              </a:r>
              <a:r>
                <a:rPr lang="zh-CN" altLang="en-US" sz="2400" dirty="0">
                  <a:solidFill>
                    <a:schemeClr val="bg1"/>
                  </a:solidFill>
                  <a:latin typeface="方正正大黑简体" pitchFamily="2" charset="-122"/>
                  <a:ea typeface="方正正大黑简体" pitchFamily="2" charset="-122"/>
                </a:rPr>
                <a:t>相关资料 可行性分析报告审核并修改 </a:t>
              </a:r>
              <a:r>
                <a:rPr lang="en-US" altLang="zh-CN" sz="2400" b="1" dirty="0">
                  <a:solidFill>
                    <a:schemeClr val="bg1"/>
                  </a:solidFill>
                  <a:latin typeface="微软雅黑" panose="020B0503020204020204" pitchFamily="34" charset="-122"/>
                  <a:ea typeface="微软雅黑" panose="020B0503020204020204" pitchFamily="34" charset="-122"/>
                </a:rPr>
                <a:t>83</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fade">
                                      <p:cBhvr>
                                        <p:cTn id="7" dur="500"/>
                                        <p:tgtEl>
                                          <p:spTgt spid="174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410"/>
                                        </p:tgtEl>
                                        <p:attrNameLst>
                                          <p:attrName>style.visibility</p:attrName>
                                        </p:attrNameLst>
                                      </p:cBhvr>
                                      <p:to>
                                        <p:strVal val="visible"/>
                                      </p:to>
                                    </p:set>
                                    <p:anim calcmode="lin" valueType="num">
                                      <p:cBhvr>
                                        <p:cTn id="11" dur="1000" fill="hold"/>
                                        <p:tgtEl>
                                          <p:spTgt spid="17410"/>
                                        </p:tgtEl>
                                        <p:attrNameLst>
                                          <p:attrName>ppt_w</p:attrName>
                                        </p:attrNameLst>
                                      </p:cBhvr>
                                      <p:tavLst>
                                        <p:tav tm="0">
                                          <p:val>
                                            <p:fltVal val="0"/>
                                          </p:val>
                                        </p:tav>
                                        <p:tav tm="100000">
                                          <p:val>
                                            <p:strVal val="#ppt_w"/>
                                          </p:val>
                                        </p:tav>
                                      </p:tavLst>
                                    </p:anim>
                                    <p:anim calcmode="lin" valueType="num">
                                      <p:cBhvr>
                                        <p:cTn id="12" dur="1000" fill="hold"/>
                                        <p:tgtEl>
                                          <p:spTgt spid="17410"/>
                                        </p:tgtEl>
                                        <p:attrNameLst>
                                          <p:attrName>ppt_h</p:attrName>
                                        </p:attrNameLst>
                                      </p:cBhvr>
                                      <p:tavLst>
                                        <p:tav tm="0">
                                          <p:val>
                                            <p:fltVal val="0"/>
                                          </p:val>
                                        </p:tav>
                                        <p:tav tm="100000">
                                          <p:val>
                                            <p:strVal val="#ppt_h"/>
                                          </p:val>
                                        </p:tav>
                                      </p:tavLst>
                                    </p:anim>
                                    <p:animEffect transition="in" filter="fade">
                                      <p:cBhvr>
                                        <p:cTn id="13" dur="1000"/>
                                        <p:tgtEl>
                                          <p:spTgt spid="1741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7411"/>
                                        </p:tgtEl>
                                        <p:attrNameLst>
                                          <p:attrName>style.visibility</p:attrName>
                                        </p:attrNameLst>
                                      </p:cBhvr>
                                      <p:to>
                                        <p:strVal val="visible"/>
                                      </p:to>
                                    </p:set>
                                    <p:anim calcmode="lin" valueType="num">
                                      <p:cBhvr>
                                        <p:cTn id="16" dur="500" decel="50000" fill="hold">
                                          <p:stCondLst>
                                            <p:cond delay="0"/>
                                          </p:stCondLst>
                                        </p:cTn>
                                        <p:tgtEl>
                                          <p:spTgt spid="1741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741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7411"/>
                                        </p:tgtEl>
                                        <p:attrNameLst>
                                          <p:attrName>ppt_w</p:attrName>
                                        </p:attrNameLst>
                                      </p:cBhvr>
                                      <p:tavLst>
                                        <p:tav tm="0">
                                          <p:val>
                                            <p:strVal val="#ppt_w*.05"/>
                                          </p:val>
                                        </p:tav>
                                        <p:tav tm="100000">
                                          <p:val>
                                            <p:strVal val="#ppt_w"/>
                                          </p:val>
                                        </p:tav>
                                      </p:tavLst>
                                    </p:anim>
                                    <p:anim calcmode="lin" valueType="num">
                                      <p:cBhvr>
                                        <p:cTn id="19" dur="1000" fill="hold"/>
                                        <p:tgtEl>
                                          <p:spTgt spid="1741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741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741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741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7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nimBg="1"/>
      <p:bldP spid="1741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8" name="组合 7"/>
          <p:cNvGrpSpPr/>
          <p:nvPr/>
        </p:nvGrpSpPr>
        <p:grpSpPr>
          <a:xfrm>
            <a:off x="1193800" y="2414588"/>
            <a:ext cx="2160588" cy="2036762"/>
            <a:chOff x="19682" y="-6347"/>
            <a:chExt cx="2160240" cy="2035849"/>
          </a:xfrm>
        </p:grpSpPr>
        <p:grpSp>
          <p:nvGrpSpPr>
            <p:cNvPr id="12294" name="组合 5"/>
            <p:cNvGrpSpPr/>
            <p:nvPr/>
          </p:nvGrpSpPr>
          <p:grpSpPr>
            <a:xfrm>
              <a:off x="19682" y="-6347"/>
              <a:ext cx="2160240" cy="1728012"/>
              <a:chOff x="19682" y="-6347"/>
              <a:chExt cx="2160240" cy="1728012"/>
            </a:xfrm>
          </p:grpSpPr>
          <p:sp>
            <p:nvSpPr>
              <p:cNvPr id="12296" name="矩形 10"/>
              <p:cNvSpPr/>
              <p:nvPr/>
            </p:nvSpPr>
            <p:spPr>
              <a:xfrm>
                <a:off x="19682" y="-6347"/>
                <a:ext cx="2160240" cy="1728012"/>
              </a:xfrm>
              <a:prstGeom prst="rect">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2297" name="文本框 8"/>
              <p:cNvSpPr txBox="1"/>
              <p:nvPr/>
            </p:nvSpPr>
            <p:spPr>
              <a:xfrm>
                <a:off x="175867" y="559819"/>
                <a:ext cx="1847553" cy="58330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3200" dirty="0">
                    <a:solidFill>
                      <a:srgbClr val="FFFFFF"/>
                    </a:solidFill>
                    <a:latin typeface="微软雅黑" panose="020B0503020204020204" pitchFamily="34" charset="-122"/>
                    <a:ea typeface="微软雅黑" panose="020B0503020204020204" pitchFamily="34" charset="-122"/>
                  </a:rPr>
                  <a:t>课堂提问</a:t>
                </a:r>
              </a:p>
            </p:txBody>
          </p:sp>
        </p:grpSp>
        <p:sp>
          <p:nvSpPr>
            <p:cNvPr id="12295" name="等腰三角形 9"/>
            <p:cNvSpPr/>
            <p:nvPr/>
          </p:nvSpPr>
          <p:spPr>
            <a:xfrm rot="10800000">
              <a:off x="801558" y="1721665"/>
              <a:ext cx="358717" cy="307837"/>
            </a:xfrm>
            <a:prstGeom prst="triangle">
              <a:avLst>
                <a:gd name="adj" fmla="val 50000"/>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3" name="TextBox 9"/>
          <p:cNvSpPr txBox="1"/>
          <p:nvPr/>
        </p:nvSpPr>
        <p:spPr>
          <a:xfrm>
            <a:off x="4491038" y="3246438"/>
            <a:ext cx="4681538" cy="506730"/>
          </a:xfrm>
          <a:prstGeom prst="rect">
            <a:avLst/>
          </a:prstGeom>
          <a:noFill/>
        </p:spPr>
        <p:txBody>
          <a:bodyPr>
            <a:spAutoFit/>
          </a:bodyPr>
          <a:lstStyle/>
          <a:p>
            <a:pPr marR="0" defTabSz="914400">
              <a:lnSpc>
                <a:spcPct val="150000"/>
              </a:lnSpc>
              <a:buClrTx/>
              <a:buSzTx/>
              <a:buFontTx/>
              <a:buNone/>
              <a:defRPr/>
            </a:pPr>
            <a:r>
              <a:rPr kumimoji="0" lang="en-US" altLang="zh-CN"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3</a:t>
            </a:r>
            <a:r>
              <a:rPr kumimoji="0" lang="zh-CN" altLang="en-US"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a:t>
            </a:r>
            <a:r>
              <a:rPr kumimoji="0" lang="en-US" altLang="zh-CN"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UML</a:t>
            </a:r>
            <a:r>
              <a:rPr kumimoji="0" lang="zh-CN" altLang="en-US"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的构造块有</a:t>
            </a:r>
            <a:r>
              <a:rPr kumimoji="0" lang="zh-CN" altLang="en-US" b="1" kern="1200" cap="none" spc="300" normalizeH="0" baseline="0" noProof="0" dirty="0" smtClean="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哪些</a:t>
            </a:r>
            <a:endParaRPr kumimoji="0" lang="zh-CN" altLang="en-US"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
        <p:nvSpPr>
          <p:cNvPr id="14" name="TextBox 9"/>
          <p:cNvSpPr txBox="1"/>
          <p:nvPr/>
        </p:nvSpPr>
        <p:spPr>
          <a:xfrm>
            <a:off x="4491038" y="3989499"/>
            <a:ext cx="4681538" cy="506730"/>
          </a:xfrm>
          <a:prstGeom prst="rect">
            <a:avLst/>
          </a:prstGeom>
          <a:noFill/>
        </p:spPr>
        <p:txBody>
          <a:bodyPr>
            <a:spAutoFit/>
          </a:bodyPr>
          <a:lstStyle/>
          <a:p>
            <a:pPr marR="0" defTabSz="914400">
              <a:lnSpc>
                <a:spcPct val="150000"/>
              </a:lnSpc>
              <a:buClrTx/>
              <a:buSzTx/>
              <a:buFontTx/>
              <a:buNone/>
              <a:defRPr/>
            </a:pPr>
            <a:r>
              <a:rPr kumimoji="0" lang="en-US" altLang="zh-CN"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4</a:t>
            </a:r>
            <a:r>
              <a:rPr kumimoji="0" lang="zh-CN" altLang="en-US"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a:t>
            </a:r>
            <a:r>
              <a:rPr kumimoji="0" lang="en-US" altLang="zh-CN"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UML</a:t>
            </a:r>
            <a:r>
              <a:rPr kumimoji="0" lang="zh-CN" altLang="en-US"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的关系有</a:t>
            </a:r>
            <a:r>
              <a:rPr kumimoji="0" lang="zh-CN" altLang="en-US" b="1" kern="1200" cap="none" spc="300" normalizeH="0" baseline="0" noProof="0" dirty="0" smtClean="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哪些</a:t>
            </a:r>
            <a:endParaRPr kumimoji="0" lang="zh-CN" altLang="en-US"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
        <p:nvSpPr>
          <p:cNvPr id="15" name="TextBox 9"/>
          <p:cNvSpPr txBox="1"/>
          <p:nvPr/>
        </p:nvSpPr>
        <p:spPr>
          <a:xfrm>
            <a:off x="4491038" y="1538288"/>
            <a:ext cx="4681538" cy="876300"/>
          </a:xfrm>
          <a:prstGeom prst="rect">
            <a:avLst/>
          </a:prstGeom>
          <a:noFill/>
        </p:spPr>
        <p:txBody>
          <a:bodyPr>
            <a:spAutoFit/>
          </a:bodyPr>
          <a:lstStyle/>
          <a:p>
            <a:pPr marR="0" defTabSz="914400">
              <a:lnSpc>
                <a:spcPct val="150000"/>
              </a:lnSpc>
              <a:buClrTx/>
              <a:buSzTx/>
              <a:buFontTx/>
              <a:buNone/>
              <a:defRPr/>
            </a:pPr>
            <a:r>
              <a:rPr kumimoji="0" lang="en-US" altLang="zh-CN"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1</a:t>
            </a:r>
            <a:r>
              <a:rPr kumimoji="0" lang="zh-CN" altLang="en-US"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、在软件开发过程中，为什么要选择建模的方法？</a:t>
            </a:r>
          </a:p>
        </p:txBody>
      </p:sp>
      <p:sp>
        <p:nvSpPr>
          <p:cNvPr id="2" name="TextBox 9"/>
          <p:cNvSpPr txBox="1"/>
          <p:nvPr/>
        </p:nvSpPr>
        <p:spPr>
          <a:xfrm>
            <a:off x="4295800" y="4757028"/>
            <a:ext cx="4681538" cy="368300"/>
          </a:xfrm>
          <a:prstGeom prst="rect">
            <a:avLst/>
          </a:prstGeom>
          <a:noFill/>
        </p:spPr>
        <p:txBody>
          <a:bodyPr>
            <a:spAutoFit/>
          </a:bodyPr>
          <a:lstStyle/>
          <a:p>
            <a:pPr algn="ctr"/>
            <a:r>
              <a:rPr kumimoji="0" lang="en-US" altLang="zh-CN"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5</a:t>
            </a:r>
            <a:r>
              <a:rPr kumimoji="0" lang="zh-CN" altLang="en-US"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a:t>
            </a:r>
            <a:r>
              <a:rPr lang="en-US" altLang="zh-CN" dirty="0">
                <a:solidFill>
                  <a:schemeClr val="bg1"/>
                </a:solidFill>
                <a:latin typeface="微软雅黑" panose="020B0503020204020204" pitchFamily="34" charset="-122"/>
                <a:ea typeface="微软雅黑" panose="020B0503020204020204" pitchFamily="34" charset="-122"/>
                <a:sym typeface="+mn-ea"/>
              </a:rPr>
              <a:t>UML</a:t>
            </a:r>
            <a:r>
              <a:rPr lang="zh-CN" altLang="en-US" dirty="0">
                <a:solidFill>
                  <a:schemeClr val="bg1"/>
                </a:solidFill>
                <a:latin typeface="微软雅黑" panose="020B0503020204020204" pitchFamily="34" charset="-122"/>
                <a:ea typeface="微软雅黑" panose="020B0503020204020204" pitchFamily="34" charset="-122"/>
                <a:sym typeface="+mn-ea"/>
              </a:rPr>
              <a:t>的公共机制中，通用划分有哪些</a:t>
            </a:r>
            <a:endParaRPr kumimoji="0" lang="zh-CN" altLang="en-US"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
        <p:nvSpPr>
          <p:cNvPr id="3" name="TextBox 9"/>
          <p:cNvSpPr txBox="1"/>
          <p:nvPr/>
        </p:nvSpPr>
        <p:spPr>
          <a:xfrm>
            <a:off x="4491038" y="2533333"/>
            <a:ext cx="4681538" cy="506730"/>
          </a:xfrm>
          <a:prstGeom prst="rect">
            <a:avLst/>
          </a:prstGeom>
          <a:noFill/>
        </p:spPr>
        <p:txBody>
          <a:bodyPr>
            <a:spAutoFit/>
          </a:bodyPr>
          <a:lstStyle/>
          <a:p>
            <a:pPr marR="0" defTabSz="914400">
              <a:lnSpc>
                <a:spcPct val="150000"/>
              </a:lnSpc>
              <a:buClrTx/>
              <a:buSzTx/>
              <a:buFontTx/>
              <a:buNone/>
              <a:defRPr/>
            </a:pPr>
            <a:r>
              <a:rPr kumimoji="0" lang="en-US" altLang="zh-CN"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2</a:t>
            </a:r>
            <a:r>
              <a:rPr kumimoji="0" lang="zh-CN" altLang="en-US"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a:t>
            </a:r>
            <a:r>
              <a:rPr kumimoji="0" lang="en-US" altLang="zh-CN"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UML</a:t>
            </a:r>
            <a:r>
              <a:rPr kumimoji="0" lang="zh-CN" altLang="en-US" b="1" kern="1200" cap="none" spc="300" normalizeH="0" baseline="0" noProof="0" dirty="0">
                <a:solidFill>
                  <a:schemeClr val="bg1"/>
                </a:solidFill>
                <a:latin typeface="微软雅黑 Light" panose="020B0502040204020203" pitchFamily="34" charset="-122"/>
                <a:ea typeface="微软雅黑 Light" panose="020B0502040204020203" pitchFamily="34" charset="-122"/>
                <a:cs typeface="Open Sans" panose="020B0606030504020204" pitchFamily="34" charset="0"/>
              </a:rPr>
              <a:t>的特点有哪些</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2000" fill="hold" nodeType="afterEffect">
                                  <p:stCondLst>
                                    <p:cond delay="0"/>
                                  </p:stCondLst>
                                  <p:childTnLst>
                                    <p:set>
                                      <p:cBhvr>
                                        <p:cTn id="6" dur="1" fill="hold">
                                          <p:stCondLst>
                                            <p:cond delay="0"/>
                                          </p:stCondLst>
                                        </p:cTn>
                                        <p:tgtEl>
                                          <p:spTgt spid="10248"/>
                                        </p:tgtEl>
                                        <p:attrNameLst>
                                          <p:attrName>style.visibility</p:attrName>
                                        </p:attrNameLst>
                                      </p:cBhvr>
                                      <p:to>
                                        <p:strVal val="visible"/>
                                      </p:to>
                                    </p:set>
                                    <p:animEffect transition="in" filter="fade">
                                      <p:cBhvr>
                                        <p:cTn id="7" dur="250"/>
                                        <p:tgtEl>
                                          <p:spTgt spid="102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2" grpId="0"/>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7411"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参考文献</a:t>
            </a:r>
          </a:p>
        </p:txBody>
      </p:sp>
      <p:grpSp>
        <p:nvGrpSpPr>
          <p:cNvPr id="17412" name="组合 1"/>
          <p:cNvGrpSpPr/>
          <p:nvPr/>
        </p:nvGrpSpPr>
        <p:grpSpPr>
          <a:xfrm>
            <a:off x="222250" y="328613"/>
            <a:ext cx="654050" cy="573087"/>
            <a:chOff x="0" y="0"/>
            <a:chExt cx="3252297" cy="2844316"/>
          </a:xfrm>
        </p:grpSpPr>
        <p:sp>
          <p:nvSpPr>
            <p:cNvPr id="11289"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1290"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1285" name="矩形 35"/>
          <p:cNvSpPr/>
          <p:nvPr/>
        </p:nvSpPr>
        <p:spPr>
          <a:xfrm>
            <a:off x="3143672" y="2204864"/>
            <a:ext cx="7467863" cy="30603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342900" indent="-342900">
              <a:buFont typeface="Wingdings" panose="05000000000000000000" pitchFamily="2" charset="2"/>
              <a:buChar char="n"/>
            </a:pPr>
            <a:r>
              <a:rPr lang="en-US" altLang="zh-CN" b="1" dirty="0">
                <a:solidFill>
                  <a:schemeClr val="bg1"/>
                </a:solidFill>
              </a:rPr>
              <a:t>CSDN</a:t>
            </a:r>
            <a:r>
              <a:rPr lang="zh-CN" altLang="en-US" b="1" dirty="0" smtClean="0">
                <a:solidFill>
                  <a:schemeClr val="bg1"/>
                </a:solidFill>
              </a:rPr>
              <a:t>网站 </a:t>
            </a:r>
            <a:endParaRPr lang="en-US" altLang="zh-CN" b="1" dirty="0" smtClean="0">
              <a:solidFill>
                <a:schemeClr val="bg1"/>
              </a:solidFill>
            </a:endParaRPr>
          </a:p>
          <a:p>
            <a:pPr marL="0" indent="0">
              <a:buNone/>
            </a:pPr>
            <a:r>
              <a:rPr lang="zh-CN" altLang="en-US" b="1" dirty="0" smtClean="0">
                <a:solidFill>
                  <a:schemeClr val="bg1"/>
                </a:solidFill>
              </a:rPr>
              <a:t>访问时间：</a:t>
            </a:r>
            <a:r>
              <a:rPr lang="en-US" altLang="zh-CN" b="1" dirty="0" smtClean="0">
                <a:solidFill>
                  <a:schemeClr val="bg1"/>
                </a:solidFill>
              </a:rPr>
              <a:t>2018.10.15</a:t>
            </a:r>
            <a:endParaRPr lang="en-US" altLang="zh-CN" b="1" dirty="0">
              <a:solidFill>
                <a:schemeClr val="bg1"/>
              </a:solidFill>
            </a:endParaRPr>
          </a:p>
          <a:p>
            <a:pPr marL="342900" indent="-342900">
              <a:buFont typeface="Wingdings" panose="05000000000000000000" pitchFamily="2" charset="2"/>
              <a:buChar char="n"/>
            </a:pPr>
            <a:r>
              <a:rPr lang="zh-CN" altLang="en-US" b="1" dirty="0">
                <a:solidFill>
                  <a:schemeClr val="bg1"/>
                </a:solidFill>
              </a:rPr>
              <a:t>维基</a:t>
            </a:r>
            <a:r>
              <a:rPr lang="zh-CN" altLang="en-US" b="1" dirty="0" smtClean="0">
                <a:solidFill>
                  <a:schemeClr val="bg1"/>
                </a:solidFill>
              </a:rPr>
              <a:t>百科</a:t>
            </a:r>
            <a:endParaRPr lang="en-US" altLang="zh-CN" b="1" dirty="0" smtClean="0">
              <a:solidFill>
                <a:schemeClr val="bg1"/>
              </a:solidFill>
            </a:endParaRPr>
          </a:p>
          <a:p>
            <a:pPr marL="0" indent="0">
              <a:buNone/>
            </a:pPr>
            <a:r>
              <a:rPr lang="zh-CN" altLang="en-US" b="1" dirty="0">
                <a:solidFill>
                  <a:schemeClr val="bg1"/>
                </a:solidFill>
              </a:rPr>
              <a:t>访问</a:t>
            </a:r>
            <a:r>
              <a:rPr lang="zh-CN" altLang="en-US" b="1" dirty="0" smtClean="0">
                <a:solidFill>
                  <a:schemeClr val="bg1"/>
                </a:solidFill>
              </a:rPr>
              <a:t>时间：</a:t>
            </a:r>
            <a:r>
              <a:rPr lang="en-US" altLang="zh-CN" b="1" dirty="0" smtClean="0">
                <a:solidFill>
                  <a:schemeClr val="bg1"/>
                </a:solidFill>
              </a:rPr>
              <a:t>2018.10.16</a:t>
            </a:r>
            <a:endParaRPr lang="en-US" altLang="zh-CN" b="1" dirty="0">
              <a:solidFill>
                <a:schemeClr val="bg1"/>
              </a:solidFill>
            </a:endParaRPr>
          </a:p>
          <a:p>
            <a:pPr marL="342900" indent="-342900">
              <a:buFont typeface="Wingdings" panose="05000000000000000000" pitchFamily="2" charset="2"/>
              <a:buChar char="n"/>
            </a:pPr>
            <a:r>
              <a:rPr lang="en-US" altLang="zh-CN" b="1" dirty="0">
                <a:solidFill>
                  <a:schemeClr val="bg1"/>
                </a:solidFill>
              </a:rPr>
              <a:t>UML</a:t>
            </a:r>
            <a:r>
              <a:rPr lang="zh-CN" altLang="en-US" b="1" dirty="0">
                <a:solidFill>
                  <a:schemeClr val="bg1"/>
                </a:solidFill>
              </a:rPr>
              <a:t>用户指南</a:t>
            </a:r>
            <a:r>
              <a:rPr lang="en-US" altLang="zh-CN" b="1" dirty="0">
                <a:solidFill>
                  <a:schemeClr val="bg1"/>
                </a:solidFill>
              </a:rPr>
              <a:t>——</a:t>
            </a:r>
            <a:r>
              <a:rPr lang="zh-CN" altLang="en-US" b="1" dirty="0">
                <a:solidFill>
                  <a:schemeClr val="bg1"/>
                </a:solidFill>
              </a:rPr>
              <a:t>人民邮电</a:t>
            </a:r>
            <a:r>
              <a:rPr lang="zh-CN" altLang="en-US" b="1" dirty="0" smtClean="0">
                <a:solidFill>
                  <a:schemeClr val="bg1"/>
                </a:solidFill>
              </a:rPr>
              <a:t>出版社</a:t>
            </a:r>
            <a:endParaRPr lang="en-US" altLang="zh-CN" b="1" dirty="0" smtClean="0">
              <a:solidFill>
                <a:schemeClr val="bg1"/>
              </a:solidFill>
            </a:endParaRPr>
          </a:p>
          <a:p>
            <a:pPr marL="0" indent="0">
              <a:buNone/>
            </a:pPr>
            <a:r>
              <a:rPr lang="en-US" altLang="zh-CN" b="1" dirty="0" smtClean="0">
                <a:solidFill>
                  <a:schemeClr val="bg1"/>
                </a:solidFill>
              </a:rPr>
              <a:t>[</a:t>
            </a:r>
            <a:r>
              <a:rPr lang="zh-CN" altLang="en-US" b="1" dirty="0">
                <a:solidFill>
                  <a:schemeClr val="bg1"/>
                </a:solidFill>
              </a:rPr>
              <a:t>美</a:t>
            </a:r>
            <a:r>
              <a:rPr lang="en-US" altLang="zh-CN" b="1" dirty="0" smtClean="0">
                <a:solidFill>
                  <a:schemeClr val="bg1"/>
                </a:solidFill>
              </a:rPr>
              <a:t>]Grady</a:t>
            </a:r>
            <a:r>
              <a:rPr lang="zh-CN" altLang="en-US" b="1" dirty="0" smtClean="0">
                <a:solidFill>
                  <a:schemeClr val="bg1"/>
                </a:solidFill>
              </a:rPr>
              <a:t>著，</a:t>
            </a:r>
            <a:r>
              <a:rPr lang="en-US" altLang="zh-CN" b="1" dirty="0" smtClean="0">
                <a:solidFill>
                  <a:schemeClr val="bg1"/>
                </a:solidFill>
              </a:rPr>
              <a:t>James</a:t>
            </a:r>
            <a:r>
              <a:rPr lang="zh-CN" altLang="en-US" b="1" dirty="0" smtClean="0">
                <a:solidFill>
                  <a:schemeClr val="bg1"/>
                </a:solidFill>
              </a:rPr>
              <a:t>著，</a:t>
            </a:r>
            <a:r>
              <a:rPr lang="en-US" altLang="zh-CN" b="1" dirty="0" smtClean="0">
                <a:solidFill>
                  <a:schemeClr val="bg1"/>
                </a:solidFill>
              </a:rPr>
              <a:t>Ivar Jacobson</a:t>
            </a:r>
            <a:r>
              <a:rPr lang="zh-CN" altLang="en-US" b="1" dirty="0" smtClean="0">
                <a:solidFill>
                  <a:schemeClr val="bg1"/>
                </a:solidFill>
              </a:rPr>
              <a:t>著</a:t>
            </a:r>
            <a:endParaRPr lang="en-US" altLang="zh-CN"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fade">
                                      <p:cBhvr>
                                        <p:cTn id="7" dur="500"/>
                                        <p:tgtEl>
                                          <p:spTgt spid="174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410"/>
                                        </p:tgtEl>
                                        <p:attrNameLst>
                                          <p:attrName>style.visibility</p:attrName>
                                        </p:attrNameLst>
                                      </p:cBhvr>
                                      <p:to>
                                        <p:strVal val="visible"/>
                                      </p:to>
                                    </p:set>
                                    <p:anim calcmode="lin" valueType="num">
                                      <p:cBhvr>
                                        <p:cTn id="11" dur="1000" fill="hold"/>
                                        <p:tgtEl>
                                          <p:spTgt spid="17410"/>
                                        </p:tgtEl>
                                        <p:attrNameLst>
                                          <p:attrName>ppt_w</p:attrName>
                                        </p:attrNameLst>
                                      </p:cBhvr>
                                      <p:tavLst>
                                        <p:tav tm="0">
                                          <p:val>
                                            <p:fltVal val="0"/>
                                          </p:val>
                                        </p:tav>
                                        <p:tav tm="100000">
                                          <p:val>
                                            <p:strVal val="#ppt_w"/>
                                          </p:val>
                                        </p:tav>
                                      </p:tavLst>
                                    </p:anim>
                                    <p:anim calcmode="lin" valueType="num">
                                      <p:cBhvr>
                                        <p:cTn id="12" dur="1000" fill="hold"/>
                                        <p:tgtEl>
                                          <p:spTgt spid="17410"/>
                                        </p:tgtEl>
                                        <p:attrNameLst>
                                          <p:attrName>ppt_h</p:attrName>
                                        </p:attrNameLst>
                                      </p:cBhvr>
                                      <p:tavLst>
                                        <p:tav tm="0">
                                          <p:val>
                                            <p:fltVal val="0"/>
                                          </p:val>
                                        </p:tav>
                                        <p:tav tm="100000">
                                          <p:val>
                                            <p:strVal val="#ppt_h"/>
                                          </p:val>
                                        </p:tav>
                                      </p:tavLst>
                                    </p:anim>
                                    <p:animEffect transition="in" filter="fade">
                                      <p:cBhvr>
                                        <p:cTn id="13" dur="1000"/>
                                        <p:tgtEl>
                                          <p:spTgt spid="1741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7411"/>
                                        </p:tgtEl>
                                        <p:attrNameLst>
                                          <p:attrName>style.visibility</p:attrName>
                                        </p:attrNameLst>
                                      </p:cBhvr>
                                      <p:to>
                                        <p:strVal val="visible"/>
                                      </p:to>
                                    </p:set>
                                    <p:anim calcmode="lin" valueType="num">
                                      <p:cBhvr>
                                        <p:cTn id="16" dur="500" decel="50000" fill="hold">
                                          <p:stCondLst>
                                            <p:cond delay="0"/>
                                          </p:stCondLst>
                                        </p:cTn>
                                        <p:tgtEl>
                                          <p:spTgt spid="1741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741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7411"/>
                                        </p:tgtEl>
                                        <p:attrNameLst>
                                          <p:attrName>ppt_w</p:attrName>
                                        </p:attrNameLst>
                                      </p:cBhvr>
                                      <p:tavLst>
                                        <p:tav tm="0">
                                          <p:val>
                                            <p:strVal val="#ppt_w*.05"/>
                                          </p:val>
                                        </p:tav>
                                        <p:tav tm="100000">
                                          <p:val>
                                            <p:strVal val="#ppt_w"/>
                                          </p:val>
                                        </p:tav>
                                      </p:tavLst>
                                    </p:anim>
                                    <p:anim calcmode="lin" valueType="num">
                                      <p:cBhvr>
                                        <p:cTn id="19" dur="1000" fill="hold"/>
                                        <p:tgtEl>
                                          <p:spTgt spid="1741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741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741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741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7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ldLvl="0" animBg="1"/>
      <p:bldP spid="1741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组合 4"/>
          <p:cNvGrpSpPr/>
          <p:nvPr/>
        </p:nvGrpSpPr>
        <p:grpSpPr>
          <a:xfrm>
            <a:off x="3368675" y="1376363"/>
            <a:ext cx="4957763" cy="4870450"/>
            <a:chOff x="0" y="0"/>
            <a:chExt cx="4956930" cy="4870495"/>
          </a:xfrm>
        </p:grpSpPr>
        <p:grpSp>
          <p:nvGrpSpPr>
            <p:cNvPr id="13321" name="组合 3"/>
            <p:cNvGrpSpPr/>
            <p:nvPr/>
          </p:nvGrpSpPr>
          <p:grpSpPr>
            <a:xfrm>
              <a:off x="362756" y="0"/>
              <a:ext cx="4594174" cy="4706233"/>
              <a:chOff x="0" y="0"/>
              <a:chExt cx="4911907" cy="4959490"/>
            </a:xfrm>
          </p:grpSpPr>
          <p:sp>
            <p:nvSpPr>
              <p:cNvPr id="13323" name="椭圆 25"/>
              <p:cNvSpPr/>
              <p:nvPr/>
            </p:nvSpPr>
            <p:spPr>
              <a:xfrm>
                <a:off x="0" y="0"/>
                <a:ext cx="4823994" cy="4823994"/>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3324" name="空心弧 2"/>
              <p:cNvSpPr/>
              <p:nvPr/>
            </p:nvSpPr>
            <p:spPr>
              <a:xfrm>
                <a:off x="87914" y="135496"/>
                <a:ext cx="4823993" cy="4823994"/>
              </a:xfrm>
              <a:custGeom>
                <a:avLst/>
                <a:gdLst/>
                <a:ahLst/>
                <a:cxnLst>
                  <a:cxn ang="0">
                    <a:pos x="324266" y="1204060"/>
                  </a:cxn>
                  <a:cxn ang="0">
                    <a:pos x="2077499" y="23307"/>
                  </a:cxn>
                  <a:cxn ang="0">
                    <a:pos x="2094010" y="141212"/>
                  </a:cxn>
                  <a:cxn ang="0">
                    <a:pos x="427317" y="1263684"/>
                  </a:cxn>
                  <a:cxn ang="0">
                    <a:pos x="324266" y="1204060"/>
                  </a:cxn>
                </a:cxnLst>
                <a:rect l="0" t="0" r="0" b="0"/>
                <a:pathLst>
                  <a:path w="4823993" h="4823994">
                    <a:moveTo>
                      <a:pt x="324266" y="1204060"/>
                    </a:moveTo>
                    <a:cubicBezTo>
                      <a:pt x="695916" y="561722"/>
                      <a:pt x="1342564" y="126222"/>
                      <a:pt x="2077499" y="23307"/>
                    </a:cubicBezTo>
                    <a:lnTo>
                      <a:pt x="2094010" y="141212"/>
                    </a:lnTo>
                    <a:cubicBezTo>
                      <a:pt x="1395351" y="239048"/>
                      <a:pt x="780622" y="653051"/>
                      <a:pt x="427317" y="1263684"/>
                    </a:cubicBezTo>
                    <a:lnTo>
                      <a:pt x="324266" y="1204060"/>
                    </a:lnTo>
                    <a:close/>
                  </a:path>
                </a:pathLst>
              </a:custGeom>
              <a:solidFill>
                <a:schemeClr val="bg1">
                  <a:alpha val="79999"/>
                </a:schemeClr>
              </a:solidFill>
              <a:ln w="9525">
                <a:noFill/>
              </a:ln>
            </p:spPr>
            <p:txBody>
              <a:bodyPr/>
              <a:lstStyle/>
              <a:p>
                <a:endParaRPr lang="zh-CN" altLang="en-US"/>
              </a:p>
            </p:txBody>
          </p:sp>
        </p:grpSp>
        <p:sp>
          <p:nvSpPr>
            <p:cNvPr id="13322" name="空心弧 10"/>
            <p:cNvSpPr/>
            <p:nvPr/>
          </p:nvSpPr>
          <p:spPr>
            <a:xfrm rot="-6506396">
              <a:off x="0" y="46498"/>
              <a:ext cx="4823993" cy="4823994"/>
            </a:xfrm>
            <a:custGeom>
              <a:avLst/>
              <a:gdLst/>
              <a:ahLst/>
              <a:cxnLst>
                <a:cxn ang="0">
                  <a:pos x="1024484" y="439046"/>
                </a:cxn>
                <a:cxn ang="0">
                  <a:pos x="2479666" y="950"/>
                </a:cxn>
                <a:cxn ang="0">
                  <a:pos x="2476232" y="123286"/>
                </a:cxn>
                <a:cxn ang="0">
                  <a:pos x="1094886" y="539153"/>
                </a:cxn>
                <a:cxn ang="0">
                  <a:pos x="1024484" y="439046"/>
                </a:cxn>
              </a:cxnLst>
              <a:rect l="0" t="0" r="0" b="0"/>
              <a:pathLst>
                <a:path w="4823993" h="4823994">
                  <a:moveTo>
                    <a:pt x="1024484" y="439046"/>
                  </a:moveTo>
                  <a:cubicBezTo>
                    <a:pt x="1449667" y="140029"/>
                    <a:pt x="1960071" y="-13633"/>
                    <a:pt x="2479666" y="950"/>
                  </a:cubicBezTo>
                  <a:cubicBezTo>
                    <a:pt x="2478521" y="41729"/>
                    <a:pt x="2477377" y="82507"/>
                    <a:pt x="2476232" y="123286"/>
                  </a:cubicBezTo>
                  <a:cubicBezTo>
                    <a:pt x="1983001" y="109443"/>
                    <a:pt x="1498495" y="255308"/>
                    <a:pt x="1094886" y="539153"/>
                  </a:cubicBezTo>
                  <a:lnTo>
                    <a:pt x="1024484" y="439046"/>
                  </a:lnTo>
                  <a:close/>
                </a:path>
              </a:pathLst>
            </a:custGeom>
            <a:solidFill>
              <a:schemeClr val="bg1">
                <a:alpha val="79999"/>
              </a:schemeClr>
            </a:solidFill>
            <a:ln w="9525">
              <a:noFill/>
            </a:ln>
          </p:spPr>
          <p:txBody>
            <a:bodyPr/>
            <a:lstStyle/>
            <a:p>
              <a:endParaRPr lang="zh-CN" altLang="en-US"/>
            </a:p>
          </p:txBody>
        </p:sp>
      </p:grpSp>
      <p:sp>
        <p:nvSpPr>
          <p:cNvPr id="24583" name="文本框 24"/>
          <p:cNvSpPr txBox="1"/>
          <p:nvPr/>
        </p:nvSpPr>
        <p:spPr>
          <a:xfrm>
            <a:off x="4124325" y="2895600"/>
            <a:ext cx="4319588" cy="11064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6600" dirty="0">
                <a:solidFill>
                  <a:srgbClr val="FFFFFF"/>
                </a:solidFill>
              </a:rPr>
              <a:t>Thank you</a:t>
            </a:r>
            <a:endParaRPr lang="zh-CN" altLang="en-US" sz="6600" dirty="0">
              <a:solidFill>
                <a:srgbClr val="FFFFFF"/>
              </a:solidFill>
            </a:endParaRPr>
          </a:p>
        </p:txBody>
      </p:sp>
      <p:sp>
        <p:nvSpPr>
          <p:cNvPr id="24585" name="椭圆 27"/>
          <p:cNvSpPr/>
          <p:nvPr/>
        </p:nvSpPr>
        <p:spPr>
          <a:xfrm>
            <a:off x="7608888" y="3863975"/>
            <a:ext cx="1223962"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586" name="椭圆 28"/>
          <p:cNvSpPr/>
          <p:nvPr/>
        </p:nvSpPr>
        <p:spPr>
          <a:xfrm>
            <a:off x="8418513" y="3729038"/>
            <a:ext cx="806450" cy="868362"/>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587" name="椭圆 11"/>
          <p:cNvSpPr/>
          <p:nvPr/>
        </p:nvSpPr>
        <p:spPr>
          <a:xfrm>
            <a:off x="2439988" y="2378075"/>
            <a:ext cx="366712" cy="36671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588" name="椭圆 12"/>
          <p:cNvSpPr/>
          <p:nvPr/>
        </p:nvSpPr>
        <p:spPr>
          <a:xfrm>
            <a:off x="2611438" y="1852613"/>
            <a:ext cx="246062" cy="246062"/>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589" name="椭圆 13"/>
          <p:cNvSpPr/>
          <p:nvPr/>
        </p:nvSpPr>
        <p:spPr>
          <a:xfrm>
            <a:off x="1938338" y="2438400"/>
            <a:ext cx="185737" cy="185738"/>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wipe(up)">
                                      <p:cBhvr>
                                        <p:cTn id="7" dur="500"/>
                                        <p:tgtEl>
                                          <p:spTgt spid="2457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4585"/>
                                        </p:tgtEl>
                                        <p:attrNameLst>
                                          <p:attrName>style.visibility</p:attrName>
                                        </p:attrNameLst>
                                      </p:cBhvr>
                                      <p:to>
                                        <p:strVal val="visible"/>
                                      </p:to>
                                    </p:set>
                                    <p:animEffect transition="in" filter="wipe(down)">
                                      <p:cBhvr>
                                        <p:cTn id="11" dur="500"/>
                                        <p:tgtEl>
                                          <p:spTgt spid="24585"/>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24586"/>
                                        </p:tgtEl>
                                        <p:attrNameLst>
                                          <p:attrName>style.visibility</p:attrName>
                                        </p:attrNameLst>
                                      </p:cBhvr>
                                      <p:to>
                                        <p:strVal val="visible"/>
                                      </p:to>
                                    </p:set>
                                    <p:animEffect transition="in" filter="wipe(down)">
                                      <p:cBhvr>
                                        <p:cTn id="14" dur="500"/>
                                        <p:tgtEl>
                                          <p:spTgt spid="24586"/>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24583"/>
                                        </p:tgtEl>
                                        <p:attrNameLst>
                                          <p:attrName>style.visibility</p:attrName>
                                        </p:attrNameLst>
                                      </p:cBhvr>
                                      <p:to>
                                        <p:strVal val="visible"/>
                                      </p:to>
                                    </p:set>
                                    <p:anim calcmode="lin" valueType="num">
                                      <p:cBhvr additive="base">
                                        <p:cTn id="18" dur="500" fill="hold"/>
                                        <p:tgtEl>
                                          <p:spTgt spid="24583"/>
                                        </p:tgtEl>
                                        <p:attrNameLst>
                                          <p:attrName>ppt_x</p:attrName>
                                        </p:attrNameLst>
                                      </p:cBhvr>
                                      <p:tavLst>
                                        <p:tav tm="0">
                                          <p:val>
                                            <p:strVal val="#ppt_x"/>
                                          </p:val>
                                        </p:tav>
                                        <p:tav tm="100000">
                                          <p:val>
                                            <p:strVal val="#ppt_x"/>
                                          </p:val>
                                        </p:tav>
                                      </p:tavLst>
                                    </p:anim>
                                    <p:anim calcmode="lin" valueType="num">
                                      <p:cBhvr additive="base">
                                        <p:cTn id="19" dur="500" fill="hold"/>
                                        <p:tgtEl>
                                          <p:spTgt spid="24583"/>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2" presetClass="entr" presetSubtype="9" fill="hold" grpId="0" nodeType="afterEffect">
                                  <p:stCondLst>
                                    <p:cond delay="0"/>
                                  </p:stCondLst>
                                  <p:childTnLst>
                                    <p:set>
                                      <p:cBhvr>
                                        <p:cTn id="22" dur="1" fill="hold">
                                          <p:stCondLst>
                                            <p:cond delay="0"/>
                                          </p:stCondLst>
                                        </p:cTn>
                                        <p:tgtEl>
                                          <p:spTgt spid="24587"/>
                                        </p:tgtEl>
                                        <p:attrNameLst>
                                          <p:attrName>style.visibility</p:attrName>
                                        </p:attrNameLst>
                                      </p:cBhvr>
                                      <p:to>
                                        <p:strVal val="visible"/>
                                      </p:to>
                                    </p:set>
                                    <p:anim calcmode="lin" valueType="num">
                                      <p:cBhvr additive="base">
                                        <p:cTn id="23" dur="500" fill="hold"/>
                                        <p:tgtEl>
                                          <p:spTgt spid="24587"/>
                                        </p:tgtEl>
                                        <p:attrNameLst>
                                          <p:attrName>ppt_x</p:attrName>
                                        </p:attrNameLst>
                                      </p:cBhvr>
                                      <p:tavLst>
                                        <p:tav tm="0">
                                          <p:val>
                                            <p:strVal val="0-#ppt_w/2"/>
                                          </p:val>
                                        </p:tav>
                                        <p:tav tm="100000">
                                          <p:val>
                                            <p:strVal val="#ppt_x"/>
                                          </p:val>
                                        </p:tav>
                                      </p:tavLst>
                                    </p:anim>
                                    <p:anim calcmode="lin" valueType="num">
                                      <p:cBhvr additive="base">
                                        <p:cTn id="24" dur="500" fill="hold"/>
                                        <p:tgtEl>
                                          <p:spTgt spid="24587"/>
                                        </p:tgtEl>
                                        <p:attrNameLst>
                                          <p:attrName>ppt_y</p:attrName>
                                        </p:attrNameLst>
                                      </p:cBhvr>
                                      <p:tavLst>
                                        <p:tav tm="0">
                                          <p:val>
                                            <p:strVal val="0-#ppt_h/2"/>
                                          </p:val>
                                        </p:tav>
                                        <p:tav tm="100000">
                                          <p:val>
                                            <p:strVal val="#ppt_y"/>
                                          </p:val>
                                        </p:tav>
                                      </p:tavLst>
                                    </p:anim>
                                  </p:childTnLst>
                                </p:cTn>
                              </p:par>
                              <p:par>
                                <p:cTn id="25" presetID="2" presetClass="entr" presetSubtype="9" fill="hold" grpId="0" nodeType="withEffect">
                                  <p:stCondLst>
                                    <p:cond delay="0"/>
                                  </p:stCondLst>
                                  <p:childTnLst>
                                    <p:set>
                                      <p:cBhvr>
                                        <p:cTn id="26" dur="1" fill="hold">
                                          <p:stCondLst>
                                            <p:cond delay="0"/>
                                          </p:stCondLst>
                                        </p:cTn>
                                        <p:tgtEl>
                                          <p:spTgt spid="24588"/>
                                        </p:tgtEl>
                                        <p:attrNameLst>
                                          <p:attrName>style.visibility</p:attrName>
                                        </p:attrNameLst>
                                      </p:cBhvr>
                                      <p:to>
                                        <p:strVal val="visible"/>
                                      </p:to>
                                    </p:set>
                                    <p:anim calcmode="lin" valueType="num">
                                      <p:cBhvr additive="base">
                                        <p:cTn id="27" dur="500" fill="hold"/>
                                        <p:tgtEl>
                                          <p:spTgt spid="24588"/>
                                        </p:tgtEl>
                                        <p:attrNameLst>
                                          <p:attrName>ppt_x</p:attrName>
                                        </p:attrNameLst>
                                      </p:cBhvr>
                                      <p:tavLst>
                                        <p:tav tm="0">
                                          <p:val>
                                            <p:strVal val="0-#ppt_w/2"/>
                                          </p:val>
                                        </p:tav>
                                        <p:tav tm="100000">
                                          <p:val>
                                            <p:strVal val="#ppt_x"/>
                                          </p:val>
                                        </p:tav>
                                      </p:tavLst>
                                    </p:anim>
                                    <p:anim calcmode="lin" valueType="num">
                                      <p:cBhvr additive="base">
                                        <p:cTn id="28" dur="500" fill="hold"/>
                                        <p:tgtEl>
                                          <p:spTgt spid="24588"/>
                                        </p:tgtEl>
                                        <p:attrNameLst>
                                          <p:attrName>ppt_y</p:attrName>
                                        </p:attrNameLst>
                                      </p:cBhvr>
                                      <p:tavLst>
                                        <p:tav tm="0">
                                          <p:val>
                                            <p:strVal val="0-#ppt_h/2"/>
                                          </p:val>
                                        </p:tav>
                                        <p:tav tm="100000">
                                          <p:val>
                                            <p:strVal val="#ppt_y"/>
                                          </p:val>
                                        </p:tav>
                                      </p:tavLst>
                                    </p:anim>
                                  </p:childTnLst>
                                </p:cTn>
                              </p:par>
                              <p:par>
                                <p:cTn id="29" presetID="2" presetClass="entr" presetSubtype="9" fill="hold" grpId="0" nodeType="withEffect">
                                  <p:stCondLst>
                                    <p:cond delay="0"/>
                                  </p:stCondLst>
                                  <p:childTnLst>
                                    <p:set>
                                      <p:cBhvr>
                                        <p:cTn id="30" dur="1" fill="hold">
                                          <p:stCondLst>
                                            <p:cond delay="0"/>
                                          </p:stCondLst>
                                        </p:cTn>
                                        <p:tgtEl>
                                          <p:spTgt spid="24589"/>
                                        </p:tgtEl>
                                        <p:attrNameLst>
                                          <p:attrName>style.visibility</p:attrName>
                                        </p:attrNameLst>
                                      </p:cBhvr>
                                      <p:to>
                                        <p:strVal val="visible"/>
                                      </p:to>
                                    </p:set>
                                    <p:anim calcmode="lin" valueType="num">
                                      <p:cBhvr additive="base">
                                        <p:cTn id="31" dur="500" fill="hold"/>
                                        <p:tgtEl>
                                          <p:spTgt spid="24589"/>
                                        </p:tgtEl>
                                        <p:attrNameLst>
                                          <p:attrName>ppt_x</p:attrName>
                                        </p:attrNameLst>
                                      </p:cBhvr>
                                      <p:tavLst>
                                        <p:tav tm="0">
                                          <p:val>
                                            <p:strVal val="0-#ppt_w/2"/>
                                          </p:val>
                                        </p:tav>
                                        <p:tav tm="100000">
                                          <p:val>
                                            <p:strVal val="#ppt_x"/>
                                          </p:val>
                                        </p:tav>
                                      </p:tavLst>
                                    </p:anim>
                                    <p:anim calcmode="lin" valueType="num">
                                      <p:cBhvr additive="base">
                                        <p:cTn id="32" dur="500" fill="hold"/>
                                        <p:tgtEl>
                                          <p:spTgt spid="2458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p:bldP spid="24585" grpId="0" animBg="1"/>
      <p:bldP spid="24586" grpId="0" animBg="1"/>
      <p:bldP spid="24587" grpId="0" animBg="1"/>
      <p:bldP spid="24588" grpId="0" animBg="1"/>
      <p:bldP spid="2458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13"/>
          <p:cNvSpPr/>
          <p:nvPr/>
        </p:nvSpPr>
        <p:spPr>
          <a:xfrm>
            <a:off x="3182938" y="2420938"/>
            <a:ext cx="2663825" cy="2663825"/>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 name="矩形 14"/>
          <p:cNvSpPr/>
          <p:nvPr/>
        </p:nvSpPr>
        <p:spPr>
          <a:xfrm>
            <a:off x="6062663" y="3517900"/>
            <a:ext cx="2932112" cy="471488"/>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5" name="矩形 15"/>
          <p:cNvSpPr/>
          <p:nvPr/>
        </p:nvSpPr>
        <p:spPr>
          <a:xfrm>
            <a:off x="6064250" y="4233863"/>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6" name="矩形 16"/>
          <p:cNvSpPr/>
          <p:nvPr/>
        </p:nvSpPr>
        <p:spPr>
          <a:xfrm>
            <a:off x="6062663" y="2039938"/>
            <a:ext cx="2932112"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7" name="文本框 17"/>
          <p:cNvSpPr txBox="1"/>
          <p:nvPr/>
        </p:nvSpPr>
        <p:spPr>
          <a:xfrm>
            <a:off x="5445125" y="20399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8" name="文本框 18"/>
          <p:cNvSpPr txBox="1"/>
          <p:nvPr/>
        </p:nvSpPr>
        <p:spPr>
          <a:xfrm>
            <a:off x="6062663" y="2076450"/>
            <a:ext cx="2133600"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为什么要建模</a:t>
            </a:r>
          </a:p>
        </p:txBody>
      </p:sp>
      <p:sp>
        <p:nvSpPr>
          <p:cNvPr id="29" name="文本框 19"/>
          <p:cNvSpPr txBox="1"/>
          <p:nvPr/>
        </p:nvSpPr>
        <p:spPr>
          <a:xfrm>
            <a:off x="6062663" y="2814638"/>
            <a:ext cx="2063750" cy="3984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介绍</a:t>
            </a:r>
          </a:p>
        </p:txBody>
      </p:sp>
      <p:sp>
        <p:nvSpPr>
          <p:cNvPr id="30" name="文本框 20"/>
          <p:cNvSpPr txBox="1"/>
          <p:nvPr/>
        </p:nvSpPr>
        <p:spPr>
          <a:xfrm>
            <a:off x="6062663" y="3554413"/>
            <a:ext cx="1863725" cy="3984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概念模型</a:t>
            </a:r>
          </a:p>
        </p:txBody>
      </p:sp>
      <p:sp>
        <p:nvSpPr>
          <p:cNvPr id="31" name="文本框 21"/>
          <p:cNvSpPr txBox="1"/>
          <p:nvPr/>
        </p:nvSpPr>
        <p:spPr>
          <a:xfrm>
            <a:off x="5445125" y="275431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2" name="文本框 22"/>
          <p:cNvSpPr txBox="1"/>
          <p:nvPr/>
        </p:nvSpPr>
        <p:spPr>
          <a:xfrm>
            <a:off x="5445125" y="3465513"/>
            <a:ext cx="61753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椭圆 29"/>
          <p:cNvSpPr/>
          <p:nvPr/>
        </p:nvSpPr>
        <p:spPr>
          <a:xfrm>
            <a:off x="2593975" y="2241550"/>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4" name="文本框 23"/>
          <p:cNvSpPr txBox="1"/>
          <p:nvPr/>
        </p:nvSpPr>
        <p:spPr>
          <a:xfrm>
            <a:off x="2844800" y="2681288"/>
            <a:ext cx="1947863" cy="11382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r" eaLnBrk="1" hangingPunct="1">
              <a:lnSpc>
                <a:spcPct val="100000"/>
              </a:lnSpc>
              <a:spcBef>
                <a:spcPct val="0"/>
              </a:spcBef>
              <a:buNone/>
            </a:pPr>
            <a:r>
              <a:rPr lang="en-US" altLang="zh-CN" sz="3200" dirty="0">
                <a:solidFill>
                  <a:schemeClr val="bg1"/>
                </a:solidFill>
                <a:latin typeface="微软雅黑" panose="020B0503020204020204" pitchFamily="34" charset="-122"/>
                <a:ea typeface="微软雅黑" panose="020B0503020204020204" pitchFamily="34" charset="-122"/>
              </a:rPr>
              <a:t>contents</a:t>
            </a:r>
          </a:p>
          <a:p>
            <a:pPr marL="0" lvl="0" indent="0" algn="r" eaLnBrk="1" hangingPunct="1">
              <a:lnSpc>
                <a:spcPct val="100000"/>
              </a:lnSpc>
              <a:spcBef>
                <a:spcPct val="0"/>
              </a:spcBef>
              <a:buNone/>
            </a:pPr>
            <a:r>
              <a:rPr lang="zh-CN" altLang="en-US" sz="3600" dirty="0">
                <a:solidFill>
                  <a:schemeClr val="bg1"/>
                </a:solidFill>
                <a:latin typeface="微软雅黑" panose="020B0503020204020204" pitchFamily="34" charset="-122"/>
                <a:ea typeface="微软雅黑" panose="020B0503020204020204" pitchFamily="34" charset="-122"/>
              </a:rPr>
              <a:t>目录</a:t>
            </a:r>
            <a:endParaRPr lang="en-US" altLang="zh-CN" sz="3600" dirty="0">
              <a:solidFill>
                <a:schemeClr val="bg1"/>
              </a:solidFill>
              <a:latin typeface="微软雅黑" panose="020B0503020204020204" pitchFamily="34" charset="-122"/>
              <a:ea typeface="微软雅黑" panose="020B0503020204020204" pitchFamily="34" charset="-122"/>
            </a:endParaRPr>
          </a:p>
        </p:txBody>
      </p:sp>
      <p:sp>
        <p:nvSpPr>
          <p:cNvPr id="35" name="矩形 14"/>
          <p:cNvSpPr/>
          <p:nvPr/>
        </p:nvSpPr>
        <p:spPr>
          <a:xfrm>
            <a:off x="6061075" y="4999038"/>
            <a:ext cx="2932113" cy="471487"/>
          </a:xfrm>
          <a:prstGeom prst="rect">
            <a:avLst/>
          </a:prstGeom>
          <a:solidFill>
            <a:schemeClr val="bg1">
              <a:alpha val="29803"/>
            </a:schemeClr>
          </a:solidFill>
          <a:ln w="12700">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6" name="文本框 20"/>
          <p:cNvSpPr txBox="1"/>
          <p:nvPr/>
        </p:nvSpPr>
        <p:spPr>
          <a:xfrm>
            <a:off x="6062663" y="4244975"/>
            <a:ext cx="2271712"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体系结构</a:t>
            </a:r>
          </a:p>
        </p:txBody>
      </p:sp>
      <p:sp>
        <p:nvSpPr>
          <p:cNvPr id="37" name="文本框 22"/>
          <p:cNvSpPr txBox="1"/>
          <p:nvPr/>
        </p:nvSpPr>
        <p:spPr>
          <a:xfrm>
            <a:off x="5445125" y="4183063"/>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8" name="矩形 14"/>
          <p:cNvSpPr/>
          <p:nvPr/>
        </p:nvSpPr>
        <p:spPr>
          <a:xfrm>
            <a:off x="6069013" y="2779713"/>
            <a:ext cx="2932112" cy="469900"/>
          </a:xfrm>
          <a:prstGeom prst="rect">
            <a:avLst/>
          </a:prstGeom>
          <a:solidFill>
            <a:schemeClr val="bg1">
              <a:alpha val="29803"/>
            </a:schemeClr>
          </a:solidFill>
          <a:ln w="12700" cap="flat" cmpd="sng">
            <a:solidFill>
              <a:schemeClr val="bg1"/>
            </a:solidFill>
            <a:prstDash val="solid"/>
            <a:roun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9" name="文本框 20"/>
          <p:cNvSpPr txBox="1"/>
          <p:nvPr/>
        </p:nvSpPr>
        <p:spPr>
          <a:xfrm>
            <a:off x="6061075" y="5010150"/>
            <a:ext cx="2541588" cy="4000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组员分工</a:t>
            </a:r>
          </a:p>
        </p:txBody>
      </p:sp>
      <p:sp>
        <p:nvSpPr>
          <p:cNvPr id="40" name="文本框 22"/>
          <p:cNvSpPr txBox="1"/>
          <p:nvPr/>
        </p:nvSpPr>
        <p:spPr>
          <a:xfrm>
            <a:off x="5445125" y="4948238"/>
            <a:ext cx="617538"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dirty="0">
                <a:solidFill>
                  <a:schemeClr val="bg1"/>
                </a:solidFill>
                <a:latin typeface="微软雅黑" panose="020B0503020204020204" pitchFamily="34" charset="-122"/>
                <a:ea typeface="微软雅黑" panose="020B0503020204020204" pitchFamily="34" charset="-122"/>
              </a:rPr>
              <a:t>05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out)">
                                      <p:cBhvr>
                                        <p:cTn id="7" dur="1000"/>
                                        <p:tgtEl>
                                          <p:spTgt spid="23"/>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out)">
                                      <p:cBhvr>
                                        <p:cTn id="10" dur="1000"/>
                                        <p:tgtEl>
                                          <p:spTgt spid="3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barn(inVertical)">
                                      <p:cBhvr>
                                        <p:cTn id="14" dur="500"/>
                                        <p:tgtEl>
                                          <p:spTgt spid="34"/>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
                                          </p:val>
                                        </p:tav>
                                        <p:tav tm="100000">
                                          <p:val>
                                            <p:strVal val="#ppt_w"/>
                                          </p:val>
                                        </p:tav>
                                      </p:tavLst>
                                    </p:anim>
                                    <p:anim calcmode="lin" valueType="num">
                                      <p:cBhvr>
                                        <p:cTn id="19" dur="1000" fill="hold"/>
                                        <p:tgtEl>
                                          <p:spTgt spid="26"/>
                                        </p:tgtEl>
                                        <p:attrNameLst>
                                          <p:attrName>ppt_h</p:attrName>
                                        </p:attrNameLst>
                                      </p:cBhvr>
                                      <p:tavLst>
                                        <p:tav tm="0">
                                          <p:val>
                                            <p:fltVal val="0"/>
                                          </p:val>
                                        </p:tav>
                                        <p:tav tm="100000">
                                          <p:val>
                                            <p:strVal val="#ppt_h"/>
                                          </p:val>
                                        </p:tav>
                                      </p:tavLst>
                                    </p:anim>
                                    <p:animEffect transition="in" filter="fade">
                                      <p:cBhvr>
                                        <p:cTn id="20" dur="10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fltVal val="0"/>
                                          </p:val>
                                        </p:tav>
                                        <p:tav tm="100000">
                                          <p:val>
                                            <p:strVal val="#ppt_w"/>
                                          </p:val>
                                        </p:tav>
                                      </p:tavLst>
                                    </p:anim>
                                    <p:anim calcmode="lin" valueType="num">
                                      <p:cBhvr>
                                        <p:cTn id="24" dur="1000" fill="hold"/>
                                        <p:tgtEl>
                                          <p:spTgt spid="25"/>
                                        </p:tgtEl>
                                        <p:attrNameLst>
                                          <p:attrName>ppt_h</p:attrName>
                                        </p:attrNameLst>
                                      </p:cBhvr>
                                      <p:tavLst>
                                        <p:tav tm="0">
                                          <p:val>
                                            <p:fltVal val="0"/>
                                          </p:val>
                                        </p:tav>
                                        <p:tav tm="100000">
                                          <p:val>
                                            <p:strVal val="#ppt_h"/>
                                          </p:val>
                                        </p:tav>
                                      </p:tavLst>
                                    </p:anim>
                                    <p:animEffect transition="in" filter="fade">
                                      <p:cBhvr>
                                        <p:cTn id="25" dur="10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1000" fill="hold"/>
                                        <p:tgtEl>
                                          <p:spTgt spid="24"/>
                                        </p:tgtEl>
                                        <p:attrNameLst>
                                          <p:attrName>ppt_w</p:attrName>
                                        </p:attrNameLst>
                                      </p:cBhvr>
                                      <p:tavLst>
                                        <p:tav tm="0">
                                          <p:val>
                                            <p:fltVal val="0"/>
                                          </p:val>
                                        </p:tav>
                                        <p:tav tm="100000">
                                          <p:val>
                                            <p:strVal val="#ppt_w"/>
                                          </p:val>
                                        </p:tav>
                                      </p:tavLst>
                                    </p:anim>
                                    <p:anim calcmode="lin" valueType="num">
                                      <p:cBhvr>
                                        <p:cTn id="29" dur="1000" fill="hold"/>
                                        <p:tgtEl>
                                          <p:spTgt spid="24"/>
                                        </p:tgtEl>
                                        <p:attrNameLst>
                                          <p:attrName>ppt_h</p:attrName>
                                        </p:attrNameLst>
                                      </p:cBhvr>
                                      <p:tavLst>
                                        <p:tav tm="0">
                                          <p:val>
                                            <p:fltVal val="0"/>
                                          </p:val>
                                        </p:tav>
                                        <p:tav tm="100000">
                                          <p:val>
                                            <p:strVal val="#ppt_h"/>
                                          </p:val>
                                        </p:tav>
                                      </p:tavLst>
                                    </p:anim>
                                    <p:animEffect transition="in" filter="fade">
                                      <p:cBhvr>
                                        <p:cTn id="30" dur="10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1000" fill="hold"/>
                                        <p:tgtEl>
                                          <p:spTgt spid="35"/>
                                        </p:tgtEl>
                                        <p:attrNameLst>
                                          <p:attrName>ppt_w</p:attrName>
                                        </p:attrNameLst>
                                      </p:cBhvr>
                                      <p:tavLst>
                                        <p:tav tm="0">
                                          <p:val>
                                            <p:fltVal val="0"/>
                                          </p:val>
                                        </p:tav>
                                        <p:tav tm="100000">
                                          <p:val>
                                            <p:strVal val="#ppt_w"/>
                                          </p:val>
                                        </p:tav>
                                      </p:tavLst>
                                    </p:anim>
                                    <p:anim calcmode="lin" valueType="num">
                                      <p:cBhvr>
                                        <p:cTn id="34" dur="1000" fill="hold"/>
                                        <p:tgtEl>
                                          <p:spTgt spid="35"/>
                                        </p:tgtEl>
                                        <p:attrNameLst>
                                          <p:attrName>ppt_h</p:attrName>
                                        </p:attrNameLst>
                                      </p:cBhvr>
                                      <p:tavLst>
                                        <p:tav tm="0">
                                          <p:val>
                                            <p:fltVal val="0"/>
                                          </p:val>
                                        </p:tav>
                                        <p:tav tm="100000">
                                          <p:val>
                                            <p:strVal val="#ppt_h"/>
                                          </p:val>
                                        </p:tav>
                                      </p:tavLst>
                                    </p:anim>
                                    <p:animEffect transition="in" filter="fade">
                                      <p:cBhvr>
                                        <p:cTn id="35" dur="10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 calcmode="lin" valueType="num">
                                      <p:cBhvr>
                                        <p:cTn id="38" dur="1000" fill="hold"/>
                                        <p:tgtEl>
                                          <p:spTgt spid="38"/>
                                        </p:tgtEl>
                                        <p:attrNameLst>
                                          <p:attrName>ppt_w</p:attrName>
                                        </p:attrNameLst>
                                      </p:cBhvr>
                                      <p:tavLst>
                                        <p:tav tm="0">
                                          <p:val>
                                            <p:fltVal val="0"/>
                                          </p:val>
                                        </p:tav>
                                        <p:tav tm="100000">
                                          <p:val>
                                            <p:strVal val="#ppt_w"/>
                                          </p:val>
                                        </p:tav>
                                      </p:tavLst>
                                    </p:anim>
                                    <p:anim calcmode="lin" valueType="num">
                                      <p:cBhvr>
                                        <p:cTn id="39" dur="1000" fill="hold"/>
                                        <p:tgtEl>
                                          <p:spTgt spid="38"/>
                                        </p:tgtEl>
                                        <p:attrNameLst>
                                          <p:attrName>ppt_h</p:attrName>
                                        </p:attrNameLst>
                                      </p:cBhvr>
                                      <p:tavLst>
                                        <p:tav tm="0">
                                          <p:val>
                                            <p:fltVal val="0"/>
                                          </p:val>
                                        </p:tav>
                                        <p:tav tm="100000">
                                          <p:val>
                                            <p:strVal val="#ppt_h"/>
                                          </p:val>
                                        </p:tav>
                                      </p:tavLst>
                                    </p:anim>
                                    <p:animEffect transition="in" filter="fade">
                                      <p:cBhvr>
                                        <p:cTn id="40" dur="1000"/>
                                        <p:tgtEl>
                                          <p:spTgt spid="38"/>
                                        </p:tgtEl>
                                      </p:cBhvr>
                                    </p:animEffect>
                                  </p:childTnLst>
                                </p:cTn>
                              </p:par>
                            </p:childTnLst>
                          </p:cTn>
                        </p:par>
                        <p:par>
                          <p:cTn id="41" fill="hold">
                            <p:stCondLst>
                              <p:cond delay="2500"/>
                            </p:stCondLst>
                            <p:childTnLst>
                              <p:par>
                                <p:cTn id="42" presetID="25"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47" dur="1000" fill="hold"/>
                                        <p:tgtEl>
                                          <p:spTgt spid="27"/>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27"/>
                                        </p:tgtEl>
                                      </p:cBhvr>
                                    </p:animEffect>
                                  </p:childTnLst>
                                </p:cTn>
                              </p:par>
                              <p:par>
                                <p:cTn id="52" presetID="25"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decel="50000" fill="hold">
                                          <p:stCondLst>
                                            <p:cond delay="0"/>
                                          </p:stCondLst>
                                        </p:cTn>
                                        <p:tgtEl>
                                          <p:spTgt spid="28"/>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57" dur="1000" fill="hold"/>
                                        <p:tgtEl>
                                          <p:spTgt spid="28"/>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28"/>
                                        </p:tgtEl>
                                      </p:cBhvr>
                                    </p:animEffect>
                                  </p:childTnLst>
                                </p:cTn>
                              </p:par>
                              <p:par>
                                <p:cTn id="62" presetID="25"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decel="50000" fill="hold">
                                          <p:stCondLst>
                                            <p:cond delay="0"/>
                                          </p:stCondLst>
                                        </p:cTn>
                                        <p:tgtEl>
                                          <p:spTgt spid="29"/>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29"/>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29"/>
                                        </p:tgtEl>
                                        <p:attrNameLst>
                                          <p:attrName>ppt_w</p:attrName>
                                        </p:attrNameLst>
                                      </p:cBhvr>
                                      <p:tavLst>
                                        <p:tav tm="0">
                                          <p:val>
                                            <p:strVal val="#ppt_w*.05"/>
                                          </p:val>
                                        </p:tav>
                                        <p:tav tm="100000">
                                          <p:val>
                                            <p:strVal val="#ppt_w"/>
                                          </p:val>
                                        </p:tav>
                                      </p:tavLst>
                                    </p:anim>
                                    <p:anim calcmode="lin" valueType="num">
                                      <p:cBhvr>
                                        <p:cTn id="67" dur="1000" fill="hold"/>
                                        <p:tgtEl>
                                          <p:spTgt spid="29"/>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29"/>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29"/>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29"/>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29"/>
                                        </p:tgtEl>
                                      </p:cBhvr>
                                    </p:animEffect>
                                  </p:childTnLst>
                                </p:cTn>
                              </p:par>
                              <p:par>
                                <p:cTn id="72" presetID="25"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7" dur="1000" fill="hold"/>
                                        <p:tgtEl>
                                          <p:spTgt spid="30"/>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30"/>
                                        </p:tgtEl>
                                      </p:cBhvr>
                                    </p:animEffect>
                                  </p:childTnLst>
                                </p:cTn>
                              </p:par>
                              <p:par>
                                <p:cTn id="82" presetID="25"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 calcmode="lin" valueType="num">
                                      <p:cBhvr>
                                        <p:cTn id="84"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87" dur="1000" fill="hold"/>
                                        <p:tgtEl>
                                          <p:spTgt spid="31"/>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31"/>
                                        </p:tgtEl>
                                      </p:cBhvr>
                                    </p:animEffect>
                                  </p:childTnLst>
                                </p:cTn>
                              </p:par>
                              <p:par>
                                <p:cTn id="92" presetID="25" presetClass="entr" presetSubtype="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 calcmode="lin" valueType="num">
                                      <p:cBhvr>
                                        <p:cTn id="94" dur="500" decel="50000" fill="hold">
                                          <p:stCondLst>
                                            <p:cond delay="0"/>
                                          </p:stCondLst>
                                        </p:cTn>
                                        <p:tgtEl>
                                          <p:spTgt spid="32"/>
                                        </p:tgtEl>
                                        <p:attrNameLst>
                                          <p:attrName>style.rotation</p:attrName>
                                        </p:attrNameLst>
                                      </p:cBhvr>
                                      <p:tavLst>
                                        <p:tav tm="0">
                                          <p:val>
                                            <p:fltVal val="-90"/>
                                          </p:val>
                                        </p:tav>
                                        <p:tav tm="100000">
                                          <p:val>
                                            <p:fltVal val="0"/>
                                          </p:val>
                                        </p:tav>
                                      </p:tavLst>
                                    </p:anim>
                                    <p:anim calcmode="lin" valueType="num">
                                      <p:cBhvr>
                                        <p:cTn id="95" dur="50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96" dur="500" accel="50000" fill="hold">
                                          <p:stCondLst>
                                            <p:cond delay="500"/>
                                          </p:stCondLst>
                                        </p:cTn>
                                        <p:tgtEl>
                                          <p:spTgt spid="32"/>
                                        </p:tgtEl>
                                        <p:attrNameLst>
                                          <p:attrName>ppt_w</p:attrName>
                                        </p:attrNameLst>
                                      </p:cBhvr>
                                      <p:tavLst>
                                        <p:tav tm="0">
                                          <p:val>
                                            <p:strVal val="#ppt_w*.05"/>
                                          </p:val>
                                        </p:tav>
                                        <p:tav tm="100000">
                                          <p:val>
                                            <p:strVal val="#ppt_w"/>
                                          </p:val>
                                        </p:tav>
                                      </p:tavLst>
                                    </p:anim>
                                    <p:anim calcmode="lin" valueType="num">
                                      <p:cBhvr>
                                        <p:cTn id="97" dur="1000" fill="hold"/>
                                        <p:tgtEl>
                                          <p:spTgt spid="32"/>
                                        </p:tgtEl>
                                        <p:attrNameLst>
                                          <p:attrName>ppt_h</p:attrName>
                                        </p:attrNameLst>
                                      </p:cBhvr>
                                      <p:tavLst>
                                        <p:tav tm="0">
                                          <p:val>
                                            <p:strVal val="#ppt_h"/>
                                          </p:val>
                                        </p:tav>
                                        <p:tav tm="100000">
                                          <p:val>
                                            <p:strVal val="#ppt_h"/>
                                          </p:val>
                                        </p:tav>
                                      </p:tavLst>
                                    </p:anim>
                                    <p:anim calcmode="lin" valueType="num">
                                      <p:cBhvr>
                                        <p:cTn id="98" dur="50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99" dur="50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100" dur="500" accel="50000" fill="hold">
                                          <p:stCondLst>
                                            <p:cond delay="500"/>
                                          </p:stCondLst>
                                        </p:cTn>
                                        <p:tgtEl>
                                          <p:spTgt spid="32"/>
                                        </p:tgtEl>
                                        <p:attrNameLst>
                                          <p:attrName>ppt_y</p:attrName>
                                        </p:attrNameLst>
                                      </p:cBhvr>
                                      <p:tavLst>
                                        <p:tav tm="0">
                                          <p:val>
                                            <p:strVal val="#ppt_y+.1"/>
                                          </p:val>
                                        </p:tav>
                                        <p:tav tm="100000">
                                          <p:val>
                                            <p:strVal val="#ppt_y"/>
                                          </p:val>
                                        </p:tav>
                                      </p:tavLst>
                                    </p:anim>
                                    <p:animEffect transition="in" filter="fade">
                                      <p:cBhvr>
                                        <p:cTn id="101" dur="1000" decel="50000">
                                          <p:stCondLst>
                                            <p:cond delay="0"/>
                                          </p:stCondLst>
                                        </p:cTn>
                                        <p:tgtEl>
                                          <p:spTgt spid="32"/>
                                        </p:tgtEl>
                                      </p:cBhvr>
                                    </p:animEffect>
                                  </p:childTnLst>
                                </p:cTn>
                              </p:par>
                              <p:par>
                                <p:cTn id="102" presetID="25"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 calcmode="lin" valueType="num">
                                      <p:cBhvr>
                                        <p:cTn id="104"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05"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06"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07" dur="1000" fill="hold"/>
                                        <p:tgtEl>
                                          <p:spTgt spid="36"/>
                                        </p:tgtEl>
                                        <p:attrNameLst>
                                          <p:attrName>ppt_h</p:attrName>
                                        </p:attrNameLst>
                                      </p:cBhvr>
                                      <p:tavLst>
                                        <p:tav tm="0">
                                          <p:val>
                                            <p:strVal val="#ppt_h"/>
                                          </p:val>
                                        </p:tav>
                                        <p:tav tm="100000">
                                          <p:val>
                                            <p:strVal val="#ppt_h"/>
                                          </p:val>
                                        </p:tav>
                                      </p:tavLst>
                                    </p:anim>
                                    <p:anim calcmode="lin" valueType="num">
                                      <p:cBhvr>
                                        <p:cTn id="108"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09"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10"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11" dur="1000" decel="50000">
                                          <p:stCondLst>
                                            <p:cond delay="0"/>
                                          </p:stCondLst>
                                        </p:cTn>
                                        <p:tgtEl>
                                          <p:spTgt spid="36"/>
                                        </p:tgtEl>
                                      </p:cBhvr>
                                    </p:animEffect>
                                  </p:childTnLst>
                                </p:cTn>
                              </p:par>
                              <p:par>
                                <p:cTn id="112" presetID="25"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 calcmode="lin" valueType="num">
                                      <p:cBhvr>
                                        <p:cTn id="114"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15"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16"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17" dur="1000" fill="hold"/>
                                        <p:tgtEl>
                                          <p:spTgt spid="37"/>
                                        </p:tgtEl>
                                        <p:attrNameLst>
                                          <p:attrName>ppt_h</p:attrName>
                                        </p:attrNameLst>
                                      </p:cBhvr>
                                      <p:tavLst>
                                        <p:tav tm="0">
                                          <p:val>
                                            <p:strVal val="#ppt_h"/>
                                          </p:val>
                                        </p:tav>
                                        <p:tav tm="100000">
                                          <p:val>
                                            <p:strVal val="#ppt_h"/>
                                          </p:val>
                                        </p:tav>
                                      </p:tavLst>
                                    </p:anim>
                                    <p:anim calcmode="lin" valueType="num">
                                      <p:cBhvr>
                                        <p:cTn id="118"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19"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20"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21" dur="1000" decel="50000">
                                          <p:stCondLst>
                                            <p:cond delay="0"/>
                                          </p:stCondLst>
                                        </p:cTn>
                                        <p:tgtEl>
                                          <p:spTgt spid="37"/>
                                        </p:tgtEl>
                                      </p:cBhvr>
                                    </p:animEffect>
                                  </p:childTnLst>
                                </p:cTn>
                              </p:par>
                              <p:par>
                                <p:cTn id="122" presetID="25" presetClass="entr" presetSubtype="0" fill="hold" grpId="0" nodeType="withEffect">
                                  <p:stCondLst>
                                    <p:cond delay="0"/>
                                  </p:stCondLst>
                                  <p:childTnLst>
                                    <p:set>
                                      <p:cBhvr>
                                        <p:cTn id="123" dur="1" fill="hold">
                                          <p:stCondLst>
                                            <p:cond delay="0"/>
                                          </p:stCondLst>
                                        </p:cTn>
                                        <p:tgtEl>
                                          <p:spTgt spid="39"/>
                                        </p:tgtEl>
                                        <p:attrNameLst>
                                          <p:attrName>style.visibility</p:attrName>
                                        </p:attrNameLst>
                                      </p:cBhvr>
                                      <p:to>
                                        <p:strVal val="visible"/>
                                      </p:to>
                                    </p:set>
                                    <p:anim calcmode="lin" valueType="num">
                                      <p:cBhvr>
                                        <p:cTn id="124" dur="500" decel="50000" fill="hold">
                                          <p:stCondLst>
                                            <p:cond delay="0"/>
                                          </p:stCondLst>
                                        </p:cTn>
                                        <p:tgtEl>
                                          <p:spTgt spid="39"/>
                                        </p:tgtEl>
                                        <p:attrNameLst>
                                          <p:attrName>style.rotation</p:attrName>
                                        </p:attrNameLst>
                                      </p:cBhvr>
                                      <p:tavLst>
                                        <p:tav tm="0">
                                          <p:val>
                                            <p:fltVal val="-90"/>
                                          </p:val>
                                        </p:tav>
                                        <p:tav tm="100000">
                                          <p:val>
                                            <p:fltVal val="0"/>
                                          </p:val>
                                        </p:tav>
                                      </p:tavLst>
                                    </p:anim>
                                    <p:anim calcmode="lin" valueType="num">
                                      <p:cBhvr>
                                        <p:cTn id="125"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126"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127" dur="1000" fill="hold"/>
                                        <p:tgtEl>
                                          <p:spTgt spid="39"/>
                                        </p:tgtEl>
                                        <p:attrNameLst>
                                          <p:attrName>ppt_h</p:attrName>
                                        </p:attrNameLst>
                                      </p:cBhvr>
                                      <p:tavLst>
                                        <p:tav tm="0">
                                          <p:val>
                                            <p:strVal val="#ppt_h"/>
                                          </p:val>
                                        </p:tav>
                                        <p:tav tm="100000">
                                          <p:val>
                                            <p:strVal val="#ppt_h"/>
                                          </p:val>
                                        </p:tav>
                                      </p:tavLst>
                                    </p:anim>
                                    <p:anim calcmode="lin" valueType="num">
                                      <p:cBhvr>
                                        <p:cTn id="128"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129"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130"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131" dur="1000" decel="50000">
                                          <p:stCondLst>
                                            <p:cond delay="0"/>
                                          </p:stCondLst>
                                        </p:cTn>
                                        <p:tgtEl>
                                          <p:spTgt spid="39"/>
                                        </p:tgtEl>
                                      </p:cBhvr>
                                    </p:animEffect>
                                  </p:childTnLst>
                                </p:cTn>
                              </p:par>
                              <p:par>
                                <p:cTn id="132" presetID="25" presetClass="entr" presetSubtype="0" fill="hold" grpId="0" nodeType="withEffect">
                                  <p:stCondLst>
                                    <p:cond delay="0"/>
                                  </p:stCondLst>
                                  <p:childTnLst>
                                    <p:set>
                                      <p:cBhvr>
                                        <p:cTn id="133" dur="1" fill="hold">
                                          <p:stCondLst>
                                            <p:cond delay="0"/>
                                          </p:stCondLst>
                                        </p:cTn>
                                        <p:tgtEl>
                                          <p:spTgt spid="40"/>
                                        </p:tgtEl>
                                        <p:attrNameLst>
                                          <p:attrName>style.visibility</p:attrName>
                                        </p:attrNameLst>
                                      </p:cBhvr>
                                      <p:to>
                                        <p:strVal val="visible"/>
                                      </p:to>
                                    </p:set>
                                    <p:anim calcmode="lin" valueType="num">
                                      <p:cBhvr>
                                        <p:cTn id="134"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135"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136"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137" dur="1000" fill="hold"/>
                                        <p:tgtEl>
                                          <p:spTgt spid="40"/>
                                        </p:tgtEl>
                                        <p:attrNameLst>
                                          <p:attrName>ppt_h</p:attrName>
                                        </p:attrNameLst>
                                      </p:cBhvr>
                                      <p:tavLst>
                                        <p:tav tm="0">
                                          <p:val>
                                            <p:strVal val="#ppt_h"/>
                                          </p:val>
                                        </p:tav>
                                        <p:tav tm="100000">
                                          <p:val>
                                            <p:strVal val="#ppt_h"/>
                                          </p:val>
                                        </p:tav>
                                      </p:tavLst>
                                    </p:anim>
                                    <p:anim calcmode="lin" valueType="num">
                                      <p:cBhvr>
                                        <p:cTn id="138"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139"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140"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141" dur="1000" decel="50000">
                                          <p:stCondLst>
                                            <p:cond delay="0"/>
                                          </p:stCondLst>
                                        </p:cTn>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26" grpId="0" bldLvl="0" animBg="1"/>
      <p:bldP spid="27" grpId="0"/>
      <p:bldP spid="28" grpId="0"/>
      <p:bldP spid="29" grpId="0"/>
      <p:bldP spid="30" grpId="0"/>
      <p:bldP spid="31" grpId="0"/>
      <p:bldP spid="32" grpId="0"/>
      <p:bldP spid="33" grpId="0" bldLvl="0" animBg="1"/>
      <p:bldP spid="34" grpId="0"/>
      <p:bldP spid="35" grpId="0" bldLvl="0" animBg="1"/>
      <p:bldP spid="36" grpId="0"/>
      <p:bldP spid="37" grpId="0"/>
      <p:bldP spid="38" grpId="0" bldLvl="0" animBg="1"/>
      <p:bldP spid="39" grpId="0"/>
      <p:bldP spid="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简介</a:t>
            </a: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9" name="TextBox 8"/>
          <p:cNvSpPr txBox="1"/>
          <p:nvPr/>
        </p:nvSpPr>
        <p:spPr>
          <a:xfrm>
            <a:off x="2021840" y="2454910"/>
            <a:ext cx="4680585" cy="379095"/>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sp>
        <p:nvSpPr>
          <p:cNvPr id="10" name="TextBox 9"/>
          <p:cNvSpPr txBox="1"/>
          <p:nvPr/>
        </p:nvSpPr>
        <p:spPr>
          <a:xfrm>
            <a:off x="2244090" y="2098675"/>
            <a:ext cx="2045970" cy="46037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什么是</a:t>
            </a: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UML</a:t>
            </a:r>
          </a:p>
        </p:txBody>
      </p:sp>
      <p:cxnSp>
        <p:nvCxnSpPr>
          <p:cNvPr id="11" name="直接连接符 10"/>
          <p:cNvCxnSpPr/>
          <p:nvPr/>
        </p:nvCxnSpPr>
        <p:spPr>
          <a:xfrm flipH="1">
            <a:off x="1607185" y="1556385"/>
            <a:ext cx="1032510" cy="898525"/>
          </a:xfrm>
          <a:prstGeom prst="line">
            <a:avLst/>
          </a:prstGeom>
        </p:spPr>
        <p:style>
          <a:lnRef idx="1">
            <a:schemeClr val="accent3"/>
          </a:lnRef>
          <a:fillRef idx="0">
            <a:schemeClr val="accent3"/>
          </a:fillRef>
          <a:effectRef idx="0">
            <a:schemeClr val="accent3"/>
          </a:effectRef>
          <a:fontRef idx="minor">
            <a:schemeClr val="tx1"/>
          </a:fontRef>
        </p:style>
      </p:cxnSp>
      <p:cxnSp>
        <p:nvCxnSpPr>
          <p:cNvPr id="12" name="直接连接符 11"/>
          <p:cNvCxnSpPr/>
          <p:nvPr/>
        </p:nvCxnSpPr>
        <p:spPr>
          <a:xfrm flipH="1">
            <a:off x="9444990" y="5013325"/>
            <a:ext cx="1043305" cy="898525"/>
          </a:xfrm>
          <a:prstGeom prst="line">
            <a:avLst/>
          </a:prstGeom>
        </p:spPr>
        <p:style>
          <a:lnRef idx="1">
            <a:schemeClr val="accent3"/>
          </a:lnRef>
          <a:fillRef idx="0">
            <a:schemeClr val="accent3"/>
          </a:fillRef>
          <a:effectRef idx="0">
            <a:schemeClr val="accent3"/>
          </a:effectRef>
          <a:fontRef idx="minor">
            <a:schemeClr val="tx1"/>
          </a:fontRef>
        </p:style>
      </p:cxnSp>
      <p:sp>
        <p:nvSpPr>
          <p:cNvPr id="2" name="文本框 1"/>
          <p:cNvSpPr txBox="1"/>
          <p:nvPr/>
        </p:nvSpPr>
        <p:spPr>
          <a:xfrm>
            <a:off x="4538345" y="1236980"/>
            <a:ext cx="6703695" cy="1322070"/>
          </a:xfrm>
          <a:prstGeom prst="rect">
            <a:avLst/>
          </a:prstGeom>
          <a:noFill/>
        </p:spPr>
        <p:txBody>
          <a:bodyPr wrap="squar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UML</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Unified Modeling Language</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，统一建模语言）是一种能够描述问题、描述解决方案、起到沟通作用的语言。通俗的讲它是一种用文本、图形和符号的集合来描述现实生活中各种类实物、活动及其之间关系的语言。</a:t>
            </a:r>
          </a:p>
        </p:txBody>
      </p:sp>
      <p:sp>
        <p:nvSpPr>
          <p:cNvPr id="7" name="文本框 6"/>
          <p:cNvSpPr txBox="1"/>
          <p:nvPr/>
        </p:nvSpPr>
        <p:spPr>
          <a:xfrm>
            <a:off x="2028825" y="4424680"/>
            <a:ext cx="7233285" cy="132207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贯穿软件开发周期中的每一个阶段，</a:t>
            </a:r>
            <a:endPar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pitchFamily="2" charset="2"/>
              <a:buChar char="n"/>
            </a:pP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最适于数据建模、业务建模、对象建模和组件建模</a:t>
            </a:r>
            <a:endPar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pitchFamily="2" charset="2"/>
              <a:buChar char="n"/>
            </a:pP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使开发人员更专注于产品的模型和结构，</a:t>
            </a:r>
            <a:endPar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pitchFamily="2" charset="2"/>
              <a:buChar char="n"/>
            </a:pP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模型建立后可被</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UML</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工具转化成指定的程序语言和代码</a:t>
            </a:r>
          </a:p>
        </p:txBody>
      </p:sp>
      <p:sp>
        <p:nvSpPr>
          <p:cNvPr id="8" name="文本框 7"/>
          <p:cNvSpPr txBox="1"/>
          <p:nvPr/>
        </p:nvSpPr>
        <p:spPr>
          <a:xfrm>
            <a:off x="1995805" y="2928620"/>
            <a:ext cx="6774815" cy="922020"/>
          </a:xfrm>
          <a:prstGeom prst="rect">
            <a:avLst/>
          </a:prstGeom>
          <a:noFill/>
        </p:spPr>
        <p:txBody>
          <a:bodyPr wrap="square" rtlCol="0">
            <a:spAutoFit/>
          </a:bodyPr>
          <a:lstStyle/>
          <a:p>
            <a:r>
              <a:rPr lang="en-US"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UML</a:t>
            </a: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Unified Modeling Language</a:t>
            </a: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，统一建模语言）是一种绘制软件蓝图的标准语言。可以用</a:t>
            </a:r>
            <a:r>
              <a:rPr lang="en-US"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UML</a:t>
            </a: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对软件密集型系统的制品进行可视化、详述、构造和文档化。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简介</a:t>
            </a:r>
          </a:p>
        </p:txBody>
      </p:sp>
      <p:grpSp>
        <p:nvGrpSpPr>
          <p:cNvPr id="10244" name="组合 1"/>
          <p:cNvGrpSpPr/>
          <p:nvPr/>
        </p:nvGrpSpPr>
        <p:grpSpPr>
          <a:xfrm>
            <a:off x="222250" y="328613"/>
            <a:ext cx="654050" cy="573087"/>
            <a:chOff x="0" y="0"/>
            <a:chExt cx="3252297" cy="2844316"/>
          </a:xfrm>
        </p:grpSpPr>
        <p:sp>
          <p:nvSpPr>
            <p:cNvPr id="82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2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3" name="组合 2"/>
          <p:cNvGrpSpPr/>
          <p:nvPr/>
        </p:nvGrpSpPr>
        <p:grpSpPr>
          <a:xfrm>
            <a:off x="1789430" y="1609725"/>
            <a:ext cx="8791029" cy="4626683"/>
            <a:chOff x="2818" y="2535"/>
            <a:chExt cx="12150" cy="6533"/>
          </a:xfrm>
        </p:grpSpPr>
        <p:sp>
          <p:nvSpPr>
            <p:cNvPr id="4" name="TextBox 8"/>
            <p:cNvSpPr txBox="1"/>
            <p:nvPr/>
          </p:nvSpPr>
          <p:spPr>
            <a:xfrm>
              <a:off x="3125" y="2626"/>
              <a:ext cx="7371" cy="597"/>
            </a:xfrm>
            <a:prstGeom prst="rect">
              <a:avLst/>
            </a:prstGeom>
            <a:noFill/>
          </p:spPr>
          <p:txBody>
            <a:bodyPr wrap="square" rtlCol="0">
              <a:spAutoFit/>
            </a:bodyPr>
            <a:lstStyle/>
            <a:p>
              <a:pPr>
                <a:lnSpc>
                  <a:spcPct val="150000"/>
                </a:lnSpc>
              </a:pPr>
              <a:endParaRPr lang="en-US" altLang="zh-CN" sz="1400" spc="300" dirty="0">
                <a:solidFill>
                  <a:schemeClr val="tx1">
                    <a:lumMod val="65000"/>
                    <a:lumOff val="35000"/>
                  </a:schemeClr>
                </a:solidFill>
                <a:latin typeface="微软雅黑 Light" panose="020B0502040204020203" pitchFamily="34" charset="-122"/>
                <a:ea typeface="微软雅黑 Light" panose="020B0502040204020203" pitchFamily="34" charset="-122"/>
                <a:cs typeface="Open Sans" panose="020B0606030504020204" pitchFamily="34" charset="0"/>
              </a:endParaRPr>
            </a:p>
          </p:txBody>
        </p:sp>
        <p:cxnSp>
          <p:nvCxnSpPr>
            <p:cNvPr id="5" name="直接连接符 4"/>
            <p:cNvCxnSpPr/>
            <p:nvPr/>
          </p:nvCxnSpPr>
          <p:spPr>
            <a:xfrm flipH="1">
              <a:off x="3271"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6" name="直接连接符 5"/>
            <p:cNvCxnSpPr/>
            <p:nvPr/>
          </p:nvCxnSpPr>
          <p:spPr>
            <a:xfrm flipH="1">
              <a:off x="13646" y="8553"/>
              <a:ext cx="612" cy="515"/>
            </a:xfrm>
            <a:prstGeom prst="line">
              <a:avLst/>
            </a:prstGeom>
          </p:spPr>
          <p:style>
            <a:lnRef idx="1">
              <a:schemeClr val="accent3"/>
            </a:lnRef>
            <a:fillRef idx="0">
              <a:schemeClr val="accent3"/>
            </a:fillRef>
            <a:effectRef idx="0">
              <a:schemeClr val="accent3"/>
            </a:effectRef>
            <a:fontRef idx="minor">
              <a:schemeClr val="tx1"/>
            </a:fontRef>
          </p:style>
        </p:cxnSp>
        <p:sp>
          <p:nvSpPr>
            <p:cNvPr id="13" name="文本框 12"/>
            <p:cNvSpPr txBox="1"/>
            <p:nvPr/>
          </p:nvSpPr>
          <p:spPr>
            <a:xfrm>
              <a:off x="3577" y="3518"/>
              <a:ext cx="11391" cy="4909"/>
            </a:xfrm>
            <a:prstGeom prst="rect">
              <a:avLst/>
            </a:prstGeom>
            <a:noFill/>
          </p:spPr>
          <p:txBody>
            <a:bodyPr wrap="square" rtlCol="0">
              <a:spAutoFit/>
            </a:bodyPr>
            <a:lstStyle/>
            <a:p>
              <a:pPr marL="342900" indent="-342900">
                <a:buFont typeface="Wingdings" panose="05000000000000000000" pitchFamily="2" charset="2"/>
                <a:buChar char="n"/>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1994</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年</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月，</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Grady </a:t>
              </a:r>
              <a:r>
                <a:rPr lang="en-US" altLang="zh-CN" sz="20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Booch</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James </a:t>
              </a:r>
              <a:r>
                <a:rPr lang="en-US" altLang="zh-CN" sz="20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Rumbaugh</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于</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1995</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年</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月发布第一个公开版本，称为统一方法</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UM 0.8</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p>
            <a:p>
              <a:pPr marL="342900" indent="-342900">
                <a:buFont typeface="Wingdings" panose="05000000000000000000" pitchFamily="2" charset="2"/>
                <a:buChar char="n"/>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1995</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年秋，</a:t>
              </a:r>
              <a:r>
                <a:rPr lang="en-US" altLang="zh-CN" sz="20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Booch</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Rumbaugh</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Jacobson</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1996</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年</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6</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月和</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月分别发布了两个新的版本，</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UML 0.9</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UML0.91</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，并将</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UM</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重新命名为</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UML</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Unified Modeling Language</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p>
            <a:p>
              <a:pPr marL="342900" indent="-342900">
                <a:buFont typeface="Wingdings" panose="05000000000000000000" pitchFamily="2" charset="2"/>
                <a:buChar char="n"/>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1996</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年，</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UML</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的开发者倡议成立了</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UML</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成员协会，以完善、加强和促进</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UML</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的定义工作。</a:t>
              </a:r>
            </a:p>
            <a:p>
              <a:pPr marL="342900" indent="-342900">
                <a:buFont typeface="Wingdings" panose="05000000000000000000" pitchFamily="2" charset="2"/>
                <a:buChar char="n"/>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1996</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年底，</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UML</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已稳占面向对象技术市场的</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85%</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，成为可视化建模语言事实上的工业标准。</a:t>
              </a:r>
            </a:p>
            <a:p>
              <a:pPr marL="342900" indent="-342900">
                <a:buFont typeface="Wingdings" panose="05000000000000000000" pitchFamily="2" charset="2"/>
                <a:buChar char="n"/>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1997</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年</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11</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月</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17</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日，</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OMG</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采纳</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UML 1.1</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作为基于面向对象技术的标准建模语言。</a:t>
              </a:r>
            </a:p>
          </p:txBody>
        </p:sp>
        <p:sp>
          <p:nvSpPr>
            <p:cNvPr id="14" name="TextBox 9"/>
            <p:cNvSpPr txBox="1"/>
            <p:nvPr/>
          </p:nvSpPr>
          <p:spPr>
            <a:xfrm>
              <a:off x="4030" y="2535"/>
              <a:ext cx="8644" cy="650"/>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UML</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发展历程</a:t>
              </a:r>
            </a:p>
          </p:txBody>
        </p:sp>
        <p:cxnSp>
          <p:nvCxnSpPr>
            <p:cNvPr id="15" name="直接连接符 14"/>
            <p:cNvCxnSpPr/>
            <p:nvPr/>
          </p:nvCxnSpPr>
          <p:spPr>
            <a:xfrm flipH="1">
              <a:off x="2818" y="2555"/>
              <a:ext cx="612" cy="515"/>
            </a:xfrm>
            <a:prstGeom prst="line">
              <a:avLst/>
            </a:prstGeom>
          </p:spPr>
          <p:style>
            <a:lnRef idx="1">
              <a:schemeClr val="accent3"/>
            </a:lnRef>
            <a:fillRef idx="0">
              <a:schemeClr val="accent3"/>
            </a:fillRef>
            <a:effectRef idx="0">
              <a:schemeClr val="accent3"/>
            </a:effectRef>
            <a:fontRef idx="minor">
              <a:schemeClr val="tx1"/>
            </a:fontRef>
          </p:style>
        </p:cxnSp>
        <p:cxnSp>
          <p:nvCxnSpPr>
            <p:cNvPr id="16" name="直接连接符 15"/>
            <p:cNvCxnSpPr/>
            <p:nvPr/>
          </p:nvCxnSpPr>
          <p:spPr>
            <a:xfrm flipH="1">
              <a:off x="14258" y="8491"/>
              <a:ext cx="612" cy="515"/>
            </a:xfrm>
            <a:prstGeom prst="line">
              <a:avLst/>
            </a:prstGeom>
          </p:spPr>
          <p:style>
            <a:lnRef idx="1">
              <a:schemeClr val="accent3"/>
            </a:lnRef>
            <a:fillRef idx="0">
              <a:schemeClr val="accent3"/>
            </a:fillRef>
            <a:effectRef idx="0">
              <a:schemeClr val="accent3"/>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7171"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sym typeface="+mn-ea"/>
              </a:rPr>
              <a:t>UML</a:t>
            </a:r>
            <a:r>
              <a:rPr lang="zh-CN" altLang="en-US" sz="2000" b="1" dirty="0">
                <a:solidFill>
                  <a:schemeClr val="bg1"/>
                </a:solidFill>
                <a:latin typeface="微软雅黑" panose="020B0503020204020204" pitchFamily="34" charset="-122"/>
                <a:ea typeface="微软雅黑" panose="020B0503020204020204" pitchFamily="34" charset="-122"/>
                <a:sym typeface="+mn-ea"/>
              </a:rPr>
              <a:t>简介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7172" name="组合 1"/>
          <p:cNvGrpSpPr/>
          <p:nvPr/>
        </p:nvGrpSpPr>
        <p:grpSpPr>
          <a:xfrm>
            <a:off x="222250" y="328613"/>
            <a:ext cx="654050" cy="573087"/>
            <a:chOff x="0" y="0"/>
            <a:chExt cx="3252297" cy="2844316"/>
          </a:xfrm>
        </p:grpSpPr>
        <p:sp>
          <p:nvSpPr>
            <p:cNvPr id="521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521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7175" name="组合 6"/>
          <p:cNvGrpSpPr/>
          <p:nvPr/>
        </p:nvGrpSpPr>
        <p:grpSpPr>
          <a:xfrm>
            <a:off x="3575050" y="2349500"/>
            <a:ext cx="5029200" cy="3165475"/>
            <a:chOff x="0" y="0"/>
            <a:chExt cx="5029201" cy="3165475"/>
          </a:xfrm>
        </p:grpSpPr>
        <p:sp>
          <p:nvSpPr>
            <p:cNvPr id="5130" name="Freeform 5"/>
            <p:cNvSpPr/>
            <p:nvPr/>
          </p:nvSpPr>
          <p:spPr>
            <a:xfrm>
              <a:off x="1462088" y="0"/>
              <a:ext cx="1943100" cy="3165475"/>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517" h="841">
                  <a:moveTo>
                    <a:pt x="258" y="0"/>
                  </a:moveTo>
                  <a:cubicBezTo>
                    <a:pt x="258" y="0"/>
                    <a:pt x="0" y="265"/>
                    <a:pt x="0" y="539"/>
                  </a:cubicBezTo>
                  <a:cubicBezTo>
                    <a:pt x="0" y="706"/>
                    <a:pt x="116" y="841"/>
                    <a:pt x="258" y="841"/>
                  </a:cubicBezTo>
                  <a:cubicBezTo>
                    <a:pt x="401" y="841"/>
                    <a:pt x="517" y="706"/>
                    <a:pt x="517" y="539"/>
                  </a:cubicBezTo>
                  <a:cubicBezTo>
                    <a:pt x="517" y="274"/>
                    <a:pt x="258" y="0"/>
                    <a:pt x="258" y="0"/>
                  </a:cubicBezTo>
                  <a:close/>
                </a:path>
              </a:pathLst>
            </a:custGeom>
            <a:solidFill>
              <a:srgbClr val="E2E2E2">
                <a:alpha val="100000"/>
              </a:srgbClr>
            </a:solidFill>
            <a:ln w="9525">
              <a:noFill/>
            </a:ln>
          </p:spPr>
          <p:txBody>
            <a:bodyPr/>
            <a:lstStyle/>
            <a:p>
              <a:endParaRPr lang="zh-CN" altLang="en-US"/>
            </a:p>
          </p:txBody>
        </p:sp>
        <p:sp>
          <p:nvSpPr>
            <p:cNvPr id="5131" name="Freeform 6"/>
            <p:cNvSpPr/>
            <p:nvPr/>
          </p:nvSpPr>
          <p:spPr>
            <a:xfrm>
              <a:off x="1462088" y="0"/>
              <a:ext cx="1943100" cy="3165475"/>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517" h="841">
                  <a:moveTo>
                    <a:pt x="258" y="0"/>
                  </a:moveTo>
                  <a:cubicBezTo>
                    <a:pt x="258" y="0"/>
                    <a:pt x="0" y="265"/>
                    <a:pt x="0" y="539"/>
                  </a:cubicBezTo>
                  <a:cubicBezTo>
                    <a:pt x="0" y="706"/>
                    <a:pt x="116" y="841"/>
                    <a:pt x="258" y="841"/>
                  </a:cubicBezTo>
                  <a:cubicBezTo>
                    <a:pt x="401" y="841"/>
                    <a:pt x="517" y="706"/>
                    <a:pt x="517" y="539"/>
                  </a:cubicBezTo>
                  <a:cubicBezTo>
                    <a:pt x="517" y="274"/>
                    <a:pt x="258" y="0"/>
                    <a:pt x="258" y="0"/>
                  </a:cubicBezTo>
                  <a:close/>
                </a:path>
              </a:pathLst>
            </a:custGeom>
            <a:solidFill>
              <a:srgbClr val="E2E2E2">
                <a:alpha val="100000"/>
              </a:srgbClr>
            </a:solidFill>
            <a:ln w="9525">
              <a:noFill/>
            </a:ln>
          </p:spPr>
          <p:txBody>
            <a:bodyPr/>
            <a:lstStyle/>
            <a:p>
              <a:endParaRPr lang="zh-CN" altLang="en-US"/>
            </a:p>
          </p:txBody>
        </p:sp>
        <p:sp>
          <p:nvSpPr>
            <p:cNvPr id="5132" name="Freeform 7"/>
            <p:cNvSpPr/>
            <p:nvPr/>
          </p:nvSpPr>
          <p:spPr>
            <a:xfrm>
              <a:off x="1514475" y="1720850"/>
              <a:ext cx="1890713" cy="1285875"/>
            </a:xfrm>
            <a:custGeom>
              <a:avLst/>
              <a:gdLst/>
              <a:ahLst/>
              <a:cxnLst>
                <a:cxn ang="0">
                  <a:pos x="1596592483" y="2147483646"/>
                </a:cxn>
                <a:cxn ang="0">
                  <a:pos x="2147483646" y="2147483646"/>
                </a:cxn>
                <a:cxn ang="0">
                  <a:pos x="2147483646" y="1159201273"/>
                </a:cxn>
                <a:cxn ang="0">
                  <a:pos x="2147483646" y="0"/>
                </a:cxn>
                <a:cxn ang="0">
                  <a:pos x="0" y="2147483646"/>
                </a:cxn>
                <a:cxn ang="0">
                  <a:pos x="1596592483" y="2147483646"/>
                </a:cxn>
              </a:cxnLst>
              <a:rect l="0" t="0" r="0" b="0"/>
              <a:pathLst>
                <a:path w="503" h="342">
                  <a:moveTo>
                    <a:pt x="113" y="342"/>
                  </a:moveTo>
                  <a:cubicBezTo>
                    <a:pt x="480" y="206"/>
                    <a:pt x="480" y="206"/>
                    <a:pt x="480" y="206"/>
                  </a:cubicBezTo>
                  <a:cubicBezTo>
                    <a:pt x="495" y="168"/>
                    <a:pt x="503" y="126"/>
                    <a:pt x="503" y="82"/>
                  </a:cubicBezTo>
                  <a:cubicBezTo>
                    <a:pt x="503" y="55"/>
                    <a:pt x="500" y="27"/>
                    <a:pt x="495" y="0"/>
                  </a:cubicBezTo>
                  <a:cubicBezTo>
                    <a:pt x="0" y="183"/>
                    <a:pt x="0" y="183"/>
                    <a:pt x="0" y="183"/>
                  </a:cubicBezTo>
                  <a:cubicBezTo>
                    <a:pt x="21" y="250"/>
                    <a:pt x="61" y="306"/>
                    <a:pt x="113" y="342"/>
                  </a:cubicBezTo>
                  <a:close/>
                </a:path>
              </a:pathLst>
            </a:custGeom>
            <a:solidFill>
              <a:srgbClr val="1F6485">
                <a:alpha val="50195"/>
              </a:srgbClr>
            </a:solidFill>
            <a:ln w="9525">
              <a:noFill/>
            </a:ln>
          </p:spPr>
          <p:txBody>
            <a:bodyPr/>
            <a:lstStyle/>
            <a:p>
              <a:endParaRPr lang="zh-CN" altLang="en-US"/>
            </a:p>
          </p:txBody>
        </p:sp>
        <p:sp>
          <p:nvSpPr>
            <p:cNvPr id="5133" name="Freeform 8"/>
            <p:cNvSpPr/>
            <p:nvPr/>
          </p:nvSpPr>
          <p:spPr>
            <a:xfrm>
              <a:off x="1860550" y="0"/>
              <a:ext cx="917575" cy="768350"/>
            </a:xfrm>
            <a:custGeom>
              <a:avLst/>
              <a:gdLst/>
              <a:ahLst/>
              <a:cxnLst>
                <a:cxn ang="0">
                  <a:pos x="2147483646" y="0"/>
                </a:cxn>
                <a:cxn ang="0">
                  <a:pos x="0" y="2147483646"/>
                </a:cxn>
                <a:cxn ang="0">
                  <a:pos x="2147483646" y="1617195962"/>
                </a:cxn>
                <a:cxn ang="0">
                  <a:pos x="2147483646" y="0"/>
                </a:cxn>
              </a:cxnLst>
              <a:rect l="0" t="0" r="0" b="0"/>
              <a:pathLst>
                <a:path w="244" h="204">
                  <a:moveTo>
                    <a:pt x="152" y="0"/>
                  </a:moveTo>
                  <a:cubicBezTo>
                    <a:pt x="152" y="0"/>
                    <a:pt x="72" y="83"/>
                    <a:pt x="0" y="204"/>
                  </a:cubicBezTo>
                  <a:cubicBezTo>
                    <a:pt x="244" y="114"/>
                    <a:pt x="244" y="114"/>
                    <a:pt x="244" y="114"/>
                  </a:cubicBezTo>
                  <a:cubicBezTo>
                    <a:pt x="194" y="44"/>
                    <a:pt x="152" y="0"/>
                    <a:pt x="152" y="0"/>
                  </a:cubicBezTo>
                  <a:close/>
                </a:path>
              </a:pathLst>
            </a:custGeom>
            <a:solidFill>
              <a:srgbClr val="C2E5E1">
                <a:alpha val="50195"/>
              </a:srgbClr>
            </a:solidFill>
            <a:ln w="9525">
              <a:noFill/>
            </a:ln>
          </p:spPr>
          <p:txBody>
            <a:bodyPr/>
            <a:lstStyle/>
            <a:p>
              <a:endParaRPr lang="zh-CN" altLang="en-US"/>
            </a:p>
          </p:txBody>
        </p:sp>
        <p:sp>
          <p:nvSpPr>
            <p:cNvPr id="5134" name="Freeform 9"/>
            <p:cNvSpPr/>
            <p:nvPr/>
          </p:nvSpPr>
          <p:spPr>
            <a:xfrm>
              <a:off x="1939925" y="2495550"/>
              <a:ext cx="1377950" cy="669925"/>
            </a:xfrm>
            <a:custGeom>
              <a:avLst/>
              <a:gdLst/>
              <a:ahLst/>
              <a:cxnLst>
                <a:cxn ang="0">
                  <a:pos x="1846742107" y="2147483646"/>
                </a:cxn>
                <a:cxn ang="0">
                  <a:pos x="2147483646" y="0"/>
                </a:cxn>
                <a:cxn ang="0">
                  <a:pos x="0" y="1926422028"/>
                </a:cxn>
                <a:cxn ang="0">
                  <a:pos x="1846742107" y="2147483646"/>
                </a:cxn>
              </a:cxnLst>
              <a:rect l="0" t="0" r="0" b="0"/>
              <a:pathLst>
                <a:path w="367" h="178">
                  <a:moveTo>
                    <a:pt x="131" y="178"/>
                  </a:moveTo>
                  <a:cubicBezTo>
                    <a:pt x="236" y="178"/>
                    <a:pt x="326" y="105"/>
                    <a:pt x="367" y="0"/>
                  </a:cubicBezTo>
                  <a:cubicBezTo>
                    <a:pt x="0" y="136"/>
                    <a:pt x="0" y="136"/>
                    <a:pt x="0" y="136"/>
                  </a:cubicBezTo>
                  <a:cubicBezTo>
                    <a:pt x="38" y="163"/>
                    <a:pt x="83" y="178"/>
                    <a:pt x="131" y="178"/>
                  </a:cubicBezTo>
                  <a:close/>
                </a:path>
              </a:pathLst>
            </a:custGeom>
            <a:solidFill>
              <a:srgbClr val="194868">
                <a:alpha val="50195"/>
              </a:srgbClr>
            </a:solidFill>
            <a:ln w="9525">
              <a:noFill/>
            </a:ln>
          </p:spPr>
          <p:txBody>
            <a:bodyPr/>
            <a:lstStyle/>
            <a:p>
              <a:endParaRPr lang="zh-CN" altLang="en-US"/>
            </a:p>
          </p:txBody>
        </p:sp>
        <p:sp>
          <p:nvSpPr>
            <p:cNvPr id="5135" name="Freeform 10"/>
            <p:cNvSpPr/>
            <p:nvPr/>
          </p:nvSpPr>
          <p:spPr>
            <a:xfrm>
              <a:off x="1500188" y="430213"/>
              <a:ext cx="1646238" cy="1225550"/>
            </a:xfrm>
            <a:custGeom>
              <a:avLst/>
              <a:gdLst/>
              <a:ahLst/>
              <a:cxnLst>
                <a:cxn ang="0">
                  <a:pos x="2147483646" y="0"/>
                </a:cxn>
                <a:cxn ang="0">
                  <a:pos x="1356150568" y="1271947970"/>
                </a:cxn>
                <a:cxn ang="0">
                  <a:pos x="0" y="2147483646"/>
                </a:cxn>
                <a:cxn ang="0">
                  <a:pos x="2147483646" y="2147483646"/>
                </a:cxn>
                <a:cxn ang="0">
                  <a:pos x="2147483646" y="0"/>
                </a:cxn>
              </a:cxnLst>
              <a:rect l="0" t="0" r="0" b="0"/>
              <a:pathLst>
                <a:path w="438" h="326">
                  <a:moveTo>
                    <a:pt x="340" y="0"/>
                  </a:moveTo>
                  <a:cubicBezTo>
                    <a:pt x="96" y="90"/>
                    <a:pt x="96" y="90"/>
                    <a:pt x="96" y="90"/>
                  </a:cubicBezTo>
                  <a:cubicBezTo>
                    <a:pt x="55" y="159"/>
                    <a:pt x="18" y="241"/>
                    <a:pt x="0" y="326"/>
                  </a:cubicBezTo>
                  <a:cubicBezTo>
                    <a:pt x="438" y="165"/>
                    <a:pt x="438" y="165"/>
                    <a:pt x="438" y="165"/>
                  </a:cubicBezTo>
                  <a:cubicBezTo>
                    <a:pt x="408" y="102"/>
                    <a:pt x="372" y="46"/>
                    <a:pt x="340" y="0"/>
                  </a:cubicBezTo>
                  <a:close/>
                </a:path>
              </a:pathLst>
            </a:custGeom>
            <a:solidFill>
              <a:srgbClr val="86CCCC">
                <a:alpha val="50195"/>
              </a:srgbClr>
            </a:solidFill>
            <a:ln w="9525">
              <a:noFill/>
            </a:ln>
          </p:spPr>
          <p:txBody>
            <a:bodyPr/>
            <a:lstStyle/>
            <a:p>
              <a:endParaRPr lang="zh-CN" altLang="en-US"/>
            </a:p>
          </p:txBody>
        </p:sp>
        <p:sp>
          <p:nvSpPr>
            <p:cNvPr id="5136" name="Freeform 11"/>
            <p:cNvSpPr/>
            <p:nvPr/>
          </p:nvSpPr>
          <p:spPr>
            <a:xfrm>
              <a:off x="1462088" y="1050925"/>
              <a:ext cx="1912938" cy="1357313"/>
            </a:xfrm>
            <a:custGeom>
              <a:avLst/>
              <a:gdLst/>
              <a:ahLst/>
              <a:cxnLst>
                <a:cxn ang="0">
                  <a:pos x="141241721" y="2147483646"/>
                </a:cxn>
                <a:cxn ang="0">
                  <a:pos x="0" y="2147483646"/>
                </a:cxn>
                <a:cxn ang="0">
                  <a:pos x="197739161" y="2147483646"/>
                </a:cxn>
                <a:cxn ang="0">
                  <a:pos x="2147483646" y="2147483646"/>
                </a:cxn>
                <a:cxn ang="0">
                  <a:pos x="2147483646" y="0"/>
                </a:cxn>
                <a:cxn ang="0">
                  <a:pos x="141241721" y="2147483646"/>
                </a:cxn>
              </a:cxnLst>
              <a:rect l="0" t="0" r="0" b="0"/>
              <a:pathLst>
                <a:path w="509" h="361">
                  <a:moveTo>
                    <a:pt x="10" y="161"/>
                  </a:moveTo>
                  <a:cubicBezTo>
                    <a:pt x="4" y="194"/>
                    <a:pt x="0" y="227"/>
                    <a:pt x="0" y="260"/>
                  </a:cubicBezTo>
                  <a:cubicBezTo>
                    <a:pt x="0" y="295"/>
                    <a:pt x="5" y="329"/>
                    <a:pt x="14" y="361"/>
                  </a:cubicBezTo>
                  <a:cubicBezTo>
                    <a:pt x="509" y="178"/>
                    <a:pt x="509" y="178"/>
                    <a:pt x="509" y="178"/>
                  </a:cubicBezTo>
                  <a:cubicBezTo>
                    <a:pt x="498" y="116"/>
                    <a:pt x="476" y="56"/>
                    <a:pt x="448" y="0"/>
                  </a:cubicBezTo>
                  <a:lnTo>
                    <a:pt x="10" y="161"/>
                  </a:lnTo>
                  <a:close/>
                </a:path>
              </a:pathLst>
            </a:custGeom>
            <a:solidFill>
              <a:srgbClr val="5DB2B0">
                <a:alpha val="50195"/>
              </a:srgbClr>
            </a:solidFill>
            <a:ln w="9525">
              <a:noFill/>
            </a:ln>
          </p:spPr>
          <p:txBody>
            <a:bodyPr/>
            <a:lstStyle/>
            <a:p>
              <a:endParaRPr lang="zh-CN" altLang="en-US"/>
            </a:p>
          </p:txBody>
        </p:sp>
        <p:sp>
          <p:nvSpPr>
            <p:cNvPr id="5137" name="Oval 12"/>
            <p:cNvSpPr/>
            <p:nvPr/>
          </p:nvSpPr>
          <p:spPr>
            <a:xfrm>
              <a:off x="2022475" y="952500"/>
              <a:ext cx="146050"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38" name="Oval 13"/>
            <p:cNvSpPr/>
            <p:nvPr/>
          </p:nvSpPr>
          <p:spPr>
            <a:xfrm>
              <a:off x="1731963" y="952500"/>
              <a:ext cx="147638"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39" name="Oval 14"/>
            <p:cNvSpPr/>
            <p:nvPr/>
          </p:nvSpPr>
          <p:spPr>
            <a:xfrm>
              <a:off x="1439863" y="952500"/>
              <a:ext cx="146050"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0" name="Oval 15"/>
            <p:cNvSpPr/>
            <p:nvPr/>
          </p:nvSpPr>
          <p:spPr>
            <a:xfrm>
              <a:off x="1149350" y="952500"/>
              <a:ext cx="147638"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1" name="Oval 16"/>
            <p:cNvSpPr/>
            <p:nvPr/>
          </p:nvSpPr>
          <p:spPr>
            <a:xfrm>
              <a:off x="0" y="538163"/>
              <a:ext cx="969963" cy="9715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2" name="Oval 17"/>
            <p:cNvSpPr/>
            <p:nvPr/>
          </p:nvSpPr>
          <p:spPr>
            <a:xfrm>
              <a:off x="2863850" y="2036763"/>
              <a:ext cx="142875"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3" name="Oval 18"/>
            <p:cNvSpPr/>
            <p:nvPr/>
          </p:nvSpPr>
          <p:spPr>
            <a:xfrm>
              <a:off x="3152775" y="2036763"/>
              <a:ext cx="147638"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4" name="Oval 19"/>
            <p:cNvSpPr/>
            <p:nvPr/>
          </p:nvSpPr>
          <p:spPr>
            <a:xfrm>
              <a:off x="3443288" y="2036763"/>
              <a:ext cx="146050"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5" name="Oval 20"/>
            <p:cNvSpPr/>
            <p:nvPr/>
          </p:nvSpPr>
          <p:spPr>
            <a:xfrm>
              <a:off x="3735388" y="2036763"/>
              <a:ext cx="142875"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6" name="Oval 21"/>
            <p:cNvSpPr/>
            <p:nvPr/>
          </p:nvSpPr>
          <p:spPr>
            <a:xfrm>
              <a:off x="4059238" y="1622425"/>
              <a:ext cx="969963" cy="969963"/>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7" name="Freeform 22"/>
            <p:cNvSpPr>
              <a:spLocks noEditPoints="1"/>
            </p:cNvSpPr>
            <p:nvPr/>
          </p:nvSpPr>
          <p:spPr>
            <a:xfrm>
              <a:off x="319088" y="809625"/>
              <a:ext cx="338138" cy="403225"/>
            </a:xfrm>
            <a:custGeom>
              <a:avLst/>
              <a:gdLst/>
              <a:ahLst/>
              <a:cxnLst>
                <a:cxn ang="0">
                  <a:pos x="705784176" y="241422490"/>
                </a:cxn>
                <a:cxn ang="0">
                  <a:pos x="42346149" y="1093497210"/>
                </a:cxn>
                <a:cxn ang="0">
                  <a:pos x="522280441" y="1505336905"/>
                </a:cxn>
                <a:cxn ang="0">
                  <a:pos x="1256299140" y="539646946"/>
                </a:cxn>
                <a:cxn ang="0">
                  <a:pos x="705784176" y="241422490"/>
                </a:cxn>
                <a:cxn ang="0">
                  <a:pos x="536395824" y="553850264"/>
                </a:cxn>
                <a:cxn ang="0">
                  <a:pos x="606976495" y="624855549"/>
                </a:cxn>
                <a:cxn ang="0">
                  <a:pos x="536395824" y="695860833"/>
                </a:cxn>
                <a:cxn ang="0">
                  <a:pos x="465818909" y="624855549"/>
                </a:cxn>
                <a:cxn ang="0">
                  <a:pos x="536395824" y="553850264"/>
                </a:cxn>
                <a:cxn ang="0">
                  <a:pos x="465818909" y="1320720150"/>
                </a:cxn>
                <a:cxn ang="0">
                  <a:pos x="268199790" y="1136103396"/>
                </a:cxn>
                <a:cxn ang="0">
                  <a:pos x="465818909" y="951486641"/>
                </a:cxn>
                <a:cxn ang="0">
                  <a:pos x="649322644" y="1136103396"/>
                </a:cxn>
                <a:cxn ang="0">
                  <a:pos x="465818909" y="1320720150"/>
                </a:cxn>
                <a:cxn ang="0">
                  <a:pos x="818710997" y="908880455"/>
                </a:cxn>
                <a:cxn ang="0">
                  <a:pos x="705784176" y="795272754"/>
                </a:cxn>
                <a:cxn ang="0">
                  <a:pos x="818710997" y="667461734"/>
                </a:cxn>
                <a:cxn ang="0">
                  <a:pos x="931637818" y="795272754"/>
                </a:cxn>
                <a:cxn ang="0">
                  <a:pos x="818710997" y="908880455"/>
                </a:cxn>
              </a:cxnLst>
              <a:rect l="0" t="0" r="0" b="0"/>
              <a:pathLst>
                <a:path w="90" h="107">
                  <a:moveTo>
                    <a:pt x="50" y="17"/>
                  </a:moveTo>
                  <a:cubicBezTo>
                    <a:pt x="13" y="47"/>
                    <a:pt x="0" y="41"/>
                    <a:pt x="3" y="77"/>
                  </a:cubicBezTo>
                  <a:cubicBezTo>
                    <a:pt x="4" y="94"/>
                    <a:pt x="19" y="107"/>
                    <a:pt x="37" y="106"/>
                  </a:cubicBezTo>
                  <a:cubicBezTo>
                    <a:pt x="54" y="105"/>
                    <a:pt x="86" y="78"/>
                    <a:pt x="89" y="38"/>
                  </a:cubicBezTo>
                  <a:cubicBezTo>
                    <a:pt x="90" y="24"/>
                    <a:pt x="71" y="0"/>
                    <a:pt x="50" y="17"/>
                  </a:cubicBezTo>
                  <a:close/>
                  <a:moveTo>
                    <a:pt x="38" y="39"/>
                  </a:moveTo>
                  <a:cubicBezTo>
                    <a:pt x="40" y="39"/>
                    <a:pt x="43" y="41"/>
                    <a:pt x="43" y="44"/>
                  </a:cubicBezTo>
                  <a:cubicBezTo>
                    <a:pt x="43" y="46"/>
                    <a:pt x="40" y="49"/>
                    <a:pt x="38" y="49"/>
                  </a:cubicBezTo>
                  <a:cubicBezTo>
                    <a:pt x="35" y="49"/>
                    <a:pt x="33" y="46"/>
                    <a:pt x="33" y="44"/>
                  </a:cubicBezTo>
                  <a:cubicBezTo>
                    <a:pt x="33" y="41"/>
                    <a:pt x="35" y="39"/>
                    <a:pt x="38" y="39"/>
                  </a:cubicBezTo>
                  <a:close/>
                  <a:moveTo>
                    <a:pt x="33" y="93"/>
                  </a:moveTo>
                  <a:cubicBezTo>
                    <a:pt x="25" y="93"/>
                    <a:pt x="19" y="87"/>
                    <a:pt x="19" y="80"/>
                  </a:cubicBezTo>
                  <a:cubicBezTo>
                    <a:pt x="19" y="73"/>
                    <a:pt x="25" y="67"/>
                    <a:pt x="33" y="67"/>
                  </a:cubicBezTo>
                  <a:cubicBezTo>
                    <a:pt x="40" y="67"/>
                    <a:pt x="46" y="73"/>
                    <a:pt x="46" y="80"/>
                  </a:cubicBezTo>
                  <a:cubicBezTo>
                    <a:pt x="46" y="87"/>
                    <a:pt x="40" y="93"/>
                    <a:pt x="33" y="93"/>
                  </a:cubicBezTo>
                  <a:close/>
                  <a:moveTo>
                    <a:pt x="58" y="64"/>
                  </a:moveTo>
                  <a:cubicBezTo>
                    <a:pt x="53" y="64"/>
                    <a:pt x="50" y="60"/>
                    <a:pt x="50" y="56"/>
                  </a:cubicBezTo>
                  <a:cubicBezTo>
                    <a:pt x="50" y="51"/>
                    <a:pt x="53" y="47"/>
                    <a:pt x="58" y="47"/>
                  </a:cubicBezTo>
                  <a:cubicBezTo>
                    <a:pt x="62" y="47"/>
                    <a:pt x="66" y="51"/>
                    <a:pt x="66" y="56"/>
                  </a:cubicBezTo>
                  <a:cubicBezTo>
                    <a:pt x="66" y="60"/>
                    <a:pt x="62" y="64"/>
                    <a:pt x="58" y="64"/>
                  </a:cubicBezTo>
                  <a:close/>
                </a:path>
              </a:pathLst>
            </a:custGeom>
            <a:solidFill>
              <a:srgbClr val="1F6485">
                <a:alpha val="100000"/>
              </a:srgbClr>
            </a:solidFill>
            <a:ln w="9525">
              <a:noFill/>
            </a:ln>
          </p:spPr>
          <p:txBody>
            <a:bodyPr/>
            <a:lstStyle/>
            <a:p>
              <a:endParaRPr lang="zh-CN" altLang="en-US"/>
            </a:p>
          </p:txBody>
        </p:sp>
        <p:sp>
          <p:nvSpPr>
            <p:cNvPr id="5148" name="Oval 23"/>
            <p:cNvSpPr/>
            <p:nvPr/>
          </p:nvSpPr>
          <p:spPr>
            <a:xfrm>
              <a:off x="522288" y="757238"/>
              <a:ext cx="60325" cy="63500"/>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49" name="Rectangle 24"/>
            <p:cNvSpPr/>
            <p:nvPr/>
          </p:nvSpPr>
          <p:spPr>
            <a:xfrm>
              <a:off x="544513" y="787400"/>
              <a:ext cx="15875" cy="79375"/>
            </a:xfrm>
            <a:prstGeom prst="rect">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50" name="Freeform 25"/>
            <p:cNvSpPr/>
            <p:nvPr/>
          </p:nvSpPr>
          <p:spPr>
            <a:xfrm>
              <a:off x="412750" y="801688"/>
              <a:ext cx="71438" cy="71438"/>
            </a:xfrm>
            <a:custGeom>
              <a:avLst/>
              <a:gdLst/>
              <a:ahLst/>
              <a:cxnLst>
                <a:cxn ang="0">
                  <a:pos x="226187748" y="70682261"/>
                </a:cxn>
                <a:cxn ang="0">
                  <a:pos x="212050543" y="226187748"/>
                </a:cxn>
                <a:cxn ang="0">
                  <a:pos x="42411613" y="197917099"/>
                </a:cxn>
                <a:cxn ang="0">
                  <a:pos x="70682261" y="42411613"/>
                </a:cxn>
                <a:cxn ang="0">
                  <a:pos x="226187748" y="70682261"/>
                </a:cxn>
              </a:cxnLst>
              <a:rect l="0" t="0" r="0" b="0"/>
              <a:pathLst>
                <a:path w="19" h="19">
                  <a:moveTo>
                    <a:pt x="16" y="5"/>
                  </a:moveTo>
                  <a:cubicBezTo>
                    <a:pt x="19" y="8"/>
                    <a:pt x="18" y="13"/>
                    <a:pt x="15" y="16"/>
                  </a:cubicBezTo>
                  <a:cubicBezTo>
                    <a:pt x="11" y="19"/>
                    <a:pt x="6" y="18"/>
                    <a:pt x="3" y="14"/>
                  </a:cubicBezTo>
                  <a:cubicBezTo>
                    <a:pt x="0" y="11"/>
                    <a:pt x="1" y="5"/>
                    <a:pt x="5" y="3"/>
                  </a:cubicBezTo>
                  <a:cubicBezTo>
                    <a:pt x="9" y="0"/>
                    <a:pt x="14" y="1"/>
                    <a:pt x="16" y="5"/>
                  </a:cubicBezTo>
                  <a:close/>
                </a:path>
              </a:pathLst>
            </a:custGeom>
            <a:solidFill>
              <a:srgbClr val="1F6485">
                <a:alpha val="100000"/>
              </a:srgbClr>
            </a:solidFill>
            <a:ln w="9525">
              <a:noFill/>
            </a:ln>
          </p:spPr>
          <p:txBody>
            <a:bodyPr/>
            <a:lstStyle/>
            <a:p>
              <a:endParaRPr lang="zh-CN" altLang="en-US"/>
            </a:p>
          </p:txBody>
        </p:sp>
        <p:sp>
          <p:nvSpPr>
            <p:cNvPr id="5151" name="Freeform 26"/>
            <p:cNvSpPr/>
            <p:nvPr/>
          </p:nvSpPr>
          <p:spPr>
            <a:xfrm>
              <a:off x="442913" y="831850"/>
              <a:ext cx="60325" cy="71438"/>
            </a:xfrm>
            <a:custGeom>
              <a:avLst/>
              <a:gdLst/>
              <a:ahLst/>
              <a:cxnLst>
                <a:cxn ang="0">
                  <a:pos x="95765938" y="103327923"/>
                </a:cxn>
                <a:cxn ang="0">
                  <a:pos x="78125638" y="113408619"/>
                </a:cxn>
                <a:cxn ang="0">
                  <a:pos x="0" y="12601663"/>
                </a:cxn>
                <a:cxn ang="0">
                  <a:pos x="25201563" y="0"/>
                </a:cxn>
                <a:cxn ang="0">
                  <a:pos x="95765938" y="103327923"/>
                </a:cxn>
              </a:cxnLst>
              <a:rect l="0" t="0" r="0" b="0"/>
              <a:pathLst>
                <a:path w="38" h="45">
                  <a:moveTo>
                    <a:pt x="38" y="41"/>
                  </a:moveTo>
                  <a:lnTo>
                    <a:pt x="31" y="45"/>
                  </a:lnTo>
                  <a:lnTo>
                    <a:pt x="0" y="5"/>
                  </a:lnTo>
                  <a:lnTo>
                    <a:pt x="10" y="0"/>
                  </a:lnTo>
                  <a:lnTo>
                    <a:pt x="38" y="41"/>
                  </a:lnTo>
                  <a:close/>
                </a:path>
              </a:pathLst>
            </a:custGeom>
            <a:solidFill>
              <a:srgbClr val="1F6485">
                <a:alpha val="100000"/>
              </a:srgbClr>
            </a:solidFill>
            <a:ln w="9525">
              <a:noFill/>
            </a:ln>
          </p:spPr>
          <p:txBody>
            <a:bodyPr/>
            <a:lstStyle/>
            <a:p>
              <a:endParaRPr lang="zh-CN" altLang="en-US"/>
            </a:p>
          </p:txBody>
        </p:sp>
        <p:sp>
          <p:nvSpPr>
            <p:cNvPr id="5152" name="Freeform 27"/>
            <p:cNvSpPr/>
            <p:nvPr/>
          </p:nvSpPr>
          <p:spPr>
            <a:xfrm>
              <a:off x="338138" y="854075"/>
              <a:ext cx="68263" cy="71438"/>
            </a:xfrm>
            <a:custGeom>
              <a:avLst/>
              <a:gdLst/>
              <a:ahLst/>
              <a:cxnLst>
                <a:cxn ang="0">
                  <a:pos x="215733834" y="56548817"/>
                </a:cxn>
                <a:cxn ang="0">
                  <a:pos x="201349303" y="226187748"/>
                </a:cxn>
                <a:cxn ang="0">
                  <a:pos x="28765270" y="197917099"/>
                </a:cxn>
                <a:cxn ang="0">
                  <a:pos x="57530539" y="42411613"/>
                </a:cxn>
                <a:cxn ang="0">
                  <a:pos x="215733834" y="56548817"/>
                </a:cxn>
              </a:cxnLst>
              <a:rect l="0" t="0" r="0" b="0"/>
              <a:pathLst>
                <a:path w="18" h="19">
                  <a:moveTo>
                    <a:pt x="15" y="4"/>
                  </a:moveTo>
                  <a:cubicBezTo>
                    <a:pt x="18" y="8"/>
                    <a:pt x="17" y="13"/>
                    <a:pt x="14" y="16"/>
                  </a:cubicBezTo>
                  <a:cubicBezTo>
                    <a:pt x="10" y="19"/>
                    <a:pt x="5" y="18"/>
                    <a:pt x="2" y="14"/>
                  </a:cubicBezTo>
                  <a:cubicBezTo>
                    <a:pt x="0" y="11"/>
                    <a:pt x="0" y="5"/>
                    <a:pt x="4" y="3"/>
                  </a:cubicBezTo>
                  <a:cubicBezTo>
                    <a:pt x="8" y="0"/>
                    <a:pt x="13" y="1"/>
                    <a:pt x="15" y="4"/>
                  </a:cubicBezTo>
                  <a:close/>
                </a:path>
              </a:pathLst>
            </a:custGeom>
            <a:solidFill>
              <a:srgbClr val="1F6485">
                <a:alpha val="100000"/>
              </a:srgbClr>
            </a:solidFill>
            <a:ln w="9525">
              <a:noFill/>
            </a:ln>
          </p:spPr>
          <p:txBody>
            <a:bodyPr/>
            <a:lstStyle/>
            <a:p>
              <a:endParaRPr lang="zh-CN" altLang="en-US"/>
            </a:p>
          </p:txBody>
        </p:sp>
        <p:sp>
          <p:nvSpPr>
            <p:cNvPr id="5153" name="Freeform 28"/>
            <p:cNvSpPr/>
            <p:nvPr/>
          </p:nvSpPr>
          <p:spPr>
            <a:xfrm>
              <a:off x="365125" y="884238"/>
              <a:ext cx="58738" cy="71438"/>
            </a:xfrm>
            <a:custGeom>
              <a:avLst/>
              <a:gdLst/>
              <a:ahLst/>
              <a:cxnLst>
                <a:cxn ang="0">
                  <a:pos x="93247369" y="103327923"/>
                </a:cxn>
                <a:cxn ang="0">
                  <a:pos x="75605331" y="113408619"/>
                </a:cxn>
                <a:cxn ang="0">
                  <a:pos x="0" y="12601663"/>
                </a:cxn>
                <a:cxn ang="0">
                  <a:pos x="22682393" y="0"/>
                </a:cxn>
                <a:cxn ang="0">
                  <a:pos x="93247369" y="103327923"/>
                </a:cxn>
              </a:cxnLst>
              <a:rect l="0" t="0" r="0" b="0"/>
              <a:pathLst>
                <a:path w="37" h="45">
                  <a:moveTo>
                    <a:pt x="37" y="41"/>
                  </a:moveTo>
                  <a:lnTo>
                    <a:pt x="30" y="45"/>
                  </a:lnTo>
                  <a:lnTo>
                    <a:pt x="0" y="5"/>
                  </a:lnTo>
                  <a:lnTo>
                    <a:pt x="9" y="0"/>
                  </a:lnTo>
                  <a:lnTo>
                    <a:pt x="37" y="41"/>
                  </a:lnTo>
                  <a:close/>
                </a:path>
              </a:pathLst>
            </a:custGeom>
            <a:solidFill>
              <a:srgbClr val="1F6485">
                <a:alpha val="100000"/>
              </a:srgbClr>
            </a:solidFill>
            <a:ln w="9525">
              <a:noFill/>
            </a:ln>
          </p:spPr>
          <p:txBody>
            <a:bodyPr/>
            <a:lstStyle/>
            <a:p>
              <a:endParaRPr lang="zh-CN" altLang="en-US"/>
            </a:p>
          </p:txBody>
        </p:sp>
        <p:sp>
          <p:nvSpPr>
            <p:cNvPr id="5154" name="Freeform 29"/>
            <p:cNvSpPr/>
            <p:nvPr/>
          </p:nvSpPr>
          <p:spPr>
            <a:xfrm>
              <a:off x="258763" y="922338"/>
              <a:ext cx="71438" cy="68263"/>
            </a:xfrm>
            <a:custGeom>
              <a:avLst/>
              <a:gdLst/>
              <a:ahLst/>
              <a:cxnLst>
                <a:cxn ang="0">
                  <a:pos x="212050543" y="28765270"/>
                </a:cxn>
                <a:cxn ang="0">
                  <a:pos x="226187748" y="201349303"/>
                </a:cxn>
                <a:cxn ang="0">
                  <a:pos x="70682261" y="230114573"/>
                </a:cxn>
                <a:cxn ang="0">
                  <a:pos x="42411613" y="57530539"/>
                </a:cxn>
                <a:cxn ang="0">
                  <a:pos x="212050543" y="28765270"/>
                </a:cxn>
              </a:cxnLst>
              <a:rect l="0" t="0" r="0" b="0"/>
              <a:pathLst>
                <a:path w="19" h="18">
                  <a:moveTo>
                    <a:pt x="15" y="2"/>
                  </a:moveTo>
                  <a:cubicBezTo>
                    <a:pt x="18" y="5"/>
                    <a:pt x="19" y="10"/>
                    <a:pt x="16" y="14"/>
                  </a:cubicBezTo>
                  <a:cubicBezTo>
                    <a:pt x="14" y="18"/>
                    <a:pt x="9" y="18"/>
                    <a:pt x="5" y="16"/>
                  </a:cubicBezTo>
                  <a:cubicBezTo>
                    <a:pt x="1" y="13"/>
                    <a:pt x="0" y="8"/>
                    <a:pt x="3" y="4"/>
                  </a:cubicBezTo>
                  <a:cubicBezTo>
                    <a:pt x="6" y="1"/>
                    <a:pt x="11" y="0"/>
                    <a:pt x="15" y="2"/>
                  </a:cubicBezTo>
                  <a:close/>
                </a:path>
              </a:pathLst>
            </a:custGeom>
            <a:solidFill>
              <a:srgbClr val="1F6485">
                <a:alpha val="100000"/>
              </a:srgbClr>
            </a:solidFill>
            <a:ln w="9525">
              <a:noFill/>
            </a:ln>
          </p:spPr>
          <p:txBody>
            <a:bodyPr/>
            <a:lstStyle/>
            <a:p>
              <a:endParaRPr lang="zh-CN" altLang="en-US"/>
            </a:p>
          </p:txBody>
        </p:sp>
        <p:sp>
          <p:nvSpPr>
            <p:cNvPr id="5155" name="Freeform 30"/>
            <p:cNvSpPr/>
            <p:nvPr/>
          </p:nvSpPr>
          <p:spPr>
            <a:xfrm>
              <a:off x="293688" y="949325"/>
              <a:ext cx="71438" cy="60325"/>
            </a:xfrm>
            <a:custGeom>
              <a:avLst/>
              <a:gdLst/>
              <a:ahLst/>
              <a:cxnLst>
                <a:cxn ang="0">
                  <a:pos x="113408619" y="70564375"/>
                </a:cxn>
                <a:cxn ang="0">
                  <a:pos x="100806956" y="95765938"/>
                </a:cxn>
                <a:cxn ang="0">
                  <a:pos x="0" y="22682200"/>
                </a:cxn>
                <a:cxn ang="0">
                  <a:pos x="10080696" y="0"/>
                </a:cxn>
                <a:cxn ang="0">
                  <a:pos x="113408619" y="70564375"/>
                </a:cxn>
              </a:cxnLst>
              <a:rect l="0" t="0" r="0" b="0"/>
              <a:pathLst>
                <a:path w="45" h="38">
                  <a:moveTo>
                    <a:pt x="45" y="28"/>
                  </a:moveTo>
                  <a:lnTo>
                    <a:pt x="40" y="38"/>
                  </a:lnTo>
                  <a:lnTo>
                    <a:pt x="0" y="9"/>
                  </a:lnTo>
                  <a:lnTo>
                    <a:pt x="4" y="0"/>
                  </a:lnTo>
                  <a:lnTo>
                    <a:pt x="45" y="28"/>
                  </a:lnTo>
                  <a:close/>
                </a:path>
              </a:pathLst>
            </a:custGeom>
            <a:solidFill>
              <a:srgbClr val="1F6485">
                <a:alpha val="100000"/>
              </a:srgbClr>
            </a:solidFill>
            <a:ln w="9525">
              <a:noFill/>
            </a:ln>
          </p:spPr>
          <p:txBody>
            <a:bodyPr/>
            <a:lstStyle/>
            <a:p>
              <a:endParaRPr lang="zh-CN" altLang="en-US"/>
            </a:p>
          </p:txBody>
        </p:sp>
        <p:sp>
          <p:nvSpPr>
            <p:cNvPr id="5156" name="Freeform 31"/>
            <p:cNvSpPr/>
            <p:nvPr/>
          </p:nvSpPr>
          <p:spPr>
            <a:xfrm>
              <a:off x="225425" y="1016000"/>
              <a:ext cx="63500" cy="65088"/>
            </a:xfrm>
            <a:custGeom>
              <a:avLst/>
              <a:gdLst/>
              <a:ahLst/>
              <a:cxnLst>
                <a:cxn ang="0">
                  <a:pos x="125573118" y="0"/>
                </a:cxn>
                <a:cxn ang="0">
                  <a:pos x="237191176" y="131929547"/>
                </a:cxn>
                <a:cxn ang="0">
                  <a:pos x="111618059" y="234542694"/>
                </a:cxn>
                <a:cxn ang="0">
                  <a:pos x="0" y="102613146"/>
                </a:cxn>
                <a:cxn ang="0">
                  <a:pos x="125573118" y="0"/>
                </a:cxn>
              </a:cxnLst>
              <a:rect l="0" t="0" r="0" b="0"/>
              <a:pathLst>
                <a:path w="17" h="17">
                  <a:moveTo>
                    <a:pt x="9" y="0"/>
                  </a:moveTo>
                  <a:cubicBezTo>
                    <a:pt x="14" y="0"/>
                    <a:pt x="17" y="4"/>
                    <a:pt x="17" y="9"/>
                  </a:cubicBezTo>
                  <a:cubicBezTo>
                    <a:pt x="16" y="13"/>
                    <a:pt x="12" y="17"/>
                    <a:pt x="8" y="16"/>
                  </a:cubicBezTo>
                  <a:cubicBezTo>
                    <a:pt x="3" y="16"/>
                    <a:pt x="0" y="12"/>
                    <a:pt x="0" y="7"/>
                  </a:cubicBezTo>
                  <a:cubicBezTo>
                    <a:pt x="1" y="3"/>
                    <a:pt x="5" y="0"/>
                    <a:pt x="9" y="0"/>
                  </a:cubicBezTo>
                  <a:close/>
                </a:path>
              </a:pathLst>
            </a:custGeom>
            <a:solidFill>
              <a:srgbClr val="1F6485">
                <a:alpha val="100000"/>
              </a:srgbClr>
            </a:solidFill>
            <a:ln w="9525">
              <a:noFill/>
            </a:ln>
          </p:spPr>
          <p:txBody>
            <a:bodyPr/>
            <a:lstStyle/>
            <a:p>
              <a:endParaRPr lang="zh-CN" altLang="en-US"/>
            </a:p>
          </p:txBody>
        </p:sp>
        <p:sp>
          <p:nvSpPr>
            <p:cNvPr id="5157" name="Freeform 32"/>
            <p:cNvSpPr/>
            <p:nvPr/>
          </p:nvSpPr>
          <p:spPr>
            <a:xfrm>
              <a:off x="255588" y="1035050"/>
              <a:ext cx="79375" cy="26988"/>
            </a:xfrm>
            <a:custGeom>
              <a:avLst/>
              <a:gdLst/>
              <a:ahLst/>
              <a:cxnLst>
                <a:cxn ang="0">
                  <a:pos x="126007813" y="12601808"/>
                </a:cxn>
                <a:cxn ang="0">
                  <a:pos x="126007813" y="42844244"/>
                </a:cxn>
                <a:cxn ang="0">
                  <a:pos x="0" y="30242435"/>
                </a:cxn>
                <a:cxn ang="0">
                  <a:pos x="0" y="0"/>
                </a:cxn>
                <a:cxn ang="0">
                  <a:pos x="126007813" y="12601808"/>
                </a:cxn>
              </a:cxnLst>
              <a:rect l="0" t="0" r="0" b="0"/>
              <a:pathLst>
                <a:path w="50" h="17">
                  <a:moveTo>
                    <a:pt x="50" y="5"/>
                  </a:moveTo>
                  <a:lnTo>
                    <a:pt x="50" y="17"/>
                  </a:lnTo>
                  <a:lnTo>
                    <a:pt x="0" y="12"/>
                  </a:lnTo>
                  <a:lnTo>
                    <a:pt x="0" y="0"/>
                  </a:lnTo>
                  <a:lnTo>
                    <a:pt x="50" y="5"/>
                  </a:lnTo>
                  <a:close/>
                </a:path>
              </a:pathLst>
            </a:custGeom>
            <a:solidFill>
              <a:srgbClr val="1F6485">
                <a:alpha val="100000"/>
              </a:srgbClr>
            </a:solidFill>
            <a:ln w="9525">
              <a:noFill/>
            </a:ln>
          </p:spPr>
          <p:txBody>
            <a:bodyPr/>
            <a:lstStyle/>
            <a:p>
              <a:endParaRPr lang="zh-CN" altLang="en-US"/>
            </a:p>
          </p:txBody>
        </p:sp>
        <p:sp>
          <p:nvSpPr>
            <p:cNvPr id="5158" name="Freeform 33"/>
            <p:cNvSpPr/>
            <p:nvPr/>
          </p:nvSpPr>
          <p:spPr>
            <a:xfrm>
              <a:off x="233363" y="1111250"/>
              <a:ext cx="71438" cy="71438"/>
            </a:xfrm>
            <a:custGeom>
              <a:avLst/>
              <a:gdLst/>
              <a:ahLst/>
              <a:cxnLst>
                <a:cxn ang="0">
                  <a:pos x="84819465" y="28274408"/>
                </a:cxn>
                <a:cxn ang="0">
                  <a:pos x="240324952" y="84819465"/>
                </a:cxn>
                <a:cxn ang="0">
                  <a:pos x="183779895" y="240324952"/>
                </a:cxn>
                <a:cxn ang="0">
                  <a:pos x="28274408" y="183779895"/>
                </a:cxn>
                <a:cxn ang="0">
                  <a:pos x="84819465" y="28274408"/>
                </a:cxn>
              </a:cxnLst>
              <a:rect l="0" t="0" r="0" b="0"/>
              <a:pathLst>
                <a:path w="19" h="19">
                  <a:moveTo>
                    <a:pt x="6" y="2"/>
                  </a:moveTo>
                  <a:cubicBezTo>
                    <a:pt x="10" y="0"/>
                    <a:pt x="15" y="2"/>
                    <a:pt x="17" y="6"/>
                  </a:cubicBezTo>
                  <a:cubicBezTo>
                    <a:pt x="19" y="10"/>
                    <a:pt x="17" y="15"/>
                    <a:pt x="13" y="17"/>
                  </a:cubicBezTo>
                  <a:cubicBezTo>
                    <a:pt x="9" y="19"/>
                    <a:pt x="4" y="17"/>
                    <a:pt x="2" y="13"/>
                  </a:cubicBezTo>
                  <a:cubicBezTo>
                    <a:pt x="0" y="9"/>
                    <a:pt x="2" y="4"/>
                    <a:pt x="6" y="2"/>
                  </a:cubicBezTo>
                  <a:close/>
                </a:path>
              </a:pathLst>
            </a:custGeom>
            <a:solidFill>
              <a:srgbClr val="1F6485">
                <a:alpha val="100000"/>
              </a:srgbClr>
            </a:solidFill>
            <a:ln w="9525">
              <a:noFill/>
            </a:ln>
          </p:spPr>
          <p:txBody>
            <a:bodyPr/>
            <a:lstStyle/>
            <a:p>
              <a:endParaRPr lang="zh-CN" altLang="en-US"/>
            </a:p>
          </p:txBody>
        </p:sp>
        <p:sp>
          <p:nvSpPr>
            <p:cNvPr id="5159" name="Freeform 34"/>
            <p:cNvSpPr/>
            <p:nvPr/>
          </p:nvSpPr>
          <p:spPr>
            <a:xfrm>
              <a:off x="263525" y="1103313"/>
              <a:ext cx="77788" cy="49213"/>
            </a:xfrm>
            <a:custGeom>
              <a:avLst/>
              <a:gdLst/>
              <a:ahLst/>
              <a:cxnLst>
                <a:cxn ang="0">
                  <a:pos x="113408554" y="0"/>
                </a:cxn>
                <a:cxn ang="0">
                  <a:pos x="123489244" y="30242182"/>
                </a:cxn>
                <a:cxn ang="0">
                  <a:pos x="10080690" y="78126431"/>
                </a:cxn>
                <a:cxn ang="0">
                  <a:pos x="0" y="52924613"/>
                </a:cxn>
                <a:cxn ang="0">
                  <a:pos x="113408554" y="0"/>
                </a:cxn>
              </a:cxnLst>
              <a:rect l="0" t="0" r="0" b="0"/>
              <a:pathLst>
                <a:path w="49" h="31">
                  <a:moveTo>
                    <a:pt x="45" y="0"/>
                  </a:moveTo>
                  <a:lnTo>
                    <a:pt x="49" y="12"/>
                  </a:lnTo>
                  <a:lnTo>
                    <a:pt x="4" y="31"/>
                  </a:lnTo>
                  <a:lnTo>
                    <a:pt x="0" y="21"/>
                  </a:lnTo>
                  <a:lnTo>
                    <a:pt x="45" y="0"/>
                  </a:lnTo>
                  <a:close/>
                </a:path>
              </a:pathLst>
            </a:custGeom>
            <a:solidFill>
              <a:srgbClr val="1F6485">
                <a:alpha val="100000"/>
              </a:srgbClr>
            </a:solidFill>
            <a:ln w="9525">
              <a:noFill/>
            </a:ln>
          </p:spPr>
          <p:txBody>
            <a:bodyPr/>
            <a:lstStyle/>
            <a:p>
              <a:endParaRPr lang="zh-CN" altLang="en-US"/>
            </a:p>
          </p:txBody>
        </p:sp>
        <p:sp>
          <p:nvSpPr>
            <p:cNvPr id="5160" name="Freeform 35"/>
            <p:cNvSpPr/>
            <p:nvPr/>
          </p:nvSpPr>
          <p:spPr>
            <a:xfrm>
              <a:off x="288925" y="1196975"/>
              <a:ext cx="71438" cy="71438"/>
            </a:xfrm>
            <a:custGeom>
              <a:avLst/>
              <a:gdLst/>
              <a:ahLst/>
              <a:cxnLst>
                <a:cxn ang="0">
                  <a:pos x="56548817" y="56548817"/>
                </a:cxn>
                <a:cxn ang="0">
                  <a:pos x="212050543" y="56548817"/>
                </a:cxn>
                <a:cxn ang="0">
                  <a:pos x="212050543" y="212050543"/>
                </a:cxn>
                <a:cxn ang="0">
                  <a:pos x="56548817" y="212050543"/>
                </a:cxn>
                <a:cxn ang="0">
                  <a:pos x="56548817" y="56548817"/>
                </a:cxn>
              </a:cxnLst>
              <a:rect l="0" t="0" r="0" b="0"/>
              <a:pathLst>
                <a:path w="19" h="19">
                  <a:moveTo>
                    <a:pt x="4" y="4"/>
                  </a:moveTo>
                  <a:cubicBezTo>
                    <a:pt x="7" y="1"/>
                    <a:pt x="12" y="0"/>
                    <a:pt x="15" y="4"/>
                  </a:cubicBezTo>
                  <a:cubicBezTo>
                    <a:pt x="19" y="7"/>
                    <a:pt x="19" y="12"/>
                    <a:pt x="15" y="15"/>
                  </a:cubicBezTo>
                  <a:cubicBezTo>
                    <a:pt x="12" y="18"/>
                    <a:pt x="7" y="19"/>
                    <a:pt x="4" y="15"/>
                  </a:cubicBezTo>
                  <a:cubicBezTo>
                    <a:pt x="1" y="12"/>
                    <a:pt x="0" y="7"/>
                    <a:pt x="4" y="4"/>
                  </a:cubicBezTo>
                  <a:close/>
                </a:path>
              </a:pathLst>
            </a:custGeom>
            <a:solidFill>
              <a:srgbClr val="1F6485">
                <a:alpha val="100000"/>
              </a:srgbClr>
            </a:solidFill>
            <a:ln w="9525">
              <a:noFill/>
            </a:ln>
          </p:spPr>
          <p:txBody>
            <a:bodyPr/>
            <a:lstStyle/>
            <a:p>
              <a:endParaRPr lang="zh-CN" altLang="en-US"/>
            </a:p>
          </p:txBody>
        </p:sp>
        <p:sp>
          <p:nvSpPr>
            <p:cNvPr id="5161" name="Freeform 36"/>
            <p:cNvSpPr/>
            <p:nvPr/>
          </p:nvSpPr>
          <p:spPr>
            <a:xfrm>
              <a:off x="319088" y="1171575"/>
              <a:ext cx="63500" cy="66675"/>
            </a:xfrm>
            <a:custGeom>
              <a:avLst/>
              <a:gdLst/>
              <a:ahLst/>
              <a:cxnLst>
                <a:cxn ang="0">
                  <a:pos x="83165950" y="0"/>
                </a:cxn>
                <a:cxn ang="0">
                  <a:pos x="100806250" y="17641888"/>
                </a:cxn>
                <a:cxn ang="0">
                  <a:pos x="17641888" y="105846563"/>
                </a:cxn>
                <a:cxn ang="0">
                  <a:pos x="0" y="88206263"/>
                </a:cxn>
                <a:cxn ang="0">
                  <a:pos x="83165950" y="0"/>
                </a:cxn>
              </a:cxnLst>
              <a:rect l="0" t="0" r="0" b="0"/>
              <a:pathLst>
                <a:path w="40" h="42">
                  <a:moveTo>
                    <a:pt x="33" y="0"/>
                  </a:moveTo>
                  <a:lnTo>
                    <a:pt x="40" y="7"/>
                  </a:lnTo>
                  <a:lnTo>
                    <a:pt x="7" y="42"/>
                  </a:lnTo>
                  <a:lnTo>
                    <a:pt x="0" y="35"/>
                  </a:lnTo>
                  <a:lnTo>
                    <a:pt x="33" y="0"/>
                  </a:lnTo>
                  <a:close/>
                </a:path>
              </a:pathLst>
            </a:custGeom>
            <a:solidFill>
              <a:srgbClr val="1F6485">
                <a:alpha val="100000"/>
              </a:srgbClr>
            </a:solidFill>
            <a:ln w="9525">
              <a:noFill/>
            </a:ln>
          </p:spPr>
          <p:txBody>
            <a:bodyPr/>
            <a:lstStyle/>
            <a:p>
              <a:endParaRPr lang="zh-CN" altLang="en-US"/>
            </a:p>
          </p:txBody>
        </p:sp>
        <p:sp>
          <p:nvSpPr>
            <p:cNvPr id="5162" name="Freeform 37"/>
            <p:cNvSpPr/>
            <p:nvPr/>
          </p:nvSpPr>
          <p:spPr>
            <a:xfrm>
              <a:off x="488950" y="1230313"/>
              <a:ext cx="66675" cy="68263"/>
            </a:xfrm>
            <a:custGeom>
              <a:avLst/>
              <a:gdLst/>
              <a:ahLst/>
              <a:cxnLst>
                <a:cxn ang="0">
                  <a:pos x="13720233" y="158203295"/>
                </a:cxn>
                <a:cxn ang="0">
                  <a:pos x="96045338" y="14380739"/>
                </a:cxn>
                <a:cxn ang="0">
                  <a:pos x="233255079" y="100676548"/>
                </a:cxn>
                <a:cxn ang="0">
                  <a:pos x="150929975" y="244499104"/>
                </a:cxn>
                <a:cxn ang="0">
                  <a:pos x="13720233" y="158203295"/>
                </a:cxn>
              </a:cxnLst>
              <a:rect l="0" t="0" r="0" b="0"/>
              <a:pathLst>
                <a:path w="18" h="18">
                  <a:moveTo>
                    <a:pt x="1" y="11"/>
                  </a:moveTo>
                  <a:cubicBezTo>
                    <a:pt x="0" y="6"/>
                    <a:pt x="3" y="2"/>
                    <a:pt x="7" y="1"/>
                  </a:cubicBezTo>
                  <a:cubicBezTo>
                    <a:pt x="12" y="0"/>
                    <a:pt x="16" y="3"/>
                    <a:pt x="17" y="7"/>
                  </a:cubicBezTo>
                  <a:cubicBezTo>
                    <a:pt x="18" y="12"/>
                    <a:pt x="15" y="16"/>
                    <a:pt x="11" y="17"/>
                  </a:cubicBezTo>
                  <a:cubicBezTo>
                    <a:pt x="6" y="18"/>
                    <a:pt x="2" y="15"/>
                    <a:pt x="1" y="11"/>
                  </a:cubicBezTo>
                  <a:close/>
                </a:path>
              </a:pathLst>
            </a:custGeom>
            <a:solidFill>
              <a:srgbClr val="1F6485">
                <a:alpha val="100000"/>
              </a:srgbClr>
            </a:solidFill>
            <a:ln w="9525">
              <a:noFill/>
            </a:ln>
          </p:spPr>
          <p:txBody>
            <a:bodyPr/>
            <a:lstStyle/>
            <a:p>
              <a:endParaRPr lang="zh-CN" altLang="en-US"/>
            </a:p>
          </p:txBody>
        </p:sp>
        <p:sp>
          <p:nvSpPr>
            <p:cNvPr id="5163" name="Freeform 38"/>
            <p:cNvSpPr/>
            <p:nvPr/>
          </p:nvSpPr>
          <p:spPr>
            <a:xfrm>
              <a:off x="495300" y="1185863"/>
              <a:ext cx="34925" cy="82550"/>
            </a:xfrm>
            <a:custGeom>
              <a:avLst/>
              <a:gdLst/>
              <a:ahLst/>
              <a:cxnLst>
                <a:cxn ang="0">
                  <a:pos x="0" y="5040313"/>
                </a:cxn>
                <a:cxn ang="0">
                  <a:pos x="25201563" y="0"/>
                </a:cxn>
                <a:cxn ang="0">
                  <a:pos x="55443438" y="126007813"/>
                </a:cxn>
                <a:cxn ang="0">
                  <a:pos x="25201563" y="131048125"/>
                </a:cxn>
                <a:cxn ang="0">
                  <a:pos x="0" y="5040313"/>
                </a:cxn>
              </a:cxnLst>
              <a:rect l="0" t="0" r="0" b="0"/>
              <a:pathLst>
                <a:path w="22" h="52">
                  <a:moveTo>
                    <a:pt x="0" y="2"/>
                  </a:moveTo>
                  <a:lnTo>
                    <a:pt x="10" y="0"/>
                  </a:lnTo>
                  <a:lnTo>
                    <a:pt x="22" y="50"/>
                  </a:lnTo>
                  <a:lnTo>
                    <a:pt x="10" y="52"/>
                  </a:lnTo>
                  <a:lnTo>
                    <a:pt x="0" y="2"/>
                  </a:lnTo>
                  <a:close/>
                </a:path>
              </a:pathLst>
            </a:custGeom>
            <a:solidFill>
              <a:srgbClr val="1F6485">
                <a:alpha val="100000"/>
              </a:srgbClr>
            </a:solidFill>
            <a:ln w="9525">
              <a:noFill/>
            </a:ln>
          </p:spPr>
          <p:txBody>
            <a:bodyPr/>
            <a:lstStyle/>
            <a:p>
              <a:endParaRPr lang="zh-CN" altLang="en-US"/>
            </a:p>
          </p:txBody>
        </p:sp>
        <p:sp>
          <p:nvSpPr>
            <p:cNvPr id="5164" name="Freeform 39"/>
            <p:cNvSpPr/>
            <p:nvPr/>
          </p:nvSpPr>
          <p:spPr>
            <a:xfrm>
              <a:off x="393700" y="1249363"/>
              <a:ext cx="65088" cy="68263"/>
            </a:xfrm>
            <a:custGeom>
              <a:avLst/>
              <a:gdLst/>
              <a:ahLst/>
              <a:cxnLst>
                <a:cxn ang="0">
                  <a:pos x="0" y="115057287"/>
                </a:cxn>
                <a:cxn ang="0">
                  <a:pos x="131929547" y="14380739"/>
                </a:cxn>
                <a:cxn ang="0">
                  <a:pos x="249202808" y="143822556"/>
                </a:cxn>
                <a:cxn ang="0">
                  <a:pos x="117273261" y="244499104"/>
                </a:cxn>
                <a:cxn ang="0">
                  <a:pos x="0" y="115057287"/>
                </a:cxn>
              </a:cxnLst>
              <a:rect l="0" t="0" r="0" b="0"/>
              <a:pathLst>
                <a:path w="17" h="18">
                  <a:moveTo>
                    <a:pt x="0" y="8"/>
                  </a:moveTo>
                  <a:cubicBezTo>
                    <a:pt x="1" y="3"/>
                    <a:pt x="5" y="0"/>
                    <a:pt x="9" y="1"/>
                  </a:cubicBezTo>
                  <a:cubicBezTo>
                    <a:pt x="14" y="1"/>
                    <a:pt x="17" y="5"/>
                    <a:pt x="17" y="10"/>
                  </a:cubicBezTo>
                  <a:cubicBezTo>
                    <a:pt x="16" y="14"/>
                    <a:pt x="12" y="18"/>
                    <a:pt x="8" y="17"/>
                  </a:cubicBezTo>
                  <a:cubicBezTo>
                    <a:pt x="3" y="16"/>
                    <a:pt x="0" y="12"/>
                    <a:pt x="0" y="8"/>
                  </a:cubicBezTo>
                  <a:close/>
                </a:path>
              </a:pathLst>
            </a:custGeom>
            <a:solidFill>
              <a:srgbClr val="1F6485">
                <a:alpha val="100000"/>
              </a:srgbClr>
            </a:solidFill>
            <a:ln w="9525">
              <a:noFill/>
            </a:ln>
          </p:spPr>
          <p:txBody>
            <a:bodyPr/>
            <a:lstStyle/>
            <a:p>
              <a:endParaRPr lang="zh-CN" altLang="en-US"/>
            </a:p>
          </p:txBody>
        </p:sp>
        <p:sp>
          <p:nvSpPr>
            <p:cNvPr id="5165" name="Freeform 40"/>
            <p:cNvSpPr/>
            <p:nvPr/>
          </p:nvSpPr>
          <p:spPr>
            <a:xfrm>
              <a:off x="417513" y="1204913"/>
              <a:ext cx="25400" cy="79375"/>
            </a:xfrm>
            <a:custGeom>
              <a:avLst/>
              <a:gdLst/>
              <a:ahLst/>
              <a:cxnLst>
                <a:cxn ang="0">
                  <a:pos x="10080625" y="0"/>
                </a:cxn>
                <a:cxn ang="0">
                  <a:pos x="40322500" y="0"/>
                </a:cxn>
                <a:cxn ang="0">
                  <a:pos x="22682200" y="126007813"/>
                </a:cxn>
                <a:cxn ang="0">
                  <a:pos x="0" y="126007813"/>
                </a:cxn>
                <a:cxn ang="0">
                  <a:pos x="10080625" y="0"/>
                </a:cxn>
              </a:cxnLst>
              <a:rect l="0" t="0" r="0" b="0"/>
              <a:pathLst>
                <a:path w="16" h="50">
                  <a:moveTo>
                    <a:pt x="4" y="0"/>
                  </a:moveTo>
                  <a:lnTo>
                    <a:pt x="16" y="0"/>
                  </a:lnTo>
                  <a:lnTo>
                    <a:pt x="9" y="50"/>
                  </a:lnTo>
                  <a:lnTo>
                    <a:pt x="0" y="50"/>
                  </a:lnTo>
                  <a:lnTo>
                    <a:pt x="4" y="0"/>
                  </a:lnTo>
                  <a:close/>
                </a:path>
              </a:pathLst>
            </a:custGeom>
            <a:solidFill>
              <a:srgbClr val="1F6485">
                <a:alpha val="100000"/>
              </a:srgbClr>
            </a:solidFill>
            <a:ln w="9525">
              <a:noFill/>
            </a:ln>
          </p:spPr>
          <p:txBody>
            <a:bodyPr/>
            <a:lstStyle/>
            <a:p>
              <a:endParaRPr lang="zh-CN" altLang="en-US"/>
            </a:p>
          </p:txBody>
        </p:sp>
        <p:sp>
          <p:nvSpPr>
            <p:cNvPr id="5166" name="Freeform 41"/>
            <p:cNvSpPr/>
            <p:nvPr/>
          </p:nvSpPr>
          <p:spPr>
            <a:xfrm>
              <a:off x="585788" y="1152525"/>
              <a:ext cx="71438" cy="71438"/>
            </a:xfrm>
            <a:custGeom>
              <a:avLst/>
              <a:gdLst/>
              <a:ahLst/>
              <a:cxnLst>
                <a:cxn ang="0">
                  <a:pos x="56548817" y="226187748"/>
                </a:cxn>
                <a:cxn ang="0">
                  <a:pos x="42411613" y="56548817"/>
                </a:cxn>
                <a:cxn ang="0">
                  <a:pos x="212050543" y="56548817"/>
                </a:cxn>
                <a:cxn ang="0">
                  <a:pos x="212050543" y="212050543"/>
                </a:cxn>
                <a:cxn ang="0">
                  <a:pos x="56548817" y="226187748"/>
                </a:cxn>
              </a:cxnLst>
              <a:rect l="0" t="0" r="0" b="0"/>
              <a:pathLst>
                <a:path w="19" h="19">
                  <a:moveTo>
                    <a:pt x="4" y="16"/>
                  </a:moveTo>
                  <a:cubicBezTo>
                    <a:pt x="0" y="13"/>
                    <a:pt x="0" y="7"/>
                    <a:pt x="3" y="4"/>
                  </a:cubicBezTo>
                  <a:cubicBezTo>
                    <a:pt x="6" y="1"/>
                    <a:pt x="12" y="0"/>
                    <a:pt x="15" y="4"/>
                  </a:cubicBezTo>
                  <a:cubicBezTo>
                    <a:pt x="18" y="7"/>
                    <a:pt x="19" y="12"/>
                    <a:pt x="15" y="15"/>
                  </a:cubicBezTo>
                  <a:cubicBezTo>
                    <a:pt x="12" y="18"/>
                    <a:pt x="7" y="19"/>
                    <a:pt x="4" y="16"/>
                  </a:cubicBezTo>
                  <a:close/>
                </a:path>
              </a:pathLst>
            </a:custGeom>
            <a:solidFill>
              <a:srgbClr val="1F6485">
                <a:alpha val="100000"/>
              </a:srgbClr>
            </a:solidFill>
            <a:ln w="9525">
              <a:noFill/>
            </a:ln>
          </p:spPr>
          <p:txBody>
            <a:bodyPr/>
            <a:lstStyle/>
            <a:p>
              <a:endParaRPr lang="zh-CN" altLang="en-US"/>
            </a:p>
          </p:txBody>
        </p:sp>
        <p:sp>
          <p:nvSpPr>
            <p:cNvPr id="5167" name="Freeform 42"/>
            <p:cNvSpPr/>
            <p:nvPr/>
          </p:nvSpPr>
          <p:spPr>
            <a:xfrm>
              <a:off x="555625" y="1128713"/>
              <a:ext cx="71438" cy="68263"/>
            </a:xfrm>
            <a:custGeom>
              <a:avLst/>
              <a:gdLst/>
              <a:ahLst/>
              <a:cxnLst>
                <a:cxn ang="0">
                  <a:pos x="0" y="20161398"/>
                </a:cxn>
                <a:cxn ang="0">
                  <a:pos x="17642011" y="0"/>
                </a:cxn>
                <a:cxn ang="0">
                  <a:pos x="113408619" y="85685940"/>
                </a:cxn>
                <a:cxn ang="0">
                  <a:pos x="95766608" y="108368306"/>
                </a:cxn>
                <a:cxn ang="0">
                  <a:pos x="0" y="20161398"/>
                </a:cxn>
              </a:cxnLst>
              <a:rect l="0" t="0" r="0" b="0"/>
              <a:pathLst>
                <a:path w="45" h="43">
                  <a:moveTo>
                    <a:pt x="0" y="8"/>
                  </a:moveTo>
                  <a:lnTo>
                    <a:pt x="7" y="0"/>
                  </a:lnTo>
                  <a:lnTo>
                    <a:pt x="45" y="34"/>
                  </a:lnTo>
                  <a:lnTo>
                    <a:pt x="38" y="43"/>
                  </a:lnTo>
                  <a:lnTo>
                    <a:pt x="0" y="8"/>
                  </a:lnTo>
                  <a:close/>
                </a:path>
              </a:pathLst>
            </a:custGeom>
            <a:solidFill>
              <a:srgbClr val="1F6485">
                <a:alpha val="100000"/>
              </a:srgbClr>
            </a:solidFill>
            <a:ln w="9525">
              <a:noFill/>
            </a:ln>
          </p:spPr>
          <p:txBody>
            <a:bodyPr/>
            <a:lstStyle/>
            <a:p>
              <a:endParaRPr lang="zh-CN" altLang="en-US"/>
            </a:p>
          </p:txBody>
        </p:sp>
        <p:sp>
          <p:nvSpPr>
            <p:cNvPr id="5168" name="Freeform 43"/>
            <p:cNvSpPr/>
            <p:nvPr/>
          </p:nvSpPr>
          <p:spPr>
            <a:xfrm>
              <a:off x="642938" y="1081088"/>
              <a:ext cx="71438" cy="66675"/>
            </a:xfrm>
            <a:custGeom>
              <a:avLst/>
              <a:gdLst/>
              <a:ahLst/>
              <a:cxnLst>
                <a:cxn ang="0">
                  <a:pos x="70682261" y="219534846"/>
                </a:cxn>
                <a:cxn ang="0">
                  <a:pos x="28274408" y="68604871"/>
                </a:cxn>
                <a:cxn ang="0">
                  <a:pos x="183779895" y="27440467"/>
                </a:cxn>
                <a:cxn ang="0">
                  <a:pos x="226187748" y="178370442"/>
                </a:cxn>
                <a:cxn ang="0">
                  <a:pos x="70682261" y="219534846"/>
                </a:cxn>
              </a:cxnLst>
              <a:rect l="0" t="0" r="0" b="0"/>
              <a:pathLst>
                <a:path w="19" h="18">
                  <a:moveTo>
                    <a:pt x="5" y="16"/>
                  </a:moveTo>
                  <a:cubicBezTo>
                    <a:pt x="1" y="14"/>
                    <a:pt x="0" y="9"/>
                    <a:pt x="2" y="5"/>
                  </a:cubicBezTo>
                  <a:cubicBezTo>
                    <a:pt x="4" y="1"/>
                    <a:pt x="9" y="0"/>
                    <a:pt x="13" y="2"/>
                  </a:cubicBezTo>
                  <a:cubicBezTo>
                    <a:pt x="17" y="4"/>
                    <a:pt x="19" y="9"/>
                    <a:pt x="16" y="13"/>
                  </a:cubicBezTo>
                  <a:cubicBezTo>
                    <a:pt x="14" y="17"/>
                    <a:pt x="9" y="18"/>
                    <a:pt x="5" y="16"/>
                  </a:cubicBezTo>
                  <a:close/>
                </a:path>
              </a:pathLst>
            </a:custGeom>
            <a:solidFill>
              <a:srgbClr val="1F6485">
                <a:alpha val="100000"/>
              </a:srgbClr>
            </a:solidFill>
            <a:ln w="9525">
              <a:noFill/>
            </a:ln>
          </p:spPr>
          <p:txBody>
            <a:bodyPr/>
            <a:lstStyle/>
            <a:p>
              <a:endParaRPr lang="zh-CN" altLang="en-US"/>
            </a:p>
          </p:txBody>
        </p:sp>
        <p:sp>
          <p:nvSpPr>
            <p:cNvPr id="5169" name="Freeform 44"/>
            <p:cNvSpPr/>
            <p:nvPr/>
          </p:nvSpPr>
          <p:spPr>
            <a:xfrm>
              <a:off x="604838" y="1065213"/>
              <a:ext cx="74613" cy="57150"/>
            </a:xfrm>
            <a:custGeom>
              <a:avLst/>
              <a:gdLst/>
              <a:ahLst/>
              <a:cxnLst>
                <a:cxn ang="0">
                  <a:pos x="0" y="25201563"/>
                </a:cxn>
                <a:cxn ang="0">
                  <a:pos x="12601659" y="0"/>
                </a:cxn>
                <a:cxn ang="0">
                  <a:pos x="118448931" y="65524063"/>
                </a:cxn>
                <a:cxn ang="0">
                  <a:pos x="108368239" y="90725625"/>
                </a:cxn>
                <a:cxn ang="0">
                  <a:pos x="0" y="25201563"/>
                </a:cxn>
              </a:cxnLst>
              <a:rect l="0" t="0" r="0" b="0"/>
              <a:pathLst>
                <a:path w="47" h="36">
                  <a:moveTo>
                    <a:pt x="0" y="10"/>
                  </a:moveTo>
                  <a:lnTo>
                    <a:pt x="5" y="0"/>
                  </a:lnTo>
                  <a:lnTo>
                    <a:pt x="47" y="26"/>
                  </a:lnTo>
                  <a:lnTo>
                    <a:pt x="43" y="36"/>
                  </a:lnTo>
                  <a:lnTo>
                    <a:pt x="0" y="10"/>
                  </a:lnTo>
                  <a:close/>
                </a:path>
              </a:pathLst>
            </a:custGeom>
            <a:solidFill>
              <a:srgbClr val="1F6485">
                <a:alpha val="100000"/>
              </a:srgbClr>
            </a:solidFill>
            <a:ln w="9525">
              <a:noFill/>
            </a:ln>
          </p:spPr>
          <p:txBody>
            <a:bodyPr/>
            <a:lstStyle/>
            <a:p>
              <a:endParaRPr lang="zh-CN" altLang="en-US"/>
            </a:p>
          </p:txBody>
        </p:sp>
        <p:sp>
          <p:nvSpPr>
            <p:cNvPr id="5170" name="Freeform 45"/>
            <p:cNvSpPr/>
            <p:nvPr/>
          </p:nvSpPr>
          <p:spPr>
            <a:xfrm>
              <a:off x="679450" y="985838"/>
              <a:ext cx="68263" cy="68263"/>
            </a:xfrm>
            <a:custGeom>
              <a:avLst/>
              <a:gdLst/>
              <a:ahLst/>
              <a:cxnLst>
                <a:cxn ang="0">
                  <a:pos x="100676548" y="244499104"/>
                </a:cxn>
                <a:cxn ang="0">
                  <a:pos x="14380739" y="100676548"/>
                </a:cxn>
                <a:cxn ang="0">
                  <a:pos x="158203295" y="14380739"/>
                </a:cxn>
                <a:cxn ang="0">
                  <a:pos x="244499104" y="143822556"/>
                </a:cxn>
                <a:cxn ang="0">
                  <a:pos x="100676548" y="244499104"/>
                </a:cxn>
              </a:cxnLst>
              <a:rect l="0" t="0" r="0" b="0"/>
              <a:pathLst>
                <a:path w="18" h="18">
                  <a:moveTo>
                    <a:pt x="7" y="17"/>
                  </a:moveTo>
                  <a:cubicBezTo>
                    <a:pt x="3" y="16"/>
                    <a:pt x="0" y="11"/>
                    <a:pt x="1" y="7"/>
                  </a:cubicBezTo>
                  <a:cubicBezTo>
                    <a:pt x="2" y="3"/>
                    <a:pt x="7" y="0"/>
                    <a:pt x="11" y="1"/>
                  </a:cubicBezTo>
                  <a:cubicBezTo>
                    <a:pt x="15" y="2"/>
                    <a:pt x="18" y="6"/>
                    <a:pt x="17" y="10"/>
                  </a:cubicBezTo>
                  <a:cubicBezTo>
                    <a:pt x="16" y="15"/>
                    <a:pt x="12" y="18"/>
                    <a:pt x="7" y="17"/>
                  </a:cubicBezTo>
                  <a:close/>
                </a:path>
              </a:pathLst>
            </a:custGeom>
            <a:solidFill>
              <a:srgbClr val="1F6485">
                <a:alpha val="100000"/>
              </a:srgbClr>
            </a:solidFill>
            <a:ln w="9525">
              <a:noFill/>
            </a:ln>
          </p:spPr>
          <p:txBody>
            <a:bodyPr/>
            <a:lstStyle/>
            <a:p>
              <a:endParaRPr lang="zh-CN" altLang="en-US"/>
            </a:p>
          </p:txBody>
        </p:sp>
        <p:sp>
          <p:nvSpPr>
            <p:cNvPr id="5171" name="Freeform 46"/>
            <p:cNvSpPr/>
            <p:nvPr/>
          </p:nvSpPr>
          <p:spPr>
            <a:xfrm>
              <a:off x="635000" y="993775"/>
              <a:ext cx="82550" cy="33338"/>
            </a:xfrm>
            <a:custGeom>
              <a:avLst/>
              <a:gdLst/>
              <a:ahLst/>
              <a:cxnLst>
                <a:cxn ang="0">
                  <a:pos x="0" y="30242329"/>
                </a:cxn>
                <a:cxn ang="0">
                  <a:pos x="5040313" y="0"/>
                </a:cxn>
                <a:cxn ang="0">
                  <a:pos x="131048125" y="30242329"/>
                </a:cxn>
                <a:cxn ang="0">
                  <a:pos x="126007813" y="52924869"/>
                </a:cxn>
                <a:cxn ang="0">
                  <a:pos x="0" y="30242329"/>
                </a:cxn>
              </a:cxnLst>
              <a:rect l="0" t="0" r="0" b="0"/>
              <a:pathLst>
                <a:path w="52" h="21">
                  <a:moveTo>
                    <a:pt x="0" y="12"/>
                  </a:moveTo>
                  <a:lnTo>
                    <a:pt x="2" y="0"/>
                  </a:lnTo>
                  <a:lnTo>
                    <a:pt x="52" y="12"/>
                  </a:lnTo>
                  <a:lnTo>
                    <a:pt x="50" y="21"/>
                  </a:lnTo>
                  <a:lnTo>
                    <a:pt x="0" y="12"/>
                  </a:lnTo>
                  <a:close/>
                </a:path>
              </a:pathLst>
            </a:custGeom>
            <a:solidFill>
              <a:srgbClr val="1F6485">
                <a:alpha val="100000"/>
              </a:srgbClr>
            </a:solidFill>
            <a:ln w="9525">
              <a:noFill/>
            </a:ln>
          </p:spPr>
          <p:txBody>
            <a:bodyPr/>
            <a:lstStyle/>
            <a:p>
              <a:endParaRPr lang="zh-CN" altLang="en-US"/>
            </a:p>
          </p:txBody>
        </p:sp>
        <p:sp>
          <p:nvSpPr>
            <p:cNvPr id="5172" name="Freeform 47"/>
            <p:cNvSpPr/>
            <p:nvPr/>
          </p:nvSpPr>
          <p:spPr>
            <a:xfrm>
              <a:off x="679450" y="866775"/>
              <a:ext cx="68263" cy="66675"/>
            </a:xfrm>
            <a:custGeom>
              <a:avLst/>
              <a:gdLst/>
              <a:ahLst/>
              <a:cxnLst>
                <a:cxn ang="0">
                  <a:pos x="172587826" y="233255079"/>
                </a:cxn>
                <a:cxn ang="0">
                  <a:pos x="14380739" y="164650208"/>
                </a:cxn>
                <a:cxn ang="0">
                  <a:pos x="86292017" y="13720233"/>
                </a:cxn>
                <a:cxn ang="0">
                  <a:pos x="230114573" y="82325104"/>
                </a:cxn>
                <a:cxn ang="0">
                  <a:pos x="172587826" y="233255079"/>
                </a:cxn>
              </a:cxnLst>
              <a:rect l="0" t="0" r="0" b="0"/>
              <a:pathLst>
                <a:path w="18" h="18">
                  <a:moveTo>
                    <a:pt x="12" y="17"/>
                  </a:moveTo>
                  <a:cubicBezTo>
                    <a:pt x="8" y="18"/>
                    <a:pt x="3" y="16"/>
                    <a:pt x="1" y="12"/>
                  </a:cubicBezTo>
                  <a:cubicBezTo>
                    <a:pt x="0" y="8"/>
                    <a:pt x="1" y="3"/>
                    <a:pt x="6" y="1"/>
                  </a:cubicBezTo>
                  <a:cubicBezTo>
                    <a:pt x="10" y="0"/>
                    <a:pt x="15" y="2"/>
                    <a:pt x="16" y="6"/>
                  </a:cubicBezTo>
                  <a:cubicBezTo>
                    <a:pt x="18" y="10"/>
                    <a:pt x="16" y="15"/>
                    <a:pt x="12" y="17"/>
                  </a:cubicBezTo>
                  <a:close/>
                </a:path>
              </a:pathLst>
            </a:custGeom>
            <a:solidFill>
              <a:srgbClr val="1F6485">
                <a:alpha val="100000"/>
              </a:srgbClr>
            </a:solidFill>
            <a:ln w="9525">
              <a:noFill/>
            </a:ln>
          </p:spPr>
          <p:txBody>
            <a:bodyPr/>
            <a:lstStyle/>
            <a:p>
              <a:endParaRPr lang="zh-CN" altLang="en-US"/>
            </a:p>
          </p:txBody>
        </p:sp>
        <p:sp>
          <p:nvSpPr>
            <p:cNvPr id="5173" name="Freeform 48"/>
            <p:cNvSpPr/>
            <p:nvPr/>
          </p:nvSpPr>
          <p:spPr>
            <a:xfrm>
              <a:off x="638175" y="892175"/>
              <a:ext cx="79375" cy="49213"/>
            </a:xfrm>
            <a:custGeom>
              <a:avLst/>
              <a:gdLst/>
              <a:ahLst/>
              <a:cxnLst>
                <a:cxn ang="0">
                  <a:pos x="12601575" y="78126431"/>
                </a:cxn>
                <a:cxn ang="0">
                  <a:pos x="0" y="47884249"/>
                </a:cxn>
                <a:cxn ang="0">
                  <a:pos x="113407825" y="0"/>
                </a:cxn>
                <a:cxn ang="0">
                  <a:pos x="126007813" y="25201819"/>
                </a:cxn>
                <a:cxn ang="0">
                  <a:pos x="12601575" y="78126431"/>
                </a:cxn>
              </a:cxnLst>
              <a:rect l="0" t="0" r="0" b="0"/>
              <a:pathLst>
                <a:path w="50" h="31">
                  <a:moveTo>
                    <a:pt x="5" y="31"/>
                  </a:moveTo>
                  <a:lnTo>
                    <a:pt x="0" y="19"/>
                  </a:lnTo>
                  <a:lnTo>
                    <a:pt x="45" y="0"/>
                  </a:lnTo>
                  <a:lnTo>
                    <a:pt x="50" y="10"/>
                  </a:lnTo>
                  <a:lnTo>
                    <a:pt x="5" y="31"/>
                  </a:lnTo>
                  <a:close/>
                </a:path>
              </a:pathLst>
            </a:custGeom>
            <a:solidFill>
              <a:srgbClr val="1F6485">
                <a:alpha val="100000"/>
              </a:srgbClr>
            </a:solidFill>
            <a:ln w="9525">
              <a:noFill/>
            </a:ln>
          </p:spPr>
          <p:txBody>
            <a:bodyPr/>
            <a:lstStyle/>
            <a:p>
              <a:endParaRPr lang="zh-CN" altLang="en-US"/>
            </a:p>
          </p:txBody>
        </p:sp>
        <p:sp>
          <p:nvSpPr>
            <p:cNvPr id="5174" name="Freeform 49"/>
            <p:cNvSpPr/>
            <p:nvPr/>
          </p:nvSpPr>
          <p:spPr>
            <a:xfrm>
              <a:off x="615950" y="776288"/>
              <a:ext cx="71438" cy="66675"/>
            </a:xfrm>
            <a:custGeom>
              <a:avLst/>
              <a:gdLst/>
              <a:ahLst/>
              <a:cxnLst>
                <a:cxn ang="0">
                  <a:pos x="226187748" y="178370442"/>
                </a:cxn>
                <a:cxn ang="0">
                  <a:pos x="70682261" y="219534846"/>
                </a:cxn>
                <a:cxn ang="0">
                  <a:pos x="28274408" y="68604871"/>
                </a:cxn>
                <a:cxn ang="0">
                  <a:pos x="183779895" y="27440467"/>
                </a:cxn>
                <a:cxn ang="0">
                  <a:pos x="226187748" y="178370442"/>
                </a:cxn>
              </a:cxnLst>
              <a:rect l="0" t="0" r="0" b="0"/>
              <a:pathLst>
                <a:path w="19" h="18">
                  <a:moveTo>
                    <a:pt x="16" y="13"/>
                  </a:moveTo>
                  <a:cubicBezTo>
                    <a:pt x="14" y="17"/>
                    <a:pt x="9" y="18"/>
                    <a:pt x="5" y="16"/>
                  </a:cubicBezTo>
                  <a:cubicBezTo>
                    <a:pt x="1" y="14"/>
                    <a:pt x="0" y="9"/>
                    <a:pt x="2" y="5"/>
                  </a:cubicBezTo>
                  <a:cubicBezTo>
                    <a:pt x="4" y="1"/>
                    <a:pt x="9" y="0"/>
                    <a:pt x="13" y="2"/>
                  </a:cubicBezTo>
                  <a:cubicBezTo>
                    <a:pt x="17" y="4"/>
                    <a:pt x="19" y="9"/>
                    <a:pt x="16" y="13"/>
                  </a:cubicBezTo>
                  <a:close/>
                </a:path>
              </a:pathLst>
            </a:custGeom>
            <a:solidFill>
              <a:srgbClr val="1F6485">
                <a:alpha val="100000"/>
              </a:srgbClr>
            </a:solidFill>
            <a:ln w="9525">
              <a:noFill/>
            </a:ln>
          </p:spPr>
          <p:txBody>
            <a:bodyPr/>
            <a:lstStyle/>
            <a:p>
              <a:endParaRPr lang="zh-CN" altLang="en-US"/>
            </a:p>
          </p:txBody>
        </p:sp>
        <p:sp>
          <p:nvSpPr>
            <p:cNvPr id="5175" name="Freeform 50"/>
            <p:cNvSpPr/>
            <p:nvPr/>
          </p:nvSpPr>
          <p:spPr>
            <a:xfrm>
              <a:off x="604838" y="806450"/>
              <a:ext cx="57150" cy="77788"/>
            </a:xfrm>
            <a:custGeom>
              <a:avLst/>
              <a:gdLst/>
              <a:ahLst/>
              <a:cxnLst>
                <a:cxn ang="0">
                  <a:pos x="25201563" y="123489244"/>
                </a:cxn>
                <a:cxn ang="0">
                  <a:pos x="0" y="105847243"/>
                </a:cxn>
                <a:cxn ang="0">
                  <a:pos x="60483750" y="0"/>
                </a:cxn>
                <a:cxn ang="0">
                  <a:pos x="90725625" y="10080690"/>
                </a:cxn>
                <a:cxn ang="0">
                  <a:pos x="25201563" y="123489244"/>
                </a:cxn>
              </a:cxnLst>
              <a:rect l="0" t="0" r="0" b="0"/>
              <a:pathLst>
                <a:path w="36" h="49">
                  <a:moveTo>
                    <a:pt x="10" y="49"/>
                  </a:moveTo>
                  <a:lnTo>
                    <a:pt x="0" y="42"/>
                  </a:lnTo>
                  <a:lnTo>
                    <a:pt x="24" y="0"/>
                  </a:lnTo>
                  <a:lnTo>
                    <a:pt x="36" y="4"/>
                  </a:lnTo>
                  <a:lnTo>
                    <a:pt x="10" y="49"/>
                  </a:lnTo>
                  <a:close/>
                </a:path>
              </a:pathLst>
            </a:custGeom>
            <a:solidFill>
              <a:srgbClr val="1F6485">
                <a:alpha val="100000"/>
              </a:srgbClr>
            </a:solidFill>
            <a:ln w="9525">
              <a:noFill/>
            </a:ln>
          </p:spPr>
          <p:txBody>
            <a:bodyPr/>
            <a:lstStyle/>
            <a:p>
              <a:endParaRPr lang="zh-CN" altLang="en-US"/>
            </a:p>
          </p:txBody>
        </p:sp>
        <p:sp>
          <p:nvSpPr>
            <p:cNvPr id="5176" name="Oval 51"/>
            <p:cNvSpPr/>
            <p:nvPr/>
          </p:nvSpPr>
          <p:spPr>
            <a:xfrm>
              <a:off x="4584700" y="2032000"/>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77" name="Oval 52"/>
            <p:cNvSpPr/>
            <p:nvPr/>
          </p:nvSpPr>
          <p:spPr>
            <a:xfrm>
              <a:off x="4460875" y="2032000"/>
              <a:ext cx="52388"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78" name="Oval 53"/>
            <p:cNvSpPr/>
            <p:nvPr/>
          </p:nvSpPr>
          <p:spPr>
            <a:xfrm>
              <a:off x="4641850" y="2130425"/>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79" name="Oval 54"/>
            <p:cNvSpPr/>
            <p:nvPr/>
          </p:nvSpPr>
          <p:spPr>
            <a:xfrm>
              <a:off x="4641850" y="2325688"/>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0" name="Oval 55"/>
            <p:cNvSpPr/>
            <p:nvPr/>
          </p:nvSpPr>
          <p:spPr>
            <a:xfrm>
              <a:off x="4757738" y="2325688"/>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1" name="Oval 56"/>
            <p:cNvSpPr/>
            <p:nvPr/>
          </p:nvSpPr>
          <p:spPr>
            <a:xfrm>
              <a:off x="4405313" y="2130425"/>
              <a:ext cx="47625"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2" name="Oval 57"/>
            <p:cNvSpPr/>
            <p:nvPr/>
          </p:nvSpPr>
          <p:spPr>
            <a:xfrm>
              <a:off x="4292600" y="2130425"/>
              <a:ext cx="47625"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3" name="Oval 58"/>
            <p:cNvSpPr/>
            <p:nvPr/>
          </p:nvSpPr>
          <p:spPr>
            <a:xfrm>
              <a:off x="4405313" y="2325688"/>
              <a:ext cx="47625"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4" name="Oval 59"/>
            <p:cNvSpPr/>
            <p:nvPr/>
          </p:nvSpPr>
          <p:spPr>
            <a:xfrm>
              <a:off x="4292600" y="2325688"/>
              <a:ext cx="47625"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5" name="Oval 60"/>
            <p:cNvSpPr/>
            <p:nvPr/>
          </p:nvSpPr>
          <p:spPr>
            <a:xfrm>
              <a:off x="4757738" y="2130425"/>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6" name="Oval 61"/>
            <p:cNvSpPr/>
            <p:nvPr/>
          </p:nvSpPr>
          <p:spPr>
            <a:xfrm>
              <a:off x="4584700" y="2228850"/>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7" name="Oval 62"/>
            <p:cNvSpPr/>
            <p:nvPr/>
          </p:nvSpPr>
          <p:spPr>
            <a:xfrm>
              <a:off x="4814888" y="2228850"/>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8" name="Oval 63"/>
            <p:cNvSpPr/>
            <p:nvPr/>
          </p:nvSpPr>
          <p:spPr>
            <a:xfrm>
              <a:off x="4460875" y="2228850"/>
              <a:ext cx="52388"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89" name="Oval 64"/>
            <p:cNvSpPr/>
            <p:nvPr/>
          </p:nvSpPr>
          <p:spPr>
            <a:xfrm>
              <a:off x="4227513" y="2228850"/>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90" name="Oval 65"/>
            <p:cNvSpPr/>
            <p:nvPr/>
          </p:nvSpPr>
          <p:spPr>
            <a:xfrm>
              <a:off x="4641850" y="1935163"/>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91" name="Oval 66"/>
            <p:cNvSpPr/>
            <p:nvPr/>
          </p:nvSpPr>
          <p:spPr>
            <a:xfrm>
              <a:off x="4405313" y="1935163"/>
              <a:ext cx="47625"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92" name="Oval 67"/>
            <p:cNvSpPr/>
            <p:nvPr/>
          </p:nvSpPr>
          <p:spPr>
            <a:xfrm>
              <a:off x="4460875" y="1825625"/>
              <a:ext cx="52388"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93" name="Oval 68"/>
            <p:cNvSpPr/>
            <p:nvPr/>
          </p:nvSpPr>
          <p:spPr>
            <a:xfrm>
              <a:off x="4584700" y="1825625"/>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194" name="Freeform 69"/>
            <p:cNvSpPr/>
            <p:nvPr/>
          </p:nvSpPr>
          <p:spPr>
            <a:xfrm>
              <a:off x="4619625" y="2179638"/>
              <a:ext cx="36513" cy="44450"/>
            </a:xfrm>
            <a:custGeom>
              <a:avLst/>
              <a:gdLst/>
              <a:ahLst/>
              <a:cxnLst>
                <a:cxn ang="0">
                  <a:pos x="79992680" y="0"/>
                </a:cxn>
                <a:cxn ang="0">
                  <a:pos x="0" y="137209742"/>
                </a:cxn>
                <a:cxn ang="0">
                  <a:pos x="53327237" y="164650208"/>
                </a:cxn>
                <a:cxn ang="0">
                  <a:pos x="133319917" y="27440467"/>
                </a:cxn>
                <a:cxn ang="0">
                  <a:pos x="79992680" y="0"/>
                </a:cxn>
              </a:cxnLst>
              <a:rect l="0" t="0" r="0" b="0"/>
              <a:pathLst>
                <a:path w="10" h="12">
                  <a:moveTo>
                    <a:pt x="6" y="0"/>
                  </a:moveTo>
                  <a:cubicBezTo>
                    <a:pt x="0" y="10"/>
                    <a:pt x="0" y="10"/>
                    <a:pt x="0" y="10"/>
                  </a:cubicBezTo>
                  <a:cubicBezTo>
                    <a:pt x="1" y="10"/>
                    <a:pt x="3" y="11"/>
                    <a:pt x="4" y="12"/>
                  </a:cubicBezTo>
                  <a:cubicBezTo>
                    <a:pt x="10" y="2"/>
                    <a:pt x="10" y="2"/>
                    <a:pt x="10" y="2"/>
                  </a:cubicBezTo>
                  <a:cubicBezTo>
                    <a:pt x="8" y="2"/>
                    <a:pt x="7" y="1"/>
                    <a:pt x="6" y="0"/>
                  </a:cubicBezTo>
                  <a:close/>
                </a:path>
              </a:pathLst>
            </a:custGeom>
            <a:solidFill>
              <a:srgbClr val="1F6485">
                <a:alpha val="100000"/>
              </a:srgbClr>
            </a:solidFill>
            <a:ln w="9525">
              <a:noFill/>
            </a:ln>
          </p:spPr>
          <p:txBody>
            <a:bodyPr/>
            <a:lstStyle/>
            <a:p>
              <a:endParaRPr lang="zh-CN" altLang="en-US"/>
            </a:p>
          </p:txBody>
        </p:sp>
        <p:sp>
          <p:nvSpPr>
            <p:cNvPr id="5195" name="Freeform 70"/>
            <p:cNvSpPr/>
            <p:nvPr/>
          </p:nvSpPr>
          <p:spPr>
            <a:xfrm>
              <a:off x="4441825" y="1982788"/>
              <a:ext cx="34925" cy="46038"/>
            </a:xfrm>
            <a:custGeom>
              <a:avLst/>
              <a:gdLst/>
              <a:ahLst/>
              <a:cxnLst>
                <a:cxn ang="0">
                  <a:pos x="135528403" y="147187323"/>
                </a:cxn>
                <a:cxn ang="0">
                  <a:pos x="60233983" y="0"/>
                </a:cxn>
                <a:cxn ang="0">
                  <a:pos x="0" y="29437465"/>
                </a:cxn>
                <a:cxn ang="0">
                  <a:pos x="75294419" y="176624787"/>
                </a:cxn>
                <a:cxn ang="0">
                  <a:pos x="135528403" y="147187323"/>
                </a:cxn>
              </a:cxnLst>
              <a:rect l="0" t="0" r="0" b="0"/>
              <a:pathLst>
                <a:path w="9" h="12">
                  <a:moveTo>
                    <a:pt x="9" y="10"/>
                  </a:moveTo>
                  <a:cubicBezTo>
                    <a:pt x="4" y="0"/>
                    <a:pt x="4" y="0"/>
                    <a:pt x="4" y="0"/>
                  </a:cubicBezTo>
                  <a:cubicBezTo>
                    <a:pt x="3" y="1"/>
                    <a:pt x="1" y="2"/>
                    <a:pt x="0" y="2"/>
                  </a:cubicBezTo>
                  <a:cubicBezTo>
                    <a:pt x="5" y="12"/>
                    <a:pt x="5" y="12"/>
                    <a:pt x="5" y="12"/>
                  </a:cubicBezTo>
                  <a:cubicBezTo>
                    <a:pt x="6" y="11"/>
                    <a:pt x="8" y="10"/>
                    <a:pt x="9" y="10"/>
                  </a:cubicBezTo>
                  <a:close/>
                </a:path>
              </a:pathLst>
            </a:custGeom>
            <a:solidFill>
              <a:srgbClr val="1F6485">
                <a:alpha val="100000"/>
              </a:srgbClr>
            </a:solidFill>
            <a:ln w="9525">
              <a:noFill/>
            </a:ln>
          </p:spPr>
          <p:txBody>
            <a:bodyPr/>
            <a:lstStyle/>
            <a:p>
              <a:endParaRPr lang="zh-CN" altLang="en-US"/>
            </a:p>
          </p:txBody>
        </p:sp>
        <p:sp>
          <p:nvSpPr>
            <p:cNvPr id="5196" name="Freeform 71"/>
            <p:cNvSpPr/>
            <p:nvPr/>
          </p:nvSpPr>
          <p:spPr>
            <a:xfrm>
              <a:off x="4441825" y="2081213"/>
              <a:ext cx="38100" cy="46038"/>
            </a:xfrm>
            <a:custGeom>
              <a:avLst/>
              <a:gdLst/>
              <a:ahLst/>
              <a:cxnLst>
                <a:cxn ang="0">
                  <a:pos x="58064400" y="176624787"/>
                </a:cxn>
                <a:cxn ang="0">
                  <a:pos x="145161000" y="44158115"/>
                </a:cxn>
                <a:cxn ang="0">
                  <a:pos x="87096600" y="0"/>
                </a:cxn>
                <a:cxn ang="0">
                  <a:pos x="0" y="147187323"/>
                </a:cxn>
                <a:cxn ang="0">
                  <a:pos x="58064400" y="176624787"/>
                </a:cxn>
              </a:cxnLst>
              <a:rect l="0" t="0" r="0" b="0"/>
              <a:pathLst>
                <a:path w="10" h="12">
                  <a:moveTo>
                    <a:pt x="4" y="12"/>
                  </a:moveTo>
                  <a:cubicBezTo>
                    <a:pt x="10" y="3"/>
                    <a:pt x="10" y="3"/>
                    <a:pt x="10" y="3"/>
                  </a:cubicBezTo>
                  <a:cubicBezTo>
                    <a:pt x="8" y="2"/>
                    <a:pt x="7" y="1"/>
                    <a:pt x="6" y="0"/>
                  </a:cubicBezTo>
                  <a:cubicBezTo>
                    <a:pt x="0" y="10"/>
                    <a:pt x="0" y="10"/>
                    <a:pt x="0" y="10"/>
                  </a:cubicBezTo>
                  <a:cubicBezTo>
                    <a:pt x="1" y="10"/>
                    <a:pt x="3" y="11"/>
                    <a:pt x="4" y="12"/>
                  </a:cubicBezTo>
                  <a:close/>
                </a:path>
              </a:pathLst>
            </a:custGeom>
            <a:solidFill>
              <a:srgbClr val="1F6485">
                <a:alpha val="100000"/>
              </a:srgbClr>
            </a:solidFill>
            <a:ln w="9525">
              <a:noFill/>
            </a:ln>
          </p:spPr>
          <p:txBody>
            <a:bodyPr/>
            <a:lstStyle/>
            <a:p>
              <a:endParaRPr lang="zh-CN" altLang="en-US"/>
            </a:p>
          </p:txBody>
        </p:sp>
        <p:sp>
          <p:nvSpPr>
            <p:cNvPr id="5197" name="Freeform 72"/>
            <p:cNvSpPr/>
            <p:nvPr/>
          </p:nvSpPr>
          <p:spPr>
            <a:xfrm>
              <a:off x="4521200" y="2051050"/>
              <a:ext cx="52388" cy="15875"/>
            </a:xfrm>
            <a:custGeom>
              <a:avLst/>
              <a:gdLst/>
              <a:ahLst/>
              <a:cxnLst>
                <a:cxn ang="0">
                  <a:pos x="196035896" y="63003906"/>
                </a:cxn>
                <a:cxn ang="0">
                  <a:pos x="196035896" y="31503938"/>
                </a:cxn>
                <a:cxn ang="0">
                  <a:pos x="196035896" y="0"/>
                </a:cxn>
                <a:cxn ang="0">
                  <a:pos x="14002564" y="0"/>
                </a:cxn>
                <a:cxn ang="0">
                  <a:pos x="14002564" y="31503938"/>
                </a:cxn>
                <a:cxn ang="0">
                  <a:pos x="0" y="63003906"/>
                </a:cxn>
                <a:cxn ang="0">
                  <a:pos x="196035896" y="63003906"/>
                </a:cxn>
              </a:cxnLst>
              <a:rect l="0" t="0" r="0" b="0"/>
              <a:pathLst>
                <a:path w="14" h="4">
                  <a:moveTo>
                    <a:pt x="14" y="4"/>
                  </a:moveTo>
                  <a:cubicBezTo>
                    <a:pt x="14" y="4"/>
                    <a:pt x="14" y="3"/>
                    <a:pt x="14" y="2"/>
                  </a:cubicBezTo>
                  <a:cubicBezTo>
                    <a:pt x="14" y="1"/>
                    <a:pt x="14" y="0"/>
                    <a:pt x="14" y="0"/>
                  </a:cubicBezTo>
                  <a:cubicBezTo>
                    <a:pt x="1" y="0"/>
                    <a:pt x="1" y="0"/>
                    <a:pt x="1" y="0"/>
                  </a:cubicBezTo>
                  <a:cubicBezTo>
                    <a:pt x="1" y="0"/>
                    <a:pt x="1" y="1"/>
                    <a:pt x="1" y="2"/>
                  </a:cubicBezTo>
                  <a:cubicBezTo>
                    <a:pt x="1" y="3"/>
                    <a:pt x="1" y="4"/>
                    <a:pt x="0" y="4"/>
                  </a:cubicBezTo>
                  <a:lnTo>
                    <a:pt x="14" y="4"/>
                  </a:lnTo>
                  <a:close/>
                </a:path>
              </a:pathLst>
            </a:custGeom>
            <a:solidFill>
              <a:srgbClr val="1F6485">
                <a:alpha val="100000"/>
              </a:srgbClr>
            </a:solidFill>
            <a:ln w="9525">
              <a:noFill/>
            </a:ln>
          </p:spPr>
          <p:txBody>
            <a:bodyPr/>
            <a:lstStyle/>
            <a:p>
              <a:endParaRPr lang="zh-CN" altLang="en-US"/>
            </a:p>
          </p:txBody>
        </p:sp>
        <p:sp>
          <p:nvSpPr>
            <p:cNvPr id="5198" name="Freeform 73"/>
            <p:cNvSpPr/>
            <p:nvPr/>
          </p:nvSpPr>
          <p:spPr>
            <a:xfrm>
              <a:off x="4438650" y="1878013"/>
              <a:ext cx="41275" cy="52388"/>
            </a:xfrm>
            <a:custGeom>
              <a:avLst/>
              <a:gdLst/>
              <a:ahLst/>
              <a:cxnLst>
                <a:cxn ang="0">
                  <a:pos x="56317861" y="196035896"/>
                </a:cxn>
                <a:cxn ang="0">
                  <a:pos x="154875057" y="28005128"/>
                </a:cxn>
                <a:cxn ang="0">
                  <a:pos x="98557195" y="0"/>
                </a:cxn>
                <a:cxn ang="0">
                  <a:pos x="0" y="168030768"/>
                </a:cxn>
                <a:cxn ang="0">
                  <a:pos x="56317861" y="196035896"/>
                </a:cxn>
              </a:cxnLst>
              <a:rect l="0" t="0" r="0" b="0"/>
              <a:pathLst>
                <a:path w="11" h="14">
                  <a:moveTo>
                    <a:pt x="4" y="14"/>
                  </a:moveTo>
                  <a:cubicBezTo>
                    <a:pt x="11" y="2"/>
                    <a:pt x="11" y="2"/>
                    <a:pt x="11" y="2"/>
                  </a:cubicBezTo>
                  <a:cubicBezTo>
                    <a:pt x="9" y="2"/>
                    <a:pt x="8" y="1"/>
                    <a:pt x="7" y="0"/>
                  </a:cubicBezTo>
                  <a:cubicBezTo>
                    <a:pt x="0" y="12"/>
                    <a:pt x="0" y="12"/>
                    <a:pt x="0" y="12"/>
                  </a:cubicBezTo>
                  <a:cubicBezTo>
                    <a:pt x="2" y="12"/>
                    <a:pt x="3" y="13"/>
                    <a:pt x="4" y="14"/>
                  </a:cubicBezTo>
                  <a:close/>
                </a:path>
              </a:pathLst>
            </a:custGeom>
            <a:solidFill>
              <a:srgbClr val="1F6485">
                <a:alpha val="100000"/>
              </a:srgbClr>
            </a:solidFill>
            <a:ln w="9525">
              <a:noFill/>
            </a:ln>
          </p:spPr>
          <p:txBody>
            <a:bodyPr/>
            <a:lstStyle/>
            <a:p>
              <a:endParaRPr lang="zh-CN" altLang="en-US"/>
            </a:p>
          </p:txBody>
        </p:sp>
        <p:sp>
          <p:nvSpPr>
            <p:cNvPr id="5199" name="Freeform 74"/>
            <p:cNvSpPr/>
            <p:nvPr/>
          </p:nvSpPr>
          <p:spPr>
            <a:xfrm>
              <a:off x="4619625" y="1979613"/>
              <a:ext cx="33338" cy="46038"/>
            </a:xfrm>
            <a:custGeom>
              <a:avLst/>
              <a:gdLst/>
              <a:ahLst/>
              <a:cxnLst>
                <a:cxn ang="0">
                  <a:pos x="54885461" y="176624787"/>
                </a:cxn>
                <a:cxn ang="0">
                  <a:pos x="123491360" y="44158115"/>
                </a:cxn>
                <a:cxn ang="0">
                  <a:pos x="68605900" y="0"/>
                </a:cxn>
                <a:cxn ang="0">
                  <a:pos x="0" y="161907973"/>
                </a:cxn>
                <a:cxn ang="0">
                  <a:pos x="54885461" y="176624787"/>
                </a:cxn>
              </a:cxnLst>
              <a:rect l="0" t="0" r="0" b="0"/>
              <a:pathLst>
                <a:path w="9" h="12">
                  <a:moveTo>
                    <a:pt x="4" y="12"/>
                  </a:moveTo>
                  <a:cubicBezTo>
                    <a:pt x="9" y="3"/>
                    <a:pt x="9" y="3"/>
                    <a:pt x="9" y="3"/>
                  </a:cubicBezTo>
                  <a:cubicBezTo>
                    <a:pt x="8" y="2"/>
                    <a:pt x="6" y="1"/>
                    <a:pt x="5" y="0"/>
                  </a:cubicBezTo>
                  <a:cubicBezTo>
                    <a:pt x="0" y="11"/>
                    <a:pt x="0" y="11"/>
                    <a:pt x="0" y="11"/>
                  </a:cubicBezTo>
                  <a:cubicBezTo>
                    <a:pt x="1" y="11"/>
                    <a:pt x="2" y="11"/>
                    <a:pt x="4" y="12"/>
                  </a:cubicBezTo>
                  <a:close/>
                </a:path>
              </a:pathLst>
            </a:custGeom>
            <a:solidFill>
              <a:srgbClr val="1F6485">
                <a:alpha val="100000"/>
              </a:srgbClr>
            </a:solidFill>
            <a:ln w="9525">
              <a:noFill/>
            </a:ln>
          </p:spPr>
          <p:txBody>
            <a:bodyPr/>
            <a:lstStyle/>
            <a:p>
              <a:endParaRPr lang="zh-CN" altLang="en-US"/>
            </a:p>
          </p:txBody>
        </p:sp>
        <p:sp>
          <p:nvSpPr>
            <p:cNvPr id="5200" name="Freeform 75"/>
            <p:cNvSpPr/>
            <p:nvPr/>
          </p:nvSpPr>
          <p:spPr>
            <a:xfrm>
              <a:off x="4702175" y="2144713"/>
              <a:ext cx="44450" cy="19050"/>
            </a:xfrm>
            <a:custGeom>
              <a:avLst/>
              <a:gdLst/>
              <a:ahLst/>
              <a:cxnLst>
                <a:cxn ang="0">
                  <a:pos x="0" y="0"/>
                </a:cxn>
                <a:cxn ang="0">
                  <a:pos x="13720233" y="29032200"/>
                </a:cxn>
                <a:cxn ang="0">
                  <a:pos x="0" y="72580500"/>
                </a:cxn>
                <a:cxn ang="0">
                  <a:pos x="164650208" y="72580500"/>
                </a:cxn>
                <a:cxn ang="0">
                  <a:pos x="150929975" y="29032200"/>
                </a:cxn>
                <a:cxn ang="0">
                  <a:pos x="164650208" y="0"/>
                </a:cxn>
                <a:cxn ang="0">
                  <a:pos x="0" y="0"/>
                </a:cxn>
              </a:cxnLst>
              <a:rect l="0" t="0" r="0" b="0"/>
              <a:pathLst>
                <a:path w="12" h="5">
                  <a:moveTo>
                    <a:pt x="0" y="0"/>
                  </a:moveTo>
                  <a:cubicBezTo>
                    <a:pt x="0" y="0"/>
                    <a:pt x="1" y="2"/>
                    <a:pt x="1" y="2"/>
                  </a:cubicBezTo>
                  <a:cubicBezTo>
                    <a:pt x="1" y="3"/>
                    <a:pt x="0" y="3"/>
                    <a:pt x="0" y="5"/>
                  </a:cubicBezTo>
                  <a:cubicBezTo>
                    <a:pt x="12" y="5"/>
                    <a:pt x="12" y="5"/>
                    <a:pt x="12" y="5"/>
                  </a:cubicBezTo>
                  <a:cubicBezTo>
                    <a:pt x="12" y="3"/>
                    <a:pt x="11" y="3"/>
                    <a:pt x="11" y="2"/>
                  </a:cubicBezTo>
                  <a:cubicBezTo>
                    <a:pt x="11" y="2"/>
                    <a:pt x="11" y="0"/>
                    <a:pt x="12" y="0"/>
                  </a:cubicBezTo>
                  <a:lnTo>
                    <a:pt x="0" y="0"/>
                  </a:lnTo>
                  <a:close/>
                </a:path>
              </a:pathLst>
            </a:custGeom>
            <a:solidFill>
              <a:srgbClr val="1F6485">
                <a:alpha val="100000"/>
              </a:srgbClr>
            </a:solidFill>
            <a:ln w="9525">
              <a:noFill/>
            </a:ln>
          </p:spPr>
          <p:txBody>
            <a:bodyPr/>
            <a:lstStyle/>
            <a:p>
              <a:endParaRPr lang="zh-CN" altLang="en-US"/>
            </a:p>
          </p:txBody>
        </p:sp>
        <p:sp>
          <p:nvSpPr>
            <p:cNvPr id="5201" name="Freeform 76"/>
            <p:cNvSpPr/>
            <p:nvPr/>
          </p:nvSpPr>
          <p:spPr>
            <a:xfrm>
              <a:off x="4438650" y="2276475"/>
              <a:ext cx="38100" cy="46038"/>
            </a:xfrm>
            <a:custGeom>
              <a:avLst/>
              <a:gdLst/>
              <a:ahLst/>
              <a:cxnLst>
                <a:cxn ang="0">
                  <a:pos x="87096600" y="0"/>
                </a:cxn>
                <a:cxn ang="0">
                  <a:pos x="0" y="147187323"/>
                </a:cxn>
                <a:cxn ang="0">
                  <a:pos x="58064400" y="176624787"/>
                </a:cxn>
                <a:cxn ang="0">
                  <a:pos x="145161000" y="29437465"/>
                </a:cxn>
                <a:cxn ang="0">
                  <a:pos x="87096600" y="0"/>
                </a:cxn>
              </a:cxnLst>
              <a:rect l="0" t="0" r="0" b="0"/>
              <a:pathLst>
                <a:path w="10" h="12">
                  <a:moveTo>
                    <a:pt x="6" y="0"/>
                  </a:moveTo>
                  <a:cubicBezTo>
                    <a:pt x="0" y="10"/>
                    <a:pt x="0" y="10"/>
                    <a:pt x="0" y="10"/>
                  </a:cubicBezTo>
                  <a:cubicBezTo>
                    <a:pt x="2" y="10"/>
                    <a:pt x="3" y="11"/>
                    <a:pt x="4" y="12"/>
                  </a:cubicBezTo>
                  <a:cubicBezTo>
                    <a:pt x="10" y="2"/>
                    <a:pt x="10" y="2"/>
                    <a:pt x="10" y="2"/>
                  </a:cubicBezTo>
                  <a:cubicBezTo>
                    <a:pt x="8" y="2"/>
                    <a:pt x="7" y="1"/>
                    <a:pt x="6" y="0"/>
                  </a:cubicBezTo>
                  <a:close/>
                </a:path>
              </a:pathLst>
            </a:custGeom>
            <a:solidFill>
              <a:srgbClr val="1F6485">
                <a:alpha val="100000"/>
              </a:srgbClr>
            </a:solidFill>
            <a:ln w="9525">
              <a:noFill/>
            </a:ln>
          </p:spPr>
          <p:txBody>
            <a:bodyPr/>
            <a:lstStyle/>
            <a:p>
              <a:endParaRPr lang="zh-CN" altLang="en-US"/>
            </a:p>
          </p:txBody>
        </p:sp>
        <p:sp>
          <p:nvSpPr>
            <p:cNvPr id="5202" name="Freeform 77"/>
            <p:cNvSpPr/>
            <p:nvPr/>
          </p:nvSpPr>
          <p:spPr>
            <a:xfrm>
              <a:off x="4614863" y="1881188"/>
              <a:ext cx="38100" cy="49213"/>
            </a:xfrm>
            <a:custGeom>
              <a:avLst/>
              <a:gdLst/>
              <a:ahLst/>
              <a:cxnLst>
                <a:cxn ang="0">
                  <a:pos x="101612700" y="186301490"/>
                </a:cxn>
                <a:cxn ang="0">
                  <a:pos x="145161000" y="157640596"/>
                </a:cxn>
                <a:cxn ang="0">
                  <a:pos x="58064400" y="0"/>
                </a:cxn>
                <a:cxn ang="0">
                  <a:pos x="0" y="14332340"/>
                </a:cxn>
                <a:cxn ang="0">
                  <a:pos x="101612700" y="186301490"/>
                </a:cxn>
              </a:cxnLst>
              <a:rect l="0" t="0" r="0" b="0"/>
              <a:pathLst>
                <a:path w="10" h="13">
                  <a:moveTo>
                    <a:pt x="7" y="13"/>
                  </a:moveTo>
                  <a:cubicBezTo>
                    <a:pt x="8" y="12"/>
                    <a:pt x="9" y="11"/>
                    <a:pt x="10" y="11"/>
                  </a:cubicBezTo>
                  <a:cubicBezTo>
                    <a:pt x="4" y="0"/>
                    <a:pt x="4" y="0"/>
                    <a:pt x="4" y="0"/>
                  </a:cubicBezTo>
                  <a:cubicBezTo>
                    <a:pt x="3" y="1"/>
                    <a:pt x="1" y="1"/>
                    <a:pt x="0" y="1"/>
                  </a:cubicBezTo>
                  <a:lnTo>
                    <a:pt x="7" y="13"/>
                  </a:lnTo>
                  <a:close/>
                </a:path>
              </a:pathLst>
            </a:custGeom>
            <a:solidFill>
              <a:srgbClr val="1F6485">
                <a:alpha val="100000"/>
              </a:srgbClr>
            </a:solidFill>
            <a:ln w="9525">
              <a:noFill/>
            </a:ln>
          </p:spPr>
          <p:txBody>
            <a:bodyPr/>
            <a:lstStyle/>
            <a:p>
              <a:endParaRPr lang="zh-CN" altLang="en-US"/>
            </a:p>
          </p:txBody>
        </p:sp>
        <p:sp>
          <p:nvSpPr>
            <p:cNvPr id="5203" name="Freeform 78"/>
            <p:cNvSpPr/>
            <p:nvPr/>
          </p:nvSpPr>
          <p:spPr>
            <a:xfrm>
              <a:off x="4792663" y="2179638"/>
              <a:ext cx="36513" cy="44450"/>
            </a:xfrm>
            <a:custGeom>
              <a:avLst/>
              <a:gdLst/>
              <a:ahLst/>
              <a:cxnLst>
                <a:cxn ang="0">
                  <a:pos x="0" y="27440467"/>
                </a:cxn>
                <a:cxn ang="0">
                  <a:pos x="79992680" y="164650208"/>
                </a:cxn>
                <a:cxn ang="0">
                  <a:pos x="133319917" y="137209742"/>
                </a:cxn>
                <a:cxn ang="0">
                  <a:pos x="53327237" y="0"/>
                </a:cxn>
                <a:cxn ang="0">
                  <a:pos x="0" y="27440467"/>
                </a:cxn>
              </a:cxnLst>
              <a:rect l="0" t="0" r="0" b="0"/>
              <a:pathLst>
                <a:path w="10" h="12">
                  <a:moveTo>
                    <a:pt x="0" y="2"/>
                  </a:moveTo>
                  <a:cubicBezTo>
                    <a:pt x="6" y="12"/>
                    <a:pt x="6" y="12"/>
                    <a:pt x="6" y="12"/>
                  </a:cubicBezTo>
                  <a:cubicBezTo>
                    <a:pt x="7" y="11"/>
                    <a:pt x="8" y="10"/>
                    <a:pt x="10" y="10"/>
                  </a:cubicBezTo>
                  <a:cubicBezTo>
                    <a:pt x="4" y="0"/>
                    <a:pt x="4" y="0"/>
                    <a:pt x="4" y="0"/>
                  </a:cubicBezTo>
                  <a:cubicBezTo>
                    <a:pt x="3" y="1"/>
                    <a:pt x="2" y="2"/>
                    <a:pt x="0" y="2"/>
                  </a:cubicBezTo>
                  <a:close/>
                </a:path>
              </a:pathLst>
            </a:custGeom>
            <a:solidFill>
              <a:srgbClr val="1F6485">
                <a:alpha val="100000"/>
              </a:srgbClr>
            </a:solidFill>
            <a:ln w="9525">
              <a:noFill/>
            </a:ln>
          </p:spPr>
          <p:txBody>
            <a:bodyPr/>
            <a:lstStyle/>
            <a:p>
              <a:endParaRPr lang="zh-CN" altLang="en-US"/>
            </a:p>
          </p:txBody>
        </p:sp>
        <p:sp>
          <p:nvSpPr>
            <p:cNvPr id="5204" name="Freeform 79"/>
            <p:cNvSpPr/>
            <p:nvPr/>
          </p:nvSpPr>
          <p:spPr>
            <a:xfrm>
              <a:off x="4438650" y="2179638"/>
              <a:ext cx="38100" cy="49213"/>
            </a:xfrm>
            <a:custGeom>
              <a:avLst/>
              <a:gdLst/>
              <a:ahLst/>
              <a:cxnLst>
                <a:cxn ang="0">
                  <a:pos x="58064400" y="0"/>
                </a:cxn>
                <a:cxn ang="0">
                  <a:pos x="0" y="42993234"/>
                </a:cxn>
                <a:cxn ang="0">
                  <a:pos x="87096600" y="186301490"/>
                </a:cxn>
                <a:cxn ang="0">
                  <a:pos x="145161000" y="143308256"/>
                </a:cxn>
                <a:cxn ang="0">
                  <a:pos x="58064400" y="0"/>
                </a:cxn>
              </a:cxnLst>
              <a:rect l="0" t="0" r="0" b="0"/>
              <a:pathLst>
                <a:path w="10" h="13">
                  <a:moveTo>
                    <a:pt x="4" y="0"/>
                  </a:moveTo>
                  <a:cubicBezTo>
                    <a:pt x="3" y="1"/>
                    <a:pt x="2" y="2"/>
                    <a:pt x="0" y="3"/>
                  </a:cubicBezTo>
                  <a:cubicBezTo>
                    <a:pt x="6" y="13"/>
                    <a:pt x="6" y="13"/>
                    <a:pt x="6" y="13"/>
                  </a:cubicBezTo>
                  <a:cubicBezTo>
                    <a:pt x="7" y="11"/>
                    <a:pt x="8" y="10"/>
                    <a:pt x="10" y="10"/>
                  </a:cubicBezTo>
                  <a:lnTo>
                    <a:pt x="4" y="0"/>
                  </a:lnTo>
                  <a:close/>
                </a:path>
              </a:pathLst>
            </a:custGeom>
            <a:solidFill>
              <a:srgbClr val="1F6485">
                <a:alpha val="100000"/>
              </a:srgbClr>
            </a:solidFill>
            <a:ln w="9525">
              <a:noFill/>
            </a:ln>
          </p:spPr>
          <p:txBody>
            <a:bodyPr/>
            <a:lstStyle/>
            <a:p>
              <a:endParaRPr lang="zh-CN" altLang="en-US"/>
            </a:p>
          </p:txBody>
        </p:sp>
        <p:sp>
          <p:nvSpPr>
            <p:cNvPr id="5205" name="Freeform 80"/>
            <p:cNvSpPr/>
            <p:nvPr/>
          </p:nvSpPr>
          <p:spPr>
            <a:xfrm>
              <a:off x="4619625" y="2281238"/>
              <a:ext cx="33338" cy="41275"/>
            </a:xfrm>
            <a:custGeom>
              <a:avLst/>
              <a:gdLst/>
              <a:ahLst/>
              <a:cxnLst>
                <a:cxn ang="0">
                  <a:pos x="123491360" y="126714250"/>
                </a:cxn>
                <a:cxn ang="0">
                  <a:pos x="54885461" y="0"/>
                </a:cxn>
                <a:cxn ang="0">
                  <a:pos x="0" y="28160807"/>
                </a:cxn>
                <a:cxn ang="0">
                  <a:pos x="82326339" y="154875057"/>
                </a:cxn>
                <a:cxn ang="0">
                  <a:pos x="123491360" y="126714250"/>
                </a:cxn>
              </a:cxnLst>
              <a:rect l="0" t="0" r="0" b="0"/>
              <a:pathLst>
                <a:path w="9" h="11">
                  <a:moveTo>
                    <a:pt x="9" y="9"/>
                  </a:moveTo>
                  <a:cubicBezTo>
                    <a:pt x="4" y="0"/>
                    <a:pt x="4" y="0"/>
                    <a:pt x="4" y="0"/>
                  </a:cubicBezTo>
                  <a:cubicBezTo>
                    <a:pt x="3" y="1"/>
                    <a:pt x="1" y="1"/>
                    <a:pt x="0" y="2"/>
                  </a:cubicBezTo>
                  <a:cubicBezTo>
                    <a:pt x="6" y="11"/>
                    <a:pt x="6" y="11"/>
                    <a:pt x="6" y="11"/>
                  </a:cubicBezTo>
                  <a:cubicBezTo>
                    <a:pt x="7" y="10"/>
                    <a:pt x="8" y="10"/>
                    <a:pt x="9" y="9"/>
                  </a:cubicBezTo>
                  <a:close/>
                </a:path>
              </a:pathLst>
            </a:custGeom>
            <a:solidFill>
              <a:srgbClr val="1F6485">
                <a:alpha val="100000"/>
              </a:srgbClr>
            </a:solidFill>
            <a:ln w="9525">
              <a:noFill/>
            </a:ln>
          </p:spPr>
          <p:txBody>
            <a:bodyPr/>
            <a:lstStyle/>
            <a:p>
              <a:endParaRPr lang="zh-CN" altLang="en-US"/>
            </a:p>
          </p:txBody>
        </p:sp>
        <p:sp>
          <p:nvSpPr>
            <p:cNvPr id="5206" name="Freeform 81"/>
            <p:cNvSpPr/>
            <p:nvPr/>
          </p:nvSpPr>
          <p:spPr>
            <a:xfrm>
              <a:off x="4521200" y="2251075"/>
              <a:ext cx="52388" cy="19050"/>
            </a:xfrm>
            <a:custGeom>
              <a:avLst/>
              <a:gdLst/>
              <a:ahLst/>
              <a:cxnLst>
                <a:cxn ang="0">
                  <a:pos x="196035896" y="72580500"/>
                </a:cxn>
                <a:cxn ang="0">
                  <a:pos x="196035896" y="29032200"/>
                </a:cxn>
                <a:cxn ang="0">
                  <a:pos x="196035896" y="0"/>
                </a:cxn>
                <a:cxn ang="0">
                  <a:pos x="14002564" y="0"/>
                </a:cxn>
                <a:cxn ang="0">
                  <a:pos x="14002564" y="29032200"/>
                </a:cxn>
                <a:cxn ang="0">
                  <a:pos x="0" y="72580500"/>
                </a:cxn>
                <a:cxn ang="0">
                  <a:pos x="196035896" y="72580500"/>
                </a:cxn>
              </a:cxnLst>
              <a:rect l="0" t="0" r="0" b="0"/>
              <a:pathLst>
                <a:path w="14" h="5">
                  <a:moveTo>
                    <a:pt x="14" y="5"/>
                  </a:moveTo>
                  <a:cubicBezTo>
                    <a:pt x="14" y="3"/>
                    <a:pt x="14" y="3"/>
                    <a:pt x="14" y="2"/>
                  </a:cubicBezTo>
                  <a:cubicBezTo>
                    <a:pt x="14" y="2"/>
                    <a:pt x="14" y="0"/>
                    <a:pt x="14" y="0"/>
                  </a:cubicBezTo>
                  <a:cubicBezTo>
                    <a:pt x="1" y="0"/>
                    <a:pt x="1" y="0"/>
                    <a:pt x="1" y="0"/>
                  </a:cubicBezTo>
                  <a:cubicBezTo>
                    <a:pt x="1" y="0"/>
                    <a:pt x="1" y="2"/>
                    <a:pt x="1" y="2"/>
                  </a:cubicBezTo>
                  <a:cubicBezTo>
                    <a:pt x="1" y="3"/>
                    <a:pt x="1" y="3"/>
                    <a:pt x="0" y="5"/>
                  </a:cubicBezTo>
                  <a:lnTo>
                    <a:pt x="14" y="5"/>
                  </a:lnTo>
                  <a:close/>
                </a:path>
              </a:pathLst>
            </a:custGeom>
            <a:solidFill>
              <a:srgbClr val="1F6485">
                <a:alpha val="100000"/>
              </a:srgbClr>
            </a:solidFill>
            <a:ln w="9525">
              <a:noFill/>
            </a:ln>
          </p:spPr>
          <p:txBody>
            <a:bodyPr/>
            <a:lstStyle/>
            <a:p>
              <a:endParaRPr lang="zh-CN" altLang="en-US"/>
            </a:p>
          </p:txBody>
        </p:sp>
        <p:sp>
          <p:nvSpPr>
            <p:cNvPr id="5207" name="Freeform 82"/>
            <p:cNvSpPr/>
            <p:nvPr/>
          </p:nvSpPr>
          <p:spPr>
            <a:xfrm>
              <a:off x="4795838" y="2281238"/>
              <a:ext cx="33338" cy="44450"/>
            </a:xfrm>
            <a:custGeom>
              <a:avLst/>
              <a:gdLst/>
              <a:ahLst/>
              <a:cxnLst>
                <a:cxn ang="0">
                  <a:pos x="68605900" y="0"/>
                </a:cxn>
                <a:cxn ang="0">
                  <a:pos x="0" y="123489508"/>
                </a:cxn>
                <a:cxn ang="0">
                  <a:pos x="41165022" y="164650208"/>
                </a:cxn>
                <a:cxn ang="0">
                  <a:pos x="123491360" y="27440467"/>
                </a:cxn>
                <a:cxn ang="0">
                  <a:pos x="68605900" y="0"/>
                </a:cxn>
              </a:cxnLst>
              <a:rect l="0" t="0" r="0" b="0"/>
              <a:pathLst>
                <a:path w="9" h="12">
                  <a:moveTo>
                    <a:pt x="5" y="0"/>
                  </a:moveTo>
                  <a:cubicBezTo>
                    <a:pt x="0" y="9"/>
                    <a:pt x="0" y="9"/>
                    <a:pt x="0" y="9"/>
                  </a:cubicBezTo>
                  <a:cubicBezTo>
                    <a:pt x="1" y="10"/>
                    <a:pt x="2" y="11"/>
                    <a:pt x="3" y="12"/>
                  </a:cubicBezTo>
                  <a:cubicBezTo>
                    <a:pt x="9" y="2"/>
                    <a:pt x="9" y="2"/>
                    <a:pt x="9" y="2"/>
                  </a:cubicBezTo>
                  <a:cubicBezTo>
                    <a:pt x="8" y="1"/>
                    <a:pt x="6" y="1"/>
                    <a:pt x="5" y="0"/>
                  </a:cubicBezTo>
                  <a:close/>
                </a:path>
              </a:pathLst>
            </a:custGeom>
            <a:solidFill>
              <a:srgbClr val="1F6485">
                <a:alpha val="100000"/>
              </a:srgbClr>
            </a:solidFill>
            <a:ln w="9525">
              <a:noFill/>
            </a:ln>
          </p:spPr>
          <p:txBody>
            <a:bodyPr/>
            <a:lstStyle/>
            <a:p>
              <a:endParaRPr lang="zh-CN" altLang="en-US"/>
            </a:p>
          </p:txBody>
        </p:sp>
        <p:sp>
          <p:nvSpPr>
            <p:cNvPr id="5208" name="Freeform 83"/>
            <p:cNvSpPr/>
            <p:nvPr/>
          </p:nvSpPr>
          <p:spPr>
            <a:xfrm>
              <a:off x="4352925" y="2341563"/>
              <a:ext cx="41275" cy="14288"/>
            </a:xfrm>
            <a:custGeom>
              <a:avLst/>
              <a:gdLst/>
              <a:ahLst/>
              <a:cxnLst>
                <a:cxn ang="0">
                  <a:pos x="154875057" y="51036736"/>
                </a:cxn>
                <a:cxn ang="0">
                  <a:pos x="154875057" y="12759184"/>
                </a:cxn>
                <a:cxn ang="0">
                  <a:pos x="154875057" y="0"/>
                </a:cxn>
                <a:cxn ang="0">
                  <a:pos x="0" y="0"/>
                </a:cxn>
                <a:cxn ang="0">
                  <a:pos x="0" y="12759184"/>
                </a:cxn>
                <a:cxn ang="0">
                  <a:pos x="0" y="51036736"/>
                </a:cxn>
                <a:cxn ang="0">
                  <a:pos x="154875057" y="51036736"/>
                </a:cxn>
              </a:cxnLst>
              <a:rect l="0" t="0" r="0" b="0"/>
              <a:pathLst>
                <a:path w="11" h="4">
                  <a:moveTo>
                    <a:pt x="11" y="4"/>
                  </a:moveTo>
                  <a:cubicBezTo>
                    <a:pt x="11" y="4"/>
                    <a:pt x="11" y="2"/>
                    <a:pt x="11" y="1"/>
                  </a:cubicBezTo>
                  <a:cubicBezTo>
                    <a:pt x="11" y="1"/>
                    <a:pt x="11" y="2"/>
                    <a:pt x="11" y="0"/>
                  </a:cubicBezTo>
                  <a:cubicBezTo>
                    <a:pt x="0" y="0"/>
                    <a:pt x="0" y="0"/>
                    <a:pt x="0" y="0"/>
                  </a:cubicBezTo>
                  <a:cubicBezTo>
                    <a:pt x="0" y="2"/>
                    <a:pt x="0" y="1"/>
                    <a:pt x="0" y="1"/>
                  </a:cubicBezTo>
                  <a:cubicBezTo>
                    <a:pt x="0" y="2"/>
                    <a:pt x="0" y="4"/>
                    <a:pt x="0" y="4"/>
                  </a:cubicBezTo>
                  <a:lnTo>
                    <a:pt x="11" y="4"/>
                  </a:lnTo>
                  <a:close/>
                </a:path>
              </a:pathLst>
            </a:custGeom>
            <a:solidFill>
              <a:srgbClr val="1F6485">
                <a:alpha val="100000"/>
              </a:srgbClr>
            </a:solidFill>
            <a:ln w="9525">
              <a:noFill/>
            </a:ln>
          </p:spPr>
          <p:txBody>
            <a:bodyPr/>
            <a:lstStyle/>
            <a:p>
              <a:endParaRPr lang="zh-CN" altLang="en-US"/>
            </a:p>
          </p:txBody>
        </p:sp>
        <p:sp>
          <p:nvSpPr>
            <p:cNvPr id="5209" name="Freeform 84"/>
            <p:cNvSpPr/>
            <p:nvPr/>
          </p:nvSpPr>
          <p:spPr>
            <a:xfrm>
              <a:off x="4352925" y="2144713"/>
              <a:ext cx="41275" cy="19050"/>
            </a:xfrm>
            <a:custGeom>
              <a:avLst/>
              <a:gdLst/>
              <a:ahLst/>
              <a:cxnLst>
                <a:cxn ang="0">
                  <a:pos x="0" y="0"/>
                </a:cxn>
                <a:cxn ang="0">
                  <a:pos x="0" y="29032200"/>
                </a:cxn>
                <a:cxn ang="0">
                  <a:pos x="0" y="72580500"/>
                </a:cxn>
                <a:cxn ang="0">
                  <a:pos x="154875057" y="72580500"/>
                </a:cxn>
                <a:cxn ang="0">
                  <a:pos x="154875057" y="29032200"/>
                </a:cxn>
                <a:cxn ang="0">
                  <a:pos x="154875057" y="0"/>
                </a:cxn>
                <a:cxn ang="0">
                  <a:pos x="0" y="0"/>
                </a:cxn>
              </a:cxnLst>
              <a:rect l="0" t="0" r="0" b="0"/>
              <a:pathLst>
                <a:path w="11" h="5">
                  <a:moveTo>
                    <a:pt x="0" y="0"/>
                  </a:moveTo>
                  <a:cubicBezTo>
                    <a:pt x="0" y="0"/>
                    <a:pt x="0" y="2"/>
                    <a:pt x="0" y="2"/>
                  </a:cubicBezTo>
                  <a:cubicBezTo>
                    <a:pt x="0" y="3"/>
                    <a:pt x="0" y="3"/>
                    <a:pt x="0" y="5"/>
                  </a:cubicBezTo>
                  <a:cubicBezTo>
                    <a:pt x="11" y="5"/>
                    <a:pt x="11" y="5"/>
                    <a:pt x="11" y="5"/>
                  </a:cubicBezTo>
                  <a:cubicBezTo>
                    <a:pt x="11" y="3"/>
                    <a:pt x="11" y="3"/>
                    <a:pt x="11" y="2"/>
                  </a:cubicBezTo>
                  <a:cubicBezTo>
                    <a:pt x="11" y="2"/>
                    <a:pt x="11" y="0"/>
                    <a:pt x="11" y="0"/>
                  </a:cubicBezTo>
                  <a:lnTo>
                    <a:pt x="0" y="0"/>
                  </a:lnTo>
                  <a:close/>
                </a:path>
              </a:pathLst>
            </a:custGeom>
            <a:solidFill>
              <a:srgbClr val="1F6485">
                <a:alpha val="100000"/>
              </a:srgbClr>
            </a:solidFill>
            <a:ln w="9525">
              <a:noFill/>
            </a:ln>
          </p:spPr>
          <p:txBody>
            <a:bodyPr/>
            <a:lstStyle/>
            <a:p>
              <a:endParaRPr lang="zh-CN" altLang="en-US"/>
            </a:p>
          </p:txBody>
        </p:sp>
        <p:sp>
          <p:nvSpPr>
            <p:cNvPr id="5210" name="Freeform 85"/>
            <p:cNvSpPr/>
            <p:nvPr/>
          </p:nvSpPr>
          <p:spPr>
            <a:xfrm>
              <a:off x="4614863" y="2084388"/>
              <a:ext cx="38100" cy="46038"/>
            </a:xfrm>
            <a:custGeom>
              <a:avLst/>
              <a:gdLst/>
              <a:ahLst/>
              <a:cxnLst>
                <a:cxn ang="0">
                  <a:pos x="0" y="29437465"/>
                </a:cxn>
                <a:cxn ang="0">
                  <a:pos x="87096600" y="176624787"/>
                </a:cxn>
                <a:cxn ang="0">
                  <a:pos x="145161000" y="132470509"/>
                </a:cxn>
                <a:cxn ang="0">
                  <a:pos x="58064400" y="0"/>
                </a:cxn>
                <a:cxn ang="0">
                  <a:pos x="0" y="29437465"/>
                </a:cxn>
              </a:cxnLst>
              <a:rect l="0" t="0" r="0" b="0"/>
              <a:pathLst>
                <a:path w="10" h="12">
                  <a:moveTo>
                    <a:pt x="0" y="2"/>
                  </a:moveTo>
                  <a:cubicBezTo>
                    <a:pt x="6" y="12"/>
                    <a:pt x="6" y="12"/>
                    <a:pt x="6" y="12"/>
                  </a:cubicBezTo>
                  <a:cubicBezTo>
                    <a:pt x="7" y="11"/>
                    <a:pt x="8" y="10"/>
                    <a:pt x="10" y="9"/>
                  </a:cubicBezTo>
                  <a:cubicBezTo>
                    <a:pt x="4" y="0"/>
                    <a:pt x="4" y="0"/>
                    <a:pt x="4" y="0"/>
                  </a:cubicBezTo>
                  <a:cubicBezTo>
                    <a:pt x="3" y="1"/>
                    <a:pt x="2" y="1"/>
                    <a:pt x="0" y="2"/>
                  </a:cubicBezTo>
                  <a:close/>
                </a:path>
              </a:pathLst>
            </a:custGeom>
            <a:solidFill>
              <a:srgbClr val="1F6485">
                <a:alpha val="100000"/>
              </a:srgbClr>
            </a:solidFill>
            <a:ln w="9525">
              <a:noFill/>
            </a:ln>
          </p:spPr>
          <p:txBody>
            <a:bodyPr/>
            <a:lstStyle/>
            <a:p>
              <a:endParaRPr lang="zh-CN" altLang="en-US"/>
            </a:p>
          </p:txBody>
        </p:sp>
        <p:sp>
          <p:nvSpPr>
            <p:cNvPr id="5211" name="Freeform 86"/>
            <p:cNvSpPr/>
            <p:nvPr/>
          </p:nvSpPr>
          <p:spPr>
            <a:xfrm>
              <a:off x="4265613" y="2174875"/>
              <a:ext cx="38100" cy="53975"/>
            </a:xfrm>
            <a:custGeom>
              <a:avLst/>
              <a:gdLst/>
              <a:ahLst/>
              <a:cxnLst>
                <a:cxn ang="0">
                  <a:pos x="43548300" y="208092902"/>
                </a:cxn>
                <a:cxn ang="0">
                  <a:pos x="145161000" y="44591061"/>
                </a:cxn>
                <a:cxn ang="0">
                  <a:pos x="87096600" y="0"/>
                </a:cxn>
                <a:cxn ang="0">
                  <a:pos x="0" y="163501841"/>
                </a:cxn>
                <a:cxn ang="0">
                  <a:pos x="43548300" y="208092902"/>
                </a:cxn>
              </a:cxnLst>
              <a:rect l="0" t="0" r="0" b="0"/>
              <a:pathLst>
                <a:path w="10" h="14">
                  <a:moveTo>
                    <a:pt x="3" y="14"/>
                  </a:moveTo>
                  <a:cubicBezTo>
                    <a:pt x="10" y="3"/>
                    <a:pt x="10" y="3"/>
                    <a:pt x="10" y="3"/>
                  </a:cubicBezTo>
                  <a:cubicBezTo>
                    <a:pt x="8" y="2"/>
                    <a:pt x="7" y="2"/>
                    <a:pt x="6" y="0"/>
                  </a:cubicBezTo>
                  <a:cubicBezTo>
                    <a:pt x="0" y="11"/>
                    <a:pt x="0" y="11"/>
                    <a:pt x="0" y="11"/>
                  </a:cubicBezTo>
                  <a:cubicBezTo>
                    <a:pt x="1" y="12"/>
                    <a:pt x="2" y="13"/>
                    <a:pt x="3" y="14"/>
                  </a:cubicBezTo>
                  <a:close/>
                </a:path>
              </a:pathLst>
            </a:custGeom>
            <a:solidFill>
              <a:srgbClr val="1F6485">
                <a:alpha val="100000"/>
              </a:srgbClr>
            </a:solidFill>
            <a:ln w="9525">
              <a:noFill/>
            </a:ln>
          </p:spPr>
          <p:txBody>
            <a:bodyPr/>
            <a:lstStyle/>
            <a:p>
              <a:endParaRPr lang="zh-CN" altLang="en-US"/>
            </a:p>
          </p:txBody>
        </p:sp>
        <p:sp>
          <p:nvSpPr>
            <p:cNvPr id="5212" name="Oval 87"/>
            <p:cNvSpPr/>
            <p:nvPr/>
          </p:nvSpPr>
          <p:spPr>
            <a:xfrm>
              <a:off x="4814888" y="2032000"/>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213" name="Freeform 88"/>
            <p:cNvSpPr/>
            <p:nvPr/>
          </p:nvSpPr>
          <p:spPr>
            <a:xfrm>
              <a:off x="4787900" y="2081213"/>
              <a:ext cx="41275" cy="46038"/>
            </a:xfrm>
            <a:custGeom>
              <a:avLst/>
              <a:gdLst/>
              <a:ahLst/>
              <a:cxnLst>
                <a:cxn ang="0">
                  <a:pos x="84478668" y="0"/>
                </a:cxn>
                <a:cxn ang="0">
                  <a:pos x="0" y="147187323"/>
                </a:cxn>
                <a:cxn ang="0">
                  <a:pos x="70396389" y="176624787"/>
                </a:cxn>
                <a:cxn ang="0">
                  <a:pos x="154875057" y="29437465"/>
                </a:cxn>
                <a:cxn ang="0">
                  <a:pos x="84478668" y="0"/>
                </a:cxn>
              </a:cxnLst>
              <a:rect l="0" t="0" r="0" b="0"/>
              <a:pathLst>
                <a:path w="11" h="12">
                  <a:moveTo>
                    <a:pt x="6" y="0"/>
                  </a:moveTo>
                  <a:cubicBezTo>
                    <a:pt x="0" y="10"/>
                    <a:pt x="0" y="10"/>
                    <a:pt x="0" y="10"/>
                  </a:cubicBezTo>
                  <a:cubicBezTo>
                    <a:pt x="2" y="10"/>
                    <a:pt x="4" y="11"/>
                    <a:pt x="5" y="12"/>
                  </a:cubicBezTo>
                  <a:cubicBezTo>
                    <a:pt x="11" y="2"/>
                    <a:pt x="11" y="2"/>
                    <a:pt x="11" y="2"/>
                  </a:cubicBezTo>
                  <a:cubicBezTo>
                    <a:pt x="9" y="2"/>
                    <a:pt x="7" y="1"/>
                    <a:pt x="6" y="0"/>
                  </a:cubicBezTo>
                  <a:close/>
                </a:path>
              </a:pathLst>
            </a:custGeom>
            <a:solidFill>
              <a:srgbClr val="1F6485">
                <a:alpha val="100000"/>
              </a:srgbClr>
            </a:solidFill>
            <a:ln w="9525">
              <a:noFill/>
            </a:ln>
          </p:spPr>
          <p:txBody>
            <a:bodyPr/>
            <a:lstStyle/>
            <a:p>
              <a:endParaRPr lang="zh-CN" altLang="en-US"/>
            </a:p>
          </p:txBody>
        </p:sp>
        <p:sp>
          <p:nvSpPr>
            <p:cNvPr id="5214" name="Oval 89"/>
            <p:cNvSpPr/>
            <p:nvPr/>
          </p:nvSpPr>
          <p:spPr>
            <a:xfrm>
              <a:off x="4235450" y="2032000"/>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215" name="Freeform 90"/>
            <p:cNvSpPr/>
            <p:nvPr/>
          </p:nvSpPr>
          <p:spPr>
            <a:xfrm>
              <a:off x="4268788" y="2081213"/>
              <a:ext cx="38100" cy="46038"/>
            </a:xfrm>
            <a:custGeom>
              <a:avLst/>
              <a:gdLst/>
              <a:ahLst/>
              <a:cxnLst>
                <a:cxn ang="0">
                  <a:pos x="58064400" y="0"/>
                </a:cxn>
                <a:cxn ang="0">
                  <a:pos x="145161000" y="147187323"/>
                </a:cxn>
                <a:cxn ang="0">
                  <a:pos x="87096600" y="176624787"/>
                </a:cxn>
                <a:cxn ang="0">
                  <a:pos x="0" y="29437465"/>
                </a:cxn>
                <a:cxn ang="0">
                  <a:pos x="58064400" y="0"/>
                </a:cxn>
              </a:cxnLst>
              <a:rect l="0" t="0" r="0" b="0"/>
              <a:pathLst>
                <a:path w="10" h="12">
                  <a:moveTo>
                    <a:pt x="4" y="0"/>
                  </a:moveTo>
                  <a:cubicBezTo>
                    <a:pt x="10" y="10"/>
                    <a:pt x="10" y="10"/>
                    <a:pt x="10" y="10"/>
                  </a:cubicBezTo>
                  <a:cubicBezTo>
                    <a:pt x="9" y="10"/>
                    <a:pt x="7" y="11"/>
                    <a:pt x="6" y="12"/>
                  </a:cubicBezTo>
                  <a:cubicBezTo>
                    <a:pt x="0" y="2"/>
                    <a:pt x="0" y="2"/>
                    <a:pt x="0" y="2"/>
                  </a:cubicBezTo>
                  <a:cubicBezTo>
                    <a:pt x="2" y="2"/>
                    <a:pt x="3" y="1"/>
                    <a:pt x="4" y="0"/>
                  </a:cubicBezTo>
                  <a:close/>
                </a:path>
              </a:pathLst>
            </a:custGeom>
            <a:solidFill>
              <a:srgbClr val="1F6485">
                <a:alpha val="100000"/>
              </a:srgbClr>
            </a:solidFill>
            <a:ln w="9525">
              <a:noFill/>
            </a:ln>
          </p:spPr>
          <p:txBody>
            <a:bodyPr/>
            <a:lstStyle/>
            <a:p>
              <a:endParaRPr lang="zh-CN" altLang="en-US"/>
            </a:p>
          </p:txBody>
        </p:sp>
        <p:sp>
          <p:nvSpPr>
            <p:cNvPr id="5216" name="Oval 91"/>
            <p:cNvSpPr/>
            <p:nvPr/>
          </p:nvSpPr>
          <p:spPr>
            <a:xfrm>
              <a:off x="4757738" y="1924050"/>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5217" name="Freeform 92"/>
            <p:cNvSpPr/>
            <p:nvPr/>
          </p:nvSpPr>
          <p:spPr>
            <a:xfrm>
              <a:off x="4787900" y="1979613"/>
              <a:ext cx="38100" cy="49213"/>
            </a:xfrm>
            <a:custGeom>
              <a:avLst/>
              <a:gdLst/>
              <a:ahLst/>
              <a:cxnLst>
                <a:cxn ang="0">
                  <a:pos x="87096600" y="186301490"/>
                </a:cxn>
                <a:cxn ang="0">
                  <a:pos x="145161000" y="157640596"/>
                </a:cxn>
                <a:cxn ang="0">
                  <a:pos x="58064400" y="0"/>
                </a:cxn>
                <a:cxn ang="0">
                  <a:pos x="0" y="14332340"/>
                </a:cxn>
                <a:cxn ang="0">
                  <a:pos x="87096600" y="186301490"/>
                </a:cxn>
              </a:cxnLst>
              <a:rect l="0" t="0" r="0" b="0"/>
              <a:pathLst>
                <a:path w="10" h="13">
                  <a:moveTo>
                    <a:pt x="6" y="13"/>
                  </a:moveTo>
                  <a:cubicBezTo>
                    <a:pt x="7" y="12"/>
                    <a:pt x="9" y="11"/>
                    <a:pt x="10" y="11"/>
                  </a:cubicBezTo>
                  <a:cubicBezTo>
                    <a:pt x="4" y="0"/>
                    <a:pt x="4" y="0"/>
                    <a:pt x="4" y="0"/>
                  </a:cubicBezTo>
                  <a:cubicBezTo>
                    <a:pt x="2" y="1"/>
                    <a:pt x="1" y="1"/>
                    <a:pt x="0" y="1"/>
                  </a:cubicBezTo>
                  <a:lnTo>
                    <a:pt x="6" y="13"/>
                  </a:lnTo>
                  <a:close/>
                </a:path>
              </a:pathLst>
            </a:custGeom>
            <a:solidFill>
              <a:srgbClr val="1F6485">
                <a:alpha val="100000"/>
              </a:srgbClr>
            </a:solidFill>
            <a:ln w="9525">
              <a:noFill/>
            </a:ln>
          </p:spPr>
          <p:txBody>
            <a:bodyPr/>
            <a:lstStyle/>
            <a:p>
              <a:endParaRPr lang="zh-CN" altLang="en-US"/>
            </a:p>
          </p:txBody>
        </p:sp>
      </p:grpSp>
      <p:sp>
        <p:nvSpPr>
          <p:cNvPr id="7265" name="文本框 100"/>
          <p:cNvSpPr txBox="1"/>
          <p:nvPr/>
        </p:nvSpPr>
        <p:spPr>
          <a:xfrm>
            <a:off x="564515" y="4182745"/>
            <a:ext cx="4162425" cy="230695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1800" b="1" dirty="0">
                <a:solidFill>
                  <a:schemeClr val="bg1"/>
                </a:solidFill>
                <a:latin typeface="微软雅黑" panose="020B0503020204020204" pitchFamily="34" charset="-122"/>
                <a:ea typeface="微软雅黑" panose="020B0503020204020204" pitchFamily="34" charset="-122"/>
                <a:sym typeface="+mn-ea"/>
              </a:rPr>
              <a:t>Booch是美国Rational软件工程公司的首席科学家和Booch方法的主创人。与Rational公司的Ivar Jacobson、James Rumbaugh共同创建了一种可视化地说明、建造软件系统的工业标准语言-统一建模语言UML。UML在1997年被对象管理组织OMG正式确定为国际标准。</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sp>
        <p:nvSpPr>
          <p:cNvPr id="7267" name="文本框 102"/>
          <p:cNvSpPr txBox="1"/>
          <p:nvPr/>
        </p:nvSpPr>
        <p:spPr>
          <a:xfrm>
            <a:off x="7165975" y="3116580"/>
            <a:ext cx="3425190" cy="64516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1800" b="1" dirty="0">
                <a:solidFill>
                  <a:schemeClr val="bg1"/>
                </a:solidFill>
                <a:latin typeface="微软雅黑" panose="020B0503020204020204" pitchFamily="34" charset="-122"/>
                <a:ea typeface="微软雅黑" panose="020B0503020204020204" pitchFamily="34" charset="-122"/>
                <a:sym typeface="+mn-ea"/>
              </a:rPr>
              <a:t>Grady Booch的描述对象集合和它们之间的关系的方法。</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4134485" y="1346200"/>
            <a:ext cx="3748405" cy="496877"/>
            <a:chOff x="1357" y="4467"/>
            <a:chExt cx="6106" cy="714"/>
          </a:xfrm>
        </p:grpSpPr>
        <p:sp>
          <p:nvSpPr>
            <p:cNvPr id="13319" name="矩形 6"/>
            <p:cNvSpPr/>
            <p:nvPr/>
          </p:nvSpPr>
          <p:spPr>
            <a:xfrm>
              <a:off x="1357" y="4542"/>
              <a:ext cx="6106" cy="529"/>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algn="ctr" eaLnBrk="1" hangingPunct="1">
                <a:lnSpc>
                  <a:spcPct val="100000"/>
                </a:lnSpc>
                <a:buNone/>
              </a:pPr>
              <a:r>
                <a:rPr lang="zh-CN" altLang="en-US" sz="1800" b="1" dirty="0">
                  <a:solidFill>
                    <a:schemeClr val="bg1"/>
                  </a:solidFill>
                  <a:latin typeface="微软雅黑" panose="020B0503020204020204" pitchFamily="34" charset="-122"/>
                  <a:ea typeface="微软雅黑" panose="020B0503020204020204" pitchFamily="34" charset="-122"/>
                  <a:sym typeface="+mn-ea"/>
                </a:rPr>
                <a:t>UML三友——Grady Booch</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cxnSp>
          <p:nvCxnSpPr>
            <p:cNvPr id="13321" name="直接连接符 8"/>
            <p:cNvCxnSpPr/>
            <p:nvPr/>
          </p:nvCxnSpPr>
          <p:spPr>
            <a:xfrm flipV="1">
              <a:off x="1432" y="4467"/>
              <a:ext cx="5943" cy="28"/>
            </a:xfrm>
            <a:prstGeom prst="line">
              <a:avLst/>
            </a:prstGeom>
            <a:ln w="15875" cap="flat" cmpd="sng">
              <a:solidFill>
                <a:schemeClr val="bg1"/>
              </a:solidFill>
              <a:prstDash val="solid"/>
              <a:headEnd type="none" w="med" len="med"/>
              <a:tailEnd type="none" w="med" len="med"/>
            </a:ln>
          </p:spPr>
        </p:cxnSp>
        <p:cxnSp>
          <p:nvCxnSpPr>
            <p:cNvPr id="13322" name="直接连接符 9"/>
            <p:cNvCxnSpPr/>
            <p:nvPr/>
          </p:nvCxnSpPr>
          <p:spPr>
            <a:xfrm flipV="1">
              <a:off x="1439" y="5154"/>
              <a:ext cx="5943" cy="27"/>
            </a:xfrm>
            <a:prstGeom prst="line">
              <a:avLst/>
            </a:prstGeom>
            <a:ln w="15875" cap="flat" cmpd="sng">
              <a:solidFill>
                <a:schemeClr val="bg1"/>
              </a:solidFill>
              <a:prstDash val="soli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500"/>
                                        <p:tgtEl>
                                          <p:spTgt spid="717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170"/>
                                        </p:tgtEl>
                                        <p:attrNameLst>
                                          <p:attrName>style.visibility</p:attrName>
                                        </p:attrNameLst>
                                      </p:cBhvr>
                                      <p:to>
                                        <p:strVal val="visible"/>
                                      </p:to>
                                    </p:set>
                                    <p:anim calcmode="lin" valueType="num">
                                      <p:cBhvr>
                                        <p:cTn id="11" dur="1000" fill="hold"/>
                                        <p:tgtEl>
                                          <p:spTgt spid="7170"/>
                                        </p:tgtEl>
                                        <p:attrNameLst>
                                          <p:attrName>ppt_w</p:attrName>
                                        </p:attrNameLst>
                                      </p:cBhvr>
                                      <p:tavLst>
                                        <p:tav tm="0">
                                          <p:val>
                                            <p:fltVal val="0"/>
                                          </p:val>
                                        </p:tav>
                                        <p:tav tm="100000">
                                          <p:val>
                                            <p:strVal val="#ppt_w"/>
                                          </p:val>
                                        </p:tav>
                                      </p:tavLst>
                                    </p:anim>
                                    <p:anim calcmode="lin" valueType="num">
                                      <p:cBhvr>
                                        <p:cTn id="12" dur="1000" fill="hold"/>
                                        <p:tgtEl>
                                          <p:spTgt spid="7170"/>
                                        </p:tgtEl>
                                        <p:attrNameLst>
                                          <p:attrName>ppt_h</p:attrName>
                                        </p:attrNameLst>
                                      </p:cBhvr>
                                      <p:tavLst>
                                        <p:tav tm="0">
                                          <p:val>
                                            <p:fltVal val="0"/>
                                          </p:val>
                                        </p:tav>
                                        <p:tav tm="100000">
                                          <p:val>
                                            <p:strVal val="#ppt_h"/>
                                          </p:val>
                                        </p:tav>
                                      </p:tavLst>
                                    </p:anim>
                                    <p:animEffect transition="in" filter="fade">
                                      <p:cBhvr>
                                        <p:cTn id="13" dur="1000"/>
                                        <p:tgtEl>
                                          <p:spTgt spid="717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7171"/>
                                        </p:tgtEl>
                                        <p:attrNameLst>
                                          <p:attrName>style.visibility</p:attrName>
                                        </p:attrNameLst>
                                      </p:cBhvr>
                                      <p:to>
                                        <p:strVal val="visible"/>
                                      </p:to>
                                    </p:set>
                                    <p:anim calcmode="lin" valueType="num">
                                      <p:cBhvr>
                                        <p:cTn id="16" dur="500" decel="50000" fill="hold">
                                          <p:stCondLst>
                                            <p:cond delay="0"/>
                                          </p:stCondLst>
                                        </p:cTn>
                                        <p:tgtEl>
                                          <p:spTgt spid="717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717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7171"/>
                                        </p:tgtEl>
                                        <p:attrNameLst>
                                          <p:attrName>ppt_w</p:attrName>
                                        </p:attrNameLst>
                                      </p:cBhvr>
                                      <p:tavLst>
                                        <p:tav tm="0">
                                          <p:val>
                                            <p:strVal val="#ppt_w*.05"/>
                                          </p:val>
                                        </p:tav>
                                        <p:tav tm="100000">
                                          <p:val>
                                            <p:strVal val="#ppt_w"/>
                                          </p:val>
                                        </p:tav>
                                      </p:tavLst>
                                    </p:anim>
                                    <p:anim calcmode="lin" valueType="num">
                                      <p:cBhvr>
                                        <p:cTn id="19" dur="1000" fill="hold"/>
                                        <p:tgtEl>
                                          <p:spTgt spid="717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717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717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717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7171"/>
                                        </p:tgtEl>
                                      </p:cBhvr>
                                    </p:animEffect>
                                  </p:childTnLst>
                                </p:cTn>
                              </p:par>
                            </p:childTnLst>
                          </p:cTn>
                        </p:par>
                        <p:par>
                          <p:cTn id="24" fill="hold">
                            <p:stCondLst>
                              <p:cond delay="1500"/>
                            </p:stCondLst>
                            <p:childTnLst>
                              <p:par>
                                <p:cTn id="25" presetID="16" presetClass="entr" presetSubtype="37" fill="hold" nodeType="afterEffect">
                                  <p:stCondLst>
                                    <p:cond delay="0"/>
                                  </p:stCondLst>
                                  <p:childTnLst>
                                    <p:set>
                                      <p:cBhvr>
                                        <p:cTn id="26" dur="1" fill="hold">
                                          <p:stCondLst>
                                            <p:cond delay="0"/>
                                          </p:stCondLst>
                                        </p:cTn>
                                        <p:tgtEl>
                                          <p:spTgt spid="7175"/>
                                        </p:tgtEl>
                                        <p:attrNameLst>
                                          <p:attrName>style.visibility</p:attrName>
                                        </p:attrNameLst>
                                      </p:cBhvr>
                                      <p:to>
                                        <p:strVal val="visible"/>
                                      </p:to>
                                    </p:set>
                                    <p:animEffect transition="in" filter="barn(outVertical)">
                                      <p:cBhvr>
                                        <p:cTn id="27" dur="1000"/>
                                        <p:tgtEl>
                                          <p:spTgt spid="7175"/>
                                        </p:tgtEl>
                                      </p:cBhvr>
                                    </p:animEffect>
                                  </p:childTnLst>
                                </p:cTn>
                              </p:par>
                            </p:childTnLst>
                          </p:cTn>
                        </p:par>
                        <p:par>
                          <p:cTn id="28" fill="hold">
                            <p:stCondLst>
                              <p:cond delay="2500"/>
                            </p:stCondLst>
                            <p:childTnLst>
                              <p:par>
                                <p:cTn id="29" presetID="22" presetClass="entr" presetSubtype="2" fill="hold" grpId="0" nodeType="afterEffect">
                                  <p:stCondLst>
                                    <p:cond delay="0"/>
                                  </p:stCondLst>
                                  <p:childTnLst>
                                    <p:set>
                                      <p:cBhvr>
                                        <p:cTn id="30" dur="1" fill="hold">
                                          <p:stCondLst>
                                            <p:cond delay="0"/>
                                          </p:stCondLst>
                                        </p:cTn>
                                        <p:tgtEl>
                                          <p:spTgt spid="7265"/>
                                        </p:tgtEl>
                                        <p:attrNameLst>
                                          <p:attrName>style.visibility</p:attrName>
                                        </p:attrNameLst>
                                      </p:cBhvr>
                                      <p:to>
                                        <p:strVal val="visible"/>
                                      </p:to>
                                    </p:set>
                                    <p:animEffect transition="in" filter="wipe(right)">
                                      <p:cBhvr>
                                        <p:cTn id="31" dur="500"/>
                                        <p:tgtEl>
                                          <p:spTgt spid="7265"/>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7267"/>
                                        </p:tgtEl>
                                        <p:attrNameLst>
                                          <p:attrName>style.visibility</p:attrName>
                                        </p:attrNameLst>
                                      </p:cBhvr>
                                      <p:to>
                                        <p:strVal val="visible"/>
                                      </p:to>
                                    </p:set>
                                    <p:animEffect transition="in" filter="wipe(right)">
                                      <p:cBhvr>
                                        <p:cTn id="34" dur="500"/>
                                        <p:tgtEl>
                                          <p:spTgt spid="7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ldLvl="0" animBg="1"/>
      <p:bldP spid="7171" grpId="0"/>
      <p:bldP spid="7265" grpId="0"/>
      <p:bldP spid="726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6387" name="文本框 18"/>
          <p:cNvSpPr txBox="1"/>
          <p:nvPr/>
        </p:nvSpPr>
        <p:spPr>
          <a:xfrm>
            <a:off x="984250"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sym typeface="+mn-ea"/>
              </a:rPr>
              <a:t>UML</a:t>
            </a:r>
            <a:r>
              <a:rPr lang="zh-CN" altLang="en-US" sz="2000" b="1" dirty="0">
                <a:solidFill>
                  <a:schemeClr val="bg1"/>
                </a:solidFill>
                <a:latin typeface="微软雅黑" panose="020B0503020204020204" pitchFamily="34" charset="-122"/>
                <a:ea typeface="微软雅黑" panose="020B0503020204020204" pitchFamily="34" charset="-122"/>
                <a:sym typeface="+mn-ea"/>
              </a:rPr>
              <a:t>简介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6388" name="组合 1"/>
          <p:cNvGrpSpPr/>
          <p:nvPr/>
        </p:nvGrpSpPr>
        <p:grpSpPr>
          <a:xfrm>
            <a:off x="222250" y="328613"/>
            <a:ext cx="654050" cy="573087"/>
            <a:chOff x="0" y="0"/>
            <a:chExt cx="3252297" cy="2844316"/>
          </a:xfrm>
        </p:grpSpPr>
        <p:sp>
          <p:nvSpPr>
            <p:cNvPr id="14345"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4346"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6392" name="矩形 7"/>
          <p:cNvSpPr/>
          <p:nvPr/>
        </p:nvSpPr>
        <p:spPr>
          <a:xfrm>
            <a:off x="2772410" y="2655570"/>
            <a:ext cx="6703695" cy="341503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just" eaLnBrk="1" hangingPunct="1">
              <a:lnSpc>
                <a:spcPct val="120000"/>
              </a:lnSpc>
              <a:spcBef>
                <a:spcPct val="0"/>
              </a:spcBef>
              <a:buNone/>
            </a:pPr>
            <a:r>
              <a:rPr kumimoji="1"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Booch于一九七七年毕业于美国空军军官学校，并于一九七九年在加州大学圣.巴巴拉分校获得计算机工程硕士学位。Rational公司成立不久，Booch就加盟这个公司。在过去的十几年里他孜孜不倦地在面向对象领域里研究，取得了开拓性的研究成果。他开发了面向对象的分析设计方法Booch Method和可重用的、灵活的Booch组件。他还是Rational公司一些产品的开发者，包括该公司最初的软件工程环境Rational Enviroment及业界领先的可视化建模工具Ration Rose。</a:t>
            </a:r>
          </a:p>
        </p:txBody>
      </p:sp>
      <p:sp>
        <p:nvSpPr>
          <p:cNvPr id="16393" name="文本框 8"/>
          <p:cNvSpPr txBox="1"/>
          <p:nvPr/>
        </p:nvSpPr>
        <p:spPr>
          <a:xfrm>
            <a:off x="3833495" y="1677035"/>
            <a:ext cx="4581525" cy="46037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eaLnBrk="1" hangingPunct="1">
              <a:lnSpc>
                <a:spcPct val="100000"/>
              </a:lnSpc>
              <a:spcBef>
                <a:spcPct val="0"/>
              </a:spcBef>
              <a:buNone/>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三友</a:t>
            </a: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Grady Booch</a:t>
            </a:r>
            <a:endParaRPr kumimoji="1" lang="en-US"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fade">
                                      <p:cBhvr>
                                        <p:cTn id="7" dur="500"/>
                                        <p:tgtEl>
                                          <p:spTgt spid="1638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386"/>
                                        </p:tgtEl>
                                        <p:attrNameLst>
                                          <p:attrName>style.visibility</p:attrName>
                                        </p:attrNameLst>
                                      </p:cBhvr>
                                      <p:to>
                                        <p:strVal val="visible"/>
                                      </p:to>
                                    </p:set>
                                    <p:anim calcmode="lin" valueType="num">
                                      <p:cBhvr>
                                        <p:cTn id="11" dur="1000" fill="hold"/>
                                        <p:tgtEl>
                                          <p:spTgt spid="16386"/>
                                        </p:tgtEl>
                                        <p:attrNameLst>
                                          <p:attrName>ppt_w</p:attrName>
                                        </p:attrNameLst>
                                      </p:cBhvr>
                                      <p:tavLst>
                                        <p:tav tm="0">
                                          <p:val>
                                            <p:fltVal val="0"/>
                                          </p:val>
                                        </p:tav>
                                        <p:tav tm="100000">
                                          <p:val>
                                            <p:strVal val="#ppt_w"/>
                                          </p:val>
                                        </p:tav>
                                      </p:tavLst>
                                    </p:anim>
                                    <p:anim calcmode="lin" valueType="num">
                                      <p:cBhvr>
                                        <p:cTn id="12" dur="1000" fill="hold"/>
                                        <p:tgtEl>
                                          <p:spTgt spid="16386"/>
                                        </p:tgtEl>
                                        <p:attrNameLst>
                                          <p:attrName>ppt_h</p:attrName>
                                        </p:attrNameLst>
                                      </p:cBhvr>
                                      <p:tavLst>
                                        <p:tav tm="0">
                                          <p:val>
                                            <p:fltVal val="0"/>
                                          </p:val>
                                        </p:tav>
                                        <p:tav tm="100000">
                                          <p:val>
                                            <p:strVal val="#ppt_h"/>
                                          </p:val>
                                        </p:tav>
                                      </p:tavLst>
                                    </p:anim>
                                    <p:animEffect transition="in" filter="fade">
                                      <p:cBhvr>
                                        <p:cTn id="13" dur="1000"/>
                                        <p:tgtEl>
                                          <p:spTgt spid="1638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6387"/>
                                        </p:tgtEl>
                                        <p:attrNameLst>
                                          <p:attrName>style.visibility</p:attrName>
                                        </p:attrNameLst>
                                      </p:cBhvr>
                                      <p:to>
                                        <p:strVal val="visible"/>
                                      </p:to>
                                    </p:set>
                                    <p:anim calcmode="lin" valueType="num">
                                      <p:cBhvr>
                                        <p:cTn id="16" dur="500" decel="50000" fill="hold">
                                          <p:stCondLst>
                                            <p:cond delay="0"/>
                                          </p:stCondLst>
                                        </p:cTn>
                                        <p:tgtEl>
                                          <p:spTgt spid="16387"/>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638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6387"/>
                                        </p:tgtEl>
                                        <p:attrNameLst>
                                          <p:attrName>ppt_w</p:attrName>
                                        </p:attrNameLst>
                                      </p:cBhvr>
                                      <p:tavLst>
                                        <p:tav tm="0">
                                          <p:val>
                                            <p:strVal val="#ppt_w*.05"/>
                                          </p:val>
                                        </p:tav>
                                        <p:tav tm="100000">
                                          <p:val>
                                            <p:strVal val="#ppt_w"/>
                                          </p:val>
                                        </p:tav>
                                      </p:tavLst>
                                    </p:anim>
                                    <p:anim calcmode="lin" valueType="num">
                                      <p:cBhvr>
                                        <p:cTn id="19" dur="1000" fill="hold"/>
                                        <p:tgtEl>
                                          <p:spTgt spid="1638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638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638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638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6387"/>
                                        </p:tgtEl>
                                      </p:cBhvr>
                                    </p:animEffect>
                                  </p:childTnLst>
                                </p:cTn>
                              </p:par>
                            </p:childTnLst>
                          </p:cTn>
                        </p:par>
                        <p:par>
                          <p:cTn id="24" fill="hold">
                            <p:stCondLst>
                              <p:cond delay="1500"/>
                            </p:stCondLst>
                            <p:childTnLst>
                              <p:par>
                                <p:cTn id="25" presetID="2" presetClass="entr" presetSubtype="2" fill="hold" grpId="0" nodeType="afterEffect">
                                  <p:stCondLst>
                                    <p:cond delay="0"/>
                                  </p:stCondLst>
                                  <p:childTnLst>
                                    <p:set>
                                      <p:cBhvr>
                                        <p:cTn id="26" dur="1" fill="hold">
                                          <p:stCondLst>
                                            <p:cond delay="0"/>
                                          </p:stCondLst>
                                        </p:cTn>
                                        <p:tgtEl>
                                          <p:spTgt spid="16392"/>
                                        </p:tgtEl>
                                        <p:attrNameLst>
                                          <p:attrName>style.visibility</p:attrName>
                                        </p:attrNameLst>
                                      </p:cBhvr>
                                      <p:to>
                                        <p:strVal val="visible"/>
                                      </p:to>
                                    </p:set>
                                    <p:anim calcmode="lin" valueType="num">
                                      <p:cBhvr additive="base">
                                        <p:cTn id="27" dur="500" fill="hold"/>
                                        <p:tgtEl>
                                          <p:spTgt spid="16392"/>
                                        </p:tgtEl>
                                        <p:attrNameLst>
                                          <p:attrName>ppt_x</p:attrName>
                                        </p:attrNameLst>
                                      </p:cBhvr>
                                      <p:tavLst>
                                        <p:tav tm="0">
                                          <p:val>
                                            <p:strVal val="1+#ppt_w/2"/>
                                          </p:val>
                                        </p:tav>
                                        <p:tav tm="100000">
                                          <p:val>
                                            <p:strVal val="#ppt_x"/>
                                          </p:val>
                                        </p:tav>
                                      </p:tavLst>
                                    </p:anim>
                                    <p:anim calcmode="lin" valueType="num">
                                      <p:cBhvr additive="base">
                                        <p:cTn id="28" dur="500" fill="hold"/>
                                        <p:tgtEl>
                                          <p:spTgt spid="16392"/>
                                        </p:tgtEl>
                                        <p:attrNameLst>
                                          <p:attrName>ppt_y</p:attrName>
                                        </p:attrNameLst>
                                      </p:cBhvr>
                                      <p:tavLst>
                                        <p:tav tm="0">
                                          <p:val>
                                            <p:strVal val="#ppt_y"/>
                                          </p:val>
                                        </p:tav>
                                        <p:tav tm="100000">
                                          <p:val>
                                            <p:strVal val="#ppt_y"/>
                                          </p:val>
                                        </p:tav>
                                      </p:tavLst>
                                    </p:anim>
                                  </p:childTnLst>
                                </p:cTn>
                              </p:par>
                            </p:childTnLst>
                          </p:cTn>
                        </p:par>
                        <p:par>
                          <p:cTn id="29" fill="hold">
                            <p:stCondLst>
                              <p:cond delay="2000"/>
                            </p:stCondLst>
                            <p:childTnLst>
                              <p:par>
                                <p:cTn id="30" presetID="16" presetClass="entr" presetSubtype="42" fill="hold" grpId="0" nodeType="afterEffect">
                                  <p:stCondLst>
                                    <p:cond delay="0"/>
                                  </p:stCondLst>
                                  <p:childTnLst>
                                    <p:set>
                                      <p:cBhvr>
                                        <p:cTn id="31" dur="1" fill="hold">
                                          <p:stCondLst>
                                            <p:cond delay="0"/>
                                          </p:stCondLst>
                                        </p:cTn>
                                        <p:tgtEl>
                                          <p:spTgt spid="16393"/>
                                        </p:tgtEl>
                                        <p:attrNameLst>
                                          <p:attrName>style.visibility</p:attrName>
                                        </p:attrNameLst>
                                      </p:cBhvr>
                                      <p:to>
                                        <p:strVal val="visible"/>
                                      </p:to>
                                    </p:set>
                                    <p:animEffect transition="in" filter="barn(outHorizontal)">
                                      <p:cBhvr>
                                        <p:cTn id="32" dur="1000"/>
                                        <p:tgtEl>
                                          <p:spTgt spid="16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ldLvl="0" animBg="1"/>
      <p:bldP spid="16387" grpId="0"/>
      <p:bldP spid="16392" grpId="0"/>
      <p:bldP spid="16393" grpId="0"/>
    </p:bldLst>
  </p:timing>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2992</Words>
  <Application>Microsoft Office PowerPoint</Application>
  <PresentationFormat>宽屏</PresentationFormat>
  <Paragraphs>317</Paragraphs>
  <Slides>44</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44</vt:i4>
      </vt:variant>
    </vt:vector>
  </HeadingPairs>
  <TitlesOfParts>
    <vt:vector size="58" baseType="lpstr">
      <vt:lpstr>Aparajita</vt:lpstr>
      <vt:lpstr>Open Sans</vt:lpstr>
      <vt:lpstr>方正正大黑简体</vt:lpstr>
      <vt:lpstr>黑体</vt:lpstr>
      <vt:lpstr>楷体_GB2312</vt:lpstr>
      <vt:lpstr>宋体</vt:lpstr>
      <vt:lpstr>微软雅黑</vt:lpstr>
      <vt:lpstr>微软雅黑 Light</vt:lpstr>
      <vt:lpstr>Arial</vt:lpstr>
      <vt:lpstr>Calibri</vt:lpstr>
      <vt:lpstr>Calibri Light</vt:lpstr>
      <vt:lpstr>Wingdings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深夜列车</dc:creator>
  <cp:lastModifiedBy>ssyhh</cp:lastModifiedBy>
  <cp:revision>35</cp:revision>
  <dcterms:created xsi:type="dcterms:W3CDTF">2015-06-08T08:52:00Z</dcterms:created>
  <dcterms:modified xsi:type="dcterms:W3CDTF">2018-10-21T06:16:13Z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2052-11.1.0.7881</vt:lpwstr>
  </property>
</Properties>
</file>