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6" r:id="rId3"/>
    <p:sldId id="414" r:id="rId4"/>
    <p:sldId id="354" r:id="rId5"/>
    <p:sldId id="398" r:id="rId6"/>
    <p:sldId id="399" r:id="rId7"/>
    <p:sldId id="400" r:id="rId8"/>
    <p:sldId id="406" r:id="rId9"/>
    <p:sldId id="401" r:id="rId10"/>
    <p:sldId id="402" r:id="rId11"/>
    <p:sldId id="403" r:id="rId12"/>
    <p:sldId id="404" r:id="rId13"/>
    <p:sldId id="405" r:id="rId14"/>
    <p:sldId id="415" r:id="rId15"/>
    <p:sldId id="408" r:id="rId16"/>
    <p:sldId id="409" r:id="rId17"/>
    <p:sldId id="410" r:id="rId18"/>
    <p:sldId id="411" r:id="rId19"/>
    <p:sldId id="412" r:id="rId20"/>
    <p:sldId id="413" r:id="rId21"/>
    <p:sldId id="416" r:id="rId22"/>
    <p:sldId id="417" r:id="rId23"/>
    <p:sldId id="418" r:id="rId24"/>
    <p:sldId id="419" r:id="rId25"/>
    <p:sldId id="420" r:id="rId26"/>
    <p:sldId id="437" r:id="rId27"/>
    <p:sldId id="438" r:id="rId28"/>
    <p:sldId id="439" r:id="rId29"/>
    <p:sldId id="440" r:id="rId30"/>
    <p:sldId id="441" r:id="rId31"/>
    <p:sldId id="442" r:id="rId32"/>
    <p:sldId id="443" r:id="rId33"/>
    <p:sldId id="444" r:id="rId34"/>
    <p:sldId id="445" r:id="rId35"/>
    <p:sldId id="446" r:id="rId36"/>
    <p:sldId id="447" r:id="rId37"/>
    <p:sldId id="453" r:id="rId38"/>
    <p:sldId id="449" r:id="rId39"/>
    <p:sldId id="450" r:id="rId40"/>
    <p:sldId id="451" r:id="rId4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7" d="100"/>
          <a:sy n="97" d="100"/>
        </p:scale>
        <p:origin x="84" y="366"/>
      </p:cViewPr>
      <p:guideLst>
        <p:guide orient="horz" pos="217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hyperlink" Target="http://www.microsoft.com/office/visio" TargetMode="Externa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hyperlink" Target="http://www.omg.org/spec/UML/2.5/" TargetMode="External"/><Relationship Id="rId1" Type="http://schemas.openxmlformats.org/officeDocument/2006/relationships/hyperlink" Target="http://www.microsoft.com/office/visio"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3368675" y="1376363"/>
            <a:ext cx="4957763" cy="4870450"/>
            <a:chOff x="0" y="0"/>
            <a:chExt cx="4956930" cy="4870495"/>
          </a:xfrm>
        </p:grpSpPr>
        <p:grpSp>
          <p:nvGrpSpPr>
            <p:cNvPr id="3082" name="组合 3"/>
            <p:cNvGrpSpPr/>
            <p:nvPr/>
          </p:nvGrpSpPr>
          <p:grpSpPr>
            <a:xfrm>
              <a:off x="362756" y="0"/>
              <a:ext cx="4594174" cy="4706233"/>
              <a:chOff x="0" y="0"/>
              <a:chExt cx="4911907" cy="4959490"/>
            </a:xfrm>
          </p:grpSpPr>
          <p:sp>
            <p:nvSpPr>
              <p:cNvPr id="3084"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5"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3"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546475" y="2895600"/>
            <a:ext cx="5047615" cy="11988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algn="ctr">
              <a:buNone/>
            </a:pPr>
            <a:r>
              <a:rPr lang="en-US" altLang="zh-CN" sz="4000" b="1">
                <a:solidFill>
                  <a:srgbClr val="FBFBFB"/>
                </a:solidFill>
                <a:latin typeface="幼圆" panose="02010509060101010101" pitchFamily="49" charset="-122"/>
                <a:ea typeface="幼圆" panose="02010509060101010101" pitchFamily="49" charset="-122"/>
                <a:sym typeface="+mn-ea"/>
              </a:rPr>
              <a:t>UML</a:t>
            </a:r>
            <a:r>
              <a:rPr lang="zh-CN" altLang="en-US" sz="4000" b="1">
                <a:solidFill>
                  <a:srgbClr val="FBFBFB"/>
                </a:solidFill>
                <a:latin typeface="幼圆" panose="02010509060101010101" pitchFamily="49" charset="-122"/>
                <a:ea typeface="幼圆" panose="02010509060101010101" pitchFamily="49" charset="-122"/>
                <a:sym typeface="+mn-ea"/>
              </a:rPr>
              <a:t>工具</a:t>
            </a:r>
            <a:r>
              <a:rPr lang="en-US" altLang="zh-CN" sz="4000" b="1">
                <a:solidFill>
                  <a:srgbClr val="FBFBFB"/>
                </a:solidFill>
                <a:latin typeface="幼圆" panose="02010509060101010101" pitchFamily="49" charset="-122"/>
                <a:ea typeface="幼圆" panose="02010509060101010101" pitchFamily="49" charset="-122"/>
                <a:sym typeface="+mn-ea"/>
              </a:rPr>
              <a:t>Rational Rose</a:t>
            </a:r>
            <a:endParaRPr lang="zh-CN" altLang="en-US" sz="4000" dirty="0">
              <a:solidFill>
                <a:srgbClr val="FFFFFF"/>
              </a:solidFill>
            </a:endParaRP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endParaRPr lang="zh-CN" altLang="en-US" sz="2000" b="1" dirty="0">
              <a:solidFill>
                <a:srgbClr val="FFFFFF"/>
              </a:solidFill>
            </a:endParaRP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endParaRPr lang="zh-CN" altLang="en-US" sz="2000" b="1" dirty="0">
              <a:solidFill>
                <a:srgbClr val="FFFFFF"/>
              </a:solidFill>
            </a:endParaRP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42" name="图片 41" descr="QQ截图2017110420203711"/>
          <p:cNvPicPr>
            <a:picLocks noChangeAspect="1"/>
          </p:cNvPicPr>
          <p:nvPr/>
        </p:nvPicPr>
        <p:blipFill>
          <a:blip r:embed="rId1"/>
          <a:stretch>
            <a:fillRect/>
          </a:stretch>
        </p:blipFill>
        <p:spPr>
          <a:xfrm>
            <a:off x="587375" y="1315085"/>
            <a:ext cx="8512175" cy="5168900"/>
          </a:xfrm>
          <a:prstGeom prst="rect">
            <a:avLst/>
          </a:prstGeom>
        </p:spPr>
      </p:pic>
      <p:sp>
        <p:nvSpPr>
          <p:cNvPr id="2" name="文本框 1"/>
          <p:cNvSpPr txBox="1"/>
          <p:nvPr/>
        </p:nvSpPr>
        <p:spPr>
          <a:xfrm>
            <a:off x="9902825" y="4874895"/>
            <a:ext cx="1015365" cy="398780"/>
          </a:xfrm>
          <a:prstGeom prst="rect">
            <a:avLst/>
          </a:prstGeom>
          <a:noFill/>
        </p:spPr>
        <p:txBody>
          <a:bodyPr wrap="square" rtlCol="0">
            <a:spAutoFit/>
          </a:bodyPr>
          <a:p>
            <a:r>
              <a:rPr lang="en-US" altLang="zh-CN" sz="2000">
                <a:solidFill>
                  <a:schemeClr val="bg1"/>
                </a:solidFill>
                <a:latin typeface="微软雅黑" panose="020B0503020204020204" pitchFamily="34" charset="-122"/>
                <a:ea typeface="微软雅黑" panose="020B0503020204020204" pitchFamily="34" charset="-122"/>
              </a:rPr>
              <a:t>[7]</a:t>
            </a:r>
            <a:endParaRPr lang="en-US" altLang="zh-CN"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18" name="图片 17" descr="QQ截图20171104204826"/>
          <p:cNvPicPr>
            <a:picLocks noChangeAspect="1"/>
          </p:cNvPicPr>
          <p:nvPr/>
        </p:nvPicPr>
        <p:blipFill>
          <a:blip r:embed="rId1"/>
          <a:stretch>
            <a:fillRect/>
          </a:stretch>
        </p:blipFill>
        <p:spPr>
          <a:xfrm>
            <a:off x="399415" y="1167765"/>
            <a:ext cx="4815205" cy="5213985"/>
          </a:xfrm>
          <a:prstGeom prst="rect">
            <a:avLst/>
          </a:prstGeom>
        </p:spPr>
      </p:pic>
      <p:pic>
        <p:nvPicPr>
          <p:cNvPr id="19" name="图片 18" descr="QQ截图20171104205534"/>
          <p:cNvPicPr>
            <a:picLocks noChangeAspect="1"/>
          </p:cNvPicPr>
          <p:nvPr/>
        </p:nvPicPr>
        <p:blipFill>
          <a:blip r:embed="rId2"/>
          <a:stretch>
            <a:fillRect/>
          </a:stretch>
        </p:blipFill>
        <p:spPr>
          <a:xfrm>
            <a:off x="6078855" y="1024890"/>
            <a:ext cx="4018280" cy="5214620"/>
          </a:xfrm>
          <a:prstGeom prst="rect">
            <a:avLst/>
          </a:prstGeom>
        </p:spPr>
      </p:pic>
      <p:sp>
        <p:nvSpPr>
          <p:cNvPr id="4" name="文本框 3"/>
          <p:cNvSpPr txBox="1"/>
          <p:nvPr/>
        </p:nvSpPr>
        <p:spPr>
          <a:xfrm>
            <a:off x="10658475" y="5277485"/>
            <a:ext cx="1015365" cy="398780"/>
          </a:xfrm>
          <a:prstGeom prst="rect">
            <a:avLst/>
          </a:prstGeom>
          <a:noFill/>
        </p:spPr>
        <p:txBody>
          <a:bodyPr wrap="square" rtlCol="0">
            <a:spAutoFit/>
          </a:bodyPr>
          <a:p>
            <a:r>
              <a:rPr lang="en-US" altLang="zh-CN" sz="2000">
                <a:solidFill>
                  <a:schemeClr val="bg1"/>
                </a:solidFill>
                <a:latin typeface="微软雅黑" panose="020B0503020204020204" pitchFamily="34" charset="-122"/>
                <a:ea typeface="微软雅黑" panose="020B0503020204020204" pitchFamily="34" charset="-122"/>
              </a:rPr>
              <a:t>[7]</a:t>
            </a:r>
            <a:endParaRPr lang="en-US" altLang="zh-CN"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1104265" y="1698625"/>
            <a:ext cx="5521325" cy="227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包含与模型元素规范窗口中完全相同的信息，描述模型元素或者关系，描述角色、约束、目的以及模型元素的基本行为等信息。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文档窗口中输入的一切都将显示为生成代码中的说明语句，这样以后就不必输入系统代码说明语句。</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[7]</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7" name="TextBox 13"/>
          <p:cNvSpPr txBox="1">
            <a:spLocks noChangeArrowheads="1"/>
          </p:cNvSpPr>
          <p:nvPr/>
        </p:nvSpPr>
        <p:spPr bwMode="auto">
          <a:xfrm>
            <a:off x="5248910" y="4596130"/>
            <a:ext cx="5662930" cy="13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显示按时间顺序执行某些命令和操作后，应用程序的进展情况、结果和错误。</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日志可以以</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.log</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的文件形式进行保存。</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[7]</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8" name="TextBox 13"/>
          <p:cNvSpPr txBox="1">
            <a:spLocks noChangeArrowheads="1"/>
          </p:cNvSpPr>
          <p:nvPr/>
        </p:nvSpPr>
        <p:spPr bwMode="auto">
          <a:xfrm>
            <a:off x="1015365" y="1294130"/>
            <a:ext cx="31235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文档窗口</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TextBox 13"/>
          <p:cNvSpPr txBox="1">
            <a:spLocks noChangeArrowheads="1"/>
          </p:cNvSpPr>
          <p:nvPr/>
        </p:nvSpPr>
        <p:spPr bwMode="auto">
          <a:xfrm>
            <a:off x="5248910" y="4220845"/>
            <a:ext cx="31235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日志窗口</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46153" y="280479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45835" y="349154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1006475" y="42799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3575050" y="2349500"/>
            <a:ext cx="5029200" cy="3165475"/>
            <a:chOff x="0" y="0"/>
            <a:chExt cx="5029201" cy="3165475"/>
          </a:xfrm>
        </p:grpSpPr>
        <p:sp>
          <p:nvSpPr>
            <p:cNvPr id="5130"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1"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2"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rect l="0" t="0" r="0" b="0"/>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lstStyle/>
            <a:p>
              <a:endParaRPr lang="zh-CN" altLang="en-US"/>
            </a:p>
          </p:txBody>
        </p:sp>
        <p:sp>
          <p:nvSpPr>
            <p:cNvPr id="5133"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rect l="0" t="0" r="0" b="0"/>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lstStyle/>
            <a:p>
              <a:endParaRPr lang="zh-CN" altLang="en-US"/>
            </a:p>
          </p:txBody>
        </p:sp>
        <p:sp>
          <p:nvSpPr>
            <p:cNvPr id="5134"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rect l="0" t="0" r="0" b="0"/>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lstStyle/>
            <a:p>
              <a:endParaRPr lang="zh-CN" altLang="en-US"/>
            </a:p>
          </p:txBody>
        </p:sp>
        <p:sp>
          <p:nvSpPr>
            <p:cNvPr id="5135"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rect l="0" t="0" r="0" b="0"/>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lstStyle/>
            <a:p>
              <a:endParaRPr lang="zh-CN" altLang="en-US"/>
            </a:p>
          </p:txBody>
        </p:sp>
        <p:sp>
          <p:nvSpPr>
            <p:cNvPr id="5136"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rect l="0" t="0" r="0" b="0"/>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lstStyle/>
            <a:p>
              <a:endParaRPr lang="zh-CN" altLang="en-US"/>
            </a:p>
          </p:txBody>
        </p:sp>
        <p:sp>
          <p:nvSpPr>
            <p:cNvPr id="5137"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8"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9"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0"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1"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2"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3"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4"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5"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6"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7"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rect l="0" t="0" r="0" b="0"/>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lstStyle/>
            <a:p>
              <a:endParaRPr lang="zh-CN" altLang="en-US"/>
            </a:p>
          </p:txBody>
        </p:sp>
        <p:sp>
          <p:nvSpPr>
            <p:cNvPr id="5148"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9"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50"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rect l="0" t="0" r="0" b="0"/>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lstStyle/>
            <a:p>
              <a:endParaRPr lang="zh-CN" altLang="en-US"/>
            </a:p>
          </p:txBody>
        </p:sp>
        <p:sp>
          <p:nvSpPr>
            <p:cNvPr id="5151"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rect l="0" t="0" r="0" b="0"/>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lstStyle/>
            <a:p>
              <a:endParaRPr lang="zh-CN" altLang="en-US"/>
            </a:p>
          </p:txBody>
        </p:sp>
        <p:sp>
          <p:nvSpPr>
            <p:cNvPr id="5152"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rect l="0" t="0" r="0" b="0"/>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lstStyle/>
            <a:p>
              <a:endParaRPr lang="zh-CN" altLang="en-US"/>
            </a:p>
          </p:txBody>
        </p:sp>
        <p:sp>
          <p:nvSpPr>
            <p:cNvPr id="5153"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rect l="0" t="0" r="0" b="0"/>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lstStyle/>
            <a:p>
              <a:endParaRPr lang="zh-CN" altLang="en-US"/>
            </a:p>
          </p:txBody>
        </p:sp>
        <p:sp>
          <p:nvSpPr>
            <p:cNvPr id="5154"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rect l="0" t="0" r="0" b="0"/>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lstStyle/>
            <a:p>
              <a:endParaRPr lang="zh-CN" altLang="en-US"/>
            </a:p>
          </p:txBody>
        </p:sp>
        <p:sp>
          <p:nvSpPr>
            <p:cNvPr id="5155"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rect l="0" t="0" r="0" b="0"/>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lstStyle/>
            <a:p>
              <a:endParaRPr lang="zh-CN" altLang="en-US"/>
            </a:p>
          </p:txBody>
        </p:sp>
        <p:sp>
          <p:nvSpPr>
            <p:cNvPr id="5156"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rect l="0" t="0" r="0" b="0"/>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lstStyle/>
            <a:p>
              <a:endParaRPr lang="zh-CN" altLang="en-US"/>
            </a:p>
          </p:txBody>
        </p:sp>
        <p:sp>
          <p:nvSpPr>
            <p:cNvPr id="5157"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rect l="0" t="0" r="0" b="0"/>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lstStyle/>
            <a:p>
              <a:endParaRPr lang="zh-CN" altLang="en-US"/>
            </a:p>
          </p:txBody>
        </p:sp>
        <p:sp>
          <p:nvSpPr>
            <p:cNvPr id="5158"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rect l="0" t="0" r="0" b="0"/>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lstStyle/>
            <a:p>
              <a:endParaRPr lang="zh-CN" altLang="en-US"/>
            </a:p>
          </p:txBody>
        </p:sp>
        <p:sp>
          <p:nvSpPr>
            <p:cNvPr id="5159"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rect l="0" t="0" r="0" b="0"/>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lstStyle/>
            <a:p>
              <a:endParaRPr lang="zh-CN" altLang="en-US"/>
            </a:p>
          </p:txBody>
        </p:sp>
        <p:sp>
          <p:nvSpPr>
            <p:cNvPr id="5160"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rect l="0" t="0" r="0" b="0"/>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lstStyle/>
            <a:p>
              <a:endParaRPr lang="zh-CN" altLang="en-US"/>
            </a:p>
          </p:txBody>
        </p:sp>
        <p:sp>
          <p:nvSpPr>
            <p:cNvPr id="5161"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rect l="0" t="0" r="0" b="0"/>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lstStyle/>
            <a:p>
              <a:endParaRPr lang="zh-CN" altLang="en-US"/>
            </a:p>
          </p:txBody>
        </p:sp>
        <p:sp>
          <p:nvSpPr>
            <p:cNvPr id="5162"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rect l="0" t="0" r="0" b="0"/>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lstStyle/>
            <a:p>
              <a:endParaRPr lang="zh-CN" altLang="en-US"/>
            </a:p>
          </p:txBody>
        </p:sp>
        <p:sp>
          <p:nvSpPr>
            <p:cNvPr id="5163"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rect l="0" t="0" r="0" b="0"/>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lstStyle/>
            <a:p>
              <a:endParaRPr lang="zh-CN" altLang="en-US"/>
            </a:p>
          </p:txBody>
        </p:sp>
        <p:sp>
          <p:nvSpPr>
            <p:cNvPr id="5164"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rect l="0" t="0" r="0" b="0"/>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lstStyle/>
            <a:p>
              <a:endParaRPr lang="zh-CN" altLang="en-US"/>
            </a:p>
          </p:txBody>
        </p:sp>
        <p:sp>
          <p:nvSpPr>
            <p:cNvPr id="5165"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rect l="0" t="0" r="0" b="0"/>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lstStyle/>
            <a:p>
              <a:endParaRPr lang="zh-CN" altLang="en-US"/>
            </a:p>
          </p:txBody>
        </p:sp>
        <p:sp>
          <p:nvSpPr>
            <p:cNvPr id="5166"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rect l="0" t="0" r="0" b="0"/>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lstStyle/>
            <a:p>
              <a:endParaRPr lang="zh-CN" altLang="en-US"/>
            </a:p>
          </p:txBody>
        </p:sp>
        <p:sp>
          <p:nvSpPr>
            <p:cNvPr id="5167"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rect l="0" t="0" r="0" b="0"/>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lstStyle/>
            <a:p>
              <a:endParaRPr lang="zh-CN" altLang="en-US"/>
            </a:p>
          </p:txBody>
        </p:sp>
        <p:sp>
          <p:nvSpPr>
            <p:cNvPr id="5168"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rect l="0" t="0" r="0" b="0"/>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lstStyle/>
            <a:p>
              <a:endParaRPr lang="zh-CN" altLang="en-US"/>
            </a:p>
          </p:txBody>
        </p:sp>
        <p:sp>
          <p:nvSpPr>
            <p:cNvPr id="5169"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rect l="0" t="0" r="0" b="0"/>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lstStyle/>
            <a:p>
              <a:endParaRPr lang="zh-CN" altLang="en-US"/>
            </a:p>
          </p:txBody>
        </p:sp>
        <p:sp>
          <p:nvSpPr>
            <p:cNvPr id="5170"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rect l="0" t="0" r="0" b="0"/>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lstStyle/>
            <a:p>
              <a:endParaRPr lang="zh-CN" altLang="en-US"/>
            </a:p>
          </p:txBody>
        </p:sp>
        <p:sp>
          <p:nvSpPr>
            <p:cNvPr id="5171"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rect l="0" t="0" r="0" b="0"/>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lstStyle/>
            <a:p>
              <a:endParaRPr lang="zh-CN" altLang="en-US"/>
            </a:p>
          </p:txBody>
        </p:sp>
        <p:sp>
          <p:nvSpPr>
            <p:cNvPr id="5172"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rect l="0" t="0" r="0" b="0"/>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lstStyle/>
            <a:p>
              <a:endParaRPr lang="zh-CN" altLang="en-US"/>
            </a:p>
          </p:txBody>
        </p:sp>
        <p:sp>
          <p:nvSpPr>
            <p:cNvPr id="5173"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rect l="0" t="0" r="0" b="0"/>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lstStyle/>
            <a:p>
              <a:endParaRPr lang="zh-CN" altLang="en-US"/>
            </a:p>
          </p:txBody>
        </p:sp>
        <p:sp>
          <p:nvSpPr>
            <p:cNvPr id="5174"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rect l="0" t="0" r="0" b="0"/>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lstStyle/>
            <a:p>
              <a:endParaRPr lang="zh-CN" altLang="en-US"/>
            </a:p>
          </p:txBody>
        </p:sp>
        <p:sp>
          <p:nvSpPr>
            <p:cNvPr id="5175"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rect l="0" t="0" r="0" b="0"/>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lstStyle/>
            <a:p>
              <a:endParaRPr lang="zh-CN" altLang="en-US"/>
            </a:p>
          </p:txBody>
        </p:sp>
        <p:sp>
          <p:nvSpPr>
            <p:cNvPr id="5176"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7"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8"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9"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0"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1"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2"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3"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4"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5"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6"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7"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8"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9"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0"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1"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2"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3"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4"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rect l="0" t="0" r="0" b="0"/>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195"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rect l="0" t="0" r="0" b="0"/>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lstStyle/>
            <a:p>
              <a:endParaRPr lang="zh-CN" altLang="en-US"/>
            </a:p>
          </p:txBody>
        </p:sp>
        <p:sp>
          <p:nvSpPr>
            <p:cNvPr id="5196"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rect l="0" t="0" r="0" b="0"/>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lstStyle/>
            <a:p>
              <a:endParaRPr lang="zh-CN" altLang="en-US"/>
            </a:p>
          </p:txBody>
        </p:sp>
        <p:sp>
          <p:nvSpPr>
            <p:cNvPr id="5197"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rect l="0" t="0" r="0" b="0"/>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lstStyle/>
            <a:p>
              <a:endParaRPr lang="zh-CN" altLang="en-US"/>
            </a:p>
          </p:txBody>
        </p:sp>
        <p:sp>
          <p:nvSpPr>
            <p:cNvPr id="5198"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rect l="0" t="0" r="0" b="0"/>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lstStyle/>
            <a:p>
              <a:endParaRPr lang="zh-CN" altLang="en-US"/>
            </a:p>
          </p:txBody>
        </p:sp>
        <p:sp>
          <p:nvSpPr>
            <p:cNvPr id="5199"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rect l="0" t="0" r="0" b="0"/>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lstStyle/>
            <a:p>
              <a:endParaRPr lang="zh-CN" altLang="en-US"/>
            </a:p>
          </p:txBody>
        </p:sp>
        <p:sp>
          <p:nvSpPr>
            <p:cNvPr id="5200"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rect l="0" t="0" r="0" b="0"/>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lstStyle/>
            <a:p>
              <a:endParaRPr lang="zh-CN" altLang="en-US"/>
            </a:p>
          </p:txBody>
        </p:sp>
        <p:sp>
          <p:nvSpPr>
            <p:cNvPr id="5201"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rect l="0" t="0" r="0" b="0"/>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202"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rect l="0" t="0" r="0" b="0"/>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lstStyle/>
            <a:p>
              <a:endParaRPr lang="zh-CN" altLang="en-US"/>
            </a:p>
          </p:txBody>
        </p:sp>
        <p:sp>
          <p:nvSpPr>
            <p:cNvPr id="5203"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rect l="0" t="0" r="0" b="0"/>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lstStyle/>
            <a:p>
              <a:endParaRPr lang="zh-CN" altLang="en-US"/>
            </a:p>
          </p:txBody>
        </p:sp>
        <p:sp>
          <p:nvSpPr>
            <p:cNvPr id="5204"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rect l="0" t="0" r="0" b="0"/>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lstStyle/>
            <a:p>
              <a:endParaRPr lang="zh-CN" altLang="en-US"/>
            </a:p>
          </p:txBody>
        </p:sp>
        <p:sp>
          <p:nvSpPr>
            <p:cNvPr id="5205"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rect l="0" t="0" r="0" b="0"/>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lstStyle/>
            <a:p>
              <a:endParaRPr lang="zh-CN" altLang="en-US"/>
            </a:p>
          </p:txBody>
        </p:sp>
        <p:sp>
          <p:nvSpPr>
            <p:cNvPr id="5206"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rect l="0" t="0" r="0" b="0"/>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lstStyle/>
            <a:p>
              <a:endParaRPr lang="zh-CN" altLang="en-US"/>
            </a:p>
          </p:txBody>
        </p:sp>
        <p:sp>
          <p:nvSpPr>
            <p:cNvPr id="5207"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rect l="0" t="0" r="0" b="0"/>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lstStyle/>
            <a:p>
              <a:endParaRPr lang="zh-CN" altLang="en-US"/>
            </a:p>
          </p:txBody>
        </p:sp>
        <p:sp>
          <p:nvSpPr>
            <p:cNvPr id="5208"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rect l="0" t="0" r="0" b="0"/>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lstStyle/>
            <a:p>
              <a:endParaRPr lang="zh-CN" altLang="en-US"/>
            </a:p>
          </p:txBody>
        </p:sp>
        <p:sp>
          <p:nvSpPr>
            <p:cNvPr id="5209"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rect l="0" t="0" r="0" b="0"/>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lstStyle/>
            <a:p>
              <a:endParaRPr lang="zh-CN" altLang="en-US"/>
            </a:p>
          </p:txBody>
        </p:sp>
        <p:sp>
          <p:nvSpPr>
            <p:cNvPr id="5210"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rect l="0" t="0" r="0" b="0"/>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lstStyle/>
            <a:p>
              <a:endParaRPr lang="zh-CN" altLang="en-US"/>
            </a:p>
          </p:txBody>
        </p:sp>
        <p:sp>
          <p:nvSpPr>
            <p:cNvPr id="5211"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rect l="0" t="0" r="0" b="0"/>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lstStyle/>
            <a:p>
              <a:endParaRPr lang="zh-CN" altLang="en-US"/>
            </a:p>
          </p:txBody>
        </p:sp>
        <p:sp>
          <p:nvSpPr>
            <p:cNvPr id="5212"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3"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rect l="0" t="0" r="0" b="0"/>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lstStyle/>
            <a:p>
              <a:endParaRPr lang="zh-CN" altLang="en-US"/>
            </a:p>
          </p:txBody>
        </p:sp>
        <p:sp>
          <p:nvSpPr>
            <p:cNvPr id="5214"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5"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rect l="0" t="0" r="0" b="0"/>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lstStyle/>
            <a:p>
              <a:endParaRPr lang="zh-CN" altLang="en-US"/>
            </a:p>
          </p:txBody>
        </p:sp>
        <p:sp>
          <p:nvSpPr>
            <p:cNvPr id="5216"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7"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rect l="0" t="0" r="0" b="0"/>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lstStyle/>
            <a:p>
              <a:endParaRPr lang="zh-CN" altLang="en-US"/>
            </a:p>
          </p:txBody>
        </p:sp>
      </p:grpSp>
      <p:sp>
        <p:nvSpPr>
          <p:cNvPr id="7265" name="文本框 100"/>
          <p:cNvSpPr txBox="1"/>
          <p:nvPr/>
        </p:nvSpPr>
        <p:spPr>
          <a:xfrm>
            <a:off x="564515" y="4182745"/>
            <a:ext cx="4162425" cy="199961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en-US" altLang="zh-CN" sz="1800" b="1" dirty="0">
                <a:solidFill>
                  <a:schemeClr val="bg1"/>
                </a:solidFill>
                <a:latin typeface="微软雅黑" panose="020B0503020204020204" pitchFamily="34" charset="-122"/>
                <a:ea typeface="微软雅黑" panose="020B0503020204020204" pitchFamily="34" charset="-122"/>
                <a:sym typeface="+mn-ea"/>
              </a:rPr>
              <a:t>用例视图主要描述一个系统应该具备的功能，指的是从系统的外部参与者所能看到的系统功能。用例表示的是系统的一个功能单元，可以被描述为参与者与系统之间的一次交互作用。[4]</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267" name="文本框 102"/>
          <p:cNvSpPr txBox="1"/>
          <p:nvPr/>
        </p:nvSpPr>
        <p:spPr>
          <a:xfrm>
            <a:off x="7164070" y="1942465"/>
            <a:ext cx="4364990" cy="16814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用例模型的用途主要是列举出系统中的用例和参与者，并指出哪个参与者参与了哪个用例的执行。用例视图是其他4种视图的核心，它的内容直接驱动其他视图的开发。[4]</a:t>
            </a:r>
            <a:endPar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3"/>
          <p:cNvGrpSpPr/>
          <p:nvPr/>
        </p:nvGrpSpPr>
        <p:grpSpPr>
          <a:xfrm>
            <a:off x="4135713" y="129052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dirty="0">
                  <a:solidFill>
                    <a:schemeClr val="bg1"/>
                  </a:solidFill>
                  <a:latin typeface="微软雅黑" panose="020B0503020204020204" pitchFamily="34" charset="-122"/>
                  <a:ea typeface="微软雅黑" panose="020B0503020204020204" pitchFamily="34" charset="-122"/>
                  <a:sym typeface="+mn-ea"/>
                </a:rPr>
                <a:t>用例视图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267"/>
                                        </p:tgtEl>
                                        <p:attrNameLst>
                                          <p:attrName>style.visibility</p:attrName>
                                        </p:attrNameLst>
                                      </p:cBhvr>
                                      <p:to>
                                        <p:strVal val="visible"/>
                                      </p:to>
                                    </p:set>
                                    <p:animEffect transition="in" filter="wipe(right)">
                                      <p:cBhvr>
                                        <p:cTn id="34"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2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3127375" y="2239010"/>
            <a:ext cx="5521325" cy="302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确定业务参与者</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确定业务需求用例</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创建用例图</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8" name="TextBox 13"/>
          <p:cNvSpPr txBox="1">
            <a:spLocks noChangeArrowheads="1"/>
          </p:cNvSpPr>
          <p:nvPr/>
        </p:nvSpPr>
        <p:spPr bwMode="auto">
          <a:xfrm>
            <a:off x="2983865" y="1718310"/>
            <a:ext cx="378650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2800">
                <a:solidFill>
                  <a:schemeClr val="bg1"/>
                </a:solidFill>
                <a:latin typeface="微软雅黑" panose="020B0503020204020204" pitchFamily="34" charset="-122"/>
                <a:ea typeface="微软雅黑" panose="020B0503020204020204" pitchFamily="34" charset="-122"/>
                <a:sym typeface="+mn-ea"/>
              </a:rPr>
              <a:t>建立用例模型的过程</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1908810" y="1315720"/>
            <a:ext cx="8374380" cy="502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用例描述的是一个分散、独立的活动，某个角色可以执行它来实现一些有价值的收益。用例可能包含有着一个共同目标的若干相关活动。</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用例的基本要素：</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一个唯一的</a:t>
            </a: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ID</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和一个间接的名称（指用户名称）</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一个简短的文字说明，用来描述的意图</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开始执行用例的触发条件</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一个或多个后置条件，描述用例成功完成后系统的状态</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一个有编号的步骤列表展示了角色与系统之间的交互顺序，一个从前置条件向后置条件的对话</a:t>
            </a:r>
            <a:endPar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596515" y="2321560"/>
            <a:ext cx="6999605" cy="2214880"/>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逻辑视图主要用于描述在用例视图中提出的系统功能的实现。逻辑视图主要关注系统的内部，它既描述系统的静态结构（系统中的类、对象以及他们之间的关系），</a:t>
            </a: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也描述系统的动态协作关系</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逻辑视图的使用者主要是系统的设计人员和开发人员</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135713" y="129052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chemeClr val="bg1"/>
                  </a:solidFill>
                  <a:latin typeface="微软雅黑" panose="020B0503020204020204" pitchFamily="34" charset="-122"/>
                  <a:ea typeface="微软雅黑" panose="020B0503020204020204" pitchFamily="34" charset="-122"/>
                </a:rPr>
                <a:t>逻辑视图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176780" y="2321560"/>
            <a:ext cx="7838440" cy="2214880"/>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楷体_GB2312" charset="-122"/>
                <a:ea typeface="楷体_GB2312" charset="-122"/>
                <a:sym typeface="+mn-ea"/>
              </a:rPr>
              <a:t>组件视图描述系统的实现模块以及它们之间的依赖关系。其中，组件指的是不同类型的代码模块，它是构造应用的软件单元。组件视图中也可以添加组件的其他附加信息，例如，资源分配或者其他管理信息。</a:t>
            </a:r>
            <a:endParaRPr kumimoji="1" lang="en-US" altLang="zh-CN" sz="20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楷体_GB2312" charset="-122"/>
                <a:ea typeface="楷体_GB2312" charset="-122"/>
                <a:sym typeface="+mn-ea"/>
              </a:rPr>
              <a:t>组件视图主要由组件图构成</a:t>
            </a:r>
            <a:r>
              <a:rPr kumimoji="1" lang="zh-CN" altLang="en-US" sz="2000" b="1" dirty="0" err="1">
                <a:solidFill>
                  <a:schemeClr val="bg1"/>
                </a:solidFill>
                <a:latin typeface="楷体_GB2312" charset="-122"/>
                <a:ea typeface="楷体_GB2312" charset="-122"/>
                <a:sym typeface="+mn-ea"/>
              </a:rPr>
              <a:t>。</a:t>
            </a:r>
            <a:r>
              <a:rPr kumimoji="1" lang="en-US" altLang="zh-CN" sz="2000" b="1" dirty="0" err="1">
                <a:solidFill>
                  <a:schemeClr val="bg1"/>
                </a:solidFill>
                <a:latin typeface="楷体_GB2312" charset="-122"/>
                <a:ea typeface="楷体_GB2312" charset="-122"/>
                <a:sym typeface="+mn-ea"/>
              </a:rPr>
              <a:t>组件视图的使用者是开发</a:t>
            </a:r>
            <a:r>
              <a:rPr kumimoji="1" lang="zh-CN" altLang="en-US" sz="2000" b="1" dirty="0">
                <a:solidFill>
                  <a:schemeClr val="bg1"/>
                </a:solidFill>
                <a:latin typeface="楷体_GB2312" charset="-122"/>
                <a:ea typeface="楷体_GB2312" charset="-122"/>
                <a:sym typeface="+mn-ea"/>
              </a:rPr>
              <a:t>人员</a:t>
            </a:r>
            <a:r>
              <a:rPr kumimoji="1" lang="en-US" altLang="zh-CN" sz="2000" b="1" dirty="0">
                <a:solidFill>
                  <a:schemeClr val="bg1"/>
                </a:solidFill>
                <a:latin typeface="楷体_GB2312" charset="-122"/>
                <a:ea typeface="楷体_GB2312"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068403" y="128163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chemeClr val="bg1"/>
                  </a:solidFill>
                  <a:latin typeface="微软雅黑" panose="020B0503020204020204" pitchFamily="34" charset="-122"/>
                  <a:ea typeface="微软雅黑" panose="020B0503020204020204" pitchFamily="34" charset="-122"/>
                </a:rPr>
                <a:t>组件视图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176780" y="2498725"/>
            <a:ext cx="7838440" cy="1861185"/>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楷体_GB2312" charset="-122"/>
                <a:ea typeface="楷体_GB2312" charset="-122"/>
                <a:sym typeface="+mn-ea"/>
              </a:rPr>
              <a:t>部署视图，也称之为配置视图。配置视图主要显示系统的物理部署，它描述位于节点上的运行实例的部署情况。配置视图主要由配置图表示，配置视图还允许评估分配结果和资源分配。</a:t>
            </a:r>
            <a:endParaRPr kumimoji="1" lang="en-US" altLang="zh-CN" sz="20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楷体_GB2312" charset="-122"/>
                <a:ea typeface="楷体_GB2312" charset="-122"/>
                <a:sym typeface="+mn-ea"/>
              </a:rPr>
              <a:t>配置视图的使用者是开发人员、系统集成人员和测试人员</a:t>
            </a:r>
            <a:r>
              <a:rPr kumimoji="1" lang="en-US" altLang="zh-CN" sz="2000" b="1" dirty="0">
                <a:solidFill>
                  <a:schemeClr val="bg1"/>
                </a:solidFill>
                <a:latin typeface="楷体_GB2312" charset="-122"/>
                <a:ea typeface="楷体_GB2312"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068403" y="128163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chemeClr val="bg1"/>
                  </a:solidFill>
                  <a:latin typeface="微软雅黑" panose="020B0503020204020204" pitchFamily="34" charset="-122"/>
                  <a:ea typeface="微软雅黑" panose="020B0503020204020204" pitchFamily="34" charset="-122"/>
                </a:rPr>
                <a:t>部署视图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8051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11677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283114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423386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86131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逆向工程操作流程</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点击</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Tools-&gt;Java/J2ee-&gt;Reverse   Engineer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，调出</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Java   Reverse   Engineer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对话框。</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、在此页面添加要进行逆向工程的</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文件，并选中，然后点击</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Reverse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按钮即可。</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937375" y="575310"/>
            <a:ext cx="4274185" cy="568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245360"/>
          </a:xfrm>
          <a:prstGeom prst="rect">
            <a:avLst/>
          </a:prstGeom>
          <a:noFill/>
        </p:spPr>
        <p:txBody>
          <a:bodyPr wrap="square" rtlCol="0">
            <a:spAutoFit/>
          </a:bodyPr>
          <a:p>
            <a:r>
              <a:rPr lang="zh-CN" altLang="en-US" sz="2000" b="1" dirty="0">
                <a:solidFill>
                  <a:schemeClr val="bg1"/>
                </a:solidFill>
                <a:sym typeface="+mn-ea"/>
              </a:rPr>
              <a:t>在浏览器内的</a:t>
            </a:r>
            <a:r>
              <a:rPr lang="en-US" altLang="zh-CN" sz="2000" b="1" dirty="0">
                <a:solidFill>
                  <a:schemeClr val="bg1"/>
                </a:solidFill>
                <a:sym typeface="+mn-ea"/>
              </a:rPr>
              <a:t>Use Case</a:t>
            </a:r>
            <a:r>
              <a:rPr lang="zh-CN" altLang="en-US" sz="2000" b="1" dirty="0">
                <a:solidFill>
                  <a:schemeClr val="bg1"/>
                </a:solidFill>
                <a:sym typeface="+mn-ea"/>
              </a:rPr>
              <a:t>视图</a:t>
            </a:r>
            <a:r>
              <a:rPr lang="zh-CN" altLang="en-US" sz="2000" b="1" dirty="0" smtClean="0">
                <a:solidFill>
                  <a:schemeClr val="bg1"/>
                </a:solidFill>
                <a:sym typeface="+mn-ea"/>
              </a:rPr>
              <a:t>中</a:t>
            </a:r>
            <a:r>
              <a:rPr lang="zh-CN" altLang="en-US" sz="2000" dirty="0" smtClean="0">
                <a:solidFill>
                  <a:schemeClr val="bg1"/>
                </a:solidFill>
                <a:sym typeface="+mn-ea"/>
              </a:rPr>
              <a:t>，</a:t>
            </a:r>
            <a:r>
              <a:rPr lang="zh-CN" altLang="en-US" sz="2000" b="1" dirty="0" smtClean="0">
                <a:solidFill>
                  <a:schemeClr val="bg1"/>
                </a:solidFill>
                <a:sym typeface="+mn-ea"/>
              </a:rPr>
              <a:t>双击</a:t>
            </a:r>
            <a:r>
              <a:rPr lang="en-US" altLang="zh-CN" sz="2000" b="1" dirty="0" smtClean="0">
                <a:solidFill>
                  <a:schemeClr val="bg1"/>
                </a:solidFill>
                <a:sym typeface="+mn-ea"/>
              </a:rPr>
              <a:t>Main</a:t>
            </a:r>
            <a:r>
              <a:rPr lang="zh-CN" altLang="en-US" sz="2000" dirty="0">
                <a:solidFill>
                  <a:schemeClr val="bg1"/>
                </a:solidFill>
                <a:sym typeface="+mn-ea"/>
              </a:rPr>
              <a:t> →</a:t>
            </a:r>
            <a:r>
              <a:rPr lang="zh-CN" altLang="en-US" sz="2000" b="1" dirty="0" smtClean="0">
                <a:solidFill>
                  <a:schemeClr val="bg1"/>
                </a:solidFill>
                <a:sym typeface="+mn-ea"/>
              </a:rPr>
              <a:t>让</a:t>
            </a:r>
            <a:r>
              <a:rPr lang="zh-CN" altLang="en-US" sz="2000" b="1" dirty="0">
                <a:solidFill>
                  <a:schemeClr val="bg1"/>
                </a:solidFill>
                <a:sym typeface="+mn-ea"/>
              </a:rPr>
              <a:t>新的用例图显示在框图窗口中。也可以新建一个</a:t>
            </a:r>
            <a:r>
              <a:rPr lang="zh-CN" altLang="en-US" sz="2000" b="1" dirty="0" smtClean="0">
                <a:solidFill>
                  <a:schemeClr val="bg1"/>
                </a:solidFill>
                <a:sym typeface="+mn-ea"/>
              </a:rPr>
              <a:t>包</a:t>
            </a:r>
            <a:r>
              <a:rPr lang="zh-CN" altLang="en-US" sz="2000" dirty="0" smtClean="0">
                <a:solidFill>
                  <a:schemeClr val="bg1"/>
                </a:solidFill>
                <a:sym typeface="+mn-ea"/>
              </a:rPr>
              <a:t>（</a:t>
            </a:r>
            <a:r>
              <a:rPr lang="zh-CN" altLang="en-US" sz="2000" b="1" dirty="0" smtClean="0">
                <a:solidFill>
                  <a:schemeClr val="bg1"/>
                </a:solidFill>
                <a:sym typeface="+mn-ea"/>
              </a:rPr>
              <a:t>右</a:t>
            </a:r>
            <a:r>
              <a:rPr lang="zh-CN" altLang="en-US" sz="2000" b="1" dirty="0">
                <a:solidFill>
                  <a:schemeClr val="bg1"/>
                </a:solidFill>
                <a:sym typeface="+mn-ea"/>
              </a:rPr>
              <a:t>击</a:t>
            </a:r>
            <a:r>
              <a:rPr lang="en-US" altLang="zh-CN" sz="2000" b="1" dirty="0">
                <a:solidFill>
                  <a:schemeClr val="bg1"/>
                </a:solidFill>
                <a:sym typeface="+mn-ea"/>
              </a:rPr>
              <a:t>Use Case</a:t>
            </a:r>
            <a:r>
              <a:rPr lang="zh-CN" altLang="en-US" sz="2000" b="1" dirty="0" smtClean="0">
                <a:solidFill>
                  <a:schemeClr val="bg1"/>
                </a:solidFill>
                <a:sym typeface="+mn-ea"/>
              </a:rPr>
              <a:t>视图</a:t>
            </a:r>
            <a:r>
              <a:rPr lang="zh-CN" altLang="en-US" sz="2000" dirty="0" smtClean="0">
                <a:solidFill>
                  <a:schemeClr val="bg1"/>
                </a:solidFill>
                <a:sym typeface="+mn-ea"/>
              </a:rPr>
              <a:t>，</a:t>
            </a:r>
            <a:r>
              <a:rPr lang="zh-CN" altLang="en-US" sz="2000" b="1" dirty="0" smtClean="0">
                <a:solidFill>
                  <a:schemeClr val="bg1"/>
                </a:solidFill>
                <a:sym typeface="+mn-ea"/>
              </a:rPr>
              <a:t>选择</a:t>
            </a:r>
            <a:r>
              <a:rPr lang="en-US" altLang="zh-CN" sz="2000" b="1" dirty="0" err="1">
                <a:solidFill>
                  <a:schemeClr val="bg1"/>
                </a:solidFill>
                <a:sym typeface="+mn-ea"/>
              </a:rPr>
              <a:t>new→</a:t>
            </a:r>
            <a:r>
              <a:rPr lang="en-US" altLang="zh-CN" sz="2000" b="1" dirty="0" err="1" smtClean="0">
                <a:solidFill>
                  <a:schemeClr val="bg1"/>
                </a:solidFill>
                <a:sym typeface="+mn-ea"/>
              </a:rPr>
              <a:t>package</a:t>
            </a:r>
            <a:r>
              <a:rPr lang="zh-CN" altLang="en-US" sz="2000" dirty="0">
                <a:solidFill>
                  <a:schemeClr val="bg1"/>
                </a:solidFill>
                <a:sym typeface="+mn-ea"/>
              </a:rPr>
              <a:t> →</a:t>
            </a:r>
            <a:r>
              <a:rPr lang="zh-CN" altLang="en-US" sz="2000" b="1" dirty="0" smtClean="0">
                <a:solidFill>
                  <a:schemeClr val="bg1"/>
                </a:solidFill>
                <a:sym typeface="+mn-ea"/>
              </a:rPr>
              <a:t>并命名</a:t>
            </a:r>
            <a:r>
              <a:rPr lang="zh-CN" altLang="en-US" sz="2000" dirty="0" smtClean="0">
                <a:solidFill>
                  <a:schemeClr val="bg1"/>
                </a:solidFill>
                <a:sym typeface="+mn-ea"/>
              </a:rPr>
              <a:t>）</a:t>
            </a:r>
            <a:r>
              <a:rPr lang="zh-CN" altLang="en-US" sz="2000" b="1" dirty="0" smtClean="0">
                <a:solidFill>
                  <a:schemeClr val="bg1"/>
                </a:solidFill>
                <a:sym typeface="+mn-ea"/>
              </a:rPr>
              <a:t>后</a:t>
            </a:r>
            <a:r>
              <a:rPr lang="zh-CN" altLang="en-US" sz="2000" b="1" dirty="0">
                <a:solidFill>
                  <a:schemeClr val="bg1"/>
                </a:solidFill>
                <a:sym typeface="+mn-ea"/>
              </a:rPr>
              <a:t>右击这个新建包</a:t>
            </a:r>
            <a:r>
              <a:rPr lang="zh-CN" altLang="en-US" sz="2000" b="1" dirty="0" smtClean="0">
                <a:solidFill>
                  <a:schemeClr val="bg1"/>
                </a:solidFill>
                <a:sym typeface="+mn-ea"/>
              </a:rPr>
              <a:t>的</a:t>
            </a:r>
            <a:r>
              <a:rPr lang="zh-CN" altLang="en-US" sz="2000" dirty="0">
                <a:solidFill>
                  <a:schemeClr val="bg1"/>
                </a:solidFill>
                <a:sym typeface="+mn-ea"/>
              </a:rPr>
              <a:t>，</a:t>
            </a:r>
            <a:r>
              <a:rPr lang="zh-CN" altLang="en-US" sz="2000" b="1" dirty="0" smtClean="0">
                <a:solidFill>
                  <a:schemeClr val="bg1"/>
                </a:solidFill>
                <a:sym typeface="+mn-ea"/>
              </a:rPr>
              <a:t>选择</a:t>
            </a:r>
            <a:r>
              <a:rPr lang="en-US" altLang="zh-CN" sz="2000" b="1" dirty="0" err="1" smtClean="0">
                <a:solidFill>
                  <a:schemeClr val="bg1"/>
                </a:solidFill>
                <a:sym typeface="+mn-ea"/>
              </a:rPr>
              <a:t>new</a:t>
            </a:r>
            <a:r>
              <a:rPr lang="en-US" altLang="zh-CN" sz="2000" b="1" dirty="0" err="1">
                <a:solidFill>
                  <a:schemeClr val="bg1"/>
                </a:solidFill>
                <a:sym typeface="+mn-ea"/>
              </a:rPr>
              <a:t>→use</a:t>
            </a:r>
            <a:r>
              <a:rPr lang="en-US" altLang="zh-CN" sz="2000" b="1" dirty="0">
                <a:solidFill>
                  <a:schemeClr val="bg1"/>
                </a:solidFill>
                <a:sym typeface="+mn-ea"/>
              </a:rPr>
              <a:t> case diagram</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036820" y="1730375"/>
            <a:ext cx="6731635" cy="2924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245360"/>
          </a:xfrm>
          <a:prstGeom prst="rect">
            <a:avLst/>
          </a:prstGeom>
          <a:noFill/>
        </p:spPr>
        <p:txBody>
          <a:bodyPr wrap="square" rtlCol="0">
            <a:spAutoFit/>
          </a:bodyPr>
          <a:p>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在用例图或浏览器中双击参与者符号打开对话框而且已将原型</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(stereotype)</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设置定义为“</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Actor”</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打开</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“General”</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选项卡在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documentation</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字段中写入该参与者的简要说明</a:t>
            </a:r>
            <a:endPar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16"/>
          <p:cNvPicPr>
            <a:picLocks noChangeAspect="1"/>
          </p:cNvPicPr>
          <p:nvPr/>
        </p:nvPicPr>
        <p:blipFill>
          <a:blip r:embed="rId1"/>
          <a:stretch>
            <a:fillRect/>
          </a:stretch>
        </p:blipFill>
        <p:spPr>
          <a:xfrm>
            <a:off x="5601970" y="872490"/>
            <a:ext cx="3911600" cy="5434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460375"/>
          </a:xfrm>
          <a:prstGeom prst="rect">
            <a:avLst/>
          </a:prstGeom>
          <a:noFill/>
        </p:spPr>
        <p:txBody>
          <a:bodyPr wrap="square" rtlCol="0">
            <a:spAutoFit/>
          </a:bodyPr>
          <a:p>
            <a:r>
              <a:rPr lang="zh-CN" altLang="en-US" sz="2400" b="1" dirty="0" smtClean="0">
                <a:solidFill>
                  <a:schemeClr val="bg1"/>
                </a:solidFill>
                <a:sym typeface="+mn-ea"/>
              </a:rPr>
              <a:t>新建类图</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4160520" y="1119505"/>
            <a:ext cx="6550660" cy="5062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46153" y="280479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46470" y="351821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49990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87"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3077"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3078"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6393" name="文本框 8"/>
          <p:cNvSpPr txBox="1"/>
          <p:nvPr/>
        </p:nvSpPr>
        <p:spPr>
          <a:xfrm>
            <a:off x="2265363" y="1614488"/>
            <a:ext cx="7454900" cy="4398962"/>
          </a:xfrm>
          <a:prstGeom prst="rect">
            <a:avLst/>
          </a:prstGeom>
          <a:noFill/>
          <a:ln w="9525">
            <a:noFill/>
          </a:ln>
        </p:spPr>
        <p:txBody>
          <a:bodyPr wrap="square" anchor="t">
            <a:spAutoFit/>
          </a:bodyPr>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Power Designer 是Sybase公司的CASE工具集，使用它可以方便地对管理信息系统进行分析设计，他几乎包括了数据库模型设计的全过程。利用Power Designer可以制作数据流程图、概念数据模型、物理数据模型，还可以为数据仓库制作结构模型，也能对团队设计模型进行控制。他可以与许多流行的软件开发工具，例如PowerBuilder、Delphi、VB等相配合使开发时间缩短和使系统设计更优化。</a:t>
            </a:r>
            <a:endParaRPr lang="zh-CN" altLang="en-US"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power designer是能进行数据库设计的强大的软件，是一款开发人员常用的数据库建模工具。使用它可以分别从概念数据模型(Conceptual Data Model)和物理数据模型(Physical Data Model)两个层次对数据库进行设计。在这里，概念数据模型描述的是独立于数据库管理系统(DBMS)的实体定义和实体关系定义；物理数据模型是在概念数据模型的基础上针对目标数据库管理系统的具体化。【</a:t>
            </a: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16"/>
          <p:cNvSpPr/>
          <p:nvPr/>
        </p:nvSpPr>
        <p:spPr>
          <a:xfrm>
            <a:off x="1071563" y="363538"/>
            <a:ext cx="3128962"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0243" name="文本框 18"/>
          <p:cNvSpPr txBox="1"/>
          <p:nvPr/>
        </p:nvSpPr>
        <p:spPr>
          <a:xfrm>
            <a:off x="984250" y="412750"/>
            <a:ext cx="3409950" cy="706438"/>
          </a:xfrm>
          <a:prstGeom prst="rect">
            <a:avLst/>
          </a:prstGeom>
          <a:noFill/>
          <a:ln w="9525">
            <a:noFill/>
          </a:ln>
        </p:spPr>
        <p:txBody>
          <a:bodyPr wrap="square"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r>
              <a:rPr lang="zh-CN" altLang="en-US" sz="2000" b="1" dirty="0">
                <a:solidFill>
                  <a:schemeClr val="bg1"/>
                </a:solidFill>
                <a:latin typeface="微软雅黑" panose="020B0503020204020204" pitchFamily="34" charset="-122"/>
                <a:ea typeface="微软雅黑" panose="020B0503020204020204" pitchFamily="34" charset="-122"/>
              </a:rPr>
              <a:t>功能【</a:t>
            </a: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410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410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4"/>
            </a:schemeClr>
          </a:solidFill>
          <a:ln w="9525">
            <a:noFill/>
          </a:ln>
        </p:spPr>
        <p:txBody>
          <a:bodyPr/>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4"/>
            </a:schemeClr>
          </a:solidFill>
          <a:ln w="9525">
            <a:noFill/>
          </a:ln>
        </p:spPr>
        <p:txBody>
          <a:bodyPr/>
          <a:p>
            <a:endParaRPr lang="zh-CN" altLang="en-US"/>
          </a:p>
        </p:txBody>
      </p:sp>
      <p:sp>
        <p:nvSpPr>
          <p:cNvPr id="22537" name="泪滴形 8"/>
          <p:cNvSpPr/>
          <p:nvPr/>
        </p:nvSpPr>
        <p:spPr>
          <a:xfrm rot="5400000">
            <a:off x="1206500" y="1955800"/>
            <a:ext cx="1508125" cy="1543050"/>
          </a:xfrm>
          <a:custGeom>
            <a:avLst/>
            <a:gdLst/>
            <a:ahLst/>
            <a:cxnLst>
              <a:cxn ang="0">
                <a:pos x="0" y="771734"/>
              </a:cxn>
              <a:cxn ang="0">
                <a:pos x="752556" y="0"/>
              </a:cxn>
              <a:cxn ang="0">
                <a:pos x="1505111" y="0"/>
              </a:cxn>
              <a:cxn ang="0">
                <a:pos x="1505111" y="771734"/>
              </a:cxn>
              <a:cxn ang="0">
                <a:pos x="752556" y="1543468"/>
              </a:cxn>
              <a:cxn ang="0">
                <a:pos x="0" y="771734"/>
              </a:cxn>
            </a:cxnLst>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4"/>
            </a:schemeClr>
          </a:solidFill>
          <a:ln w="9525">
            <a:noFill/>
          </a:ln>
        </p:spPr>
        <p:txBody>
          <a:bodyPr/>
          <a:p>
            <a:endParaRPr lang="zh-CN" altLang="en-US"/>
          </a:p>
        </p:txBody>
      </p:sp>
      <p:sp>
        <p:nvSpPr>
          <p:cNvPr id="22538" name="泪滴形 9"/>
          <p:cNvSpPr/>
          <p:nvPr/>
        </p:nvSpPr>
        <p:spPr>
          <a:xfrm rot="-5400000">
            <a:off x="2943225" y="3660775"/>
            <a:ext cx="1962150" cy="2009775"/>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4"/>
            </a:schemeClr>
          </a:solidFill>
          <a:ln w="9525">
            <a:noFill/>
          </a:ln>
        </p:spPr>
        <p:txBody>
          <a:bodyPr/>
          <a:p>
            <a:endParaRPr lang="zh-CN" altLang="en-US"/>
          </a:p>
        </p:txBody>
      </p:sp>
      <p:sp>
        <p:nvSpPr>
          <p:cNvPr id="22539" name="椭圆 10"/>
          <p:cNvSpPr/>
          <p:nvPr/>
        </p:nvSpPr>
        <p:spPr>
          <a:xfrm>
            <a:off x="1447800" y="2284413"/>
            <a:ext cx="911225" cy="854075"/>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0" name="椭圆 11"/>
          <p:cNvSpPr/>
          <p:nvPr/>
        </p:nvSpPr>
        <p:spPr>
          <a:xfrm>
            <a:off x="3403600" y="2000250"/>
            <a:ext cx="1044575" cy="982663"/>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1" name="椭圆 12"/>
          <p:cNvSpPr/>
          <p:nvPr/>
        </p:nvSpPr>
        <p:spPr>
          <a:xfrm>
            <a:off x="1260475" y="4173538"/>
            <a:ext cx="1042988" cy="982662"/>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2" name="椭圆 14"/>
          <p:cNvSpPr/>
          <p:nvPr/>
        </p:nvSpPr>
        <p:spPr>
          <a:xfrm>
            <a:off x="3567113" y="4173538"/>
            <a:ext cx="1044575" cy="982662"/>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3" name="泪滴形 15"/>
          <p:cNvSpPr/>
          <p:nvPr/>
        </p:nvSpPr>
        <p:spPr>
          <a:xfrm>
            <a:off x="5886450" y="1179513"/>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1</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87496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2</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399256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3</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 name="泪滴形 20"/>
          <p:cNvSpPr/>
          <p:nvPr/>
        </p:nvSpPr>
        <p:spPr>
          <a:xfrm>
            <a:off x="5902325" y="508476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4</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3" name="矩形 21"/>
          <p:cNvSpPr/>
          <p:nvPr/>
        </p:nvSpPr>
        <p:spPr>
          <a:xfrm>
            <a:off x="6567488" y="1081088"/>
            <a:ext cx="5157787" cy="1444625"/>
          </a:xfrm>
          <a:prstGeom prst="rect">
            <a:avLst/>
          </a:prstGeom>
          <a:noFill/>
          <a:ln w="9525">
            <a:noFill/>
          </a:ln>
        </p:spPr>
        <p:txBody>
          <a:bodyPr wrap="square" anchor="t">
            <a:spAutoFit/>
          </a:bodyPr>
          <a:p>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Data Architect：</a:t>
            </a:r>
            <a:r>
              <a:rPr lang="zh-CN" altLang="en-US" sz="1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是一个强大的数据库设计工具，使用Data Architect可利用实体-关系图为一个信息系统创建"概念数据模型"－CDM（Conceptual Data Model）。并且可根据CDM产生基于某一特定数据库管理系统的"物理数据模型"-PDM(Physical Data Model)。还可优化PDM，产生为特定DBMS创建数据库的SQL语句并可以文件形式存储以便在其他时刻运行这些SQL语句创建数据库。另外，Data Architect还可根据已存在的数据库反向生成PDM、CDM及创建数据库的SQL脚本。</a:t>
            </a:r>
            <a:endParaRPr lang="zh-CN" altLang="en-US" sz="1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22"/>
          <p:cNvSpPr/>
          <p:nvPr/>
        </p:nvSpPr>
        <p:spPr>
          <a:xfrm>
            <a:off x="6567488" y="2713038"/>
            <a:ext cx="4418012" cy="830262"/>
          </a:xfrm>
          <a:prstGeom prst="rect">
            <a:avLst/>
          </a:prstGeom>
          <a:noFill/>
          <a:ln w="9525">
            <a:noFill/>
          </a:ln>
        </p:spPr>
        <p:txBody>
          <a:bodyPr anchor="t">
            <a:spAutoFit/>
          </a:bodyPr>
          <a:p>
            <a:pPr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Process Analyst：这部分用于创建功能模型和数据流图，创建“处理层次关系”。</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23"/>
          <p:cNvSpPr/>
          <p:nvPr/>
        </p:nvSpPr>
        <p:spPr>
          <a:xfrm>
            <a:off x="6567488" y="4981575"/>
            <a:ext cx="4418012" cy="830263"/>
          </a:xfrm>
          <a:prstGeom prst="rect">
            <a:avLst/>
          </a:prstGeom>
          <a:noFill/>
          <a:ln w="9525">
            <a:noFill/>
          </a:ln>
        </p:spPr>
        <p:txBody>
          <a:bodyPr anchor="t">
            <a:spAutoFit/>
          </a:bodyPr>
          <a:p>
            <a:pPr indent="-228600"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ODBC Administrator：此部分用来管理系统的各种数据源。</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矩形 24"/>
          <p:cNvSpPr/>
          <p:nvPr/>
        </p:nvSpPr>
        <p:spPr>
          <a:xfrm>
            <a:off x="6567488" y="3919538"/>
            <a:ext cx="4418012" cy="830262"/>
          </a:xfrm>
          <a:prstGeom prst="rect">
            <a:avLst/>
          </a:prstGeom>
          <a:noFill/>
          <a:ln w="9525">
            <a:noFill/>
          </a:ln>
        </p:spPr>
        <p:txBody>
          <a:bodyPr anchor="t">
            <a:spAutoFit/>
          </a:bodyPr>
          <a:p>
            <a:pPr indent="-228600"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App Modeler：为客户/服务器应用程序创建应用模型。</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000000"/>
                                          </p:val>
                                        </p:tav>
                                        <p:tav tm="100000">
                                          <p:val>
                                            <p:strVal val="#ppt_w"/>
                                          </p:val>
                                        </p:tav>
                                      </p:tavLst>
                                    </p:anim>
                                    <p:anim calcmode="lin" valueType="num">
                                      <p:cBhvr>
                                        <p:cTn id="12" dur="1000" fill="hold"/>
                                        <p:tgtEl>
                                          <p:spTgt spid="10242"/>
                                        </p:tgtEl>
                                        <p:attrNameLst>
                                          <p:attrName>ppt_h</p:attrName>
                                        </p:attrNameLst>
                                      </p:cBhvr>
                                      <p:tavLst>
                                        <p:tav tm="0">
                                          <p:val>
                                            <p:fltVal val="0.00000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42" presetClass="entr" presetSubtype="0" fill="hold" grpId="0" nodeType="afterEffect">
                                  <p:stCondLst>
                                    <p:cond delay="0"/>
                                  </p:stCondLst>
                                  <p:childTnLst>
                                    <p:set>
                                      <p:cBhvr>
                                        <p:cTn id="64" dur="1" fill="hold">
                                          <p:stCondLst>
                                            <p:cond delay="0"/>
                                          </p:stCondLst>
                                        </p:cTn>
                                        <p:tgtEl>
                                          <p:spTgt spid="22544"/>
                                        </p:tgtEl>
                                        <p:attrNameLst>
                                          <p:attrName>style.visibility</p:attrName>
                                        </p:attrNameLst>
                                      </p:cBhvr>
                                      <p:to>
                                        <p:strVal val="visible"/>
                                      </p:to>
                                    </p:set>
                                    <p:animEffect transition="in" filter="fade">
                                      <p:cBhvr>
                                        <p:cTn id="65" dur="1000"/>
                                        <p:tgtEl>
                                          <p:spTgt spid="22544"/>
                                        </p:tgtEl>
                                      </p:cBhvr>
                                    </p:animEffect>
                                    <p:anim calcmode="lin" valueType="num">
                                      <p:cBhvr>
                                        <p:cTn id="66" dur="1000" fill="hold"/>
                                        <p:tgtEl>
                                          <p:spTgt spid="22544"/>
                                        </p:tgtEl>
                                        <p:attrNameLst>
                                          <p:attrName>ppt_x</p:attrName>
                                        </p:attrNameLst>
                                      </p:cBhvr>
                                      <p:tavLst>
                                        <p:tav tm="0">
                                          <p:val>
                                            <p:strVal val="#ppt_x"/>
                                          </p:val>
                                        </p:tav>
                                        <p:tav tm="100000">
                                          <p:val>
                                            <p:strVal val="#ppt_x"/>
                                          </p:val>
                                        </p:tav>
                                      </p:tavLst>
                                    </p:anim>
                                    <p:anim calcmode="lin" valueType="num">
                                      <p:cBhvr>
                                        <p:cTn id="67" dur="1000" fill="hold"/>
                                        <p:tgtEl>
                                          <p:spTgt spid="22544"/>
                                        </p:tgtEl>
                                        <p:attrNameLst>
                                          <p:attrName>ppt_y</p:attrName>
                                        </p:attrNameLst>
                                      </p:cBhvr>
                                      <p:tavLst>
                                        <p:tav tm="0">
                                          <p:val>
                                            <p:strVal val="#ppt_y+.1"/>
                                          </p:val>
                                        </p:tav>
                                        <p:tav tm="100000">
                                          <p:val>
                                            <p:strVal val="#ppt_y"/>
                                          </p:val>
                                        </p:tav>
                                      </p:tavLst>
                                    </p:anim>
                                  </p:childTnLst>
                                </p:cTn>
                              </p:par>
                            </p:childTnLst>
                          </p:cTn>
                        </p:par>
                        <p:par>
                          <p:cTn id="68" fill="hold">
                            <p:stCondLst>
                              <p:cond delay="11500"/>
                            </p:stCondLst>
                            <p:childTnLst>
                              <p:par>
                                <p:cTn id="69" presetID="42" presetClass="entr" presetSubtype="0" fill="hold" grpId="0" nodeType="afterEffect">
                                  <p:stCondLst>
                                    <p:cond delay="0"/>
                                  </p:stCondLst>
                                  <p:childTnLst>
                                    <p:set>
                                      <p:cBhvr>
                                        <p:cTn id="70" dur="1" fill="hold">
                                          <p:stCondLst>
                                            <p:cond delay="0"/>
                                          </p:stCondLst>
                                        </p:cTn>
                                        <p:tgtEl>
                                          <p:spTgt spid="22545"/>
                                        </p:tgtEl>
                                        <p:attrNameLst>
                                          <p:attrName>style.visibility</p:attrName>
                                        </p:attrNameLst>
                                      </p:cBhvr>
                                      <p:to>
                                        <p:strVal val="visible"/>
                                      </p:to>
                                    </p:set>
                                    <p:animEffect transition="in" filter="fade">
                                      <p:cBhvr>
                                        <p:cTn id="71" dur="1000"/>
                                        <p:tgtEl>
                                          <p:spTgt spid="22545"/>
                                        </p:tgtEl>
                                      </p:cBhvr>
                                    </p:animEffect>
                                    <p:anim calcmode="lin" valueType="num">
                                      <p:cBhvr>
                                        <p:cTn id="72" dur="1000" fill="hold"/>
                                        <p:tgtEl>
                                          <p:spTgt spid="22545"/>
                                        </p:tgtEl>
                                        <p:attrNameLst>
                                          <p:attrName>ppt_x</p:attrName>
                                        </p:attrNameLst>
                                      </p:cBhvr>
                                      <p:tavLst>
                                        <p:tav tm="0">
                                          <p:val>
                                            <p:strVal val="#ppt_x"/>
                                          </p:val>
                                        </p:tav>
                                        <p:tav tm="100000">
                                          <p:val>
                                            <p:strVal val="#ppt_x"/>
                                          </p:val>
                                        </p:tav>
                                      </p:tavLst>
                                    </p:anim>
                                    <p:anim calcmode="lin" valueType="num">
                                      <p:cBhvr>
                                        <p:cTn id="73" dur="1000" fill="hold"/>
                                        <p:tgtEl>
                                          <p:spTgt spid="22545"/>
                                        </p:tgtEl>
                                        <p:attrNameLst>
                                          <p:attrName>ppt_y</p:attrName>
                                        </p:attrNameLst>
                                      </p:cBhvr>
                                      <p:tavLst>
                                        <p:tav tm="0">
                                          <p:val>
                                            <p:strVal val="#ppt_y+.1"/>
                                          </p:val>
                                        </p:tav>
                                        <p:tav tm="100000">
                                          <p:val>
                                            <p:strVal val="#ppt_y"/>
                                          </p:val>
                                        </p:tav>
                                      </p:tavLst>
                                    </p:anim>
                                  </p:childTnLst>
                                </p:cTn>
                              </p:par>
                            </p:childTnLst>
                          </p:cTn>
                        </p:par>
                        <p:par>
                          <p:cTn id="74" fill="hold">
                            <p:stCondLst>
                              <p:cond delay="12500"/>
                            </p:stCondLst>
                            <p:childTnLst>
                              <p:par>
                                <p:cTn id="75" presetID="26" presetClass="entr" presetSubtype="0" fill="hold" grpId="0" nodeType="after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down)">
                                      <p:cBhvr>
                                        <p:cTn id="77" dur="580">
                                          <p:stCondLst>
                                            <p:cond delay="0"/>
                                          </p:stCondLst>
                                        </p:cTn>
                                        <p:tgtEl>
                                          <p:spTgt spid="3"/>
                                        </p:tgtEl>
                                      </p:cBhvr>
                                    </p:animEffect>
                                    <p:anim calcmode="lin" valueType="num">
                                      <p:cBhvr>
                                        <p:cTn id="7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gtEl>
                                        <p:attrNameLst>
                                          <p:attrName>ppt_y</p:attrName>
                                        </p:attrNameLst>
                                      </p:cBhvr>
                                      <p:tavLst>
                                        <p:tav tm="0" fmla="#ppt_y-sin(pi*$)/3">
                                          <p:val>
                                            <p:fltVal val="0.500000"/>
                                          </p:val>
                                        </p:tav>
                                        <p:tav tm="100000">
                                          <p:val>
                                            <p:fltVal val="1.000000"/>
                                          </p:val>
                                        </p:tav>
                                      </p:tavLst>
                                    </p:anim>
                                    <p:anim calcmode="lin" valueType="num">
                                      <p:cBhvr>
                                        <p:cTn id="80" dur="664" tmFilter="0, 0; 0.125,0.2665; 0.25,0.4; 0.375,0.465; 0.5,0.5;  0.625,0.535; 0.75,0.6; 0.875,0.7335; 1,1">
                                          <p:stCondLst>
                                            <p:cond delay="664"/>
                                          </p:stCondLst>
                                        </p:cTn>
                                        <p:tgtEl>
                                          <p:spTgt spid="3"/>
                                        </p:tgtEl>
                                        <p:attrNameLst>
                                          <p:attrName>ppt_y</p:attrName>
                                        </p:attrNameLst>
                                      </p:cBhvr>
                                      <p:tavLst>
                                        <p:tav tm="0" fmla="#ppt_y-sin(pi*$)/9">
                                          <p:val>
                                            <p:fltVal val="0.000000"/>
                                          </p:val>
                                        </p:tav>
                                        <p:tav tm="100000">
                                          <p:val>
                                            <p:fltVal val="1.000000"/>
                                          </p:val>
                                        </p:tav>
                                      </p:tavLst>
                                    </p:anim>
                                    <p:anim calcmode="lin" valueType="num">
                                      <p:cBhvr>
                                        <p:cTn id="81" dur="332" tmFilter="0, 0; 0.125,0.2665; 0.25,0.4; 0.375,0.465; 0.5,0.5;  0.625,0.535; 0.75,0.6; 0.875,0.7335; 1,1">
                                          <p:stCondLst>
                                            <p:cond delay="1324"/>
                                          </p:stCondLst>
                                        </p:cTn>
                                        <p:tgtEl>
                                          <p:spTgt spid="3"/>
                                        </p:tgtEl>
                                        <p:attrNameLst>
                                          <p:attrName>ppt_y</p:attrName>
                                        </p:attrNameLst>
                                      </p:cBhvr>
                                      <p:tavLst>
                                        <p:tav tm="0" fmla="#ppt_y-sin(pi*$)/27">
                                          <p:val>
                                            <p:fltVal val="0.000000"/>
                                          </p:val>
                                        </p:tav>
                                        <p:tav tm="100000">
                                          <p:val>
                                            <p:fltVal val="1.000000"/>
                                          </p:val>
                                        </p:tav>
                                      </p:tavLst>
                                    </p:anim>
                                    <p:anim calcmode="lin" valueType="num">
                                      <p:cBhvr>
                                        <p:cTn id="82" dur="164" tmFilter="0, 0; 0.125,0.2665; 0.25,0.4; 0.375,0.465; 0.5,0.5;  0.625,0.535; 0.75,0.6; 0.875,0.7335; 1,1">
                                          <p:stCondLst>
                                            <p:cond delay="1656"/>
                                          </p:stCondLst>
                                        </p:cTn>
                                        <p:tgtEl>
                                          <p:spTgt spid="3"/>
                                        </p:tgtEl>
                                        <p:attrNameLst>
                                          <p:attrName>ppt_y</p:attrName>
                                        </p:attrNameLst>
                                      </p:cBhvr>
                                      <p:tavLst>
                                        <p:tav tm="0" fmla="#ppt_y-sin(pi*$)/81">
                                          <p:val>
                                            <p:fltVal val="0.000000"/>
                                          </p:val>
                                        </p:tav>
                                        <p:tav tm="100000">
                                          <p:val>
                                            <p:fltVal val="1.000000"/>
                                          </p:val>
                                        </p:tav>
                                      </p:tavLst>
                                    </p:anim>
                                    <p:animScale>
                                      <p:cBhvr>
                                        <p:cTn id="83" dur="26">
                                          <p:stCondLst>
                                            <p:cond delay="650"/>
                                          </p:stCondLst>
                                        </p:cTn>
                                        <p:tgtEl>
                                          <p:spTgt spid="3"/>
                                        </p:tgtEl>
                                      </p:cBhvr>
                                      <p:to x="100000" y="60000"/>
                                    </p:animScale>
                                    <p:animScale>
                                      <p:cBhvr>
                                        <p:cTn id="84" dur="166" decel="50000">
                                          <p:stCondLst>
                                            <p:cond delay="676"/>
                                          </p:stCondLst>
                                        </p:cTn>
                                        <p:tgtEl>
                                          <p:spTgt spid="3"/>
                                        </p:tgtEl>
                                      </p:cBhvr>
                                      <p:to x="100000" y="100000"/>
                                    </p:animScale>
                                    <p:animScale>
                                      <p:cBhvr>
                                        <p:cTn id="85" dur="26">
                                          <p:stCondLst>
                                            <p:cond delay="1312"/>
                                          </p:stCondLst>
                                        </p:cTn>
                                        <p:tgtEl>
                                          <p:spTgt spid="3"/>
                                        </p:tgtEl>
                                      </p:cBhvr>
                                      <p:to x="100000" y="80000"/>
                                    </p:animScale>
                                    <p:animScale>
                                      <p:cBhvr>
                                        <p:cTn id="86" dur="166" decel="50000">
                                          <p:stCondLst>
                                            <p:cond delay="1338"/>
                                          </p:stCondLst>
                                        </p:cTn>
                                        <p:tgtEl>
                                          <p:spTgt spid="3"/>
                                        </p:tgtEl>
                                      </p:cBhvr>
                                      <p:to x="100000" y="100000"/>
                                    </p:animScale>
                                    <p:animScale>
                                      <p:cBhvr>
                                        <p:cTn id="87" dur="26">
                                          <p:stCondLst>
                                            <p:cond delay="1642"/>
                                          </p:stCondLst>
                                        </p:cTn>
                                        <p:tgtEl>
                                          <p:spTgt spid="3"/>
                                        </p:tgtEl>
                                      </p:cBhvr>
                                      <p:to x="100000" y="90000"/>
                                    </p:animScale>
                                    <p:animScale>
                                      <p:cBhvr>
                                        <p:cTn id="88" dur="166" decel="50000">
                                          <p:stCondLst>
                                            <p:cond delay="1668"/>
                                          </p:stCondLst>
                                        </p:cTn>
                                        <p:tgtEl>
                                          <p:spTgt spid="3"/>
                                        </p:tgtEl>
                                      </p:cBhvr>
                                      <p:to x="100000" y="100000"/>
                                    </p:animScale>
                                    <p:animScale>
                                      <p:cBhvr>
                                        <p:cTn id="89" dur="26">
                                          <p:stCondLst>
                                            <p:cond delay="1808"/>
                                          </p:stCondLst>
                                        </p:cTn>
                                        <p:tgtEl>
                                          <p:spTgt spid="3"/>
                                        </p:tgtEl>
                                      </p:cBhvr>
                                      <p:to x="100000" y="95000"/>
                                    </p:animScale>
                                    <p:animScale>
                                      <p:cBhvr>
                                        <p:cTn id="90" dur="166" decel="50000">
                                          <p:stCondLst>
                                            <p:cond delay="1834"/>
                                          </p:stCondLst>
                                        </p:cTn>
                                        <p:tgtEl>
                                          <p:spTgt spid="3"/>
                                        </p:tgtEl>
                                      </p:cBhvr>
                                      <p:to x="100000" y="100000"/>
                                    </p:animScale>
                                  </p:childTnLst>
                                </p:cTn>
                              </p:par>
                            </p:childTnLst>
                          </p:cTn>
                        </p:par>
                        <p:par>
                          <p:cTn id="91" fill="hold">
                            <p:stCondLst>
                              <p:cond delay="14500"/>
                            </p:stCondLst>
                            <p:childTnLst>
                              <p:par>
                                <p:cTn id="92" presetID="26" presetClass="entr" presetSubtype="0" fill="hold" grpId="0" nodeType="after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wipe(down)">
                                      <p:cBhvr>
                                        <p:cTn id="94" dur="580">
                                          <p:stCondLst>
                                            <p:cond delay="0"/>
                                          </p:stCondLst>
                                        </p:cTn>
                                        <p:tgtEl>
                                          <p:spTgt spid="4"/>
                                        </p:tgtEl>
                                      </p:cBhvr>
                                    </p:animEffect>
                                    <p:anim calcmode="lin" valueType="num">
                                      <p:cBhvr>
                                        <p:cTn id="9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4"/>
                                        </p:tgtEl>
                                        <p:attrNameLst>
                                          <p:attrName>ppt_y</p:attrName>
                                        </p:attrNameLst>
                                      </p:cBhvr>
                                      <p:tavLst>
                                        <p:tav tm="0" fmla="#ppt_y-sin(pi*$)/3">
                                          <p:val>
                                            <p:fltVal val="0.500000"/>
                                          </p:val>
                                        </p:tav>
                                        <p:tav tm="100000">
                                          <p:val>
                                            <p:fltVal val="1.000000"/>
                                          </p:val>
                                        </p:tav>
                                      </p:tavLst>
                                    </p:anim>
                                    <p:anim calcmode="lin" valueType="num">
                                      <p:cBhvr>
                                        <p:cTn id="97" dur="664" tmFilter="0, 0; 0.125,0.2665; 0.25,0.4; 0.375,0.465; 0.5,0.5;  0.625,0.535; 0.75,0.6; 0.875,0.7335; 1,1">
                                          <p:stCondLst>
                                            <p:cond delay="664"/>
                                          </p:stCondLst>
                                        </p:cTn>
                                        <p:tgtEl>
                                          <p:spTgt spid="4"/>
                                        </p:tgtEl>
                                        <p:attrNameLst>
                                          <p:attrName>ppt_y</p:attrName>
                                        </p:attrNameLst>
                                      </p:cBhvr>
                                      <p:tavLst>
                                        <p:tav tm="0" fmla="#ppt_y-sin(pi*$)/9">
                                          <p:val>
                                            <p:fltVal val="0.000000"/>
                                          </p:val>
                                        </p:tav>
                                        <p:tav tm="100000">
                                          <p:val>
                                            <p:fltVal val="1.000000"/>
                                          </p:val>
                                        </p:tav>
                                      </p:tavLst>
                                    </p:anim>
                                    <p:anim calcmode="lin" valueType="num">
                                      <p:cBhvr>
                                        <p:cTn id="98" dur="332" tmFilter="0, 0; 0.125,0.2665; 0.25,0.4; 0.375,0.465; 0.5,0.5;  0.625,0.535; 0.75,0.6; 0.875,0.7335; 1,1">
                                          <p:stCondLst>
                                            <p:cond delay="1324"/>
                                          </p:stCondLst>
                                        </p:cTn>
                                        <p:tgtEl>
                                          <p:spTgt spid="4"/>
                                        </p:tgtEl>
                                        <p:attrNameLst>
                                          <p:attrName>ppt_y</p:attrName>
                                        </p:attrNameLst>
                                      </p:cBhvr>
                                      <p:tavLst>
                                        <p:tav tm="0" fmla="#ppt_y-sin(pi*$)/27">
                                          <p:val>
                                            <p:fltVal val="0.000000"/>
                                          </p:val>
                                        </p:tav>
                                        <p:tav tm="100000">
                                          <p:val>
                                            <p:fltVal val="1.000000"/>
                                          </p:val>
                                        </p:tav>
                                      </p:tavLst>
                                    </p:anim>
                                    <p:anim calcmode="lin" valueType="num">
                                      <p:cBhvr>
                                        <p:cTn id="99" dur="164" tmFilter="0, 0; 0.125,0.2665; 0.25,0.4; 0.375,0.465; 0.5,0.5;  0.625,0.535; 0.75,0.6; 0.875,0.7335; 1,1">
                                          <p:stCondLst>
                                            <p:cond delay="1656"/>
                                          </p:stCondLst>
                                        </p:cTn>
                                        <p:tgtEl>
                                          <p:spTgt spid="4"/>
                                        </p:tgtEl>
                                        <p:attrNameLst>
                                          <p:attrName>ppt_y</p:attrName>
                                        </p:attrNameLst>
                                      </p:cBhvr>
                                      <p:tavLst>
                                        <p:tav tm="0" fmla="#ppt_y-sin(pi*$)/81">
                                          <p:val>
                                            <p:fltVal val="0.000000"/>
                                          </p:val>
                                        </p:tav>
                                        <p:tav tm="100000">
                                          <p:val>
                                            <p:fltVal val="1.000000"/>
                                          </p:val>
                                        </p:tav>
                                      </p:tavLst>
                                    </p:anim>
                                    <p:animScale>
                                      <p:cBhvr>
                                        <p:cTn id="100" dur="26">
                                          <p:stCondLst>
                                            <p:cond delay="650"/>
                                          </p:stCondLst>
                                        </p:cTn>
                                        <p:tgtEl>
                                          <p:spTgt spid="4"/>
                                        </p:tgtEl>
                                      </p:cBhvr>
                                      <p:to x="100000" y="60000"/>
                                    </p:animScale>
                                    <p:animScale>
                                      <p:cBhvr>
                                        <p:cTn id="101" dur="166" decel="50000">
                                          <p:stCondLst>
                                            <p:cond delay="676"/>
                                          </p:stCondLst>
                                        </p:cTn>
                                        <p:tgtEl>
                                          <p:spTgt spid="4"/>
                                        </p:tgtEl>
                                      </p:cBhvr>
                                      <p:to x="100000" y="100000"/>
                                    </p:animScale>
                                    <p:animScale>
                                      <p:cBhvr>
                                        <p:cTn id="102" dur="26">
                                          <p:stCondLst>
                                            <p:cond delay="1312"/>
                                          </p:stCondLst>
                                        </p:cTn>
                                        <p:tgtEl>
                                          <p:spTgt spid="4"/>
                                        </p:tgtEl>
                                      </p:cBhvr>
                                      <p:to x="100000" y="80000"/>
                                    </p:animScale>
                                    <p:animScale>
                                      <p:cBhvr>
                                        <p:cTn id="103" dur="166" decel="50000">
                                          <p:stCondLst>
                                            <p:cond delay="1338"/>
                                          </p:stCondLst>
                                        </p:cTn>
                                        <p:tgtEl>
                                          <p:spTgt spid="4"/>
                                        </p:tgtEl>
                                      </p:cBhvr>
                                      <p:to x="100000" y="100000"/>
                                    </p:animScale>
                                    <p:animScale>
                                      <p:cBhvr>
                                        <p:cTn id="104" dur="26">
                                          <p:stCondLst>
                                            <p:cond delay="1642"/>
                                          </p:stCondLst>
                                        </p:cTn>
                                        <p:tgtEl>
                                          <p:spTgt spid="4"/>
                                        </p:tgtEl>
                                      </p:cBhvr>
                                      <p:to x="100000" y="90000"/>
                                    </p:animScale>
                                    <p:animScale>
                                      <p:cBhvr>
                                        <p:cTn id="105" dur="166" decel="50000">
                                          <p:stCondLst>
                                            <p:cond delay="1668"/>
                                          </p:stCondLst>
                                        </p:cTn>
                                        <p:tgtEl>
                                          <p:spTgt spid="4"/>
                                        </p:tgtEl>
                                      </p:cBhvr>
                                      <p:to x="100000" y="100000"/>
                                    </p:animScale>
                                    <p:animScale>
                                      <p:cBhvr>
                                        <p:cTn id="106" dur="26">
                                          <p:stCondLst>
                                            <p:cond delay="1808"/>
                                          </p:stCondLst>
                                        </p:cTn>
                                        <p:tgtEl>
                                          <p:spTgt spid="4"/>
                                        </p:tgtEl>
                                      </p:cBhvr>
                                      <p:to x="100000" y="95000"/>
                                    </p:animScale>
                                    <p:animScale>
                                      <p:cBhvr>
                                        <p:cTn id="107" dur="166" decel="50000">
                                          <p:stCondLst>
                                            <p:cond delay="1834"/>
                                          </p:stCondLst>
                                        </p:cTn>
                                        <p:tgtEl>
                                          <p:spTgt spid="4"/>
                                        </p:tgtEl>
                                      </p:cBhvr>
                                      <p:to x="100000" y="100000"/>
                                    </p:animScale>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down)">
                                      <p:cBhvr>
                                        <p:cTn id="111" dur="580">
                                          <p:stCondLst>
                                            <p:cond delay="0"/>
                                          </p:stCondLst>
                                        </p:cTn>
                                        <p:tgtEl>
                                          <p:spTgt spid="6"/>
                                        </p:tgtEl>
                                      </p:cBhvr>
                                    </p:animEffect>
                                    <p:anim calcmode="lin" valueType="num">
                                      <p:cBhvr>
                                        <p:cTn id="1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6"/>
                                        </p:tgtEl>
                                        <p:attrNameLst>
                                          <p:attrName>ppt_y</p:attrName>
                                        </p:attrNameLst>
                                      </p:cBhvr>
                                      <p:tavLst>
                                        <p:tav tm="0" fmla="#ppt_y-sin(pi*$)/3">
                                          <p:val>
                                            <p:fltVal val="0.500000"/>
                                          </p:val>
                                        </p:tav>
                                        <p:tav tm="100000">
                                          <p:val>
                                            <p:fltVal val="1.000000"/>
                                          </p:val>
                                        </p:tav>
                                      </p:tavLst>
                                    </p:anim>
                                    <p:anim calcmode="lin" valueType="num">
                                      <p:cBhvr>
                                        <p:cTn id="114" dur="664" tmFilter="0, 0; 0.125,0.2665; 0.25,0.4; 0.375,0.465; 0.5,0.5;  0.625,0.535; 0.75,0.6; 0.875,0.7335; 1,1">
                                          <p:stCondLst>
                                            <p:cond delay="664"/>
                                          </p:stCondLst>
                                        </p:cTn>
                                        <p:tgtEl>
                                          <p:spTgt spid="6"/>
                                        </p:tgtEl>
                                        <p:attrNameLst>
                                          <p:attrName>ppt_y</p:attrName>
                                        </p:attrNameLst>
                                      </p:cBhvr>
                                      <p:tavLst>
                                        <p:tav tm="0" fmla="#ppt_y-sin(pi*$)/9">
                                          <p:val>
                                            <p:fltVal val="0.000000"/>
                                          </p:val>
                                        </p:tav>
                                        <p:tav tm="100000">
                                          <p:val>
                                            <p:fltVal val="1.000000"/>
                                          </p:val>
                                        </p:tav>
                                      </p:tavLst>
                                    </p:anim>
                                    <p:anim calcmode="lin" valueType="num">
                                      <p:cBhvr>
                                        <p:cTn id="115" dur="332" tmFilter="0, 0; 0.125,0.2665; 0.25,0.4; 0.375,0.465; 0.5,0.5;  0.625,0.535; 0.75,0.6; 0.875,0.7335; 1,1">
                                          <p:stCondLst>
                                            <p:cond delay="1324"/>
                                          </p:stCondLst>
                                        </p:cTn>
                                        <p:tgtEl>
                                          <p:spTgt spid="6"/>
                                        </p:tgtEl>
                                        <p:attrNameLst>
                                          <p:attrName>ppt_y</p:attrName>
                                        </p:attrNameLst>
                                      </p:cBhvr>
                                      <p:tavLst>
                                        <p:tav tm="0" fmla="#ppt_y-sin(pi*$)/27">
                                          <p:val>
                                            <p:fltVal val="0.000000"/>
                                          </p:val>
                                        </p:tav>
                                        <p:tav tm="100000">
                                          <p:val>
                                            <p:fltVal val="1.000000"/>
                                          </p:val>
                                        </p:tav>
                                      </p:tavLst>
                                    </p:anim>
                                    <p:anim calcmode="lin" valueType="num">
                                      <p:cBhvr>
                                        <p:cTn id="116" dur="164" tmFilter="0, 0; 0.125,0.2665; 0.25,0.4; 0.375,0.465; 0.5,0.5;  0.625,0.535; 0.75,0.6; 0.875,0.7335; 1,1">
                                          <p:stCondLst>
                                            <p:cond delay="1656"/>
                                          </p:stCondLst>
                                        </p:cTn>
                                        <p:tgtEl>
                                          <p:spTgt spid="6"/>
                                        </p:tgtEl>
                                        <p:attrNameLst>
                                          <p:attrName>ppt_y</p:attrName>
                                        </p:attrNameLst>
                                      </p:cBhvr>
                                      <p:tavLst>
                                        <p:tav tm="0" fmla="#ppt_y-sin(pi*$)/81">
                                          <p:val>
                                            <p:fltVal val="0.000000"/>
                                          </p:val>
                                        </p:tav>
                                        <p:tav tm="100000">
                                          <p:val>
                                            <p:fltVal val="1.000000"/>
                                          </p:val>
                                        </p:tav>
                                      </p:tavLst>
                                    </p:anim>
                                    <p:animScale>
                                      <p:cBhvr>
                                        <p:cTn id="117" dur="26">
                                          <p:stCondLst>
                                            <p:cond delay="650"/>
                                          </p:stCondLst>
                                        </p:cTn>
                                        <p:tgtEl>
                                          <p:spTgt spid="6"/>
                                        </p:tgtEl>
                                      </p:cBhvr>
                                      <p:to x="100000" y="60000"/>
                                    </p:animScale>
                                    <p:animScale>
                                      <p:cBhvr>
                                        <p:cTn id="118" dur="166" decel="50000">
                                          <p:stCondLst>
                                            <p:cond delay="676"/>
                                          </p:stCondLst>
                                        </p:cTn>
                                        <p:tgtEl>
                                          <p:spTgt spid="6"/>
                                        </p:tgtEl>
                                      </p:cBhvr>
                                      <p:to x="100000" y="100000"/>
                                    </p:animScale>
                                    <p:animScale>
                                      <p:cBhvr>
                                        <p:cTn id="119" dur="26">
                                          <p:stCondLst>
                                            <p:cond delay="1312"/>
                                          </p:stCondLst>
                                        </p:cTn>
                                        <p:tgtEl>
                                          <p:spTgt spid="6"/>
                                        </p:tgtEl>
                                      </p:cBhvr>
                                      <p:to x="100000" y="80000"/>
                                    </p:animScale>
                                    <p:animScale>
                                      <p:cBhvr>
                                        <p:cTn id="120" dur="166" decel="50000">
                                          <p:stCondLst>
                                            <p:cond delay="1338"/>
                                          </p:stCondLst>
                                        </p:cTn>
                                        <p:tgtEl>
                                          <p:spTgt spid="6"/>
                                        </p:tgtEl>
                                      </p:cBhvr>
                                      <p:to x="100000" y="100000"/>
                                    </p:animScale>
                                    <p:animScale>
                                      <p:cBhvr>
                                        <p:cTn id="121" dur="26">
                                          <p:stCondLst>
                                            <p:cond delay="1642"/>
                                          </p:stCondLst>
                                        </p:cTn>
                                        <p:tgtEl>
                                          <p:spTgt spid="6"/>
                                        </p:tgtEl>
                                      </p:cBhvr>
                                      <p:to x="100000" y="90000"/>
                                    </p:animScale>
                                    <p:animScale>
                                      <p:cBhvr>
                                        <p:cTn id="122" dur="166" decel="50000">
                                          <p:stCondLst>
                                            <p:cond delay="1668"/>
                                          </p:stCondLst>
                                        </p:cTn>
                                        <p:tgtEl>
                                          <p:spTgt spid="6"/>
                                        </p:tgtEl>
                                      </p:cBhvr>
                                      <p:to x="100000" y="100000"/>
                                    </p:animScale>
                                    <p:animScale>
                                      <p:cBhvr>
                                        <p:cTn id="123" dur="26">
                                          <p:stCondLst>
                                            <p:cond delay="1808"/>
                                          </p:stCondLst>
                                        </p:cTn>
                                        <p:tgtEl>
                                          <p:spTgt spid="6"/>
                                        </p:tgtEl>
                                      </p:cBhvr>
                                      <p:to x="100000" y="95000"/>
                                    </p:animScale>
                                    <p:animScale>
                                      <p:cBhvr>
                                        <p:cTn id="124" dur="166" decel="50000">
                                          <p:stCondLst>
                                            <p:cond delay="1834"/>
                                          </p:stCondLst>
                                        </p:cTn>
                                        <p:tgtEl>
                                          <p:spTgt spid="6"/>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
                                        </p:tgtEl>
                                        <p:attrNameLst>
                                          <p:attrName>style.visibility</p:attrName>
                                        </p:attrNameLst>
                                      </p:cBhvr>
                                      <p:to>
                                        <p:strVal val="visible"/>
                                      </p:to>
                                    </p:set>
                                    <p:animEffect transition="in" filter="fade">
                                      <p:cBhvr>
                                        <p:cTn id="128" dur="1000"/>
                                        <p:tgtEl>
                                          <p:spTgt spid="2"/>
                                        </p:tgtEl>
                                      </p:cBhvr>
                                    </p:animEffect>
                                    <p:anim calcmode="lin" valueType="num">
                                      <p:cBhvr>
                                        <p:cTn id="129" dur="1000" fill="hold"/>
                                        <p:tgtEl>
                                          <p:spTgt spid="2"/>
                                        </p:tgtEl>
                                        <p:attrNameLst>
                                          <p:attrName>ppt_x</p:attrName>
                                        </p:attrNameLst>
                                      </p:cBhvr>
                                      <p:tavLst>
                                        <p:tav tm="0">
                                          <p:val>
                                            <p:strVal val="#ppt_x"/>
                                          </p:val>
                                        </p:tav>
                                        <p:tav tm="100000">
                                          <p:val>
                                            <p:strVal val="#ppt_x"/>
                                          </p:val>
                                        </p:tav>
                                      </p:tavLst>
                                    </p:anim>
                                    <p:anim calcmode="lin" valueType="num">
                                      <p:cBhvr>
                                        <p:cTn id="130" dur="1000" fill="hold"/>
                                        <p:tgtEl>
                                          <p:spTgt spid="2"/>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5"/>
                                        </p:tgtEl>
                                        <p:attrNameLst>
                                          <p:attrName>style.visibility</p:attrName>
                                        </p:attrNameLst>
                                      </p:cBhvr>
                                      <p:to>
                                        <p:strVal val="visible"/>
                                      </p:to>
                                    </p:set>
                                    <p:animEffect transition="in" filter="wipe(down)">
                                      <p:cBhvr>
                                        <p:cTn id="134" dur="580">
                                          <p:stCondLst>
                                            <p:cond delay="0"/>
                                          </p:stCondLst>
                                        </p:cTn>
                                        <p:tgtEl>
                                          <p:spTgt spid="5"/>
                                        </p:tgtEl>
                                      </p:cBhvr>
                                    </p:animEffect>
                                    <p:anim calcmode="lin" valueType="num">
                                      <p:cBhvr>
                                        <p:cTn id="1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5"/>
                                        </p:tgtEl>
                                        <p:attrNameLst>
                                          <p:attrName>ppt_y</p:attrName>
                                        </p:attrNameLst>
                                      </p:cBhvr>
                                      <p:tavLst>
                                        <p:tav tm="0" fmla="#ppt_y-sin(pi*$)/3">
                                          <p:val>
                                            <p:fltVal val="0.500000"/>
                                          </p:val>
                                        </p:tav>
                                        <p:tav tm="100000">
                                          <p:val>
                                            <p:fltVal val="1.000000"/>
                                          </p:val>
                                        </p:tav>
                                      </p:tavLst>
                                    </p:anim>
                                    <p:anim calcmode="lin" valueType="num">
                                      <p:cBhvr>
                                        <p:cTn id="137" dur="664" tmFilter="0, 0; 0.125,0.2665; 0.25,0.4; 0.375,0.465; 0.5,0.5;  0.625,0.535; 0.75,0.6; 0.875,0.7335; 1,1">
                                          <p:stCondLst>
                                            <p:cond delay="664"/>
                                          </p:stCondLst>
                                        </p:cTn>
                                        <p:tgtEl>
                                          <p:spTgt spid="5"/>
                                        </p:tgtEl>
                                        <p:attrNameLst>
                                          <p:attrName>ppt_y</p:attrName>
                                        </p:attrNameLst>
                                      </p:cBhvr>
                                      <p:tavLst>
                                        <p:tav tm="0" fmla="#ppt_y-sin(pi*$)/9">
                                          <p:val>
                                            <p:fltVal val="0.000000"/>
                                          </p:val>
                                        </p:tav>
                                        <p:tav tm="100000">
                                          <p:val>
                                            <p:fltVal val="1.000000"/>
                                          </p:val>
                                        </p:tav>
                                      </p:tavLst>
                                    </p:anim>
                                    <p:anim calcmode="lin" valueType="num">
                                      <p:cBhvr>
                                        <p:cTn id="138" dur="332" tmFilter="0, 0; 0.125,0.2665; 0.25,0.4; 0.375,0.465; 0.5,0.5;  0.625,0.535; 0.75,0.6; 0.875,0.7335; 1,1">
                                          <p:stCondLst>
                                            <p:cond delay="1324"/>
                                          </p:stCondLst>
                                        </p:cTn>
                                        <p:tgtEl>
                                          <p:spTgt spid="5"/>
                                        </p:tgtEl>
                                        <p:attrNameLst>
                                          <p:attrName>ppt_y</p:attrName>
                                        </p:attrNameLst>
                                      </p:cBhvr>
                                      <p:tavLst>
                                        <p:tav tm="0" fmla="#ppt_y-sin(pi*$)/27">
                                          <p:val>
                                            <p:fltVal val="0.000000"/>
                                          </p:val>
                                        </p:tav>
                                        <p:tav tm="100000">
                                          <p:val>
                                            <p:fltVal val="1.000000"/>
                                          </p:val>
                                        </p:tav>
                                      </p:tavLst>
                                    </p:anim>
                                    <p:anim calcmode="lin" valueType="num">
                                      <p:cBhvr>
                                        <p:cTn id="139" dur="164" tmFilter="0, 0; 0.125,0.2665; 0.25,0.4; 0.375,0.465; 0.5,0.5;  0.625,0.535; 0.75,0.6; 0.875,0.7335; 1,1">
                                          <p:stCondLst>
                                            <p:cond delay="1656"/>
                                          </p:stCondLst>
                                        </p:cTn>
                                        <p:tgtEl>
                                          <p:spTgt spid="5"/>
                                        </p:tgtEl>
                                        <p:attrNameLst>
                                          <p:attrName>ppt_y</p:attrName>
                                        </p:attrNameLst>
                                      </p:cBhvr>
                                      <p:tavLst>
                                        <p:tav tm="0" fmla="#ppt_y-sin(pi*$)/81">
                                          <p:val>
                                            <p:fltVal val="0.000000"/>
                                          </p:val>
                                        </p:tav>
                                        <p:tav tm="100000">
                                          <p:val>
                                            <p:fltVal val="1.000000"/>
                                          </p:val>
                                        </p:tav>
                                      </p:tavLst>
                                    </p:anim>
                                    <p:animScale>
                                      <p:cBhvr>
                                        <p:cTn id="140" dur="26">
                                          <p:stCondLst>
                                            <p:cond delay="650"/>
                                          </p:stCondLst>
                                        </p:cTn>
                                        <p:tgtEl>
                                          <p:spTgt spid="5"/>
                                        </p:tgtEl>
                                      </p:cBhvr>
                                      <p:to x="100000" y="60000"/>
                                    </p:animScale>
                                    <p:animScale>
                                      <p:cBhvr>
                                        <p:cTn id="141" dur="166" decel="50000">
                                          <p:stCondLst>
                                            <p:cond delay="676"/>
                                          </p:stCondLst>
                                        </p:cTn>
                                        <p:tgtEl>
                                          <p:spTgt spid="5"/>
                                        </p:tgtEl>
                                      </p:cBhvr>
                                      <p:to x="100000" y="100000"/>
                                    </p:animScale>
                                    <p:animScale>
                                      <p:cBhvr>
                                        <p:cTn id="142" dur="26">
                                          <p:stCondLst>
                                            <p:cond delay="1312"/>
                                          </p:stCondLst>
                                        </p:cTn>
                                        <p:tgtEl>
                                          <p:spTgt spid="5"/>
                                        </p:tgtEl>
                                      </p:cBhvr>
                                      <p:to x="100000" y="80000"/>
                                    </p:animScale>
                                    <p:animScale>
                                      <p:cBhvr>
                                        <p:cTn id="143" dur="166" decel="50000">
                                          <p:stCondLst>
                                            <p:cond delay="1338"/>
                                          </p:stCondLst>
                                        </p:cTn>
                                        <p:tgtEl>
                                          <p:spTgt spid="5"/>
                                        </p:tgtEl>
                                      </p:cBhvr>
                                      <p:to x="100000" y="100000"/>
                                    </p:animScale>
                                    <p:animScale>
                                      <p:cBhvr>
                                        <p:cTn id="144" dur="26">
                                          <p:stCondLst>
                                            <p:cond delay="1642"/>
                                          </p:stCondLst>
                                        </p:cTn>
                                        <p:tgtEl>
                                          <p:spTgt spid="5"/>
                                        </p:tgtEl>
                                      </p:cBhvr>
                                      <p:to x="100000" y="90000"/>
                                    </p:animScale>
                                    <p:animScale>
                                      <p:cBhvr>
                                        <p:cTn id="145" dur="166" decel="50000">
                                          <p:stCondLst>
                                            <p:cond delay="1668"/>
                                          </p:stCondLst>
                                        </p:cTn>
                                        <p:tgtEl>
                                          <p:spTgt spid="5"/>
                                        </p:tgtEl>
                                      </p:cBhvr>
                                      <p:to x="100000" y="100000"/>
                                    </p:animScale>
                                    <p:animScale>
                                      <p:cBhvr>
                                        <p:cTn id="146" dur="26">
                                          <p:stCondLst>
                                            <p:cond delay="1808"/>
                                          </p:stCondLst>
                                        </p:cTn>
                                        <p:tgtEl>
                                          <p:spTgt spid="5"/>
                                        </p:tgtEl>
                                      </p:cBhvr>
                                      <p:to x="100000" y="95000"/>
                                    </p:animScale>
                                    <p:animScale>
                                      <p:cBhvr>
                                        <p:cTn id="1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 grpId="0" bldLvl="0" animBg="1"/>
      <p:bldP spid="3" grpId="0"/>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Power designer4种模型</a:t>
            </a:r>
            <a:endPar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1268" name="组合 1"/>
          <p:cNvGrpSpPr/>
          <p:nvPr/>
        </p:nvGrpSpPr>
        <p:grpSpPr>
          <a:xfrm>
            <a:off x="222250" y="328613"/>
            <a:ext cx="654050" cy="573087"/>
            <a:chOff x="0" y="0"/>
            <a:chExt cx="3252297" cy="2844316"/>
          </a:xfrm>
        </p:grpSpPr>
        <p:sp>
          <p:nvSpPr>
            <p:cNvPr id="5125"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5126"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8"/>
            </a:schemeClr>
          </a:solidFill>
          <a:ln w="9525">
            <a:noFill/>
          </a:ln>
        </p:spPr>
        <p:txBody>
          <a:bodyPr/>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8"/>
            </a:schemeClr>
          </a:solidFill>
          <a:ln w="9525">
            <a:noFill/>
          </a:ln>
        </p:spPr>
        <p:txBody>
          <a:bodyPr/>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p>
            <a:endParaRPr lang="zh-CN" altLang="en-US"/>
          </a:p>
        </p:txBody>
      </p:sp>
      <p:sp>
        <p:nvSpPr>
          <p:cNvPr id="11275" name="矩形 1"/>
          <p:cNvSpPr/>
          <p:nvPr/>
        </p:nvSpPr>
        <p:spPr>
          <a:xfrm>
            <a:off x="406400" y="4881563"/>
            <a:ext cx="3519488" cy="1476375"/>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面向对象模型 (OOM) 一个OOM包含一系列包，类，接口 , 和他们的关系。 这些对象一起形成所有的 ( 或部份) 一个软件系统的逻辑的设计视图的类结构。 一个OOM本质上是软件系统的一个静态的概念模型。</a:t>
            </a:r>
            <a:endParaRPr lang="zh-CN" altLang="en-US" sz="1000" b="1" dirty="0">
              <a:solidFill>
                <a:schemeClr val="bg1"/>
              </a:solidFill>
              <a:latin typeface="微软雅黑" panose="020B0503020204020204" pitchFamily="34" charset="-122"/>
              <a:ea typeface="微软雅黑" panose="020B0503020204020204" pitchFamily="34" charset="-122"/>
            </a:endParaRPr>
          </a:p>
          <a:p>
            <a:r>
              <a:rPr lang="zh-CN" altLang="en-US" sz="1000" b="1" dirty="0">
                <a:solidFill>
                  <a:schemeClr val="bg1"/>
                </a:solidFill>
                <a:latin typeface="微软雅黑" panose="020B0503020204020204" pitchFamily="34" charset="-122"/>
                <a:ea typeface="微软雅黑" panose="020B0503020204020204" pitchFamily="34" charset="-122"/>
              </a:rPr>
              <a:t>你使用 Power Designer 面向对象模型建立面向对象模型.(OOM) 你能为纯粹地对象- 导向的靠模切目的建立一个OOM, 产生Java文件或者PowerBuilder文件，或你能使用一个来自OOM的物理数据模型(PDM)对象 , 来表示关系数据库设计分析。【</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76" name="TextBox 1016"/>
          <p:cNvSpPr txBox="1"/>
          <p:nvPr/>
        </p:nvSpPr>
        <p:spPr>
          <a:xfrm>
            <a:off x="2025650" y="4529138"/>
            <a:ext cx="1403350" cy="336550"/>
          </a:xfrm>
          <a:prstGeom prst="rect">
            <a:avLst/>
          </a:prstGeom>
          <a:noFill/>
          <a:ln w="9525">
            <a:noFill/>
          </a:ln>
        </p:spPr>
        <p:txBody>
          <a:bodyPr wrap="none" anchor="t">
            <a:spAutoFit/>
          </a:bodyPr>
          <a:p>
            <a:pPr algn="ctr"/>
            <a:r>
              <a:rPr lang="en-US" altLang="zh-CN" sz="1600" b="1" dirty="0">
                <a:solidFill>
                  <a:schemeClr val="bg1"/>
                </a:solidFill>
                <a:latin typeface="微软雅黑" panose="020B0503020204020204" pitchFamily="34" charset="-122"/>
                <a:ea typeface="微软雅黑" panose="020B0503020204020204" pitchFamily="34" charset="-122"/>
              </a:rPr>
              <a:t>面向对象模型</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1277" name="TextBox 1016"/>
          <p:cNvSpPr txBox="1"/>
          <p:nvPr/>
        </p:nvSpPr>
        <p:spPr>
          <a:xfrm>
            <a:off x="8456613" y="4529138"/>
            <a:ext cx="1403350"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rPr>
              <a:t>业务程序模型</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78" name="矩形 1"/>
          <p:cNvSpPr/>
          <p:nvPr/>
        </p:nvSpPr>
        <p:spPr>
          <a:xfrm>
            <a:off x="222250" y="2182813"/>
            <a:ext cx="3576638" cy="1322387"/>
          </a:xfrm>
          <a:prstGeom prst="rect">
            <a:avLst/>
          </a:prstGeom>
          <a:noFill/>
          <a:ln w="9525">
            <a:noFill/>
          </a:ln>
        </p:spPr>
        <p:txBody>
          <a:bodyPr wrap="square" anchor="t">
            <a:spAutoFit/>
          </a:bodyPr>
          <a:p>
            <a:r>
              <a:rPr lang="zh-CN" sz="1000" b="1" dirty="0">
                <a:solidFill>
                  <a:schemeClr val="bg1"/>
                </a:solidFill>
                <a:latin typeface="微软雅黑" panose="020B0503020204020204" pitchFamily="34" charset="-122"/>
                <a:ea typeface="微软雅黑" panose="020B0503020204020204" pitchFamily="34" charset="-122"/>
              </a:rPr>
              <a:t>CDM 表现数据库的全部逻辑结构,与任何的软件或数据储藏结构无关。 一个概念模型经常包括在物理数据库中仍然不实现的数据对象。 它给运行计划或业务活动的数据一个正式表现方式。</a:t>
            </a:r>
            <a:endParaRPr lang="zh-CN" sz="1000" b="1" dirty="0">
              <a:solidFill>
                <a:schemeClr val="bg1"/>
              </a:solidFill>
              <a:latin typeface="微软雅黑" panose="020B0503020204020204" pitchFamily="34" charset="-122"/>
              <a:ea typeface="微软雅黑" panose="020B0503020204020204" pitchFamily="34" charset="-122"/>
            </a:endParaRPr>
          </a:p>
          <a:p>
            <a:r>
              <a:rPr lang="zh-CN" sz="1000" b="1" dirty="0">
                <a:solidFill>
                  <a:schemeClr val="bg1"/>
                </a:solidFill>
                <a:latin typeface="微软雅黑" panose="020B0503020204020204" pitchFamily="34" charset="-122"/>
                <a:ea typeface="微软雅黑" panose="020B0503020204020204" pitchFamily="34" charset="-122"/>
              </a:rPr>
              <a:t>概念数据模型是最终用户对数据存储的看法，反映了用户的综合性信息需求。</a:t>
            </a:r>
            <a:endParaRPr lang="zh-CN" sz="1000" b="1" dirty="0">
              <a:solidFill>
                <a:schemeClr val="bg1"/>
              </a:solidFill>
              <a:latin typeface="微软雅黑" panose="020B0503020204020204" pitchFamily="34" charset="-122"/>
              <a:ea typeface="微软雅黑" panose="020B0503020204020204" pitchFamily="34" charset="-122"/>
            </a:endParaRPr>
          </a:p>
          <a:p>
            <a:r>
              <a:rPr lang="zh-CN" sz="1000" b="1" dirty="0">
                <a:solidFill>
                  <a:schemeClr val="bg1"/>
                </a:solidFill>
                <a:latin typeface="微软雅黑" panose="020B0503020204020204" pitchFamily="34" charset="-122"/>
                <a:ea typeface="微软雅黑" panose="020B0503020204020204" pitchFamily="34" charset="-122"/>
              </a:rPr>
              <a:t>不考虑物理实现细节，只考虑实体之间的关系。</a:t>
            </a:r>
            <a:endParaRPr lang="zh-CN" sz="1000" b="1" dirty="0">
              <a:solidFill>
                <a:schemeClr val="bg1"/>
              </a:solidFill>
              <a:latin typeface="微软雅黑" panose="020B0503020204020204" pitchFamily="34" charset="-122"/>
              <a:ea typeface="微软雅黑" panose="020B0503020204020204" pitchFamily="34" charset="-122"/>
            </a:endParaRPr>
          </a:p>
          <a:p>
            <a:r>
              <a:rPr lang="zh-CN" sz="1000" b="1" dirty="0">
                <a:solidFill>
                  <a:schemeClr val="bg1"/>
                </a:solidFill>
                <a:latin typeface="微软雅黑" panose="020B0503020204020204" pitchFamily="34" charset="-122"/>
                <a:ea typeface="微软雅黑" panose="020B0503020204020204" pitchFamily="34" charset="-122"/>
              </a:rPr>
              <a:t>CDM是适合于系统分析阶段的工具。</a:t>
            </a:r>
            <a:r>
              <a:rPr lang="zh-CN" altLang="zh-CN" sz="1000" b="1" dirty="0">
                <a:solidFill>
                  <a:schemeClr val="bg1"/>
                </a:solidFill>
                <a:latin typeface="微软雅黑" panose="020B0503020204020204" pitchFamily="34" charset="-122"/>
                <a:ea typeface="微软雅黑" panose="020B0503020204020204" pitchFamily="34" charset="-122"/>
              </a:rPr>
              <a:t>【</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zh-CN" sz="1000" b="1" dirty="0">
                <a:solidFill>
                  <a:schemeClr val="bg1"/>
                </a:solidFill>
                <a:latin typeface="微软雅黑" panose="020B0503020204020204" pitchFamily="34" charset="-122"/>
                <a:ea typeface="微软雅黑" panose="020B0503020204020204" pitchFamily="34" charset="-122"/>
              </a:rPr>
              <a:t>】</a:t>
            </a:r>
            <a:endParaRPr lang="zh-CN" altLang="zh-CN" sz="1000" b="1" dirty="0">
              <a:solidFill>
                <a:schemeClr val="bg1"/>
              </a:solidFill>
              <a:latin typeface="微软雅黑" panose="020B0503020204020204" pitchFamily="34" charset="-122"/>
              <a:ea typeface="微软雅黑" panose="020B0503020204020204" pitchFamily="34" charset="-122"/>
            </a:endParaRPr>
          </a:p>
        </p:txBody>
      </p:sp>
      <p:sp>
        <p:nvSpPr>
          <p:cNvPr id="11279" name="TextBox 1016"/>
          <p:cNvSpPr txBox="1"/>
          <p:nvPr/>
        </p:nvSpPr>
        <p:spPr>
          <a:xfrm>
            <a:off x="2085975" y="1768475"/>
            <a:ext cx="1403350" cy="336550"/>
          </a:xfrm>
          <a:prstGeom prst="rect">
            <a:avLst/>
          </a:prstGeom>
          <a:noFill/>
          <a:ln w="9525">
            <a:noFill/>
          </a:ln>
        </p:spPr>
        <p:txBody>
          <a:bodyPr wrap="none" anchor="t">
            <a:spAutoFit/>
          </a:bodyPr>
          <a:p>
            <a:pPr algn="ctr"/>
            <a:r>
              <a:rPr lang="en-US" altLang="zh-CN" sz="1600" b="1" dirty="0">
                <a:solidFill>
                  <a:schemeClr val="bg1"/>
                </a:solidFill>
                <a:latin typeface="微软雅黑" panose="020B0503020204020204" pitchFamily="34" charset="-122"/>
                <a:ea typeface="微软雅黑" panose="020B0503020204020204" pitchFamily="34" charset="-122"/>
              </a:rPr>
              <a:t>概念数据模型</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1280" name="TextBox 1016"/>
          <p:cNvSpPr txBox="1"/>
          <p:nvPr/>
        </p:nvSpPr>
        <p:spPr>
          <a:xfrm>
            <a:off x="8462963" y="1774825"/>
            <a:ext cx="1403350"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物理数据模型</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81" name="矩形 1"/>
          <p:cNvSpPr/>
          <p:nvPr/>
        </p:nvSpPr>
        <p:spPr>
          <a:xfrm>
            <a:off x="8588375" y="4926013"/>
            <a:ext cx="3030538" cy="860425"/>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业务程序模型 (BPM) BPM 描述业务的各种不同内在任务和内在流程，而且客户如何以这些任务和流程互相影响。 BPM 是从业务合伙人的观点来看业务逻辑和规则的概念模型，使用一个图表描述程序，流程，信息和合作协议之间的交互作用。【</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82" name="矩形 1"/>
          <p:cNvSpPr/>
          <p:nvPr/>
        </p:nvSpPr>
        <p:spPr>
          <a:xfrm>
            <a:off x="8588375" y="2171700"/>
            <a:ext cx="3513138" cy="1168400"/>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PDM 叙述数据库的物理实现。 藉由 PDM ，你考虑真实的物理实现的细节。 它进入帐户两个软件或数据储藏结构之内。 你能修正 PDM 适合你的表现或物理约束。</a:t>
            </a:r>
            <a:endParaRPr lang="zh-CN" altLang="en-US" sz="1000" b="1" dirty="0">
              <a:solidFill>
                <a:schemeClr val="bg1"/>
              </a:solidFill>
              <a:latin typeface="微软雅黑" panose="020B0503020204020204" pitchFamily="34" charset="-122"/>
              <a:ea typeface="微软雅黑" panose="020B0503020204020204" pitchFamily="34" charset="-122"/>
            </a:endParaRPr>
          </a:p>
          <a:p>
            <a:r>
              <a:rPr lang="zh-CN" altLang="en-US" sz="1000" b="1" dirty="0">
                <a:solidFill>
                  <a:schemeClr val="bg1"/>
                </a:solidFill>
                <a:latin typeface="微软雅黑" panose="020B0503020204020204" pitchFamily="34" charset="-122"/>
                <a:ea typeface="微软雅黑" panose="020B0503020204020204" pitchFamily="34" charset="-122"/>
              </a:rPr>
              <a:t>主要目的是把CDM中建立的现实世界模型生成特定的DBMS脚本，产生数据库中保存信息的储存结构，保证数据在数据库中的完整性和一致性。</a:t>
            </a:r>
            <a:endParaRPr lang="zh-CN" altLang="en-US" sz="1000" b="1" dirty="0">
              <a:solidFill>
                <a:schemeClr val="bg1"/>
              </a:solidFill>
              <a:latin typeface="微软雅黑" panose="020B0503020204020204" pitchFamily="34" charset="-122"/>
              <a:ea typeface="微软雅黑" panose="020B0503020204020204" pitchFamily="34" charset="-122"/>
            </a:endParaRPr>
          </a:p>
          <a:p>
            <a:r>
              <a:rPr lang="zh-CN" altLang="en-US" sz="1000" b="1" dirty="0">
                <a:solidFill>
                  <a:schemeClr val="bg1"/>
                </a:solidFill>
                <a:latin typeface="微软雅黑" panose="020B0503020204020204" pitchFamily="34" charset="-122"/>
                <a:ea typeface="微软雅黑" panose="020B0503020204020204" pitchFamily="34" charset="-122"/>
              </a:rPr>
              <a:t>PDM是适合于系统设计阶段的工具。【</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000000"/>
                                          </p:val>
                                        </p:tav>
                                        <p:tav tm="100000">
                                          <p:val>
                                            <p:strVal val="#ppt_w"/>
                                          </p:val>
                                        </p:tav>
                                      </p:tavLst>
                                    </p:anim>
                                    <p:anim calcmode="lin" valueType="num">
                                      <p:cBhvr>
                                        <p:cTn id="12" dur="1000" fill="hold"/>
                                        <p:tgtEl>
                                          <p:spTgt spid="11266"/>
                                        </p:tgtEl>
                                        <p:attrNameLst>
                                          <p:attrName>ppt_h</p:attrName>
                                        </p:attrNameLst>
                                      </p:cBhvr>
                                      <p:tavLst>
                                        <p:tav tm="0">
                                          <p:val>
                                            <p:fltVal val="0.00000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par>
                          <p:cTn id="37" fill="hold">
                            <p:stCondLst>
                              <p:cond delay="3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1275"/>
                                        </p:tgtEl>
                                        <p:attrNameLst>
                                          <p:attrName>style.visibility</p:attrName>
                                        </p:attrNameLst>
                                      </p:cBhvr>
                                      <p:to>
                                        <p:strVal val="visible"/>
                                      </p:to>
                                    </p:set>
                                    <p:anim calcmode="lin" valueType="num">
                                      <p:cBhvr>
                                        <p:cTn id="40" dur="250" fill="hold"/>
                                        <p:tgtEl>
                                          <p:spTgt spid="11275"/>
                                        </p:tgtEl>
                                        <p:attrNameLst>
                                          <p:attrName>ppt_x</p:attrName>
                                        </p:attrNameLst>
                                      </p:cBhvr>
                                      <p:tavLst>
                                        <p:tav tm="0">
                                          <p:val>
                                            <p:strVal val="#ppt_x"/>
                                          </p:val>
                                        </p:tav>
                                        <p:tav tm="50000">
                                          <p:val>
                                            <p:strVal val="#ppt_x+.1"/>
                                          </p:val>
                                        </p:tav>
                                        <p:tav tm="100000">
                                          <p:val>
                                            <p:strVal val="#ppt_x"/>
                                          </p:val>
                                        </p:tav>
                                      </p:tavLst>
                                    </p:anim>
                                    <p:anim calcmode="lin" valueType="num">
                                      <p:cBhvr>
                                        <p:cTn id="41" dur="250" fill="hold"/>
                                        <p:tgtEl>
                                          <p:spTgt spid="11275"/>
                                        </p:tgtEl>
                                        <p:attrNameLst>
                                          <p:attrName>ppt_y</p:attrName>
                                        </p:attrNameLst>
                                      </p:cBhvr>
                                      <p:tavLst>
                                        <p:tav tm="0">
                                          <p:val>
                                            <p:strVal val="#ppt_y"/>
                                          </p:val>
                                        </p:tav>
                                        <p:tav tm="100000">
                                          <p:val>
                                            <p:strVal val="#ppt_y"/>
                                          </p:val>
                                        </p:tav>
                                      </p:tavLst>
                                    </p:anim>
                                    <p:anim calcmode="lin" valueType="num">
                                      <p:cBhvr>
                                        <p:cTn id="42" dur="250" fill="hold"/>
                                        <p:tgtEl>
                                          <p:spTgt spid="11275"/>
                                        </p:tgtEl>
                                        <p:attrNameLst>
                                          <p:attrName>ppt_h</p:attrName>
                                        </p:attrNameLst>
                                      </p:cBhvr>
                                      <p:tavLst>
                                        <p:tav tm="0">
                                          <p:val>
                                            <p:strVal val="#ppt_h/10"/>
                                          </p:val>
                                        </p:tav>
                                        <p:tav tm="50000">
                                          <p:val>
                                            <p:strVal val="#ppt_h+.01"/>
                                          </p:val>
                                        </p:tav>
                                        <p:tav tm="100000">
                                          <p:val>
                                            <p:strVal val="#ppt_h"/>
                                          </p:val>
                                        </p:tav>
                                      </p:tavLst>
                                    </p:anim>
                                    <p:anim calcmode="lin" valueType="num">
                                      <p:cBhvr>
                                        <p:cTn id="43" dur="250" fill="hold"/>
                                        <p:tgtEl>
                                          <p:spTgt spid="11275"/>
                                        </p:tgtEl>
                                        <p:attrNameLst>
                                          <p:attrName>ppt_w</p:attrName>
                                        </p:attrNameLst>
                                      </p:cBhvr>
                                      <p:tavLst>
                                        <p:tav tm="0">
                                          <p:val>
                                            <p:strVal val="#ppt_w/10"/>
                                          </p:val>
                                        </p:tav>
                                        <p:tav tm="50000">
                                          <p:val>
                                            <p:strVal val="#ppt_w+.01"/>
                                          </p:val>
                                        </p:tav>
                                        <p:tav tm="100000">
                                          <p:val>
                                            <p:strVal val="#ppt_w"/>
                                          </p:val>
                                        </p:tav>
                                      </p:tavLst>
                                    </p:anim>
                                    <p:animEffect transition="in" filter="fade">
                                      <p:cBhvr>
                                        <p:cTn id="44" dur="250" tmFilter="0,0; .5, 1; 1, 1"/>
                                        <p:tgtEl>
                                          <p:spTgt spid="11275"/>
                                        </p:tgtEl>
                                      </p:cBhvr>
                                    </p:animEffect>
                                  </p:childTnLst>
                                </p:cTn>
                              </p:par>
                              <p:par>
                                <p:cTn id="45" presetID="56" presetClass="entr" presetSubtype="0" fill="hold" grpId="0" nodeType="withEffect">
                                  <p:stCondLst>
                                    <p:cond delay="0"/>
                                  </p:stCondLst>
                                  <p:iterate type="lt">
                                    <p:tmPct val="10000"/>
                                  </p:iterate>
                                  <p:childTnLst>
                                    <p:set>
                                      <p:cBhvr>
                                        <p:cTn id="46" dur="1" fill="hold">
                                          <p:stCondLst>
                                            <p:cond delay="0"/>
                                          </p:stCondLst>
                                        </p:cTn>
                                        <p:tgtEl>
                                          <p:spTgt spid="11276"/>
                                        </p:tgtEl>
                                        <p:attrNameLst>
                                          <p:attrName>style.visibility</p:attrName>
                                        </p:attrNameLst>
                                      </p:cBhvr>
                                      <p:to>
                                        <p:strVal val="visible"/>
                                      </p:to>
                                    </p:set>
                                    <p:anim by="(-#ppt_w*2)" calcmode="lin" valueType="num">
                                      <p:cBhvr rctx="PPT">
                                        <p:cTn id="47" dur="250" autoRev="1" fill="hold">
                                          <p:stCondLst>
                                            <p:cond delay="0"/>
                                          </p:stCondLst>
                                        </p:cTn>
                                        <p:tgtEl>
                                          <p:spTgt spid="11276"/>
                                        </p:tgtEl>
                                        <p:attrNameLst>
                                          <p:attrName>ppt_w</p:attrName>
                                        </p:attrNameLst>
                                      </p:cBhvr>
                                    </p:anim>
                                    <p:anim by="(#ppt_w*0.50)" calcmode="lin" valueType="num">
                                      <p:cBhvr>
                                        <p:cTn id="48" dur="250" decel="50000" autoRev="1" fill="hold">
                                          <p:stCondLst>
                                            <p:cond delay="0"/>
                                          </p:stCondLst>
                                        </p:cTn>
                                        <p:tgtEl>
                                          <p:spTgt spid="11276"/>
                                        </p:tgtEl>
                                        <p:attrNameLst>
                                          <p:attrName>ppt_x</p:attrName>
                                        </p:attrNameLst>
                                      </p:cBhvr>
                                    </p:anim>
                                    <p:anim from="(-#ppt_h/2)" to="(#ppt_y)" calcmode="lin" valueType="num">
                                      <p:cBhvr>
                                        <p:cTn id="49" dur="500" fill="hold">
                                          <p:stCondLst>
                                            <p:cond delay="0"/>
                                          </p:stCondLst>
                                        </p:cTn>
                                        <p:tgtEl>
                                          <p:spTgt spid="11276"/>
                                        </p:tgtEl>
                                        <p:attrNameLst>
                                          <p:attrName>ppt_y</p:attrName>
                                        </p:attrNameLst>
                                      </p:cBhvr>
                                    </p:anim>
                                    <p:animRot by="21600000">
                                      <p:cBhvr>
                                        <p:cTn id="50" dur="500" fill="hold">
                                          <p:stCondLst>
                                            <p:cond delay="0"/>
                                          </p:stCondLst>
                                        </p:cTn>
                                        <p:tgtEl>
                                          <p:spTgt spid="11276"/>
                                        </p:tgtEl>
                                        <p:attrNameLst>
                                          <p:attrName>r</p:attrName>
                                        </p:attrNameLst>
                                      </p:cBhvr>
                                    </p:animRot>
                                  </p:childTnLst>
                                </p:cTn>
                              </p:par>
                              <p:par>
                                <p:cTn id="51" presetID="56" presetClass="entr" presetSubtype="0" fill="hold" grpId="0" nodeType="withEffect">
                                  <p:stCondLst>
                                    <p:cond delay="0"/>
                                  </p:stCondLst>
                                  <p:iterate type="lt">
                                    <p:tmPct val="10000"/>
                                  </p:iterate>
                                  <p:childTnLst>
                                    <p:set>
                                      <p:cBhvr>
                                        <p:cTn id="52" dur="1" fill="hold">
                                          <p:stCondLst>
                                            <p:cond delay="0"/>
                                          </p:stCondLst>
                                        </p:cTn>
                                        <p:tgtEl>
                                          <p:spTgt spid="11277"/>
                                        </p:tgtEl>
                                        <p:attrNameLst>
                                          <p:attrName>style.visibility</p:attrName>
                                        </p:attrNameLst>
                                      </p:cBhvr>
                                      <p:to>
                                        <p:strVal val="visible"/>
                                      </p:to>
                                    </p:set>
                                    <p:anim by="(-#ppt_w*2)" calcmode="lin" valueType="num">
                                      <p:cBhvr rctx="PPT">
                                        <p:cTn id="53" dur="250" autoRev="1" fill="hold">
                                          <p:stCondLst>
                                            <p:cond delay="0"/>
                                          </p:stCondLst>
                                        </p:cTn>
                                        <p:tgtEl>
                                          <p:spTgt spid="11277"/>
                                        </p:tgtEl>
                                        <p:attrNameLst>
                                          <p:attrName>ppt_w</p:attrName>
                                        </p:attrNameLst>
                                      </p:cBhvr>
                                    </p:anim>
                                    <p:anim by="(#ppt_w*0.50)" calcmode="lin" valueType="num">
                                      <p:cBhvr>
                                        <p:cTn id="54" dur="250" decel="50000" autoRev="1" fill="hold">
                                          <p:stCondLst>
                                            <p:cond delay="0"/>
                                          </p:stCondLst>
                                        </p:cTn>
                                        <p:tgtEl>
                                          <p:spTgt spid="11277"/>
                                        </p:tgtEl>
                                        <p:attrNameLst>
                                          <p:attrName>ppt_x</p:attrName>
                                        </p:attrNameLst>
                                      </p:cBhvr>
                                    </p:anim>
                                    <p:anim from="(-#ppt_h/2)" to="(#ppt_y)" calcmode="lin" valueType="num">
                                      <p:cBhvr>
                                        <p:cTn id="55" dur="500" fill="hold">
                                          <p:stCondLst>
                                            <p:cond delay="0"/>
                                          </p:stCondLst>
                                        </p:cTn>
                                        <p:tgtEl>
                                          <p:spTgt spid="11277"/>
                                        </p:tgtEl>
                                        <p:attrNameLst>
                                          <p:attrName>ppt_y</p:attrName>
                                        </p:attrNameLst>
                                      </p:cBhvr>
                                    </p:anim>
                                    <p:animRot by="21600000">
                                      <p:cBhvr>
                                        <p:cTn id="56" dur="500" fill="hold">
                                          <p:stCondLst>
                                            <p:cond delay="0"/>
                                          </p:stCondLst>
                                        </p:cTn>
                                        <p:tgtEl>
                                          <p:spTgt spid="11277"/>
                                        </p:tgtEl>
                                        <p:attrNameLst>
                                          <p:attrName>r</p:attrName>
                                        </p:attrNameLst>
                                      </p:cBhvr>
                                    </p:animRot>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11278"/>
                                        </p:tgtEl>
                                        <p:attrNameLst>
                                          <p:attrName>style.visibility</p:attrName>
                                        </p:attrNameLst>
                                      </p:cBhvr>
                                      <p:to>
                                        <p:strVal val="visible"/>
                                      </p:to>
                                    </p:set>
                                    <p:anim calcmode="lin" valueType="num">
                                      <p:cBhvr>
                                        <p:cTn id="59" dur="250" fill="hold"/>
                                        <p:tgtEl>
                                          <p:spTgt spid="11278"/>
                                        </p:tgtEl>
                                        <p:attrNameLst>
                                          <p:attrName>ppt_x</p:attrName>
                                        </p:attrNameLst>
                                      </p:cBhvr>
                                      <p:tavLst>
                                        <p:tav tm="0">
                                          <p:val>
                                            <p:strVal val="#ppt_x"/>
                                          </p:val>
                                        </p:tav>
                                        <p:tav tm="50000">
                                          <p:val>
                                            <p:strVal val="#ppt_x+.1"/>
                                          </p:val>
                                        </p:tav>
                                        <p:tav tm="100000">
                                          <p:val>
                                            <p:strVal val="#ppt_x"/>
                                          </p:val>
                                        </p:tav>
                                      </p:tavLst>
                                    </p:anim>
                                    <p:anim calcmode="lin" valueType="num">
                                      <p:cBhvr>
                                        <p:cTn id="60" dur="250" fill="hold"/>
                                        <p:tgtEl>
                                          <p:spTgt spid="11278"/>
                                        </p:tgtEl>
                                        <p:attrNameLst>
                                          <p:attrName>ppt_y</p:attrName>
                                        </p:attrNameLst>
                                      </p:cBhvr>
                                      <p:tavLst>
                                        <p:tav tm="0">
                                          <p:val>
                                            <p:strVal val="#ppt_y"/>
                                          </p:val>
                                        </p:tav>
                                        <p:tav tm="100000">
                                          <p:val>
                                            <p:strVal val="#ppt_y"/>
                                          </p:val>
                                        </p:tav>
                                      </p:tavLst>
                                    </p:anim>
                                    <p:anim calcmode="lin" valueType="num">
                                      <p:cBhvr>
                                        <p:cTn id="61" dur="250" fill="hold"/>
                                        <p:tgtEl>
                                          <p:spTgt spid="11278"/>
                                        </p:tgtEl>
                                        <p:attrNameLst>
                                          <p:attrName>ppt_h</p:attrName>
                                        </p:attrNameLst>
                                      </p:cBhvr>
                                      <p:tavLst>
                                        <p:tav tm="0">
                                          <p:val>
                                            <p:strVal val="#ppt_h/10"/>
                                          </p:val>
                                        </p:tav>
                                        <p:tav tm="50000">
                                          <p:val>
                                            <p:strVal val="#ppt_h+.01"/>
                                          </p:val>
                                        </p:tav>
                                        <p:tav tm="100000">
                                          <p:val>
                                            <p:strVal val="#ppt_h"/>
                                          </p:val>
                                        </p:tav>
                                      </p:tavLst>
                                    </p:anim>
                                    <p:anim calcmode="lin" valueType="num">
                                      <p:cBhvr>
                                        <p:cTn id="62" dur="250" fill="hold"/>
                                        <p:tgtEl>
                                          <p:spTgt spid="11278"/>
                                        </p:tgtEl>
                                        <p:attrNameLst>
                                          <p:attrName>ppt_w</p:attrName>
                                        </p:attrNameLst>
                                      </p:cBhvr>
                                      <p:tavLst>
                                        <p:tav tm="0">
                                          <p:val>
                                            <p:strVal val="#ppt_w/10"/>
                                          </p:val>
                                        </p:tav>
                                        <p:tav tm="50000">
                                          <p:val>
                                            <p:strVal val="#ppt_w+.01"/>
                                          </p:val>
                                        </p:tav>
                                        <p:tav tm="100000">
                                          <p:val>
                                            <p:strVal val="#ppt_w"/>
                                          </p:val>
                                        </p:tav>
                                      </p:tavLst>
                                    </p:anim>
                                    <p:animEffect transition="in" filter="fade">
                                      <p:cBhvr>
                                        <p:cTn id="63" dur="250" tmFilter="0,0; .5, 1; 1, 1"/>
                                        <p:tgtEl>
                                          <p:spTgt spid="11278"/>
                                        </p:tgtEl>
                                      </p:cBhvr>
                                    </p:animEffect>
                                  </p:childTnLst>
                                </p:cTn>
                              </p:par>
                              <p:par>
                                <p:cTn id="64" presetID="56" presetClass="entr" presetSubtype="0" fill="hold" grpId="0" nodeType="withEffect">
                                  <p:stCondLst>
                                    <p:cond delay="0"/>
                                  </p:stCondLst>
                                  <p:iterate type="lt">
                                    <p:tmPct val="10000"/>
                                  </p:iterate>
                                  <p:childTnLst>
                                    <p:set>
                                      <p:cBhvr>
                                        <p:cTn id="65" dur="1" fill="hold">
                                          <p:stCondLst>
                                            <p:cond delay="0"/>
                                          </p:stCondLst>
                                        </p:cTn>
                                        <p:tgtEl>
                                          <p:spTgt spid="11279"/>
                                        </p:tgtEl>
                                        <p:attrNameLst>
                                          <p:attrName>style.visibility</p:attrName>
                                        </p:attrNameLst>
                                      </p:cBhvr>
                                      <p:to>
                                        <p:strVal val="visible"/>
                                      </p:to>
                                    </p:set>
                                    <p:anim by="(-#ppt_w*2)" calcmode="lin" valueType="num">
                                      <p:cBhvr rctx="PPT">
                                        <p:cTn id="66" dur="250" autoRev="1" fill="hold">
                                          <p:stCondLst>
                                            <p:cond delay="0"/>
                                          </p:stCondLst>
                                        </p:cTn>
                                        <p:tgtEl>
                                          <p:spTgt spid="11279"/>
                                        </p:tgtEl>
                                        <p:attrNameLst>
                                          <p:attrName>ppt_w</p:attrName>
                                        </p:attrNameLst>
                                      </p:cBhvr>
                                    </p:anim>
                                    <p:anim by="(#ppt_w*0.50)" calcmode="lin" valueType="num">
                                      <p:cBhvr>
                                        <p:cTn id="67" dur="250" decel="50000" autoRev="1" fill="hold">
                                          <p:stCondLst>
                                            <p:cond delay="0"/>
                                          </p:stCondLst>
                                        </p:cTn>
                                        <p:tgtEl>
                                          <p:spTgt spid="11279"/>
                                        </p:tgtEl>
                                        <p:attrNameLst>
                                          <p:attrName>ppt_x</p:attrName>
                                        </p:attrNameLst>
                                      </p:cBhvr>
                                    </p:anim>
                                    <p:anim from="(-#ppt_h/2)" to="(#ppt_y)" calcmode="lin" valueType="num">
                                      <p:cBhvr>
                                        <p:cTn id="68" dur="500" fill="hold">
                                          <p:stCondLst>
                                            <p:cond delay="0"/>
                                          </p:stCondLst>
                                        </p:cTn>
                                        <p:tgtEl>
                                          <p:spTgt spid="11279"/>
                                        </p:tgtEl>
                                        <p:attrNameLst>
                                          <p:attrName>ppt_y</p:attrName>
                                        </p:attrNameLst>
                                      </p:cBhvr>
                                    </p:anim>
                                    <p:animRot by="21600000">
                                      <p:cBhvr>
                                        <p:cTn id="69" dur="500" fill="hold">
                                          <p:stCondLst>
                                            <p:cond delay="0"/>
                                          </p:stCondLst>
                                        </p:cTn>
                                        <p:tgtEl>
                                          <p:spTgt spid="11279"/>
                                        </p:tgtEl>
                                        <p:attrNameLst>
                                          <p:attrName>r</p:attrName>
                                        </p:attrNameLst>
                                      </p:cBhvr>
                                    </p:animRot>
                                  </p:childTnLst>
                                </p:cTn>
                              </p:par>
                              <p:par>
                                <p:cTn id="70" presetID="56" presetClass="entr" presetSubtype="0" fill="hold" grpId="0" nodeType="withEffect">
                                  <p:stCondLst>
                                    <p:cond delay="0"/>
                                  </p:stCondLst>
                                  <p:iterate type="lt">
                                    <p:tmPct val="10000"/>
                                  </p:iterate>
                                  <p:childTnLst>
                                    <p:set>
                                      <p:cBhvr>
                                        <p:cTn id="71" dur="1" fill="hold">
                                          <p:stCondLst>
                                            <p:cond delay="0"/>
                                          </p:stCondLst>
                                        </p:cTn>
                                        <p:tgtEl>
                                          <p:spTgt spid="11280"/>
                                        </p:tgtEl>
                                        <p:attrNameLst>
                                          <p:attrName>style.visibility</p:attrName>
                                        </p:attrNameLst>
                                      </p:cBhvr>
                                      <p:to>
                                        <p:strVal val="visible"/>
                                      </p:to>
                                    </p:set>
                                    <p:anim by="(-#ppt_w*2)" calcmode="lin" valueType="num">
                                      <p:cBhvr rctx="PPT">
                                        <p:cTn id="72" dur="250" autoRev="1" fill="hold">
                                          <p:stCondLst>
                                            <p:cond delay="0"/>
                                          </p:stCondLst>
                                        </p:cTn>
                                        <p:tgtEl>
                                          <p:spTgt spid="11280"/>
                                        </p:tgtEl>
                                        <p:attrNameLst>
                                          <p:attrName>ppt_w</p:attrName>
                                        </p:attrNameLst>
                                      </p:cBhvr>
                                    </p:anim>
                                    <p:anim by="(#ppt_w*0.50)" calcmode="lin" valueType="num">
                                      <p:cBhvr>
                                        <p:cTn id="73" dur="250" decel="50000" autoRev="1" fill="hold">
                                          <p:stCondLst>
                                            <p:cond delay="0"/>
                                          </p:stCondLst>
                                        </p:cTn>
                                        <p:tgtEl>
                                          <p:spTgt spid="11280"/>
                                        </p:tgtEl>
                                        <p:attrNameLst>
                                          <p:attrName>ppt_x</p:attrName>
                                        </p:attrNameLst>
                                      </p:cBhvr>
                                    </p:anim>
                                    <p:anim from="(-#ppt_h/2)" to="(#ppt_y)" calcmode="lin" valueType="num">
                                      <p:cBhvr>
                                        <p:cTn id="74" dur="500" fill="hold">
                                          <p:stCondLst>
                                            <p:cond delay="0"/>
                                          </p:stCondLst>
                                        </p:cTn>
                                        <p:tgtEl>
                                          <p:spTgt spid="11280"/>
                                        </p:tgtEl>
                                        <p:attrNameLst>
                                          <p:attrName>ppt_y</p:attrName>
                                        </p:attrNameLst>
                                      </p:cBhvr>
                                    </p:anim>
                                    <p:animRot by="21600000">
                                      <p:cBhvr>
                                        <p:cTn id="75" dur="500" fill="hold">
                                          <p:stCondLst>
                                            <p:cond delay="0"/>
                                          </p:stCondLst>
                                        </p:cTn>
                                        <p:tgtEl>
                                          <p:spTgt spid="11280"/>
                                        </p:tgtEl>
                                        <p:attrNameLst>
                                          <p:attrName>r</p:attrName>
                                        </p:attrNameLst>
                                      </p:cBhvr>
                                    </p:animRot>
                                  </p:childTnLst>
                                </p:cTn>
                              </p:par>
                              <p:par>
                                <p:cTn id="76" presetID="41" presetClass="entr" presetSubtype="0" fill="hold" grpId="0" nodeType="withEffect">
                                  <p:stCondLst>
                                    <p:cond delay="0"/>
                                  </p:stCondLst>
                                  <p:iterate type="lt">
                                    <p:tmPct val="10000"/>
                                  </p:iterate>
                                  <p:childTnLst>
                                    <p:set>
                                      <p:cBhvr>
                                        <p:cTn id="77" dur="1" fill="hold">
                                          <p:stCondLst>
                                            <p:cond delay="0"/>
                                          </p:stCondLst>
                                        </p:cTn>
                                        <p:tgtEl>
                                          <p:spTgt spid="11281"/>
                                        </p:tgtEl>
                                        <p:attrNameLst>
                                          <p:attrName>style.visibility</p:attrName>
                                        </p:attrNameLst>
                                      </p:cBhvr>
                                      <p:to>
                                        <p:strVal val="visible"/>
                                      </p:to>
                                    </p:set>
                                    <p:anim calcmode="lin" valueType="num">
                                      <p:cBhvr>
                                        <p:cTn id="78" dur="250" fill="hold"/>
                                        <p:tgtEl>
                                          <p:spTgt spid="11281"/>
                                        </p:tgtEl>
                                        <p:attrNameLst>
                                          <p:attrName>ppt_x</p:attrName>
                                        </p:attrNameLst>
                                      </p:cBhvr>
                                      <p:tavLst>
                                        <p:tav tm="0">
                                          <p:val>
                                            <p:strVal val="#ppt_x"/>
                                          </p:val>
                                        </p:tav>
                                        <p:tav tm="50000">
                                          <p:val>
                                            <p:strVal val="#ppt_x+.1"/>
                                          </p:val>
                                        </p:tav>
                                        <p:tav tm="100000">
                                          <p:val>
                                            <p:strVal val="#ppt_x"/>
                                          </p:val>
                                        </p:tav>
                                      </p:tavLst>
                                    </p:anim>
                                    <p:anim calcmode="lin" valueType="num">
                                      <p:cBhvr>
                                        <p:cTn id="79" dur="250" fill="hold"/>
                                        <p:tgtEl>
                                          <p:spTgt spid="11281"/>
                                        </p:tgtEl>
                                        <p:attrNameLst>
                                          <p:attrName>ppt_y</p:attrName>
                                        </p:attrNameLst>
                                      </p:cBhvr>
                                      <p:tavLst>
                                        <p:tav tm="0">
                                          <p:val>
                                            <p:strVal val="#ppt_y"/>
                                          </p:val>
                                        </p:tav>
                                        <p:tav tm="100000">
                                          <p:val>
                                            <p:strVal val="#ppt_y"/>
                                          </p:val>
                                        </p:tav>
                                      </p:tavLst>
                                    </p:anim>
                                    <p:anim calcmode="lin" valueType="num">
                                      <p:cBhvr>
                                        <p:cTn id="80" dur="250" fill="hold"/>
                                        <p:tgtEl>
                                          <p:spTgt spid="11281"/>
                                        </p:tgtEl>
                                        <p:attrNameLst>
                                          <p:attrName>ppt_h</p:attrName>
                                        </p:attrNameLst>
                                      </p:cBhvr>
                                      <p:tavLst>
                                        <p:tav tm="0">
                                          <p:val>
                                            <p:strVal val="#ppt_h/10"/>
                                          </p:val>
                                        </p:tav>
                                        <p:tav tm="50000">
                                          <p:val>
                                            <p:strVal val="#ppt_h+.01"/>
                                          </p:val>
                                        </p:tav>
                                        <p:tav tm="100000">
                                          <p:val>
                                            <p:strVal val="#ppt_h"/>
                                          </p:val>
                                        </p:tav>
                                      </p:tavLst>
                                    </p:anim>
                                    <p:anim calcmode="lin" valueType="num">
                                      <p:cBhvr>
                                        <p:cTn id="81" dur="250" fill="hold"/>
                                        <p:tgtEl>
                                          <p:spTgt spid="11281"/>
                                        </p:tgtEl>
                                        <p:attrNameLst>
                                          <p:attrName>ppt_w</p:attrName>
                                        </p:attrNameLst>
                                      </p:cBhvr>
                                      <p:tavLst>
                                        <p:tav tm="0">
                                          <p:val>
                                            <p:strVal val="#ppt_w/10"/>
                                          </p:val>
                                        </p:tav>
                                        <p:tav tm="50000">
                                          <p:val>
                                            <p:strVal val="#ppt_w+.01"/>
                                          </p:val>
                                        </p:tav>
                                        <p:tav tm="100000">
                                          <p:val>
                                            <p:strVal val="#ppt_w"/>
                                          </p:val>
                                        </p:tav>
                                      </p:tavLst>
                                    </p:anim>
                                    <p:animEffect transition="in" filter="fade">
                                      <p:cBhvr>
                                        <p:cTn id="82" dur="250" tmFilter="0,0; .5, 1; 1, 1"/>
                                        <p:tgtEl>
                                          <p:spTgt spid="11281"/>
                                        </p:tgtEl>
                                      </p:cBhvr>
                                    </p:animEffect>
                                  </p:childTnLst>
                                </p:cTn>
                              </p:par>
                              <p:par>
                                <p:cTn id="83" presetID="41" presetClass="entr" presetSubtype="0" fill="hold" grpId="0" nodeType="withEffect">
                                  <p:stCondLst>
                                    <p:cond delay="0"/>
                                  </p:stCondLst>
                                  <p:iterate type="lt">
                                    <p:tmPct val="10000"/>
                                  </p:iterate>
                                  <p:childTnLst>
                                    <p:set>
                                      <p:cBhvr>
                                        <p:cTn id="84" dur="1" fill="hold">
                                          <p:stCondLst>
                                            <p:cond delay="0"/>
                                          </p:stCondLst>
                                        </p:cTn>
                                        <p:tgtEl>
                                          <p:spTgt spid="11282"/>
                                        </p:tgtEl>
                                        <p:attrNameLst>
                                          <p:attrName>style.visibility</p:attrName>
                                        </p:attrNameLst>
                                      </p:cBhvr>
                                      <p:to>
                                        <p:strVal val="visible"/>
                                      </p:to>
                                    </p:set>
                                    <p:anim calcmode="lin" valueType="num">
                                      <p:cBhvr>
                                        <p:cTn id="85" dur="250" fill="hold"/>
                                        <p:tgtEl>
                                          <p:spTgt spid="11282"/>
                                        </p:tgtEl>
                                        <p:attrNameLst>
                                          <p:attrName>ppt_x</p:attrName>
                                        </p:attrNameLst>
                                      </p:cBhvr>
                                      <p:tavLst>
                                        <p:tav tm="0">
                                          <p:val>
                                            <p:strVal val="#ppt_x"/>
                                          </p:val>
                                        </p:tav>
                                        <p:tav tm="50000">
                                          <p:val>
                                            <p:strVal val="#ppt_x+.1"/>
                                          </p:val>
                                        </p:tav>
                                        <p:tav tm="100000">
                                          <p:val>
                                            <p:strVal val="#ppt_x"/>
                                          </p:val>
                                        </p:tav>
                                      </p:tavLst>
                                    </p:anim>
                                    <p:anim calcmode="lin" valueType="num">
                                      <p:cBhvr>
                                        <p:cTn id="86" dur="250" fill="hold"/>
                                        <p:tgtEl>
                                          <p:spTgt spid="11282"/>
                                        </p:tgtEl>
                                        <p:attrNameLst>
                                          <p:attrName>ppt_y</p:attrName>
                                        </p:attrNameLst>
                                      </p:cBhvr>
                                      <p:tavLst>
                                        <p:tav tm="0">
                                          <p:val>
                                            <p:strVal val="#ppt_y"/>
                                          </p:val>
                                        </p:tav>
                                        <p:tav tm="100000">
                                          <p:val>
                                            <p:strVal val="#ppt_y"/>
                                          </p:val>
                                        </p:tav>
                                      </p:tavLst>
                                    </p:anim>
                                    <p:anim calcmode="lin" valueType="num">
                                      <p:cBhvr>
                                        <p:cTn id="87" dur="250" fill="hold"/>
                                        <p:tgtEl>
                                          <p:spTgt spid="11282"/>
                                        </p:tgtEl>
                                        <p:attrNameLst>
                                          <p:attrName>ppt_h</p:attrName>
                                        </p:attrNameLst>
                                      </p:cBhvr>
                                      <p:tavLst>
                                        <p:tav tm="0">
                                          <p:val>
                                            <p:strVal val="#ppt_h/10"/>
                                          </p:val>
                                        </p:tav>
                                        <p:tav tm="50000">
                                          <p:val>
                                            <p:strVal val="#ppt_h+.01"/>
                                          </p:val>
                                        </p:tav>
                                        <p:tav tm="100000">
                                          <p:val>
                                            <p:strVal val="#ppt_h"/>
                                          </p:val>
                                        </p:tav>
                                      </p:tavLst>
                                    </p:anim>
                                    <p:anim calcmode="lin" valueType="num">
                                      <p:cBhvr>
                                        <p:cTn id="88" dur="250" fill="hold"/>
                                        <p:tgtEl>
                                          <p:spTgt spid="1128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250" tmFilter="0,0; .5, 1; 1, 1"/>
                                        <p:tgtEl>
                                          <p:spTgt spid="1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P spid="11275" grpId="0"/>
      <p:bldP spid="11276" grpId="0"/>
      <p:bldP spid="11277" grpId="0"/>
      <p:bldP spid="11278" grpId="0"/>
      <p:bldP spid="11279" grpId="0"/>
      <p:bldP spid="11280" grpId="0"/>
      <p:bldP spid="11281" grpId="0"/>
      <p:bldP spid="112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矩形 16"/>
          <p:cNvSpPr/>
          <p:nvPr/>
        </p:nvSpPr>
        <p:spPr>
          <a:xfrm>
            <a:off x="1071563" y="363538"/>
            <a:ext cx="3233737"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8195" name="文本框 18"/>
          <p:cNvSpPr txBox="1"/>
          <p:nvPr/>
        </p:nvSpPr>
        <p:spPr>
          <a:xfrm>
            <a:off x="984250" y="412750"/>
            <a:ext cx="3459163" cy="398463"/>
          </a:xfrm>
          <a:prstGeom prst="rect">
            <a:avLst/>
          </a:prstGeom>
          <a:noFill/>
          <a:ln w="9525">
            <a:noFill/>
          </a:ln>
        </p:spPr>
        <p:txBody>
          <a:bodyPr wrap="square"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r>
              <a:rPr lang="zh-CN" altLang="en-US" sz="2000" b="1" dirty="0">
                <a:solidFill>
                  <a:schemeClr val="bg1"/>
                </a:solidFill>
                <a:latin typeface="微软雅黑" panose="020B0503020204020204" pitchFamily="34" charset="-122"/>
                <a:ea typeface="微软雅黑" panose="020B0503020204020204" pitchFamily="34" charset="-122"/>
              </a:rPr>
              <a:t>环境说明</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8196" name="组合 1"/>
          <p:cNvGrpSpPr/>
          <p:nvPr/>
        </p:nvGrpSpPr>
        <p:grpSpPr>
          <a:xfrm>
            <a:off x="222250" y="328613"/>
            <a:ext cx="654050" cy="573087"/>
            <a:chOff x="0" y="0"/>
            <a:chExt cx="3252297" cy="2844316"/>
          </a:xfrm>
        </p:grpSpPr>
        <p:sp>
          <p:nvSpPr>
            <p:cNvPr id="614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6151" name="矩形 5"/>
          <p:cNvSpPr/>
          <p:nvPr/>
        </p:nvSpPr>
        <p:spPr>
          <a:xfrm>
            <a:off x="392113" y="2105025"/>
            <a:ext cx="4587875" cy="3416300"/>
          </a:xfrm>
          <a:prstGeom prst="rect">
            <a:avLst/>
          </a:prstGeom>
          <a:noFill/>
          <a:ln w="9525">
            <a:noFill/>
          </a:ln>
        </p:spPr>
        <p:txBody>
          <a:bodyPr wrap="square" anchor="t">
            <a:spAutoFit/>
          </a:bodyPr>
          <a:p>
            <a:pPr eaLnBrk="0" hangingPunct="0"/>
            <a:r>
              <a:rPr lang="zh-CN" sz="2400" b="1" dirty="0">
                <a:solidFill>
                  <a:schemeClr val="bg1"/>
                </a:solidFill>
                <a:latin typeface="微软雅黑" panose="020B0503020204020204" pitchFamily="34" charset="-122"/>
                <a:ea typeface="微软雅黑" panose="020B0503020204020204" pitchFamily="34" charset="-122"/>
              </a:rPr>
              <a:t>对象浏览器：对象浏览器可以用分层结构显示你的工作空间。</a:t>
            </a:r>
            <a:endParaRPr lang="zh-CN" sz="2400" b="1" dirty="0">
              <a:solidFill>
                <a:schemeClr val="bg1"/>
              </a:solidFill>
              <a:latin typeface="微软雅黑" panose="020B0503020204020204" pitchFamily="34" charset="-122"/>
              <a:ea typeface="微软雅黑" panose="020B0503020204020204" pitchFamily="34" charset="-122"/>
            </a:endParaRPr>
          </a:p>
          <a:p>
            <a:pPr eaLnBrk="0" hangingPunct="0"/>
            <a:r>
              <a:rPr lang="zh-CN" sz="2400" b="1" dirty="0">
                <a:solidFill>
                  <a:schemeClr val="bg1"/>
                </a:solidFill>
                <a:latin typeface="微软雅黑" panose="020B0503020204020204" pitchFamily="34" charset="-122"/>
                <a:ea typeface="微软雅黑" panose="020B0503020204020204" pitchFamily="34" charset="-122"/>
              </a:rPr>
              <a:t>输出窗口：显示操作的结果。 结果列表：用于显示生成、覆盖和模型检查结果，以及设计环境的总体信息。</a:t>
            </a:r>
            <a:endParaRPr lang="zh-CN" sz="2400" b="1" dirty="0">
              <a:solidFill>
                <a:schemeClr val="bg1"/>
              </a:solidFill>
              <a:latin typeface="微软雅黑" panose="020B0503020204020204" pitchFamily="34" charset="-122"/>
              <a:ea typeface="微软雅黑" panose="020B0503020204020204" pitchFamily="34" charset="-122"/>
            </a:endParaRPr>
          </a:p>
          <a:p>
            <a:pPr eaLnBrk="0" hangingPunct="0"/>
            <a:r>
              <a:rPr lang="zh-CN" sz="2400" b="1" dirty="0">
                <a:solidFill>
                  <a:schemeClr val="bg1"/>
                </a:solidFill>
                <a:latin typeface="微软雅黑" panose="020B0503020204020204" pitchFamily="34" charset="-122"/>
                <a:ea typeface="微软雅黑" panose="020B0503020204020204" pitchFamily="34" charset="-122"/>
              </a:rPr>
              <a:t>图表窗口：用于组织模型中的图表，以图形方式显示模型中各对象之间的关系。</a:t>
            </a:r>
            <a:r>
              <a:rPr lang="zh-CN" altLang="zh-CN" sz="2400" b="1" dirty="0">
                <a:solidFill>
                  <a:schemeClr val="bg1"/>
                </a:solidFill>
                <a:latin typeface="微软雅黑" panose="020B0503020204020204" pitchFamily="34" charset="-122"/>
                <a:ea typeface="微软雅黑" panose="020B0503020204020204" pitchFamily="34" charset="-122"/>
              </a:rPr>
              <a:t>【</a:t>
            </a:r>
            <a:r>
              <a:rPr lang="en-US" altLang="zh-CN" sz="2400" b="1" dirty="0">
                <a:solidFill>
                  <a:schemeClr val="bg1"/>
                </a:solidFill>
                <a:latin typeface="微软雅黑" panose="020B0503020204020204" pitchFamily="34" charset="-122"/>
                <a:ea typeface="微软雅黑" panose="020B0503020204020204" pitchFamily="34" charset="-122"/>
              </a:rPr>
              <a:t>1</a:t>
            </a:r>
            <a:r>
              <a:rPr lang="zh-CN" altLang="zh-CN" sz="2400" b="1" dirty="0">
                <a:solidFill>
                  <a:schemeClr val="bg1"/>
                </a:solidFill>
                <a:latin typeface="微软雅黑" panose="020B0503020204020204" pitchFamily="34" charset="-122"/>
                <a:ea typeface="微软雅黑" panose="020B0503020204020204" pitchFamily="34" charset="-122"/>
              </a:rPr>
              <a:t>】</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pic>
        <p:nvPicPr>
          <p:cNvPr id="6152" name="图片 1" descr="622762d0f703918f533533ab513d269758eec4ef"/>
          <p:cNvPicPr>
            <a:picLocks noChangeAspect="1"/>
          </p:cNvPicPr>
          <p:nvPr/>
        </p:nvPicPr>
        <p:blipFill>
          <a:blip r:embed="rId1"/>
          <a:stretch>
            <a:fillRect/>
          </a:stretch>
        </p:blipFill>
        <p:spPr>
          <a:xfrm>
            <a:off x="5676900" y="1528763"/>
            <a:ext cx="6162675" cy="4267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000000"/>
                                          </p:val>
                                        </p:tav>
                                        <p:tav tm="100000">
                                          <p:val>
                                            <p:strVal val="#ppt_w"/>
                                          </p:val>
                                        </p:tav>
                                      </p:tavLst>
                                    </p:anim>
                                    <p:anim calcmode="lin" valueType="num">
                                      <p:cBhvr>
                                        <p:cTn id="12" dur="1000" fill="hold"/>
                                        <p:tgtEl>
                                          <p:spTgt spid="8194"/>
                                        </p:tgtEl>
                                        <p:attrNameLst>
                                          <p:attrName>ppt_h</p:attrName>
                                        </p:attrNameLst>
                                      </p:cBhvr>
                                      <p:tavLst>
                                        <p:tav tm="0">
                                          <p:val>
                                            <p:fltVal val="0.00000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建模工具</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8196" name="组合 1"/>
          <p:cNvGrpSpPr/>
          <p:nvPr/>
        </p:nvGrpSpPr>
        <p:grpSpPr>
          <a:xfrm>
            <a:off x="222250" y="328613"/>
            <a:ext cx="654050" cy="573087"/>
            <a:chOff x="0" y="0"/>
            <a:chExt cx="3252297" cy="2844316"/>
          </a:xfrm>
        </p:grpSpPr>
        <p:sp>
          <p:nvSpPr>
            <p:cNvPr id="616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rot="16200000">
            <a:off x="1917065" y="1535430"/>
            <a:ext cx="2160905" cy="2741295"/>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rot="5400000">
                <a:off x="414016" y="71355"/>
                <a:ext cx="1372525" cy="156796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sym typeface="+mn-ea"/>
                  </a:rPr>
                  <a:t>面对对象的软件建模工具应该具有以下功能</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 name="组合 3"/>
          <p:cNvGrpSpPr/>
          <p:nvPr/>
        </p:nvGrpSpPr>
        <p:grpSpPr>
          <a:xfrm rot="0">
            <a:off x="6113145" y="1120140"/>
            <a:ext cx="3748405" cy="4947965"/>
            <a:chOff x="1357" y="4467"/>
            <a:chExt cx="6106" cy="1173"/>
          </a:xfrm>
        </p:grpSpPr>
        <p:sp>
          <p:nvSpPr>
            <p:cNvPr id="13319" name="矩形 6"/>
            <p:cNvSpPr/>
            <p:nvPr/>
          </p:nvSpPr>
          <p:spPr>
            <a:xfrm>
              <a:off x="1357" y="4495"/>
              <a:ext cx="6106" cy="11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绘图</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储存</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一致性检查</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对模型进行组织</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导航</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写作支持</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代码生成</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逆向项目</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集成</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支持多种抽象层和开发过程</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文档生成</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脚本编程</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7173"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4"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7175" name="图片 23"/>
          <p:cNvPicPr/>
          <p:nvPr/>
        </p:nvPicPr>
        <p:blipFill>
          <a:blip r:embed="rId1"/>
          <a:stretch>
            <a:fillRect/>
          </a:stretch>
        </p:blipFill>
        <p:spPr>
          <a:xfrm>
            <a:off x="4783138" y="1331913"/>
            <a:ext cx="6986587" cy="4376737"/>
          </a:xfrm>
          <a:prstGeom prst="rect">
            <a:avLst/>
          </a:prstGeom>
          <a:noFill/>
          <a:ln w="9525">
            <a:noFill/>
          </a:ln>
        </p:spPr>
      </p:pic>
      <p:sp>
        <p:nvSpPr>
          <p:cNvPr id="7176" name="文本框 5"/>
          <p:cNvSpPr txBox="1"/>
          <p:nvPr/>
        </p:nvSpPr>
        <p:spPr>
          <a:xfrm>
            <a:off x="1503363" y="2030413"/>
            <a:ext cx="2609850" cy="338137"/>
          </a:xfrm>
          <a:prstGeom prst="rect">
            <a:avLst/>
          </a:prstGeom>
          <a:noFill/>
          <a:ln w="9525">
            <a:noFill/>
          </a:ln>
        </p:spPr>
        <p:txBody>
          <a:bodyPr wrap="square" anchor="t">
            <a:spAutoFit/>
          </a:bodyPr>
          <a:p>
            <a:pPr eaLnBrk="0" hangingPunct="0"/>
            <a:r>
              <a:rPr lang="zh-CN" altLang="en-US" sz="1600" b="1" dirty="0">
                <a:solidFill>
                  <a:schemeClr val="bg1"/>
                </a:solidFill>
                <a:latin typeface="微软雅黑" panose="020B0503020204020204" pitchFamily="34" charset="-122"/>
                <a:ea typeface="微软雅黑" panose="020B0503020204020204" pitchFamily="34" charset="-122"/>
              </a:rPr>
              <a:t>新建</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搜索</a:t>
            </a:r>
            <a:r>
              <a:rPr lang="en-US" altLang="zh-CN" sz="1600" b="1" dirty="0">
                <a:solidFill>
                  <a:schemeClr val="bg1"/>
                </a:solidFill>
                <a:latin typeface="微软雅黑" panose="020B0503020204020204" pitchFamily="34" charset="-122"/>
                <a:ea typeface="微软雅黑" panose="020B0503020204020204" pitchFamily="34" charset="-122"/>
              </a:rPr>
              <a:t>—UML</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177" name="文本框 17"/>
          <p:cNvSpPr txBox="1"/>
          <p:nvPr/>
        </p:nvSpPr>
        <p:spPr>
          <a:xfrm>
            <a:off x="1255713" y="2689225"/>
            <a:ext cx="3235325" cy="1754188"/>
          </a:xfrm>
          <a:prstGeom prst="rect">
            <a:avLst/>
          </a:prstGeom>
          <a:noFill/>
          <a:ln w="9525">
            <a:noFill/>
          </a:ln>
        </p:spPr>
        <p:txBody>
          <a:bodyPr wrap="none" anchor="t">
            <a:spAutoFit/>
          </a:bodyPr>
          <a:p>
            <a:pPr eaLnBrk="0" hangingPunct="0"/>
            <a:r>
              <a:rPr lang="zh-CN" altLang="en-US" b="1" dirty="0">
                <a:solidFill>
                  <a:schemeClr val="bg1"/>
                </a:solidFill>
                <a:latin typeface="微软雅黑" panose="020B0503020204020204" pitchFamily="34" charset="-122"/>
                <a:ea typeface="微软雅黑" panose="020B0503020204020204" pitchFamily="34" charset="-122"/>
              </a:rPr>
              <a:t>自带模板：</a:t>
            </a:r>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数据库表示法</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静态结构</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用例图</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UNL</a:t>
            </a:r>
            <a:r>
              <a:rPr lang="zh-CN" altLang="en-US" b="1" dirty="0">
                <a:solidFill>
                  <a:schemeClr val="bg1"/>
                </a:solidFill>
                <a:latin typeface="微软雅黑" panose="020B0503020204020204" pitchFamily="34" charset="-122"/>
                <a:ea typeface="微软雅黑" panose="020B0503020204020204" pitchFamily="34" charset="-122"/>
              </a:rPr>
              <a:t>序列图</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状态机图</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活动图</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8197"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8198"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8199" name="图片 5"/>
          <p:cNvPicPr>
            <a:picLocks noChangeAspect="1"/>
          </p:cNvPicPr>
          <p:nvPr/>
        </p:nvPicPr>
        <p:blipFill>
          <a:blip r:embed="rId1"/>
          <a:stretch>
            <a:fillRect/>
          </a:stretch>
        </p:blipFill>
        <p:spPr>
          <a:xfrm>
            <a:off x="5630863" y="1060450"/>
            <a:ext cx="5926137" cy="4959350"/>
          </a:xfrm>
          <a:prstGeom prst="rect">
            <a:avLst/>
          </a:prstGeom>
          <a:noFill/>
          <a:ln w="9525">
            <a:noFill/>
          </a:ln>
        </p:spPr>
      </p:pic>
      <p:sp>
        <p:nvSpPr>
          <p:cNvPr id="8200" name="文本框 16"/>
          <p:cNvSpPr txBox="1"/>
          <p:nvPr/>
        </p:nvSpPr>
        <p:spPr>
          <a:xfrm>
            <a:off x="2332038" y="1409700"/>
            <a:ext cx="2297112" cy="1014413"/>
          </a:xfrm>
          <a:prstGeom prst="rect">
            <a:avLst/>
          </a:prstGeom>
          <a:noFill/>
          <a:ln w="9525">
            <a:noFill/>
          </a:ln>
        </p:spPr>
        <p:txBody>
          <a:bodyPr wrap="square" anchor="t">
            <a:spAutoFit/>
          </a:bodyPr>
          <a:p>
            <a:pPr eaLnBrk="0" hangingPunct="0"/>
            <a:r>
              <a:rPr lang="en-US" altLang="zh-CN" sz="2000" b="1" dirty="0">
                <a:solidFill>
                  <a:schemeClr val="bg1"/>
                </a:solidFill>
                <a:latin typeface="微软雅黑" panose="020B0503020204020204" pitchFamily="34" charset="-122"/>
                <a:ea typeface="微软雅黑" panose="020B0503020204020204" pitchFamily="34" charset="-122"/>
                <a:hlinkClick r:id="rId2"/>
              </a:rPr>
              <a:t>Microsoft Visio</a:t>
            </a:r>
            <a:r>
              <a:rPr lang="zh-CN" altLang="en-US" sz="2000" b="1" dirty="0">
                <a:solidFill>
                  <a:schemeClr val="bg1"/>
                </a:solidFill>
                <a:latin typeface="微软雅黑" panose="020B0503020204020204" pitchFamily="34" charset="-122"/>
                <a:ea typeface="微软雅黑" panose="020B0503020204020204" pitchFamily="34" charset="-122"/>
              </a:rPr>
              <a:t>自带模板绘制的用例图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8201" name="图片 17"/>
          <p:cNvPicPr>
            <a:picLocks noChangeAspect="1"/>
          </p:cNvPicPr>
          <p:nvPr/>
        </p:nvPicPr>
        <p:blipFill>
          <a:blip r:embed="rId3"/>
          <a:stretch>
            <a:fillRect/>
          </a:stretch>
        </p:blipFill>
        <p:spPr>
          <a:xfrm>
            <a:off x="2070100" y="2903538"/>
            <a:ext cx="2951163" cy="34496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922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922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9223" name="矩形 16"/>
          <p:cNvSpPr/>
          <p:nvPr/>
        </p:nvSpPr>
        <p:spPr>
          <a:xfrm>
            <a:off x="2425700" y="2386013"/>
            <a:ext cx="4572000" cy="2306637"/>
          </a:xfrm>
          <a:prstGeom prst="rect">
            <a:avLst/>
          </a:prstGeom>
          <a:noFill/>
          <a:ln w="9525">
            <a:noFill/>
          </a:ln>
        </p:spPr>
        <p:txBody>
          <a:bodyPr anchor="t">
            <a:spAutoFit/>
          </a:bodyPr>
          <a:p>
            <a:pPr eaLnBrk="0" hangingPunct="0"/>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的模板</a:t>
            </a:r>
            <a:r>
              <a:rPr lang="en-US" altLang="zh-CN" sz="1600" b="1" dirty="0">
                <a:solidFill>
                  <a:schemeClr val="bg1"/>
                </a:solidFill>
                <a:latin typeface="微软雅黑" panose="020B0503020204020204" pitchFamily="34" charset="-122"/>
                <a:ea typeface="微软雅黑" panose="020B0503020204020204" pitchFamily="34" charset="-122"/>
                <a:hlinkClick r:id="rId1"/>
              </a:rPr>
              <a:t>Microsoft Visio</a:t>
            </a:r>
            <a:r>
              <a:rPr lang="zh-CN" altLang="en-US" sz="1600" b="1" dirty="0">
                <a:solidFill>
                  <a:schemeClr val="bg1"/>
                </a:solidFill>
                <a:latin typeface="微软雅黑" panose="020B0503020204020204" pitchFamily="34" charset="-122"/>
                <a:ea typeface="微软雅黑" panose="020B0503020204020204" pitchFamily="34" charset="-122"/>
              </a:rPr>
              <a:t>支持完整的</a:t>
            </a:r>
            <a:r>
              <a:rPr lang="en-US" altLang="zh-CN" sz="1600" b="1" dirty="0">
                <a:solidFill>
                  <a:schemeClr val="bg1"/>
                </a:solidFill>
                <a:latin typeface="微软雅黑" panose="020B0503020204020204" pitchFamily="34" charset="-122"/>
                <a:ea typeface="微软雅黑" panose="020B0503020204020204" pitchFamily="34" charset="-122"/>
              </a:rPr>
              <a:t>UML 2.5,</a:t>
            </a:r>
            <a:r>
              <a:rPr lang="zh-CN" altLang="en-US" sz="1600" b="1" dirty="0">
                <a:solidFill>
                  <a:schemeClr val="bg1"/>
                </a:solidFill>
                <a:latin typeface="微软雅黑" panose="020B0503020204020204" pitchFamily="34" charset="-122"/>
                <a:ea typeface="微软雅黑" panose="020B0503020204020204" pitchFamily="34" charset="-122"/>
              </a:rPr>
              <a:t>例如</a:t>
            </a:r>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用例图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类图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包图、对象图、复合结构图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交互图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序列图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通信图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交互概览图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活动图、状态机图、组件图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部署图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轮廓图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时序图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所有</a:t>
            </a:r>
            <a:r>
              <a:rPr lang="en-US" altLang="zh-CN" sz="1600" b="1" dirty="0">
                <a:solidFill>
                  <a:schemeClr val="bg1"/>
                </a:solidFill>
                <a:latin typeface="微软雅黑" panose="020B0503020204020204" pitchFamily="34" charset="-122"/>
                <a:ea typeface="微软雅黑" panose="020B0503020204020204" pitchFamily="34" charset="-122"/>
              </a:rPr>
              <a:t>UML 2.5</a:t>
            </a:r>
            <a:r>
              <a:rPr lang="zh-CN" altLang="en-US" sz="1600" b="1" dirty="0">
                <a:solidFill>
                  <a:schemeClr val="bg1"/>
                </a:solidFill>
                <a:latin typeface="微软雅黑" panose="020B0503020204020204" pitchFamily="34" charset="-122"/>
                <a:ea typeface="微软雅黑" panose="020B0503020204020204" pitchFamily="34" charset="-122"/>
              </a:rPr>
              <a:t>符号</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在</a:t>
            </a:r>
            <a:r>
              <a:rPr lang="en-US" altLang="zh-CN" sz="1600" b="1" dirty="0">
                <a:solidFill>
                  <a:schemeClr val="bg1"/>
                </a:solidFill>
                <a:latin typeface="微软雅黑" panose="020B0503020204020204" pitchFamily="34" charset="-122"/>
                <a:ea typeface="微软雅黑" panose="020B0503020204020204" pitchFamily="34" charset="-122"/>
              </a:rPr>
              <a:t>OMG</a:t>
            </a:r>
            <a:r>
              <a:rPr lang="zh-CN" altLang="en-US" sz="1600" b="1" dirty="0">
                <a:solidFill>
                  <a:schemeClr val="bg1"/>
                </a:solidFill>
                <a:latin typeface="微软雅黑" panose="020B0503020204020204" pitchFamily="34" charset="-122"/>
                <a:ea typeface="微软雅黑" panose="020B0503020204020204" pitchFamily="34" charset="-122"/>
              </a:rPr>
              <a:t>指定统一建模语言</a:t>
            </a:r>
            <a:r>
              <a:rPr lang="en-US" altLang="zh-CN" sz="1600" b="1" dirty="0">
                <a:solidFill>
                  <a:schemeClr val="bg1"/>
                </a:solidFill>
                <a:latin typeface="微软雅黑" panose="020B0503020204020204" pitchFamily="34" charset="-122"/>
                <a:ea typeface="微软雅黑" panose="020B0503020204020204" pitchFamily="34" charset="-122"/>
              </a:rPr>
              <a:t>UML(OMG),</a:t>
            </a:r>
            <a:r>
              <a:rPr lang="en-US" altLang="zh-CN" sz="1600" b="1" dirty="0" err="1">
                <a:solidFill>
                  <a:schemeClr val="bg1"/>
                </a:solidFill>
                <a:latin typeface="微软雅黑" panose="020B0503020204020204" pitchFamily="34" charset="-122"/>
                <a:ea typeface="微软雅黑" panose="020B0503020204020204" pitchFamily="34" charset="-122"/>
                <a:hlinkClick r:id="rId2"/>
              </a:rPr>
              <a:t>ptc</a:t>
            </a:r>
            <a:r>
              <a:rPr lang="en-US" altLang="zh-CN" sz="1600" b="1" dirty="0">
                <a:solidFill>
                  <a:schemeClr val="bg1"/>
                </a:solidFill>
                <a:latin typeface="微软雅黑" panose="020B0503020204020204" pitchFamily="34" charset="-122"/>
                <a:ea typeface="微软雅黑" panose="020B0503020204020204" pitchFamily="34" charset="-122"/>
                <a:hlinkClick r:id="rId2"/>
              </a:rPr>
              <a:t> / 2013-09-05</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以及 以前所有</a:t>
            </a:r>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版本中</a:t>
            </a:r>
            <a:r>
              <a:rPr lang="en-US" altLang="zh-CN" sz="1600" b="1" dirty="0">
                <a:solidFill>
                  <a:schemeClr val="bg1"/>
                </a:solidFill>
                <a:latin typeface="微软雅黑" panose="020B0503020204020204" pitchFamily="34" charset="-122"/>
                <a:ea typeface="微软雅黑" panose="020B0503020204020204" pitchFamily="34" charset="-122"/>
              </a:rPr>
              <a:t>,UML 2.4</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2.3</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2.2</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2.1</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2.0</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1.5</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1.4,UML 1.3</a:t>
            </a:r>
            <a:r>
              <a:rPr lang="zh-CN" altLang="en-US" sz="1600" b="1" dirty="0">
                <a:solidFill>
                  <a:schemeClr val="bg1"/>
                </a:solidFill>
                <a:latin typeface="微软雅黑" panose="020B0503020204020204" pitchFamily="34" charset="-122"/>
                <a:ea typeface="微软雅黑" panose="020B0503020204020204" pitchFamily="34" charset="-122"/>
              </a:rPr>
              <a:t>和</a:t>
            </a:r>
            <a:r>
              <a:rPr lang="en-US" altLang="zh-CN" sz="1600" b="1" dirty="0">
                <a:solidFill>
                  <a:schemeClr val="bg1"/>
                </a:solidFill>
                <a:latin typeface="微软雅黑" panose="020B0503020204020204" pitchFamily="34" charset="-122"/>
                <a:ea typeface="微软雅黑" panose="020B0503020204020204" pitchFamily="34" charset="-122"/>
              </a:rPr>
              <a:t>UML 1.4</a:t>
            </a:r>
            <a:r>
              <a:rPr lang="zh-CN" altLang="en-US" sz="1600" b="1" dirty="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9224" name="图片 17"/>
          <p:cNvPicPr>
            <a:picLocks noChangeAspect="1"/>
          </p:cNvPicPr>
          <p:nvPr/>
        </p:nvPicPr>
        <p:blipFill>
          <a:blip r:embed="rId3"/>
          <a:stretch>
            <a:fillRect/>
          </a:stretch>
        </p:blipFill>
        <p:spPr>
          <a:xfrm>
            <a:off x="2114550" y="4800600"/>
            <a:ext cx="3013075" cy="1176338"/>
          </a:xfrm>
          <a:prstGeom prst="rect">
            <a:avLst/>
          </a:prstGeom>
          <a:noFill/>
          <a:ln w="9525">
            <a:noFill/>
          </a:ln>
        </p:spPr>
      </p:pic>
      <p:sp>
        <p:nvSpPr>
          <p:cNvPr id="9225" name="文本框 18"/>
          <p:cNvSpPr txBox="1"/>
          <p:nvPr/>
        </p:nvSpPr>
        <p:spPr>
          <a:xfrm>
            <a:off x="2300288" y="1800225"/>
            <a:ext cx="2071687" cy="398463"/>
          </a:xfrm>
          <a:prstGeom prst="rect">
            <a:avLst/>
          </a:prstGeom>
          <a:noFill/>
          <a:ln w="9525">
            <a:noFill/>
          </a:ln>
        </p:spPr>
        <p:txBody>
          <a:bodyPr wrap="square" anchor="t">
            <a:spAutoFit/>
          </a:bodyPr>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下载</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模板包</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9226" name="图片 19"/>
          <p:cNvPicPr>
            <a:picLocks noChangeAspect="1"/>
          </p:cNvPicPr>
          <p:nvPr/>
        </p:nvPicPr>
        <p:blipFill>
          <a:blip r:embed="rId4"/>
          <a:stretch>
            <a:fillRect/>
          </a:stretch>
        </p:blipFill>
        <p:spPr>
          <a:xfrm>
            <a:off x="8121650" y="863600"/>
            <a:ext cx="2436813" cy="5133975"/>
          </a:xfrm>
          <a:prstGeom prst="rect">
            <a:avLst/>
          </a:prstGeom>
          <a:noFill/>
          <a:ln w="9525">
            <a:noFill/>
          </a:ln>
        </p:spPr>
      </p:pic>
      <p:sp>
        <p:nvSpPr>
          <p:cNvPr id="9227" name="文本框 24"/>
          <p:cNvSpPr txBox="1"/>
          <p:nvPr/>
        </p:nvSpPr>
        <p:spPr>
          <a:xfrm>
            <a:off x="5549900" y="5062538"/>
            <a:ext cx="2071688" cy="708025"/>
          </a:xfrm>
          <a:prstGeom prst="rect">
            <a:avLst/>
          </a:prstGeom>
          <a:noFill/>
          <a:ln w="9525">
            <a:noFill/>
          </a:ln>
        </p:spPr>
        <p:txBody>
          <a:bodyPr wrap="square" anchor="t">
            <a:spAutoFit/>
          </a:bodyPr>
          <a:p>
            <a:pPr eaLnBrk="0" hangingPunct="0"/>
            <a:r>
              <a:rPr lang="zh-CN" altLang="en-US" sz="2000" dirty="0">
                <a:solidFill>
                  <a:schemeClr val="bg1"/>
                </a:solidFill>
                <a:latin typeface="微软雅黑" panose="020B0503020204020204" pitchFamily="34" charset="-122"/>
                <a:ea typeface="微软雅黑" panose="020B0503020204020204" pitchFamily="34" charset="-122"/>
              </a:rPr>
              <a:t>更多形状→打开模具→选择地址</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5"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staruml</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3316" name="组合 1"/>
          <p:cNvGrpSpPr/>
          <p:nvPr/>
        </p:nvGrpSpPr>
        <p:grpSpPr>
          <a:xfrm>
            <a:off x="222250" y="328613"/>
            <a:ext cx="654050" cy="573087"/>
            <a:chOff x="0" y="0"/>
            <a:chExt cx="3252297" cy="2844316"/>
          </a:xfrm>
        </p:grpSpPr>
        <p:sp>
          <p:nvSpPr>
            <p:cNvPr id="10245"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0246"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10247" name="组合 3"/>
          <p:cNvGrpSpPr/>
          <p:nvPr/>
        </p:nvGrpSpPr>
        <p:grpSpPr>
          <a:xfrm>
            <a:off x="2357438" y="2792413"/>
            <a:ext cx="7404100" cy="1068387"/>
            <a:chOff x="1358" y="4467"/>
            <a:chExt cx="6106" cy="1126"/>
          </a:xfrm>
        </p:grpSpPr>
        <p:sp>
          <p:nvSpPr>
            <p:cNvPr id="10248" name="矩形 6"/>
            <p:cNvSpPr/>
            <p:nvPr/>
          </p:nvSpPr>
          <p:spPr>
            <a:xfrm>
              <a:off x="1358" y="4542"/>
              <a:ext cx="6106" cy="971"/>
            </a:xfrm>
            <a:prstGeom prst="rect">
              <a:avLst/>
            </a:prstGeom>
            <a:noFill/>
            <a:ln w="9525">
              <a:noFill/>
            </a:ln>
          </p:spPr>
          <p:txBody>
            <a:bodyPr anchor="t">
              <a:spAutoFit/>
            </a:bodyPr>
            <a:p>
              <a:r>
                <a:rPr lang="zh-CN" altLang="en-US" b="1" dirty="0">
                  <a:solidFill>
                    <a:schemeClr val="bg1"/>
                  </a:solidFill>
                  <a:latin typeface="微软雅黑" panose="020B0503020204020204" pitchFamily="34" charset="-122"/>
                  <a:ea typeface="微软雅黑" panose="020B0503020204020204" pitchFamily="34" charset="-122"/>
                </a:rPr>
                <a:t>StarUML(简称SU)，是一种创建UML类图，生成类图和其他类型的统一建模语言(UML)图表的工具。StarUML是一个开源项目之一发展快、灵活、可扩展性强(zj).【</a:t>
              </a:r>
              <a:r>
                <a:rPr lang="en-US" altLang="zh-CN" b="1" dirty="0">
                  <a:solidFill>
                    <a:schemeClr val="bg1"/>
                  </a:solidFill>
                  <a:latin typeface="微软雅黑" panose="020B0503020204020204" pitchFamily="34" charset="-122"/>
                  <a:ea typeface="微软雅黑" panose="020B0503020204020204" pitchFamily="34" charset="-122"/>
                </a:rPr>
                <a:t>1</a:t>
              </a:r>
              <a:r>
                <a:rPr lang="zh-CN" altLang="en-US"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0249" name="直接连接符 8"/>
            <p:cNvCxnSpPr/>
            <p:nvPr/>
          </p:nvCxnSpPr>
          <p:spPr>
            <a:xfrm flipV="1">
              <a:off x="1432" y="4467"/>
              <a:ext cx="5943" cy="28"/>
            </a:xfrm>
            <a:prstGeom prst="line">
              <a:avLst/>
            </a:prstGeom>
            <a:ln w="15875" cap="flat" cmpd="sng">
              <a:solidFill>
                <a:schemeClr val="bg1"/>
              </a:solidFill>
              <a:prstDash val="solid"/>
              <a:round/>
              <a:headEnd type="none" w="med" len="med"/>
              <a:tailEnd type="none" w="med" len="med"/>
            </a:ln>
          </p:spPr>
        </p:cxnSp>
        <p:cxnSp>
          <p:nvCxnSpPr>
            <p:cNvPr id="10250" name="直接连接符 9"/>
            <p:cNvCxnSpPr/>
            <p:nvPr/>
          </p:nvCxnSpPr>
          <p:spPr>
            <a:xfrm flipV="1">
              <a:off x="1439" y="5566"/>
              <a:ext cx="5943" cy="27"/>
            </a:xfrm>
            <a:prstGeom prst="line">
              <a:avLst/>
            </a:prstGeom>
            <a:ln w="15875" cap="flat" cmpd="sng">
              <a:solidFill>
                <a:schemeClr val="bg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500"/>
                                        <p:tgtEl>
                                          <p:spTgt spid="133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p:cTn id="11" dur="1000" fill="hold"/>
                                        <p:tgtEl>
                                          <p:spTgt spid="13314"/>
                                        </p:tgtEl>
                                        <p:attrNameLst>
                                          <p:attrName>ppt_w</p:attrName>
                                        </p:attrNameLst>
                                      </p:cBhvr>
                                      <p:tavLst>
                                        <p:tav tm="0">
                                          <p:val>
                                            <p:fltVal val="0.000000"/>
                                          </p:val>
                                        </p:tav>
                                        <p:tav tm="100000">
                                          <p:val>
                                            <p:strVal val="#ppt_w"/>
                                          </p:val>
                                        </p:tav>
                                      </p:tavLst>
                                    </p:anim>
                                    <p:anim calcmode="lin" valueType="num">
                                      <p:cBhvr>
                                        <p:cTn id="12" dur="1000" fill="hold"/>
                                        <p:tgtEl>
                                          <p:spTgt spid="13314"/>
                                        </p:tgtEl>
                                        <p:attrNameLst>
                                          <p:attrName>ppt_h</p:attrName>
                                        </p:attrNameLst>
                                      </p:cBhvr>
                                      <p:tavLst>
                                        <p:tav tm="0">
                                          <p:val>
                                            <p:fltVal val="0.000000"/>
                                          </p:val>
                                        </p:tav>
                                        <p:tav tm="100000">
                                          <p:val>
                                            <p:strVal val="#ppt_h"/>
                                          </p:val>
                                        </p:tav>
                                      </p:tavLst>
                                    </p:anim>
                                    <p:animEffect transition="in" filter="fade">
                                      <p:cBhvr>
                                        <p:cTn id="13" dur="1000"/>
                                        <p:tgtEl>
                                          <p:spTgt spid="1331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3315"/>
                                        </p:tgtEl>
                                        <p:attrNameLst>
                                          <p:attrName>style.visibility</p:attrName>
                                        </p:attrNameLst>
                                      </p:cBhvr>
                                      <p:to>
                                        <p:strVal val="visible"/>
                                      </p:to>
                                    </p:set>
                                    <p:anim calcmode="lin" valueType="num">
                                      <p:cBhvr>
                                        <p:cTn id="16" dur="500" decel="50000" fill="hold">
                                          <p:stCondLst>
                                            <p:cond delay="0"/>
                                          </p:stCondLst>
                                        </p:cTn>
                                        <p:tgtEl>
                                          <p:spTgt spid="1331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331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3315"/>
                                        </p:tgtEl>
                                        <p:attrNameLst>
                                          <p:attrName>ppt_w</p:attrName>
                                        </p:attrNameLst>
                                      </p:cBhvr>
                                      <p:tavLst>
                                        <p:tav tm="0">
                                          <p:val>
                                            <p:strVal val="#ppt_w*.05"/>
                                          </p:val>
                                        </p:tav>
                                        <p:tav tm="100000">
                                          <p:val>
                                            <p:strVal val="#ppt_w"/>
                                          </p:val>
                                        </p:tav>
                                      </p:tavLst>
                                    </p:anim>
                                    <p:anim calcmode="lin" valueType="num">
                                      <p:cBhvr>
                                        <p:cTn id="19" dur="1000" fill="hold"/>
                                        <p:tgtEl>
                                          <p:spTgt spid="1331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331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331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331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p:bldP spid="133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staruml</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126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7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4355" name="矩形 21"/>
          <p:cNvSpPr/>
          <p:nvPr/>
        </p:nvSpPr>
        <p:spPr>
          <a:xfrm>
            <a:off x="2289175" y="1990725"/>
            <a:ext cx="7091363" cy="4398963"/>
          </a:xfrm>
          <a:prstGeom prst="rect">
            <a:avLst/>
          </a:prstGeom>
          <a:noFill/>
          <a:ln w="9525">
            <a:noFill/>
          </a:ln>
        </p:spPr>
        <p:txBody>
          <a:bodyPr wrap="square" anchor="t">
            <a:spAutoFit/>
          </a:bodyPr>
          <a:p>
            <a:r>
              <a:rPr lang="zh-CN" altLang="en-US" sz="1400" b="1" dirty="0">
                <a:solidFill>
                  <a:schemeClr val="bg1"/>
                </a:solidFill>
                <a:latin typeface="微软雅黑" panose="020B0503020204020204" pitchFamily="34" charset="-122"/>
                <a:ea typeface="微软雅黑" panose="020B0503020204020204" pitchFamily="34" charset="-122"/>
              </a:rPr>
              <a:t>● 可绘制9款UML图：用例图、类图、序列图、状态图、活动图、通信图、构件图、部署图以及复合结构图等。</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完全免费：StarUML是一套开放源码的软件，不仅免费自由下载，连代码都免费开放。</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多种格式影像文件：可导出JPG、JPEG、BMP、EMF和WMF等格式的影像文件。</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语法检验：StarUML遵守UML的语法规则，不支持违反语法的动作。</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正反向工程：StarUML可以依据类图的内容生成Java、C++、C#代码，也能够读取Java、C++、C#代码反向生成类图。反向工程有两个主要用途，其一是旧有的源码反转成图之后，可以构建UML模型的方式继续将新的设计添加上去；另一项用途是想要解析源码时，可以通过反转的类图来理解，不再需要查看一行又一行的代码，这将节省大量的时间和精力。</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支持XMI：StarUML接受XMI 1.1、1.2和1.3版的导入导出。XMI是一种以XML为基础的交换格式，用以交换不同开发工具所生成的UML模型。</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导入Rose文件：StarUML可以读取Rational Rose生成的文件，让原先Rose的用户可以转而使用免费的StarUML。早期，Rational Rose是市场占有率最高的UML开发工具，同时也是相当昂贵的工具。由于Rational Rose非常闻名，后来让IBM给收购了。</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支持模式：支持23种GoF模式(Pattern)，以及3种EJB模式。GoF模式出自于Erich Gamma等4人合著的Design Patterns：Elements of Reusable Object-Oriented Software一书，其内列出了23种软件模式，可解决软件设计上的特定问题。StarUML也支持3种常用的EJB模式，分别为EntityEJB、MessageDrivenEJB、SessionEJB。</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StarUML也结合了模式和自动生成代码的功能，方便落实设计。【</a:t>
            </a:r>
            <a:r>
              <a:rPr lang="en-US" altLang="zh-CN" sz="1400" b="1" dirty="0">
                <a:solidFill>
                  <a:schemeClr val="bg1"/>
                </a:solidFill>
                <a:latin typeface="微软雅黑" panose="020B0503020204020204" pitchFamily="34" charset="-122"/>
                <a:ea typeface="微软雅黑" panose="020B0503020204020204" pitchFamily="34" charset="-122"/>
              </a:rPr>
              <a:t>1</a:t>
            </a:r>
            <a:r>
              <a:rPr lang="zh-CN" altLang="en-US" sz="1400" b="1" dirty="0">
                <a:solidFill>
                  <a:schemeClr val="bg1"/>
                </a:solidFill>
                <a:latin typeface="微软雅黑" panose="020B0503020204020204" pitchFamily="34" charset="-122"/>
                <a:ea typeface="微软雅黑" panose="020B0503020204020204" pitchFamily="34" charset="-122"/>
              </a:rPr>
              <a:t>】</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14356" name="直接连接符 22"/>
          <p:cNvCxnSpPr/>
          <p:nvPr/>
        </p:nvCxnSpPr>
        <p:spPr>
          <a:xfrm>
            <a:off x="2387600" y="1898650"/>
            <a:ext cx="6661150" cy="19050"/>
          </a:xfrm>
          <a:prstGeom prst="line">
            <a:avLst/>
          </a:prstGeom>
          <a:ln w="6350" cap="flat" cmpd="sng">
            <a:solidFill>
              <a:schemeClr val="bg1"/>
            </a:solidFill>
            <a:prstDash val="solid"/>
            <a:round/>
            <a:headEnd type="none" w="med" len="med"/>
            <a:tailEnd type="none" w="med" len="med"/>
          </a:ln>
        </p:spPr>
      </p:cxnSp>
      <p:sp>
        <p:nvSpPr>
          <p:cNvPr id="14357" name="文本框 23"/>
          <p:cNvSpPr txBox="1"/>
          <p:nvPr/>
        </p:nvSpPr>
        <p:spPr>
          <a:xfrm>
            <a:off x="2322513" y="1438275"/>
            <a:ext cx="3956050" cy="460375"/>
          </a:xfrm>
          <a:prstGeom prst="rect">
            <a:avLst/>
          </a:prstGeom>
          <a:noFill/>
          <a:ln w="9525">
            <a:noFill/>
          </a:ln>
        </p:spPr>
        <p:txBody>
          <a:bodyPr anchor="t">
            <a:spAutoFit/>
          </a:bodyPr>
          <a:p>
            <a:r>
              <a:rPr lang="zh-CN" altLang="en-US" sz="2400" b="1" dirty="0">
                <a:solidFill>
                  <a:schemeClr val="bg1"/>
                </a:solidFill>
                <a:latin typeface="微软雅黑" panose="020B0503020204020204" pitchFamily="34" charset="-122"/>
                <a:ea typeface="微软雅黑" panose="020B0503020204020204" pitchFamily="34" charset="-122"/>
              </a:rPr>
              <a:t>特点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14355"/>
                                        </p:tgtEl>
                                        <p:attrNameLst>
                                          <p:attrName>style.visibility</p:attrName>
                                        </p:attrNameLst>
                                      </p:cBhvr>
                                      <p:to>
                                        <p:strVal val="visible"/>
                                      </p:to>
                                    </p:set>
                                    <p:animEffect transition="in" filter="box(out)">
                                      <p:cBhvr>
                                        <p:cTn id="26" dur="2000"/>
                                        <p:tgtEl>
                                          <p:spTgt spid="14355"/>
                                        </p:tgtEl>
                                      </p:cBhvr>
                                    </p:animEffect>
                                  </p:childTnLst>
                                </p:cTn>
                              </p:par>
                              <p:par>
                                <p:cTn id="27" presetID="4" presetClass="entr" presetSubtype="32" fill="hold" nodeType="withEffect">
                                  <p:stCondLst>
                                    <p:cond delay="0"/>
                                  </p:stCondLst>
                                  <p:childTnLst>
                                    <p:set>
                                      <p:cBhvr>
                                        <p:cTn id="28" dur="1" fill="hold">
                                          <p:stCondLst>
                                            <p:cond delay="0"/>
                                          </p:stCondLst>
                                        </p:cTn>
                                        <p:tgtEl>
                                          <p:spTgt spid="14356"/>
                                        </p:tgtEl>
                                        <p:attrNameLst>
                                          <p:attrName>style.visibility</p:attrName>
                                        </p:attrNameLst>
                                      </p:cBhvr>
                                      <p:to>
                                        <p:strVal val="visible"/>
                                      </p:to>
                                    </p:set>
                                    <p:animEffect transition="in" filter="box(out)">
                                      <p:cBhvr>
                                        <p:cTn id="29" dur="2000"/>
                                        <p:tgtEl>
                                          <p:spTgt spid="14356"/>
                                        </p:tgtEl>
                                      </p:cBhvr>
                                    </p:animEffect>
                                  </p:childTnLst>
                                </p:cTn>
                              </p:par>
                              <p:par>
                                <p:cTn id="30" presetID="4" presetClass="entr" presetSubtype="32" fill="hold" grpId="0" nodeType="withEffect">
                                  <p:stCondLst>
                                    <p:cond delay="0"/>
                                  </p:stCondLst>
                                  <p:childTnLst>
                                    <p:set>
                                      <p:cBhvr>
                                        <p:cTn id="31" dur="1" fill="hold">
                                          <p:stCondLst>
                                            <p:cond delay="0"/>
                                          </p:stCondLst>
                                        </p:cTn>
                                        <p:tgtEl>
                                          <p:spTgt spid="14357"/>
                                        </p:tgtEl>
                                        <p:attrNameLst>
                                          <p:attrName>style.visibility</p:attrName>
                                        </p:attrNameLst>
                                      </p:cBhvr>
                                      <p:to>
                                        <p:strVal val="visible"/>
                                      </p:to>
                                    </p:set>
                                    <p:animEffect transition="in" filter="box(out)">
                                      <p:cBhvr>
                                        <p:cTn id="32" dur="2000"/>
                                        <p:tgtEl>
                                          <p:spTgt spid="14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P spid="14355" grpId="0"/>
      <p:bldP spid="1435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建模工具对比</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2293"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2294"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p>
            <a:endParaRPr lang="zh-CN" altLang="en-US"/>
          </a:p>
        </p:txBody>
      </p:sp>
      <p:sp>
        <p:nvSpPr>
          <p:cNvPr id="11275" name="矩形 1"/>
          <p:cNvSpPr/>
          <p:nvPr/>
        </p:nvSpPr>
        <p:spPr>
          <a:xfrm>
            <a:off x="406400" y="4881563"/>
            <a:ext cx="3519488" cy="1630362"/>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VISIO原来仅仅是一种画图工具，能够用来描述各种图形（从电路图到房屋结构图），也是到VISIO2000才开始引进软件分析设计功能到代码生成的全部功能，它可以说是目前最能够用图形方式来表达各种商业图形用途的工具（对软件开发中的UML支持仅仅是其中很少的一部分）。它跟微软的office产品的能够很好兼容。能够把图形直接复制或者内嵌到WORD的文档中。但是对于代码的生成更多是支持微软的产品如VB，VC++，C#，MS SQL Server 等（这也是微软的传统），所以它可以说用于图形语义的描述比较方便，但是用于软件开发过程的迭代开发则有点牵强。【</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76" name="TextBox 1016"/>
          <p:cNvSpPr txBox="1"/>
          <p:nvPr/>
        </p:nvSpPr>
        <p:spPr>
          <a:xfrm>
            <a:off x="2400300" y="4529138"/>
            <a:ext cx="654050" cy="336550"/>
          </a:xfrm>
          <a:prstGeom prst="rect">
            <a:avLst/>
          </a:prstGeom>
          <a:noFill/>
          <a:ln w="9525">
            <a:noFill/>
          </a:ln>
        </p:spPr>
        <p:txBody>
          <a:bodyPr wrap="none" anchor="t">
            <a:spAutoFit/>
          </a:bodyPr>
          <a:p>
            <a:pPr algn="ctr"/>
            <a:r>
              <a:rPr lang="en-US" altLang="zh-CN" sz="1600" b="1" dirty="0">
                <a:solidFill>
                  <a:schemeClr val="bg1"/>
                </a:solidFill>
                <a:latin typeface="微软雅黑" panose="020B0503020204020204" pitchFamily="34" charset="-122"/>
                <a:ea typeface="微软雅黑" panose="020B0503020204020204" pitchFamily="34" charset="-122"/>
              </a:rPr>
              <a:t>visio</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1277" name="TextBox 1016"/>
          <p:cNvSpPr txBox="1"/>
          <p:nvPr/>
        </p:nvSpPr>
        <p:spPr>
          <a:xfrm>
            <a:off x="8659813" y="4529138"/>
            <a:ext cx="996950"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rPr>
              <a:t>对比分析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78" name="矩形 1"/>
          <p:cNvSpPr/>
          <p:nvPr/>
        </p:nvSpPr>
        <p:spPr>
          <a:xfrm>
            <a:off x="222250" y="2182813"/>
            <a:ext cx="3576638" cy="1630362"/>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ROSE是直接从UML发展而诞生的设计工具，它的出现就是为了对UML建模的支持，ROSE一开始没有对数据库端建模的支持，但是在现在的版本中已经加入数据库建模的功能。ROSE主要是在开发过程中的各种语义、模块、对象以及流程，状态等描述比较好，主要体现在能够从各个方面和角度来分析和设计，使软件的开发蓝图更清晰，内部结构更加明朗（但是它的结构仅仅对那些对掌握UML的开发人员，也就是说对客户了解系统的功能和流程等并不一定很有效），对系统的代码框架生成有很好的支持。但对数据库的开发管理和数据库端的迭代不是很好。【</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79" name="TextBox 1016"/>
          <p:cNvSpPr txBox="1"/>
          <p:nvPr/>
        </p:nvSpPr>
        <p:spPr>
          <a:xfrm>
            <a:off x="1998663" y="1768475"/>
            <a:ext cx="1577975" cy="336550"/>
          </a:xfrm>
          <a:prstGeom prst="rect">
            <a:avLst/>
          </a:prstGeom>
          <a:noFill/>
          <a:ln w="9525">
            <a:noFill/>
          </a:ln>
        </p:spPr>
        <p:txBody>
          <a:bodyPr wrap="none" anchor="t">
            <a:spAutoFit/>
          </a:bodyPr>
          <a:p>
            <a:pPr algn="ctr"/>
            <a:r>
              <a:rPr lang="en-US" altLang="zh-CN" sz="1600" b="1" dirty="0">
                <a:solidFill>
                  <a:schemeClr val="bg1"/>
                </a:solidFill>
                <a:latin typeface="微软雅黑" panose="020B0503020204020204" pitchFamily="34" charset="-122"/>
                <a:ea typeface="微软雅黑" panose="020B0503020204020204" pitchFamily="34" charset="-122"/>
              </a:rPr>
              <a:t>Rational Rose</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1280" name="TextBox 1016"/>
          <p:cNvSpPr txBox="1"/>
          <p:nvPr/>
        </p:nvSpPr>
        <p:spPr>
          <a:xfrm>
            <a:off x="8299450" y="1774825"/>
            <a:ext cx="1730375"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rPr>
              <a:t>PowerDesigner</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81" name="矩形 1"/>
          <p:cNvSpPr/>
          <p:nvPr/>
        </p:nvSpPr>
        <p:spPr>
          <a:xfrm>
            <a:off x="8588375" y="4926013"/>
            <a:ext cx="3030538" cy="1784350"/>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从使用的角度分析，Rational Rose易于使用，支持使用多种构件和多种语言的复杂系统建模；利用双向工程技术可以实现迭代式开发；团队管理特性支持大型、复杂的项目和大型而且通常队员分散在各个不同地方的开发团队。同时，Rational Rose与微软Visual Studio系列工具中GUI的完美结合所带来的方便性，使得它成为绝大多数开发人员首选建模工具；Rose还是市场上第一个提供对基于UML的数据建模和Web建模支持的工具。此外，Rose还为其他一些领域提供支持，如用户定制和产品性能改进。【</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82" name="矩形 1"/>
          <p:cNvSpPr/>
          <p:nvPr/>
        </p:nvSpPr>
        <p:spPr>
          <a:xfrm>
            <a:off x="8588375" y="2171700"/>
            <a:ext cx="3513138" cy="2092325"/>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PowerDesigner原来是对数据库建模而发展起来的一种数据库建模工具。直到7.0版才开始对面向对象的开发的支持，后来又引入了对UML的支持。但是由于PowerDesigner侧重不一样，所以它对数据库建模的支持很好，支持了能够看到的90%左右的数据库，对UML的建模使用到的各种图的支持比较滞后。但是在最近得到加强。所以使用它来进行UML开发的并不多，很多人都是用它来作为数据库的建模。如果使用UML分析，它的优点是生成代码时对Sybase的产品PowerBuilder的支持很好（其它UML建模工具则没有或者需要一定的插件），其他面向对象语言如 C++，Java，VB，C#等支持也不错。但是它好像继承了Sybase公司的一贯传统，对中国的市场不是很看好，所以对中文的支持总是有这样或那样的问题。【</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000000"/>
                                          </p:val>
                                        </p:tav>
                                        <p:tav tm="100000">
                                          <p:val>
                                            <p:strVal val="#ppt_w"/>
                                          </p:val>
                                        </p:tav>
                                      </p:tavLst>
                                    </p:anim>
                                    <p:anim calcmode="lin" valueType="num">
                                      <p:cBhvr>
                                        <p:cTn id="12" dur="1000" fill="hold"/>
                                        <p:tgtEl>
                                          <p:spTgt spid="11266"/>
                                        </p:tgtEl>
                                        <p:attrNameLst>
                                          <p:attrName>ppt_h</p:attrName>
                                        </p:attrNameLst>
                                      </p:cBhvr>
                                      <p:tavLst>
                                        <p:tav tm="0">
                                          <p:val>
                                            <p:fltVal val="0.00000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par>
                          <p:cTn id="37" fill="hold">
                            <p:stCondLst>
                              <p:cond delay="3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1275"/>
                                        </p:tgtEl>
                                        <p:attrNameLst>
                                          <p:attrName>style.visibility</p:attrName>
                                        </p:attrNameLst>
                                      </p:cBhvr>
                                      <p:to>
                                        <p:strVal val="visible"/>
                                      </p:to>
                                    </p:set>
                                    <p:anim calcmode="lin" valueType="num">
                                      <p:cBhvr>
                                        <p:cTn id="40" dur="250" fill="hold"/>
                                        <p:tgtEl>
                                          <p:spTgt spid="11275"/>
                                        </p:tgtEl>
                                        <p:attrNameLst>
                                          <p:attrName>ppt_x</p:attrName>
                                        </p:attrNameLst>
                                      </p:cBhvr>
                                      <p:tavLst>
                                        <p:tav tm="0">
                                          <p:val>
                                            <p:strVal val="#ppt_x"/>
                                          </p:val>
                                        </p:tav>
                                        <p:tav tm="50000">
                                          <p:val>
                                            <p:strVal val="#ppt_x+.1"/>
                                          </p:val>
                                        </p:tav>
                                        <p:tav tm="100000">
                                          <p:val>
                                            <p:strVal val="#ppt_x"/>
                                          </p:val>
                                        </p:tav>
                                      </p:tavLst>
                                    </p:anim>
                                    <p:anim calcmode="lin" valueType="num">
                                      <p:cBhvr>
                                        <p:cTn id="41" dur="250" fill="hold"/>
                                        <p:tgtEl>
                                          <p:spTgt spid="11275"/>
                                        </p:tgtEl>
                                        <p:attrNameLst>
                                          <p:attrName>ppt_y</p:attrName>
                                        </p:attrNameLst>
                                      </p:cBhvr>
                                      <p:tavLst>
                                        <p:tav tm="0">
                                          <p:val>
                                            <p:strVal val="#ppt_y"/>
                                          </p:val>
                                        </p:tav>
                                        <p:tav tm="100000">
                                          <p:val>
                                            <p:strVal val="#ppt_y"/>
                                          </p:val>
                                        </p:tav>
                                      </p:tavLst>
                                    </p:anim>
                                    <p:anim calcmode="lin" valueType="num">
                                      <p:cBhvr>
                                        <p:cTn id="42" dur="250" fill="hold"/>
                                        <p:tgtEl>
                                          <p:spTgt spid="11275"/>
                                        </p:tgtEl>
                                        <p:attrNameLst>
                                          <p:attrName>ppt_h</p:attrName>
                                        </p:attrNameLst>
                                      </p:cBhvr>
                                      <p:tavLst>
                                        <p:tav tm="0">
                                          <p:val>
                                            <p:strVal val="#ppt_h/10"/>
                                          </p:val>
                                        </p:tav>
                                        <p:tav tm="50000">
                                          <p:val>
                                            <p:strVal val="#ppt_h+.01"/>
                                          </p:val>
                                        </p:tav>
                                        <p:tav tm="100000">
                                          <p:val>
                                            <p:strVal val="#ppt_h"/>
                                          </p:val>
                                        </p:tav>
                                      </p:tavLst>
                                    </p:anim>
                                    <p:anim calcmode="lin" valueType="num">
                                      <p:cBhvr>
                                        <p:cTn id="43" dur="250" fill="hold"/>
                                        <p:tgtEl>
                                          <p:spTgt spid="11275"/>
                                        </p:tgtEl>
                                        <p:attrNameLst>
                                          <p:attrName>ppt_w</p:attrName>
                                        </p:attrNameLst>
                                      </p:cBhvr>
                                      <p:tavLst>
                                        <p:tav tm="0">
                                          <p:val>
                                            <p:strVal val="#ppt_w/10"/>
                                          </p:val>
                                        </p:tav>
                                        <p:tav tm="50000">
                                          <p:val>
                                            <p:strVal val="#ppt_w+.01"/>
                                          </p:val>
                                        </p:tav>
                                        <p:tav tm="100000">
                                          <p:val>
                                            <p:strVal val="#ppt_w"/>
                                          </p:val>
                                        </p:tav>
                                      </p:tavLst>
                                    </p:anim>
                                    <p:animEffect transition="in" filter="fade">
                                      <p:cBhvr>
                                        <p:cTn id="44" dur="250" tmFilter="0,0; .5, 1; 1, 1"/>
                                        <p:tgtEl>
                                          <p:spTgt spid="11275"/>
                                        </p:tgtEl>
                                      </p:cBhvr>
                                    </p:animEffect>
                                  </p:childTnLst>
                                </p:cTn>
                              </p:par>
                              <p:par>
                                <p:cTn id="45" presetID="56" presetClass="entr" presetSubtype="0" fill="hold" grpId="0" nodeType="withEffect">
                                  <p:stCondLst>
                                    <p:cond delay="0"/>
                                  </p:stCondLst>
                                  <p:iterate type="lt">
                                    <p:tmPct val="10000"/>
                                  </p:iterate>
                                  <p:childTnLst>
                                    <p:set>
                                      <p:cBhvr>
                                        <p:cTn id="46" dur="1" fill="hold">
                                          <p:stCondLst>
                                            <p:cond delay="0"/>
                                          </p:stCondLst>
                                        </p:cTn>
                                        <p:tgtEl>
                                          <p:spTgt spid="11276"/>
                                        </p:tgtEl>
                                        <p:attrNameLst>
                                          <p:attrName>style.visibility</p:attrName>
                                        </p:attrNameLst>
                                      </p:cBhvr>
                                      <p:to>
                                        <p:strVal val="visible"/>
                                      </p:to>
                                    </p:set>
                                    <p:anim by="(-#ppt_w*2)" calcmode="lin" valueType="num">
                                      <p:cBhvr rctx="PPT">
                                        <p:cTn id="47" dur="250" autoRev="1" fill="hold">
                                          <p:stCondLst>
                                            <p:cond delay="0"/>
                                          </p:stCondLst>
                                        </p:cTn>
                                        <p:tgtEl>
                                          <p:spTgt spid="11276"/>
                                        </p:tgtEl>
                                        <p:attrNameLst>
                                          <p:attrName>ppt_w</p:attrName>
                                        </p:attrNameLst>
                                      </p:cBhvr>
                                    </p:anim>
                                    <p:anim by="(#ppt_w*0.50)" calcmode="lin" valueType="num">
                                      <p:cBhvr>
                                        <p:cTn id="48" dur="250" decel="50000" autoRev="1" fill="hold">
                                          <p:stCondLst>
                                            <p:cond delay="0"/>
                                          </p:stCondLst>
                                        </p:cTn>
                                        <p:tgtEl>
                                          <p:spTgt spid="11276"/>
                                        </p:tgtEl>
                                        <p:attrNameLst>
                                          <p:attrName>ppt_x</p:attrName>
                                        </p:attrNameLst>
                                      </p:cBhvr>
                                    </p:anim>
                                    <p:anim from="(-#ppt_h/2)" to="(#ppt_y)" calcmode="lin" valueType="num">
                                      <p:cBhvr>
                                        <p:cTn id="49" dur="500" fill="hold">
                                          <p:stCondLst>
                                            <p:cond delay="0"/>
                                          </p:stCondLst>
                                        </p:cTn>
                                        <p:tgtEl>
                                          <p:spTgt spid="11276"/>
                                        </p:tgtEl>
                                        <p:attrNameLst>
                                          <p:attrName>ppt_y</p:attrName>
                                        </p:attrNameLst>
                                      </p:cBhvr>
                                    </p:anim>
                                    <p:animRot by="21600000">
                                      <p:cBhvr>
                                        <p:cTn id="50" dur="500" fill="hold">
                                          <p:stCondLst>
                                            <p:cond delay="0"/>
                                          </p:stCondLst>
                                        </p:cTn>
                                        <p:tgtEl>
                                          <p:spTgt spid="11276"/>
                                        </p:tgtEl>
                                        <p:attrNameLst>
                                          <p:attrName>r</p:attrName>
                                        </p:attrNameLst>
                                      </p:cBhvr>
                                    </p:animRot>
                                  </p:childTnLst>
                                </p:cTn>
                              </p:par>
                              <p:par>
                                <p:cTn id="51" presetID="56" presetClass="entr" presetSubtype="0" fill="hold" grpId="0" nodeType="withEffect">
                                  <p:stCondLst>
                                    <p:cond delay="0"/>
                                  </p:stCondLst>
                                  <p:iterate type="lt">
                                    <p:tmPct val="10000"/>
                                  </p:iterate>
                                  <p:childTnLst>
                                    <p:set>
                                      <p:cBhvr>
                                        <p:cTn id="52" dur="1" fill="hold">
                                          <p:stCondLst>
                                            <p:cond delay="0"/>
                                          </p:stCondLst>
                                        </p:cTn>
                                        <p:tgtEl>
                                          <p:spTgt spid="11277"/>
                                        </p:tgtEl>
                                        <p:attrNameLst>
                                          <p:attrName>style.visibility</p:attrName>
                                        </p:attrNameLst>
                                      </p:cBhvr>
                                      <p:to>
                                        <p:strVal val="visible"/>
                                      </p:to>
                                    </p:set>
                                    <p:anim by="(-#ppt_w*2)" calcmode="lin" valueType="num">
                                      <p:cBhvr rctx="PPT">
                                        <p:cTn id="53" dur="250" autoRev="1" fill="hold">
                                          <p:stCondLst>
                                            <p:cond delay="0"/>
                                          </p:stCondLst>
                                        </p:cTn>
                                        <p:tgtEl>
                                          <p:spTgt spid="11277"/>
                                        </p:tgtEl>
                                        <p:attrNameLst>
                                          <p:attrName>ppt_w</p:attrName>
                                        </p:attrNameLst>
                                      </p:cBhvr>
                                    </p:anim>
                                    <p:anim by="(#ppt_w*0.50)" calcmode="lin" valueType="num">
                                      <p:cBhvr>
                                        <p:cTn id="54" dur="250" decel="50000" autoRev="1" fill="hold">
                                          <p:stCondLst>
                                            <p:cond delay="0"/>
                                          </p:stCondLst>
                                        </p:cTn>
                                        <p:tgtEl>
                                          <p:spTgt spid="11277"/>
                                        </p:tgtEl>
                                        <p:attrNameLst>
                                          <p:attrName>ppt_x</p:attrName>
                                        </p:attrNameLst>
                                      </p:cBhvr>
                                    </p:anim>
                                    <p:anim from="(-#ppt_h/2)" to="(#ppt_y)" calcmode="lin" valueType="num">
                                      <p:cBhvr>
                                        <p:cTn id="55" dur="500" fill="hold">
                                          <p:stCondLst>
                                            <p:cond delay="0"/>
                                          </p:stCondLst>
                                        </p:cTn>
                                        <p:tgtEl>
                                          <p:spTgt spid="11277"/>
                                        </p:tgtEl>
                                        <p:attrNameLst>
                                          <p:attrName>ppt_y</p:attrName>
                                        </p:attrNameLst>
                                      </p:cBhvr>
                                    </p:anim>
                                    <p:animRot by="21600000">
                                      <p:cBhvr>
                                        <p:cTn id="56" dur="500" fill="hold">
                                          <p:stCondLst>
                                            <p:cond delay="0"/>
                                          </p:stCondLst>
                                        </p:cTn>
                                        <p:tgtEl>
                                          <p:spTgt spid="11277"/>
                                        </p:tgtEl>
                                        <p:attrNameLst>
                                          <p:attrName>r</p:attrName>
                                        </p:attrNameLst>
                                      </p:cBhvr>
                                    </p:animRot>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11278"/>
                                        </p:tgtEl>
                                        <p:attrNameLst>
                                          <p:attrName>style.visibility</p:attrName>
                                        </p:attrNameLst>
                                      </p:cBhvr>
                                      <p:to>
                                        <p:strVal val="visible"/>
                                      </p:to>
                                    </p:set>
                                    <p:anim calcmode="lin" valueType="num">
                                      <p:cBhvr>
                                        <p:cTn id="59" dur="250" fill="hold"/>
                                        <p:tgtEl>
                                          <p:spTgt spid="11278"/>
                                        </p:tgtEl>
                                        <p:attrNameLst>
                                          <p:attrName>ppt_x</p:attrName>
                                        </p:attrNameLst>
                                      </p:cBhvr>
                                      <p:tavLst>
                                        <p:tav tm="0">
                                          <p:val>
                                            <p:strVal val="#ppt_x"/>
                                          </p:val>
                                        </p:tav>
                                        <p:tav tm="50000">
                                          <p:val>
                                            <p:strVal val="#ppt_x+.1"/>
                                          </p:val>
                                        </p:tav>
                                        <p:tav tm="100000">
                                          <p:val>
                                            <p:strVal val="#ppt_x"/>
                                          </p:val>
                                        </p:tav>
                                      </p:tavLst>
                                    </p:anim>
                                    <p:anim calcmode="lin" valueType="num">
                                      <p:cBhvr>
                                        <p:cTn id="60" dur="250" fill="hold"/>
                                        <p:tgtEl>
                                          <p:spTgt spid="11278"/>
                                        </p:tgtEl>
                                        <p:attrNameLst>
                                          <p:attrName>ppt_y</p:attrName>
                                        </p:attrNameLst>
                                      </p:cBhvr>
                                      <p:tavLst>
                                        <p:tav tm="0">
                                          <p:val>
                                            <p:strVal val="#ppt_y"/>
                                          </p:val>
                                        </p:tav>
                                        <p:tav tm="100000">
                                          <p:val>
                                            <p:strVal val="#ppt_y"/>
                                          </p:val>
                                        </p:tav>
                                      </p:tavLst>
                                    </p:anim>
                                    <p:anim calcmode="lin" valueType="num">
                                      <p:cBhvr>
                                        <p:cTn id="61" dur="250" fill="hold"/>
                                        <p:tgtEl>
                                          <p:spTgt spid="11278"/>
                                        </p:tgtEl>
                                        <p:attrNameLst>
                                          <p:attrName>ppt_h</p:attrName>
                                        </p:attrNameLst>
                                      </p:cBhvr>
                                      <p:tavLst>
                                        <p:tav tm="0">
                                          <p:val>
                                            <p:strVal val="#ppt_h/10"/>
                                          </p:val>
                                        </p:tav>
                                        <p:tav tm="50000">
                                          <p:val>
                                            <p:strVal val="#ppt_h+.01"/>
                                          </p:val>
                                        </p:tav>
                                        <p:tav tm="100000">
                                          <p:val>
                                            <p:strVal val="#ppt_h"/>
                                          </p:val>
                                        </p:tav>
                                      </p:tavLst>
                                    </p:anim>
                                    <p:anim calcmode="lin" valueType="num">
                                      <p:cBhvr>
                                        <p:cTn id="62" dur="250" fill="hold"/>
                                        <p:tgtEl>
                                          <p:spTgt spid="11278"/>
                                        </p:tgtEl>
                                        <p:attrNameLst>
                                          <p:attrName>ppt_w</p:attrName>
                                        </p:attrNameLst>
                                      </p:cBhvr>
                                      <p:tavLst>
                                        <p:tav tm="0">
                                          <p:val>
                                            <p:strVal val="#ppt_w/10"/>
                                          </p:val>
                                        </p:tav>
                                        <p:tav tm="50000">
                                          <p:val>
                                            <p:strVal val="#ppt_w+.01"/>
                                          </p:val>
                                        </p:tav>
                                        <p:tav tm="100000">
                                          <p:val>
                                            <p:strVal val="#ppt_w"/>
                                          </p:val>
                                        </p:tav>
                                      </p:tavLst>
                                    </p:anim>
                                    <p:animEffect transition="in" filter="fade">
                                      <p:cBhvr>
                                        <p:cTn id="63" dur="250" tmFilter="0,0; .5, 1; 1, 1"/>
                                        <p:tgtEl>
                                          <p:spTgt spid="11278"/>
                                        </p:tgtEl>
                                      </p:cBhvr>
                                    </p:animEffect>
                                  </p:childTnLst>
                                </p:cTn>
                              </p:par>
                              <p:par>
                                <p:cTn id="64" presetID="56" presetClass="entr" presetSubtype="0" fill="hold" grpId="0" nodeType="withEffect">
                                  <p:stCondLst>
                                    <p:cond delay="0"/>
                                  </p:stCondLst>
                                  <p:iterate type="lt">
                                    <p:tmPct val="10000"/>
                                  </p:iterate>
                                  <p:childTnLst>
                                    <p:set>
                                      <p:cBhvr>
                                        <p:cTn id="65" dur="1" fill="hold">
                                          <p:stCondLst>
                                            <p:cond delay="0"/>
                                          </p:stCondLst>
                                        </p:cTn>
                                        <p:tgtEl>
                                          <p:spTgt spid="11279"/>
                                        </p:tgtEl>
                                        <p:attrNameLst>
                                          <p:attrName>style.visibility</p:attrName>
                                        </p:attrNameLst>
                                      </p:cBhvr>
                                      <p:to>
                                        <p:strVal val="visible"/>
                                      </p:to>
                                    </p:set>
                                    <p:anim by="(-#ppt_w*2)" calcmode="lin" valueType="num">
                                      <p:cBhvr rctx="PPT">
                                        <p:cTn id="66" dur="250" autoRev="1" fill="hold">
                                          <p:stCondLst>
                                            <p:cond delay="0"/>
                                          </p:stCondLst>
                                        </p:cTn>
                                        <p:tgtEl>
                                          <p:spTgt spid="11279"/>
                                        </p:tgtEl>
                                        <p:attrNameLst>
                                          <p:attrName>ppt_w</p:attrName>
                                        </p:attrNameLst>
                                      </p:cBhvr>
                                    </p:anim>
                                    <p:anim by="(#ppt_w*0.50)" calcmode="lin" valueType="num">
                                      <p:cBhvr>
                                        <p:cTn id="67" dur="250" decel="50000" autoRev="1" fill="hold">
                                          <p:stCondLst>
                                            <p:cond delay="0"/>
                                          </p:stCondLst>
                                        </p:cTn>
                                        <p:tgtEl>
                                          <p:spTgt spid="11279"/>
                                        </p:tgtEl>
                                        <p:attrNameLst>
                                          <p:attrName>ppt_x</p:attrName>
                                        </p:attrNameLst>
                                      </p:cBhvr>
                                    </p:anim>
                                    <p:anim from="(-#ppt_h/2)" to="(#ppt_y)" calcmode="lin" valueType="num">
                                      <p:cBhvr>
                                        <p:cTn id="68" dur="500" fill="hold">
                                          <p:stCondLst>
                                            <p:cond delay="0"/>
                                          </p:stCondLst>
                                        </p:cTn>
                                        <p:tgtEl>
                                          <p:spTgt spid="11279"/>
                                        </p:tgtEl>
                                        <p:attrNameLst>
                                          <p:attrName>ppt_y</p:attrName>
                                        </p:attrNameLst>
                                      </p:cBhvr>
                                    </p:anim>
                                    <p:animRot by="21600000">
                                      <p:cBhvr>
                                        <p:cTn id="69" dur="500" fill="hold">
                                          <p:stCondLst>
                                            <p:cond delay="0"/>
                                          </p:stCondLst>
                                        </p:cTn>
                                        <p:tgtEl>
                                          <p:spTgt spid="11279"/>
                                        </p:tgtEl>
                                        <p:attrNameLst>
                                          <p:attrName>r</p:attrName>
                                        </p:attrNameLst>
                                      </p:cBhvr>
                                    </p:animRot>
                                  </p:childTnLst>
                                </p:cTn>
                              </p:par>
                              <p:par>
                                <p:cTn id="70" presetID="56" presetClass="entr" presetSubtype="0" fill="hold" grpId="0" nodeType="withEffect">
                                  <p:stCondLst>
                                    <p:cond delay="0"/>
                                  </p:stCondLst>
                                  <p:iterate type="lt">
                                    <p:tmPct val="10000"/>
                                  </p:iterate>
                                  <p:childTnLst>
                                    <p:set>
                                      <p:cBhvr>
                                        <p:cTn id="71" dur="1" fill="hold">
                                          <p:stCondLst>
                                            <p:cond delay="0"/>
                                          </p:stCondLst>
                                        </p:cTn>
                                        <p:tgtEl>
                                          <p:spTgt spid="11280"/>
                                        </p:tgtEl>
                                        <p:attrNameLst>
                                          <p:attrName>style.visibility</p:attrName>
                                        </p:attrNameLst>
                                      </p:cBhvr>
                                      <p:to>
                                        <p:strVal val="visible"/>
                                      </p:to>
                                    </p:set>
                                    <p:anim by="(-#ppt_w*2)" calcmode="lin" valueType="num">
                                      <p:cBhvr rctx="PPT">
                                        <p:cTn id="72" dur="250" autoRev="1" fill="hold">
                                          <p:stCondLst>
                                            <p:cond delay="0"/>
                                          </p:stCondLst>
                                        </p:cTn>
                                        <p:tgtEl>
                                          <p:spTgt spid="11280"/>
                                        </p:tgtEl>
                                        <p:attrNameLst>
                                          <p:attrName>ppt_w</p:attrName>
                                        </p:attrNameLst>
                                      </p:cBhvr>
                                    </p:anim>
                                    <p:anim by="(#ppt_w*0.50)" calcmode="lin" valueType="num">
                                      <p:cBhvr>
                                        <p:cTn id="73" dur="250" decel="50000" autoRev="1" fill="hold">
                                          <p:stCondLst>
                                            <p:cond delay="0"/>
                                          </p:stCondLst>
                                        </p:cTn>
                                        <p:tgtEl>
                                          <p:spTgt spid="11280"/>
                                        </p:tgtEl>
                                        <p:attrNameLst>
                                          <p:attrName>ppt_x</p:attrName>
                                        </p:attrNameLst>
                                      </p:cBhvr>
                                    </p:anim>
                                    <p:anim from="(-#ppt_h/2)" to="(#ppt_y)" calcmode="lin" valueType="num">
                                      <p:cBhvr>
                                        <p:cTn id="74" dur="500" fill="hold">
                                          <p:stCondLst>
                                            <p:cond delay="0"/>
                                          </p:stCondLst>
                                        </p:cTn>
                                        <p:tgtEl>
                                          <p:spTgt spid="11280"/>
                                        </p:tgtEl>
                                        <p:attrNameLst>
                                          <p:attrName>ppt_y</p:attrName>
                                        </p:attrNameLst>
                                      </p:cBhvr>
                                    </p:anim>
                                    <p:animRot by="21600000">
                                      <p:cBhvr>
                                        <p:cTn id="75" dur="500" fill="hold">
                                          <p:stCondLst>
                                            <p:cond delay="0"/>
                                          </p:stCondLst>
                                        </p:cTn>
                                        <p:tgtEl>
                                          <p:spTgt spid="11280"/>
                                        </p:tgtEl>
                                        <p:attrNameLst>
                                          <p:attrName>r</p:attrName>
                                        </p:attrNameLst>
                                      </p:cBhvr>
                                    </p:animRot>
                                  </p:childTnLst>
                                </p:cTn>
                              </p:par>
                              <p:par>
                                <p:cTn id="76" presetID="41" presetClass="entr" presetSubtype="0" fill="hold" grpId="0" nodeType="withEffect">
                                  <p:stCondLst>
                                    <p:cond delay="0"/>
                                  </p:stCondLst>
                                  <p:iterate type="lt">
                                    <p:tmPct val="10000"/>
                                  </p:iterate>
                                  <p:childTnLst>
                                    <p:set>
                                      <p:cBhvr>
                                        <p:cTn id="77" dur="1" fill="hold">
                                          <p:stCondLst>
                                            <p:cond delay="0"/>
                                          </p:stCondLst>
                                        </p:cTn>
                                        <p:tgtEl>
                                          <p:spTgt spid="11281"/>
                                        </p:tgtEl>
                                        <p:attrNameLst>
                                          <p:attrName>style.visibility</p:attrName>
                                        </p:attrNameLst>
                                      </p:cBhvr>
                                      <p:to>
                                        <p:strVal val="visible"/>
                                      </p:to>
                                    </p:set>
                                    <p:anim calcmode="lin" valueType="num">
                                      <p:cBhvr>
                                        <p:cTn id="78" dur="250" fill="hold"/>
                                        <p:tgtEl>
                                          <p:spTgt spid="11281"/>
                                        </p:tgtEl>
                                        <p:attrNameLst>
                                          <p:attrName>ppt_x</p:attrName>
                                        </p:attrNameLst>
                                      </p:cBhvr>
                                      <p:tavLst>
                                        <p:tav tm="0">
                                          <p:val>
                                            <p:strVal val="#ppt_x"/>
                                          </p:val>
                                        </p:tav>
                                        <p:tav tm="50000">
                                          <p:val>
                                            <p:strVal val="#ppt_x+.1"/>
                                          </p:val>
                                        </p:tav>
                                        <p:tav tm="100000">
                                          <p:val>
                                            <p:strVal val="#ppt_x"/>
                                          </p:val>
                                        </p:tav>
                                      </p:tavLst>
                                    </p:anim>
                                    <p:anim calcmode="lin" valueType="num">
                                      <p:cBhvr>
                                        <p:cTn id="79" dur="250" fill="hold"/>
                                        <p:tgtEl>
                                          <p:spTgt spid="11281"/>
                                        </p:tgtEl>
                                        <p:attrNameLst>
                                          <p:attrName>ppt_y</p:attrName>
                                        </p:attrNameLst>
                                      </p:cBhvr>
                                      <p:tavLst>
                                        <p:tav tm="0">
                                          <p:val>
                                            <p:strVal val="#ppt_y"/>
                                          </p:val>
                                        </p:tav>
                                        <p:tav tm="100000">
                                          <p:val>
                                            <p:strVal val="#ppt_y"/>
                                          </p:val>
                                        </p:tav>
                                      </p:tavLst>
                                    </p:anim>
                                    <p:anim calcmode="lin" valueType="num">
                                      <p:cBhvr>
                                        <p:cTn id="80" dur="250" fill="hold"/>
                                        <p:tgtEl>
                                          <p:spTgt spid="11281"/>
                                        </p:tgtEl>
                                        <p:attrNameLst>
                                          <p:attrName>ppt_h</p:attrName>
                                        </p:attrNameLst>
                                      </p:cBhvr>
                                      <p:tavLst>
                                        <p:tav tm="0">
                                          <p:val>
                                            <p:strVal val="#ppt_h/10"/>
                                          </p:val>
                                        </p:tav>
                                        <p:tav tm="50000">
                                          <p:val>
                                            <p:strVal val="#ppt_h+.01"/>
                                          </p:val>
                                        </p:tav>
                                        <p:tav tm="100000">
                                          <p:val>
                                            <p:strVal val="#ppt_h"/>
                                          </p:val>
                                        </p:tav>
                                      </p:tavLst>
                                    </p:anim>
                                    <p:anim calcmode="lin" valueType="num">
                                      <p:cBhvr>
                                        <p:cTn id="81" dur="250" fill="hold"/>
                                        <p:tgtEl>
                                          <p:spTgt spid="11281"/>
                                        </p:tgtEl>
                                        <p:attrNameLst>
                                          <p:attrName>ppt_w</p:attrName>
                                        </p:attrNameLst>
                                      </p:cBhvr>
                                      <p:tavLst>
                                        <p:tav tm="0">
                                          <p:val>
                                            <p:strVal val="#ppt_w/10"/>
                                          </p:val>
                                        </p:tav>
                                        <p:tav tm="50000">
                                          <p:val>
                                            <p:strVal val="#ppt_w+.01"/>
                                          </p:val>
                                        </p:tav>
                                        <p:tav tm="100000">
                                          <p:val>
                                            <p:strVal val="#ppt_w"/>
                                          </p:val>
                                        </p:tav>
                                      </p:tavLst>
                                    </p:anim>
                                    <p:animEffect transition="in" filter="fade">
                                      <p:cBhvr>
                                        <p:cTn id="82" dur="250" tmFilter="0,0; .5, 1; 1, 1"/>
                                        <p:tgtEl>
                                          <p:spTgt spid="11281"/>
                                        </p:tgtEl>
                                      </p:cBhvr>
                                    </p:animEffect>
                                  </p:childTnLst>
                                </p:cTn>
                              </p:par>
                              <p:par>
                                <p:cTn id="83" presetID="41" presetClass="entr" presetSubtype="0" fill="hold" grpId="0" nodeType="withEffect">
                                  <p:stCondLst>
                                    <p:cond delay="0"/>
                                  </p:stCondLst>
                                  <p:iterate type="lt">
                                    <p:tmPct val="10000"/>
                                  </p:iterate>
                                  <p:childTnLst>
                                    <p:set>
                                      <p:cBhvr>
                                        <p:cTn id="84" dur="1" fill="hold">
                                          <p:stCondLst>
                                            <p:cond delay="0"/>
                                          </p:stCondLst>
                                        </p:cTn>
                                        <p:tgtEl>
                                          <p:spTgt spid="11282"/>
                                        </p:tgtEl>
                                        <p:attrNameLst>
                                          <p:attrName>style.visibility</p:attrName>
                                        </p:attrNameLst>
                                      </p:cBhvr>
                                      <p:to>
                                        <p:strVal val="visible"/>
                                      </p:to>
                                    </p:set>
                                    <p:anim calcmode="lin" valueType="num">
                                      <p:cBhvr>
                                        <p:cTn id="85" dur="250" fill="hold"/>
                                        <p:tgtEl>
                                          <p:spTgt spid="11282"/>
                                        </p:tgtEl>
                                        <p:attrNameLst>
                                          <p:attrName>ppt_x</p:attrName>
                                        </p:attrNameLst>
                                      </p:cBhvr>
                                      <p:tavLst>
                                        <p:tav tm="0">
                                          <p:val>
                                            <p:strVal val="#ppt_x"/>
                                          </p:val>
                                        </p:tav>
                                        <p:tav tm="50000">
                                          <p:val>
                                            <p:strVal val="#ppt_x+.1"/>
                                          </p:val>
                                        </p:tav>
                                        <p:tav tm="100000">
                                          <p:val>
                                            <p:strVal val="#ppt_x"/>
                                          </p:val>
                                        </p:tav>
                                      </p:tavLst>
                                    </p:anim>
                                    <p:anim calcmode="lin" valueType="num">
                                      <p:cBhvr>
                                        <p:cTn id="86" dur="250" fill="hold"/>
                                        <p:tgtEl>
                                          <p:spTgt spid="11282"/>
                                        </p:tgtEl>
                                        <p:attrNameLst>
                                          <p:attrName>ppt_y</p:attrName>
                                        </p:attrNameLst>
                                      </p:cBhvr>
                                      <p:tavLst>
                                        <p:tav tm="0">
                                          <p:val>
                                            <p:strVal val="#ppt_y"/>
                                          </p:val>
                                        </p:tav>
                                        <p:tav tm="100000">
                                          <p:val>
                                            <p:strVal val="#ppt_y"/>
                                          </p:val>
                                        </p:tav>
                                      </p:tavLst>
                                    </p:anim>
                                    <p:anim calcmode="lin" valueType="num">
                                      <p:cBhvr>
                                        <p:cTn id="87" dur="250" fill="hold"/>
                                        <p:tgtEl>
                                          <p:spTgt spid="11282"/>
                                        </p:tgtEl>
                                        <p:attrNameLst>
                                          <p:attrName>ppt_h</p:attrName>
                                        </p:attrNameLst>
                                      </p:cBhvr>
                                      <p:tavLst>
                                        <p:tav tm="0">
                                          <p:val>
                                            <p:strVal val="#ppt_h/10"/>
                                          </p:val>
                                        </p:tav>
                                        <p:tav tm="50000">
                                          <p:val>
                                            <p:strVal val="#ppt_h+.01"/>
                                          </p:val>
                                        </p:tav>
                                        <p:tav tm="100000">
                                          <p:val>
                                            <p:strVal val="#ppt_h"/>
                                          </p:val>
                                        </p:tav>
                                      </p:tavLst>
                                    </p:anim>
                                    <p:anim calcmode="lin" valueType="num">
                                      <p:cBhvr>
                                        <p:cTn id="88" dur="250" fill="hold"/>
                                        <p:tgtEl>
                                          <p:spTgt spid="1128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250" tmFilter="0,0; .5, 1; 1, 1"/>
                                        <p:tgtEl>
                                          <p:spTgt spid="1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P spid="11275" grpId="0"/>
      <p:bldP spid="11276" grpId="0"/>
      <p:bldP spid="11277" grpId="0"/>
      <p:bldP spid="11278" grpId="0"/>
      <p:bldP spid="11279" grpId="0"/>
      <p:bldP spid="11280" grpId="0"/>
      <p:bldP spid="11281" grpId="0"/>
      <p:bldP spid="1128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31"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p>
            <a:endParaRPr lang="zh-CN" altLang="en-US"/>
          </a:p>
        </p:txBody>
      </p:sp>
      <p:sp>
        <p:nvSpPr>
          <p:cNvPr id="22537" name="泪滴形 8"/>
          <p:cNvSpPr/>
          <p:nvPr/>
        </p:nvSpPr>
        <p:spPr>
          <a:xfrm rot="5400000">
            <a:off x="1206500" y="1955800"/>
            <a:ext cx="1508125" cy="1543050"/>
          </a:xfrm>
          <a:custGeom>
            <a:avLst/>
            <a:gdLst/>
            <a:ahLst/>
            <a:cxnLst>
              <a:cxn ang="0">
                <a:pos x="0" y="771734"/>
              </a:cxn>
              <a:cxn ang="0">
                <a:pos x="752556" y="0"/>
              </a:cxn>
              <a:cxn ang="0">
                <a:pos x="1505111" y="0"/>
              </a:cxn>
              <a:cxn ang="0">
                <a:pos x="1505111" y="771734"/>
              </a:cxn>
              <a:cxn ang="0">
                <a:pos x="752556" y="1543468"/>
              </a:cxn>
              <a:cxn ang="0">
                <a:pos x="0" y="771734"/>
              </a:cxn>
            </a:cxnLst>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p>
            <a:endParaRPr lang="zh-CN" altLang="en-US"/>
          </a:p>
        </p:txBody>
      </p:sp>
      <p:sp>
        <p:nvSpPr>
          <p:cNvPr id="22538" name="泪滴形 9"/>
          <p:cNvSpPr/>
          <p:nvPr/>
        </p:nvSpPr>
        <p:spPr>
          <a:xfrm rot="-5400000">
            <a:off x="2943225" y="3660775"/>
            <a:ext cx="1962150" cy="2009775"/>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3" name="泪滴形 15"/>
          <p:cNvSpPr/>
          <p:nvPr/>
        </p:nvSpPr>
        <p:spPr>
          <a:xfrm>
            <a:off x="5886450" y="118014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1</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2705735"/>
            <a:ext cx="546100" cy="560388"/>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2</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2546" name="泪滴形 20"/>
          <p:cNvSpPr/>
          <p:nvPr/>
        </p:nvSpPr>
        <p:spPr>
          <a:xfrm>
            <a:off x="5886450" y="423830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3</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2758758"/>
            <a:ext cx="4418012" cy="706437"/>
          </a:xfrm>
          <a:prstGeom prst="rect">
            <a:avLst/>
          </a:prstGeom>
          <a:noFill/>
          <a:ln w="9525">
            <a:noFill/>
          </a:ln>
        </p:spPr>
        <p:txBody>
          <a:bodyPr anchor="t">
            <a:spAutoFit/>
          </a:bodyPr>
          <a:p>
            <a:r>
              <a:rPr lang="en-US" altLang="zh-CN" sz="1100">
                <a:solidFill>
                  <a:schemeClr val="bg1"/>
                </a:solidFill>
                <a:latin typeface="Calibri" panose="020F0502020204030204" pitchFamily="34" charset="0"/>
                <a:ea typeface="宋体" panose="02010600030101010101" pitchFamily="2" charset="-122"/>
              </a:rPr>
              <a:t> </a:t>
            </a:r>
            <a:r>
              <a:rPr lang="zh-CN" altLang="en-US" sz="2000" b="1">
                <a:solidFill>
                  <a:schemeClr val="bg1"/>
                </a:solidFill>
                <a:latin typeface="微软雅黑" panose="020B0503020204020204" pitchFamily="34" charset="-122"/>
                <a:ea typeface="微软雅黑" panose="020B0503020204020204" pitchFamily="34" charset="-122"/>
              </a:rPr>
              <a:t>在</a:t>
            </a:r>
            <a:r>
              <a:rPr lang="en-US" altLang="zh-CN" sz="2000" b="1">
                <a:solidFill>
                  <a:schemeClr val="bg1"/>
                </a:solidFill>
                <a:latin typeface="微软雅黑" panose="020B0503020204020204" pitchFamily="34" charset="-122"/>
                <a:ea typeface="微软雅黑" panose="020B0503020204020204" pitchFamily="34" charset="-122"/>
              </a:rPr>
              <a:t>Rose</a:t>
            </a:r>
            <a:r>
              <a:rPr lang="zh-CN" altLang="en-US" sz="2000" b="1">
                <a:solidFill>
                  <a:schemeClr val="bg1"/>
                </a:solidFill>
                <a:latin typeface="微软雅黑" panose="020B0503020204020204" pitchFamily="34" charset="-122"/>
                <a:ea typeface="微软雅黑" panose="020B0503020204020204" pitchFamily="34" charset="-122"/>
              </a:rPr>
              <a:t>中浏览器窗口中的</a:t>
            </a:r>
            <a:r>
              <a:rPr lang="en-US" altLang="zh-CN" sz="2000" b="1">
                <a:solidFill>
                  <a:schemeClr val="bg1"/>
                </a:solidFill>
                <a:latin typeface="微软雅黑" panose="020B0503020204020204" pitchFamily="34" charset="-122"/>
                <a:ea typeface="微软雅黑" panose="020B0503020204020204" pitchFamily="34" charset="-122"/>
              </a:rPr>
              <a:t>4</a:t>
            </a:r>
            <a:r>
              <a:rPr lang="zh-CN" altLang="en-US" sz="2000" b="1">
                <a:solidFill>
                  <a:schemeClr val="bg1"/>
                </a:solidFill>
                <a:latin typeface="微软雅黑" panose="020B0503020204020204" pitchFamily="34" charset="-122"/>
                <a:ea typeface="微软雅黑" panose="020B0503020204020204" pitchFamily="34" charset="-122"/>
              </a:rPr>
              <a:t>大视图是哪</a:t>
            </a:r>
            <a:r>
              <a:rPr lang="en-US" altLang="zh-CN" sz="2000" b="1">
                <a:solidFill>
                  <a:schemeClr val="bg1"/>
                </a:solidFill>
                <a:latin typeface="微软雅黑" panose="020B0503020204020204" pitchFamily="34" charset="-122"/>
                <a:ea typeface="微软雅黑" panose="020B0503020204020204" pitchFamily="34" charset="-122"/>
              </a:rPr>
              <a:t>4</a:t>
            </a:r>
            <a:r>
              <a:rPr lang="zh-CN" altLang="en-US" sz="2000" b="1">
                <a:solidFill>
                  <a:schemeClr val="bg1"/>
                </a:solidFill>
                <a:latin typeface="微软雅黑" panose="020B0503020204020204" pitchFamily="34" charset="-122"/>
                <a:ea typeface="微软雅黑" panose="020B0503020204020204" pitchFamily="34" charset="-122"/>
              </a:rPr>
              <a:t>大视图？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548" name="矩形 22"/>
          <p:cNvSpPr/>
          <p:nvPr/>
        </p:nvSpPr>
        <p:spPr>
          <a:xfrm>
            <a:off x="6551613" y="3460433"/>
            <a:ext cx="4418012" cy="307975"/>
          </a:xfrm>
          <a:prstGeom prst="rect">
            <a:avLst/>
          </a:prstGeom>
          <a:noFill/>
          <a:ln w="9525">
            <a:noFill/>
          </a:ln>
        </p:spPr>
        <p:txBody>
          <a:bodyPr anchor="t">
            <a:spAutoFit/>
          </a:bodyPr>
          <a:p>
            <a:r>
              <a:rPr lang="en-US" altLang="zh-CN" sz="1400" b="1" dirty="0">
                <a:solidFill>
                  <a:schemeClr val="bg1"/>
                </a:solidFill>
                <a:latin typeface="微软雅黑" panose="020B0503020204020204" pitchFamily="34" charset="-122"/>
                <a:ea typeface="微软雅黑" panose="020B0503020204020204" pitchFamily="34" charset="-122"/>
              </a:rPr>
              <a:t>AS: </a:t>
            </a:r>
            <a:r>
              <a:rPr lang="zh-CN" altLang="en-US" sz="1400" b="1" dirty="0">
                <a:solidFill>
                  <a:schemeClr val="bg1"/>
                </a:solidFill>
                <a:latin typeface="微软雅黑" panose="020B0503020204020204" pitchFamily="34" charset="-122"/>
                <a:ea typeface="微软雅黑" panose="020B0503020204020204" pitchFamily="34" charset="-122"/>
              </a:rPr>
              <a:t>用例视图，逻辑视图，构件视图，部署视图</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549" name="矩形 23"/>
          <p:cNvSpPr/>
          <p:nvPr/>
        </p:nvSpPr>
        <p:spPr>
          <a:xfrm>
            <a:off x="6551930" y="4951730"/>
            <a:ext cx="4568825" cy="1168400"/>
          </a:xfrm>
          <a:prstGeom prst="rect">
            <a:avLst/>
          </a:prstGeom>
          <a:noFill/>
          <a:ln w="9525">
            <a:noFill/>
          </a:ln>
        </p:spPr>
        <p:txBody>
          <a:bodyPr wrap="square" anchor="t">
            <a:spAutoFit/>
          </a:bodyPr>
          <a:p>
            <a:r>
              <a:rPr lang="zh-CN" altLang="en-US" sz="1400" b="1" dirty="0">
                <a:solidFill>
                  <a:schemeClr val="bg1"/>
                </a:solidFill>
                <a:latin typeface="微软雅黑" panose="020B0503020204020204" pitchFamily="34" charset="-122"/>
                <a:ea typeface="微软雅黑" panose="020B0503020204020204" pitchFamily="34" charset="-122"/>
              </a:rPr>
              <a:t>AS: 1.Rose</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是一种可视化、功能强大的面向对象设计、分析的工具。</a:t>
            </a:r>
            <a:endPar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2.Rose能提供反复式发展和来回旅程工程的能力</a:t>
            </a:r>
            <a:endPar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3.Rose允许在同一个模型中使用多种构件、语言。</a:t>
            </a:r>
            <a:endPar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4.Rose支持UML建模工具，有很强的校验功能</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550" name="矩形 24"/>
          <p:cNvSpPr/>
          <p:nvPr/>
        </p:nvSpPr>
        <p:spPr>
          <a:xfrm>
            <a:off x="6551613" y="4356100"/>
            <a:ext cx="4418012" cy="398463"/>
          </a:xfrm>
          <a:prstGeom prst="rect">
            <a:avLst/>
          </a:prstGeom>
          <a:noFill/>
          <a:ln w="9525">
            <a:noFill/>
          </a:ln>
        </p:spPr>
        <p:txBody>
          <a:bodyPr anchor="t">
            <a:spAutoFit/>
          </a:bodyPr>
          <a:p>
            <a:r>
              <a:rPr lang="zh-CN" altLang="en-US" sz="2000" b="1">
                <a:solidFill>
                  <a:schemeClr val="bg1"/>
                </a:solidFill>
                <a:latin typeface="微软雅黑" panose="020B0503020204020204" pitchFamily="34" charset="-122"/>
                <a:ea typeface="微软雅黑" panose="020B0503020204020204" pitchFamily="34" charset="-122"/>
              </a:rPr>
              <a:t>Rose的特点有哪些？</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 name="矩形 23"/>
          <p:cNvSpPr/>
          <p:nvPr/>
        </p:nvSpPr>
        <p:spPr>
          <a:xfrm>
            <a:off x="6551613" y="1011555"/>
            <a:ext cx="4418012" cy="706755"/>
          </a:xfrm>
          <a:prstGeom prst="rect">
            <a:avLst/>
          </a:prstGeom>
          <a:noFill/>
          <a:ln w="9525">
            <a:noFill/>
          </a:ln>
        </p:spPr>
        <p:txBody>
          <a:bodyPr anchor="t">
            <a:spAutoFit/>
          </a:bodyPr>
          <a:p>
            <a:r>
              <a:rPr lang="zh-CN" altLang="en-US" sz="2000" b="1">
                <a:solidFill>
                  <a:schemeClr val="bg1"/>
                </a:solidFill>
                <a:latin typeface="微软雅黑" panose="020B0503020204020204" pitchFamily="34" charset="-122"/>
                <a:ea typeface="微软雅黑" panose="020B0503020204020204" pitchFamily="34" charset="-122"/>
              </a:rPr>
              <a:t>rational rose 的</a:t>
            </a:r>
            <a:r>
              <a:rPr lang="en-US" altLang="zh-CN" sz="2000" b="1">
                <a:solidFill>
                  <a:schemeClr val="bg1"/>
                </a:solidFill>
                <a:latin typeface="微软雅黑" panose="020B0503020204020204" pitchFamily="34" charset="-122"/>
                <a:ea typeface="微软雅黑" panose="020B0503020204020204" pitchFamily="34" charset="-122"/>
              </a:rPr>
              <a:t>Rose Modeler</a:t>
            </a:r>
            <a:r>
              <a:rPr lang="zh-CN" altLang="en-US" sz="2000" b="1">
                <a:solidFill>
                  <a:schemeClr val="bg1"/>
                </a:solidFill>
                <a:latin typeface="微软雅黑" panose="020B0503020204020204" pitchFamily="34" charset="-122"/>
                <a:ea typeface="微软雅黑" panose="020B0503020204020204" pitchFamily="34" charset="-122"/>
              </a:rPr>
              <a:t>版本不支持的功能有哪些？</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3" name="矩形 22"/>
          <p:cNvSpPr/>
          <p:nvPr/>
        </p:nvSpPr>
        <p:spPr>
          <a:xfrm>
            <a:off x="6606858" y="1865313"/>
            <a:ext cx="4418012" cy="306705"/>
          </a:xfrm>
          <a:prstGeom prst="rect">
            <a:avLst/>
          </a:prstGeom>
          <a:noFill/>
          <a:ln w="9525">
            <a:noFill/>
          </a:ln>
        </p:spPr>
        <p:txBody>
          <a:bodyPr anchor="t">
            <a:spAutoFit/>
          </a:bodyPr>
          <a:p>
            <a:r>
              <a:rPr lang="en-US" altLang="zh-CN" sz="1400" b="1" dirty="0">
                <a:solidFill>
                  <a:schemeClr val="bg1"/>
                </a:solidFill>
                <a:latin typeface="微软雅黑" panose="020B0503020204020204" pitchFamily="34" charset="-122"/>
                <a:ea typeface="微软雅黑" panose="020B0503020204020204" pitchFamily="34" charset="-122"/>
              </a:rPr>
              <a:t>AS: </a:t>
            </a:r>
            <a:r>
              <a:rPr lang="zh-CN" altLang="en-US" sz="1400" b="1" dirty="0">
                <a:solidFill>
                  <a:schemeClr val="bg1"/>
                </a:solidFill>
                <a:latin typeface="微软雅黑" panose="020B0503020204020204" pitchFamily="34" charset="-122"/>
                <a:ea typeface="微软雅黑" panose="020B0503020204020204" pitchFamily="34" charset="-122"/>
              </a:rPr>
              <a:t>不支持逆向项目，也不支持由模型转出代码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000000"/>
                                          </p:val>
                                        </p:tav>
                                        <p:tav tm="100000">
                                          <p:val>
                                            <p:strVal val="#ppt_w"/>
                                          </p:val>
                                        </p:tav>
                                      </p:tavLst>
                                    </p:anim>
                                    <p:anim calcmode="lin" valueType="num">
                                      <p:cBhvr>
                                        <p:cTn id="12" dur="1000" fill="hold"/>
                                        <p:tgtEl>
                                          <p:spTgt spid="22530"/>
                                        </p:tgtEl>
                                        <p:attrNameLst>
                                          <p:attrName>ppt_h</p:attrName>
                                        </p:attrNameLst>
                                      </p:cBhvr>
                                      <p:tavLst>
                                        <p:tav tm="0">
                                          <p:val>
                                            <p:fltVal val="0.00000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2543"/>
                                        </p:tgtEl>
                                        <p:attrNameLst>
                                          <p:attrName>style.visibility</p:attrName>
                                        </p:attrNameLst>
                                      </p:cBhvr>
                                      <p:to>
                                        <p:strVal val="visible"/>
                                      </p:to>
                                    </p:set>
                                    <p:animEffect transition="in" filter="fade">
                                      <p:cBhvr>
                                        <p:cTn id="60" dur="1000"/>
                                        <p:tgtEl>
                                          <p:spTgt spid="22543"/>
                                        </p:tgtEl>
                                      </p:cBhvr>
                                    </p:animEffect>
                                    <p:anim calcmode="lin" valueType="num">
                                      <p:cBhvr>
                                        <p:cTn id="61" dur="1000" fill="hold"/>
                                        <p:tgtEl>
                                          <p:spTgt spid="22543"/>
                                        </p:tgtEl>
                                        <p:attrNameLst>
                                          <p:attrName>ppt_x</p:attrName>
                                        </p:attrNameLst>
                                      </p:cBhvr>
                                      <p:tavLst>
                                        <p:tav tm="0">
                                          <p:val>
                                            <p:strVal val="#ppt_x"/>
                                          </p:val>
                                        </p:tav>
                                        <p:tav tm="100000">
                                          <p:val>
                                            <p:strVal val="#ppt_x"/>
                                          </p:val>
                                        </p:tav>
                                      </p:tavLst>
                                    </p:anim>
                                    <p:anim calcmode="lin" valueType="num">
                                      <p:cBhvr>
                                        <p:cTn id="62" dur="1000" fill="hold"/>
                                        <p:tgtEl>
                                          <p:spTgt spid="2254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22547"/>
                                        </p:tgtEl>
                                        <p:attrNameLst>
                                          <p:attrName>style.visibility</p:attrName>
                                        </p:attrNameLst>
                                      </p:cBhvr>
                                      <p:to>
                                        <p:strVal val="visible"/>
                                      </p:to>
                                    </p:set>
                                    <p:animEffect transition="in" filter="wipe(down)">
                                      <p:cBhvr>
                                        <p:cTn id="67" dur="580">
                                          <p:stCondLst>
                                            <p:cond delay="0"/>
                                          </p:stCondLst>
                                        </p:cTn>
                                        <p:tgtEl>
                                          <p:spTgt spid="22547"/>
                                        </p:tgtEl>
                                      </p:cBhvr>
                                    </p:animEffect>
                                    <p:anim calcmode="lin" valueType="num">
                                      <p:cBhvr>
                                        <p:cTn id="68"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22547"/>
                                        </p:tgtEl>
                                        <p:attrNameLst>
                                          <p:attrName>ppt_y</p:attrName>
                                        </p:attrNameLst>
                                      </p:cBhvr>
                                      <p:tavLst>
                                        <p:tav tm="0" fmla="#ppt_y-sin(pi*$)/3">
                                          <p:val>
                                            <p:fltVal val="0.500000"/>
                                          </p:val>
                                        </p:tav>
                                        <p:tav tm="100000">
                                          <p:val>
                                            <p:fltVal val="1.000000"/>
                                          </p:val>
                                        </p:tav>
                                      </p:tavLst>
                                    </p:anim>
                                    <p:anim calcmode="lin" valueType="num">
                                      <p:cBhvr>
                                        <p:cTn id="70" dur="664" tmFilter="0, 0; 0.125,0.2665; 0.25,0.4; 0.375,0.465; 0.5,0.5;  0.625,0.535; 0.75,0.6; 0.875,0.7335; 1,1">
                                          <p:stCondLst>
                                            <p:cond delay="664"/>
                                          </p:stCondLst>
                                        </p:cTn>
                                        <p:tgtEl>
                                          <p:spTgt spid="22547"/>
                                        </p:tgtEl>
                                        <p:attrNameLst>
                                          <p:attrName>ppt_y</p:attrName>
                                        </p:attrNameLst>
                                      </p:cBhvr>
                                      <p:tavLst>
                                        <p:tav tm="0" fmla="#ppt_y-sin(pi*$)/9">
                                          <p:val>
                                            <p:fltVal val="0.000000"/>
                                          </p:val>
                                        </p:tav>
                                        <p:tav tm="100000">
                                          <p:val>
                                            <p:fltVal val="1.000000"/>
                                          </p:val>
                                        </p:tav>
                                      </p:tavLst>
                                    </p:anim>
                                    <p:anim calcmode="lin" valueType="num">
                                      <p:cBhvr>
                                        <p:cTn id="71" dur="332" tmFilter="0, 0; 0.125,0.2665; 0.25,0.4; 0.375,0.465; 0.5,0.5;  0.625,0.535; 0.75,0.6; 0.875,0.7335; 1,1">
                                          <p:stCondLst>
                                            <p:cond delay="1324"/>
                                          </p:stCondLst>
                                        </p:cTn>
                                        <p:tgtEl>
                                          <p:spTgt spid="22547"/>
                                        </p:tgtEl>
                                        <p:attrNameLst>
                                          <p:attrName>ppt_y</p:attrName>
                                        </p:attrNameLst>
                                      </p:cBhvr>
                                      <p:tavLst>
                                        <p:tav tm="0" fmla="#ppt_y-sin(pi*$)/27">
                                          <p:val>
                                            <p:fltVal val="0.000000"/>
                                          </p:val>
                                        </p:tav>
                                        <p:tav tm="100000">
                                          <p:val>
                                            <p:fltVal val="1.000000"/>
                                          </p:val>
                                        </p:tav>
                                      </p:tavLst>
                                    </p:anim>
                                    <p:anim calcmode="lin" valueType="num">
                                      <p:cBhvr>
                                        <p:cTn id="72" dur="164" tmFilter="0, 0; 0.125,0.2665; 0.25,0.4; 0.375,0.465; 0.5,0.5;  0.625,0.535; 0.75,0.6; 0.875,0.7335; 1,1">
                                          <p:stCondLst>
                                            <p:cond delay="1656"/>
                                          </p:stCondLst>
                                        </p:cTn>
                                        <p:tgtEl>
                                          <p:spTgt spid="22547"/>
                                        </p:tgtEl>
                                        <p:attrNameLst>
                                          <p:attrName>ppt_y</p:attrName>
                                        </p:attrNameLst>
                                      </p:cBhvr>
                                      <p:tavLst>
                                        <p:tav tm="0" fmla="#ppt_y-sin(pi*$)/81">
                                          <p:val>
                                            <p:fltVal val="0.000000"/>
                                          </p:val>
                                        </p:tav>
                                        <p:tav tm="100000">
                                          <p:val>
                                            <p:fltVal val="1.000000"/>
                                          </p:val>
                                        </p:tav>
                                      </p:tavLst>
                                    </p:anim>
                                    <p:animScale>
                                      <p:cBhvr>
                                        <p:cTn id="73" dur="26">
                                          <p:stCondLst>
                                            <p:cond delay="650"/>
                                          </p:stCondLst>
                                        </p:cTn>
                                        <p:tgtEl>
                                          <p:spTgt spid="22547"/>
                                        </p:tgtEl>
                                      </p:cBhvr>
                                      <p:to x="100000" y="60000"/>
                                    </p:animScale>
                                    <p:animScale>
                                      <p:cBhvr>
                                        <p:cTn id="74" dur="166" decel="50000">
                                          <p:stCondLst>
                                            <p:cond delay="676"/>
                                          </p:stCondLst>
                                        </p:cTn>
                                        <p:tgtEl>
                                          <p:spTgt spid="22547"/>
                                        </p:tgtEl>
                                      </p:cBhvr>
                                      <p:to x="100000" y="100000"/>
                                    </p:animScale>
                                    <p:animScale>
                                      <p:cBhvr>
                                        <p:cTn id="75" dur="26">
                                          <p:stCondLst>
                                            <p:cond delay="1312"/>
                                          </p:stCondLst>
                                        </p:cTn>
                                        <p:tgtEl>
                                          <p:spTgt spid="22547"/>
                                        </p:tgtEl>
                                      </p:cBhvr>
                                      <p:to x="100000" y="80000"/>
                                    </p:animScale>
                                    <p:animScale>
                                      <p:cBhvr>
                                        <p:cTn id="76" dur="166" decel="50000">
                                          <p:stCondLst>
                                            <p:cond delay="1338"/>
                                          </p:stCondLst>
                                        </p:cTn>
                                        <p:tgtEl>
                                          <p:spTgt spid="22547"/>
                                        </p:tgtEl>
                                      </p:cBhvr>
                                      <p:to x="100000" y="100000"/>
                                    </p:animScale>
                                    <p:animScale>
                                      <p:cBhvr>
                                        <p:cTn id="77" dur="26">
                                          <p:stCondLst>
                                            <p:cond delay="1642"/>
                                          </p:stCondLst>
                                        </p:cTn>
                                        <p:tgtEl>
                                          <p:spTgt spid="22547"/>
                                        </p:tgtEl>
                                      </p:cBhvr>
                                      <p:to x="100000" y="90000"/>
                                    </p:animScale>
                                    <p:animScale>
                                      <p:cBhvr>
                                        <p:cTn id="78" dur="166" decel="50000">
                                          <p:stCondLst>
                                            <p:cond delay="1668"/>
                                          </p:stCondLst>
                                        </p:cTn>
                                        <p:tgtEl>
                                          <p:spTgt spid="22547"/>
                                        </p:tgtEl>
                                      </p:cBhvr>
                                      <p:to x="100000" y="100000"/>
                                    </p:animScale>
                                    <p:animScale>
                                      <p:cBhvr>
                                        <p:cTn id="79" dur="26">
                                          <p:stCondLst>
                                            <p:cond delay="1808"/>
                                          </p:stCondLst>
                                        </p:cTn>
                                        <p:tgtEl>
                                          <p:spTgt spid="22547"/>
                                        </p:tgtEl>
                                      </p:cBhvr>
                                      <p:to x="100000" y="95000"/>
                                    </p:animScale>
                                    <p:animScale>
                                      <p:cBhvr>
                                        <p:cTn id="80" dur="166" decel="50000">
                                          <p:stCondLst>
                                            <p:cond delay="1834"/>
                                          </p:stCondLst>
                                        </p:cTn>
                                        <p:tgtEl>
                                          <p:spTgt spid="22547"/>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22548"/>
                                        </p:tgtEl>
                                        <p:attrNameLst>
                                          <p:attrName>style.visibility</p:attrName>
                                        </p:attrNameLst>
                                      </p:cBhvr>
                                      <p:to>
                                        <p:strVal val="visible"/>
                                      </p:to>
                                    </p:set>
                                    <p:animEffect transition="in" filter="wipe(down)">
                                      <p:cBhvr>
                                        <p:cTn id="85" dur="580">
                                          <p:stCondLst>
                                            <p:cond delay="0"/>
                                          </p:stCondLst>
                                        </p:cTn>
                                        <p:tgtEl>
                                          <p:spTgt spid="22548"/>
                                        </p:tgtEl>
                                      </p:cBhvr>
                                    </p:animEffect>
                                    <p:anim calcmode="lin" valueType="num">
                                      <p:cBhvr>
                                        <p:cTn id="86"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22548"/>
                                        </p:tgtEl>
                                        <p:attrNameLst>
                                          <p:attrName>ppt_y</p:attrName>
                                        </p:attrNameLst>
                                      </p:cBhvr>
                                      <p:tavLst>
                                        <p:tav tm="0" fmla="#ppt_y-sin(pi*$)/3">
                                          <p:val>
                                            <p:fltVal val="0.500000"/>
                                          </p:val>
                                        </p:tav>
                                        <p:tav tm="100000">
                                          <p:val>
                                            <p:fltVal val="1.000000"/>
                                          </p:val>
                                        </p:tav>
                                      </p:tavLst>
                                    </p:anim>
                                    <p:anim calcmode="lin" valueType="num">
                                      <p:cBhvr>
                                        <p:cTn id="88" dur="664" tmFilter="0, 0; 0.125,0.2665; 0.25,0.4; 0.375,0.465; 0.5,0.5;  0.625,0.535; 0.75,0.6; 0.875,0.7335; 1,1">
                                          <p:stCondLst>
                                            <p:cond delay="664"/>
                                          </p:stCondLst>
                                        </p:cTn>
                                        <p:tgtEl>
                                          <p:spTgt spid="22548"/>
                                        </p:tgtEl>
                                        <p:attrNameLst>
                                          <p:attrName>ppt_y</p:attrName>
                                        </p:attrNameLst>
                                      </p:cBhvr>
                                      <p:tavLst>
                                        <p:tav tm="0" fmla="#ppt_y-sin(pi*$)/9">
                                          <p:val>
                                            <p:fltVal val="0.000000"/>
                                          </p:val>
                                        </p:tav>
                                        <p:tav tm="100000">
                                          <p:val>
                                            <p:fltVal val="1.000000"/>
                                          </p:val>
                                        </p:tav>
                                      </p:tavLst>
                                    </p:anim>
                                    <p:anim calcmode="lin" valueType="num">
                                      <p:cBhvr>
                                        <p:cTn id="89" dur="332" tmFilter="0, 0; 0.125,0.2665; 0.25,0.4; 0.375,0.465; 0.5,0.5;  0.625,0.535; 0.75,0.6; 0.875,0.7335; 1,1">
                                          <p:stCondLst>
                                            <p:cond delay="1324"/>
                                          </p:stCondLst>
                                        </p:cTn>
                                        <p:tgtEl>
                                          <p:spTgt spid="22548"/>
                                        </p:tgtEl>
                                        <p:attrNameLst>
                                          <p:attrName>ppt_y</p:attrName>
                                        </p:attrNameLst>
                                      </p:cBhvr>
                                      <p:tavLst>
                                        <p:tav tm="0" fmla="#ppt_y-sin(pi*$)/27">
                                          <p:val>
                                            <p:fltVal val="0.000000"/>
                                          </p:val>
                                        </p:tav>
                                        <p:tav tm="100000">
                                          <p:val>
                                            <p:fltVal val="1.000000"/>
                                          </p:val>
                                        </p:tav>
                                      </p:tavLst>
                                    </p:anim>
                                    <p:anim calcmode="lin" valueType="num">
                                      <p:cBhvr>
                                        <p:cTn id="90" dur="164" tmFilter="0, 0; 0.125,0.2665; 0.25,0.4; 0.375,0.465; 0.5,0.5;  0.625,0.535; 0.75,0.6; 0.875,0.7335; 1,1">
                                          <p:stCondLst>
                                            <p:cond delay="1656"/>
                                          </p:stCondLst>
                                        </p:cTn>
                                        <p:tgtEl>
                                          <p:spTgt spid="22548"/>
                                        </p:tgtEl>
                                        <p:attrNameLst>
                                          <p:attrName>ppt_y</p:attrName>
                                        </p:attrNameLst>
                                      </p:cBhvr>
                                      <p:tavLst>
                                        <p:tav tm="0" fmla="#ppt_y-sin(pi*$)/81">
                                          <p:val>
                                            <p:fltVal val="0.000000"/>
                                          </p:val>
                                        </p:tav>
                                        <p:tav tm="100000">
                                          <p:val>
                                            <p:fltVal val="1.000000"/>
                                          </p:val>
                                        </p:tav>
                                      </p:tavLst>
                                    </p:anim>
                                    <p:animScale>
                                      <p:cBhvr>
                                        <p:cTn id="91" dur="26">
                                          <p:stCondLst>
                                            <p:cond delay="650"/>
                                          </p:stCondLst>
                                        </p:cTn>
                                        <p:tgtEl>
                                          <p:spTgt spid="22548"/>
                                        </p:tgtEl>
                                      </p:cBhvr>
                                      <p:to x="100000" y="60000"/>
                                    </p:animScale>
                                    <p:animScale>
                                      <p:cBhvr>
                                        <p:cTn id="92" dur="166" decel="50000">
                                          <p:stCondLst>
                                            <p:cond delay="676"/>
                                          </p:stCondLst>
                                        </p:cTn>
                                        <p:tgtEl>
                                          <p:spTgt spid="22548"/>
                                        </p:tgtEl>
                                      </p:cBhvr>
                                      <p:to x="100000" y="100000"/>
                                    </p:animScale>
                                    <p:animScale>
                                      <p:cBhvr>
                                        <p:cTn id="93" dur="26">
                                          <p:stCondLst>
                                            <p:cond delay="1312"/>
                                          </p:stCondLst>
                                        </p:cTn>
                                        <p:tgtEl>
                                          <p:spTgt spid="22548"/>
                                        </p:tgtEl>
                                      </p:cBhvr>
                                      <p:to x="100000" y="80000"/>
                                    </p:animScale>
                                    <p:animScale>
                                      <p:cBhvr>
                                        <p:cTn id="94" dur="166" decel="50000">
                                          <p:stCondLst>
                                            <p:cond delay="1338"/>
                                          </p:stCondLst>
                                        </p:cTn>
                                        <p:tgtEl>
                                          <p:spTgt spid="22548"/>
                                        </p:tgtEl>
                                      </p:cBhvr>
                                      <p:to x="100000" y="100000"/>
                                    </p:animScale>
                                    <p:animScale>
                                      <p:cBhvr>
                                        <p:cTn id="95" dur="26">
                                          <p:stCondLst>
                                            <p:cond delay="1642"/>
                                          </p:stCondLst>
                                        </p:cTn>
                                        <p:tgtEl>
                                          <p:spTgt spid="22548"/>
                                        </p:tgtEl>
                                      </p:cBhvr>
                                      <p:to x="100000" y="90000"/>
                                    </p:animScale>
                                    <p:animScale>
                                      <p:cBhvr>
                                        <p:cTn id="96" dur="166" decel="50000">
                                          <p:stCondLst>
                                            <p:cond delay="1668"/>
                                          </p:stCondLst>
                                        </p:cTn>
                                        <p:tgtEl>
                                          <p:spTgt spid="22548"/>
                                        </p:tgtEl>
                                      </p:cBhvr>
                                      <p:to x="100000" y="100000"/>
                                    </p:animScale>
                                    <p:animScale>
                                      <p:cBhvr>
                                        <p:cTn id="97" dur="26">
                                          <p:stCondLst>
                                            <p:cond delay="1808"/>
                                          </p:stCondLst>
                                        </p:cTn>
                                        <p:tgtEl>
                                          <p:spTgt spid="22548"/>
                                        </p:tgtEl>
                                      </p:cBhvr>
                                      <p:to x="100000" y="95000"/>
                                    </p:animScale>
                                    <p:animScale>
                                      <p:cBhvr>
                                        <p:cTn id="98" dur="166" decel="50000">
                                          <p:stCondLst>
                                            <p:cond delay="1834"/>
                                          </p:stCondLst>
                                        </p:cTn>
                                        <p:tgtEl>
                                          <p:spTgt spid="22548"/>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2545"/>
                                        </p:tgtEl>
                                        <p:attrNameLst>
                                          <p:attrName>style.visibility</p:attrName>
                                        </p:attrNameLst>
                                      </p:cBhvr>
                                      <p:to>
                                        <p:strVal val="visible"/>
                                      </p:to>
                                    </p:set>
                                    <p:animEffect transition="in" filter="fade">
                                      <p:cBhvr>
                                        <p:cTn id="103" dur="1000"/>
                                        <p:tgtEl>
                                          <p:spTgt spid="22545"/>
                                        </p:tgtEl>
                                      </p:cBhvr>
                                    </p:animEffect>
                                    <p:anim calcmode="lin" valueType="num">
                                      <p:cBhvr>
                                        <p:cTn id="104" dur="1000" fill="hold"/>
                                        <p:tgtEl>
                                          <p:spTgt spid="22545"/>
                                        </p:tgtEl>
                                        <p:attrNameLst>
                                          <p:attrName>ppt_x</p:attrName>
                                        </p:attrNameLst>
                                      </p:cBhvr>
                                      <p:tavLst>
                                        <p:tav tm="0">
                                          <p:val>
                                            <p:strVal val="#ppt_x"/>
                                          </p:val>
                                        </p:tav>
                                        <p:tav tm="100000">
                                          <p:val>
                                            <p:strVal val="#ppt_x"/>
                                          </p:val>
                                        </p:tav>
                                      </p:tavLst>
                                    </p:anim>
                                    <p:anim calcmode="lin" valueType="num">
                                      <p:cBhvr>
                                        <p:cTn id="105" dur="1000" fill="hold"/>
                                        <p:tgtEl>
                                          <p:spTgt spid="22545"/>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6" presetClass="entr" presetSubtype="0" fill="hold" grpId="0" nodeType="clickEffect">
                                  <p:stCondLst>
                                    <p:cond delay="0"/>
                                  </p:stCondLst>
                                  <p:childTnLst>
                                    <p:set>
                                      <p:cBhvr>
                                        <p:cTn id="109" dur="1" fill="hold">
                                          <p:stCondLst>
                                            <p:cond delay="0"/>
                                          </p:stCondLst>
                                        </p:cTn>
                                        <p:tgtEl>
                                          <p:spTgt spid="22550"/>
                                        </p:tgtEl>
                                        <p:attrNameLst>
                                          <p:attrName>style.visibility</p:attrName>
                                        </p:attrNameLst>
                                      </p:cBhvr>
                                      <p:to>
                                        <p:strVal val="visible"/>
                                      </p:to>
                                    </p:set>
                                    <p:animEffect transition="in" filter="wipe(down)">
                                      <p:cBhvr>
                                        <p:cTn id="110" dur="580">
                                          <p:stCondLst>
                                            <p:cond delay="0"/>
                                          </p:stCondLst>
                                        </p:cTn>
                                        <p:tgtEl>
                                          <p:spTgt spid="22550"/>
                                        </p:tgtEl>
                                      </p:cBhvr>
                                    </p:animEffect>
                                    <p:anim calcmode="lin" valueType="num">
                                      <p:cBhvr>
                                        <p:cTn id="111"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22550"/>
                                        </p:tgtEl>
                                        <p:attrNameLst>
                                          <p:attrName>ppt_y</p:attrName>
                                        </p:attrNameLst>
                                      </p:cBhvr>
                                      <p:tavLst>
                                        <p:tav tm="0" fmla="#ppt_y-sin(pi*$)/3">
                                          <p:val>
                                            <p:fltVal val="0.500000"/>
                                          </p:val>
                                        </p:tav>
                                        <p:tav tm="100000">
                                          <p:val>
                                            <p:fltVal val="1.000000"/>
                                          </p:val>
                                        </p:tav>
                                      </p:tavLst>
                                    </p:anim>
                                    <p:anim calcmode="lin" valueType="num">
                                      <p:cBhvr>
                                        <p:cTn id="113" dur="664" tmFilter="0, 0; 0.125,0.2665; 0.25,0.4; 0.375,0.465; 0.5,0.5;  0.625,0.535; 0.75,0.6; 0.875,0.7335; 1,1">
                                          <p:stCondLst>
                                            <p:cond delay="664"/>
                                          </p:stCondLst>
                                        </p:cTn>
                                        <p:tgtEl>
                                          <p:spTgt spid="22550"/>
                                        </p:tgtEl>
                                        <p:attrNameLst>
                                          <p:attrName>ppt_y</p:attrName>
                                        </p:attrNameLst>
                                      </p:cBhvr>
                                      <p:tavLst>
                                        <p:tav tm="0" fmla="#ppt_y-sin(pi*$)/9">
                                          <p:val>
                                            <p:fltVal val="0.000000"/>
                                          </p:val>
                                        </p:tav>
                                        <p:tav tm="100000">
                                          <p:val>
                                            <p:fltVal val="1.000000"/>
                                          </p:val>
                                        </p:tav>
                                      </p:tavLst>
                                    </p:anim>
                                    <p:anim calcmode="lin" valueType="num">
                                      <p:cBhvr>
                                        <p:cTn id="114" dur="332" tmFilter="0, 0; 0.125,0.2665; 0.25,0.4; 0.375,0.465; 0.5,0.5;  0.625,0.535; 0.75,0.6; 0.875,0.7335; 1,1">
                                          <p:stCondLst>
                                            <p:cond delay="1324"/>
                                          </p:stCondLst>
                                        </p:cTn>
                                        <p:tgtEl>
                                          <p:spTgt spid="22550"/>
                                        </p:tgtEl>
                                        <p:attrNameLst>
                                          <p:attrName>ppt_y</p:attrName>
                                        </p:attrNameLst>
                                      </p:cBhvr>
                                      <p:tavLst>
                                        <p:tav tm="0" fmla="#ppt_y-sin(pi*$)/27">
                                          <p:val>
                                            <p:fltVal val="0.000000"/>
                                          </p:val>
                                        </p:tav>
                                        <p:tav tm="100000">
                                          <p:val>
                                            <p:fltVal val="1.000000"/>
                                          </p:val>
                                        </p:tav>
                                      </p:tavLst>
                                    </p:anim>
                                    <p:anim calcmode="lin" valueType="num">
                                      <p:cBhvr>
                                        <p:cTn id="115" dur="164" tmFilter="0, 0; 0.125,0.2665; 0.25,0.4; 0.375,0.465; 0.5,0.5;  0.625,0.535; 0.75,0.6; 0.875,0.7335; 1,1">
                                          <p:stCondLst>
                                            <p:cond delay="1656"/>
                                          </p:stCondLst>
                                        </p:cTn>
                                        <p:tgtEl>
                                          <p:spTgt spid="22550"/>
                                        </p:tgtEl>
                                        <p:attrNameLst>
                                          <p:attrName>ppt_y</p:attrName>
                                        </p:attrNameLst>
                                      </p:cBhvr>
                                      <p:tavLst>
                                        <p:tav tm="0" fmla="#ppt_y-sin(pi*$)/81">
                                          <p:val>
                                            <p:fltVal val="0.000000"/>
                                          </p:val>
                                        </p:tav>
                                        <p:tav tm="100000">
                                          <p:val>
                                            <p:fltVal val="1.000000"/>
                                          </p:val>
                                        </p:tav>
                                      </p:tavLst>
                                    </p:anim>
                                    <p:animScale>
                                      <p:cBhvr>
                                        <p:cTn id="116" dur="26">
                                          <p:stCondLst>
                                            <p:cond delay="650"/>
                                          </p:stCondLst>
                                        </p:cTn>
                                        <p:tgtEl>
                                          <p:spTgt spid="22550"/>
                                        </p:tgtEl>
                                      </p:cBhvr>
                                      <p:to x="100000" y="60000"/>
                                    </p:animScale>
                                    <p:animScale>
                                      <p:cBhvr>
                                        <p:cTn id="117" dur="166" decel="50000">
                                          <p:stCondLst>
                                            <p:cond delay="676"/>
                                          </p:stCondLst>
                                        </p:cTn>
                                        <p:tgtEl>
                                          <p:spTgt spid="22550"/>
                                        </p:tgtEl>
                                      </p:cBhvr>
                                      <p:to x="100000" y="100000"/>
                                    </p:animScale>
                                    <p:animScale>
                                      <p:cBhvr>
                                        <p:cTn id="118" dur="26">
                                          <p:stCondLst>
                                            <p:cond delay="1312"/>
                                          </p:stCondLst>
                                        </p:cTn>
                                        <p:tgtEl>
                                          <p:spTgt spid="22550"/>
                                        </p:tgtEl>
                                      </p:cBhvr>
                                      <p:to x="100000" y="80000"/>
                                    </p:animScale>
                                    <p:animScale>
                                      <p:cBhvr>
                                        <p:cTn id="119" dur="166" decel="50000">
                                          <p:stCondLst>
                                            <p:cond delay="1338"/>
                                          </p:stCondLst>
                                        </p:cTn>
                                        <p:tgtEl>
                                          <p:spTgt spid="22550"/>
                                        </p:tgtEl>
                                      </p:cBhvr>
                                      <p:to x="100000" y="100000"/>
                                    </p:animScale>
                                    <p:animScale>
                                      <p:cBhvr>
                                        <p:cTn id="120" dur="26">
                                          <p:stCondLst>
                                            <p:cond delay="1642"/>
                                          </p:stCondLst>
                                        </p:cTn>
                                        <p:tgtEl>
                                          <p:spTgt spid="22550"/>
                                        </p:tgtEl>
                                      </p:cBhvr>
                                      <p:to x="100000" y="90000"/>
                                    </p:animScale>
                                    <p:animScale>
                                      <p:cBhvr>
                                        <p:cTn id="121" dur="166" decel="50000">
                                          <p:stCondLst>
                                            <p:cond delay="1668"/>
                                          </p:stCondLst>
                                        </p:cTn>
                                        <p:tgtEl>
                                          <p:spTgt spid="22550"/>
                                        </p:tgtEl>
                                      </p:cBhvr>
                                      <p:to x="100000" y="100000"/>
                                    </p:animScale>
                                    <p:animScale>
                                      <p:cBhvr>
                                        <p:cTn id="122" dur="26">
                                          <p:stCondLst>
                                            <p:cond delay="1808"/>
                                          </p:stCondLst>
                                        </p:cTn>
                                        <p:tgtEl>
                                          <p:spTgt spid="22550"/>
                                        </p:tgtEl>
                                      </p:cBhvr>
                                      <p:to x="100000" y="95000"/>
                                    </p:animScale>
                                    <p:animScale>
                                      <p:cBhvr>
                                        <p:cTn id="123" dur="166" decel="50000">
                                          <p:stCondLst>
                                            <p:cond delay="1834"/>
                                          </p:stCondLst>
                                        </p:cTn>
                                        <p:tgtEl>
                                          <p:spTgt spid="22550"/>
                                        </p:tgtEl>
                                      </p:cBhvr>
                                      <p:to x="100000" y="100000"/>
                                    </p:animScale>
                                  </p:childTnLst>
                                </p:cTn>
                              </p:par>
                            </p:childTnLst>
                          </p:cTn>
                        </p:par>
                      </p:childTnLst>
                    </p:cTn>
                  </p:par>
                  <p:par>
                    <p:cTn id="124" fill="hold">
                      <p:stCondLst>
                        <p:cond delay="indefinite"/>
                      </p:stCondLst>
                      <p:childTnLst>
                        <p:par>
                          <p:cTn id="125" fill="hold">
                            <p:stCondLst>
                              <p:cond delay="0"/>
                            </p:stCondLst>
                            <p:childTnLst>
                              <p:par>
                                <p:cTn id="126" presetID="26" presetClass="entr" presetSubtype="0" fill="hold" grpId="0" nodeType="clickEffect">
                                  <p:stCondLst>
                                    <p:cond delay="0"/>
                                  </p:stCondLst>
                                  <p:childTnLst>
                                    <p:set>
                                      <p:cBhvr>
                                        <p:cTn id="127" dur="1" fill="hold">
                                          <p:stCondLst>
                                            <p:cond delay="0"/>
                                          </p:stCondLst>
                                        </p:cTn>
                                        <p:tgtEl>
                                          <p:spTgt spid="22549"/>
                                        </p:tgtEl>
                                        <p:attrNameLst>
                                          <p:attrName>style.visibility</p:attrName>
                                        </p:attrNameLst>
                                      </p:cBhvr>
                                      <p:to>
                                        <p:strVal val="visible"/>
                                      </p:to>
                                    </p:set>
                                    <p:animEffect transition="in" filter="wipe(down)">
                                      <p:cBhvr>
                                        <p:cTn id="128" dur="580">
                                          <p:stCondLst>
                                            <p:cond delay="0"/>
                                          </p:stCondLst>
                                        </p:cTn>
                                        <p:tgtEl>
                                          <p:spTgt spid="22549"/>
                                        </p:tgtEl>
                                      </p:cBhvr>
                                    </p:animEffect>
                                    <p:anim calcmode="lin" valueType="num">
                                      <p:cBhvr>
                                        <p:cTn id="129" dur="1822" tmFilter="0,0; 0.14,0.36; 0.43,0.73; 0.71,0.91; 1.0,1.0">
                                          <p:stCondLst>
                                            <p:cond delay="0"/>
                                          </p:stCondLst>
                                        </p:cTn>
                                        <p:tgtEl>
                                          <p:spTgt spid="22549"/>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22549"/>
                                        </p:tgtEl>
                                        <p:attrNameLst>
                                          <p:attrName>ppt_y</p:attrName>
                                        </p:attrNameLst>
                                      </p:cBhvr>
                                      <p:tavLst>
                                        <p:tav tm="0" fmla="#ppt_y-sin(pi*$)/3">
                                          <p:val>
                                            <p:fltVal val="0.500000"/>
                                          </p:val>
                                        </p:tav>
                                        <p:tav tm="100000">
                                          <p:val>
                                            <p:fltVal val="1.000000"/>
                                          </p:val>
                                        </p:tav>
                                      </p:tavLst>
                                    </p:anim>
                                    <p:anim calcmode="lin" valueType="num">
                                      <p:cBhvr>
                                        <p:cTn id="131" dur="664" tmFilter="0, 0; 0.125,0.2665; 0.25,0.4; 0.375,0.465; 0.5,0.5;  0.625,0.535; 0.75,0.6; 0.875,0.7335; 1,1">
                                          <p:stCondLst>
                                            <p:cond delay="664"/>
                                          </p:stCondLst>
                                        </p:cTn>
                                        <p:tgtEl>
                                          <p:spTgt spid="22549"/>
                                        </p:tgtEl>
                                        <p:attrNameLst>
                                          <p:attrName>ppt_y</p:attrName>
                                        </p:attrNameLst>
                                      </p:cBhvr>
                                      <p:tavLst>
                                        <p:tav tm="0" fmla="#ppt_y-sin(pi*$)/9">
                                          <p:val>
                                            <p:fltVal val="0.000000"/>
                                          </p:val>
                                        </p:tav>
                                        <p:tav tm="100000">
                                          <p:val>
                                            <p:fltVal val="1.000000"/>
                                          </p:val>
                                        </p:tav>
                                      </p:tavLst>
                                    </p:anim>
                                    <p:anim calcmode="lin" valueType="num">
                                      <p:cBhvr>
                                        <p:cTn id="132" dur="332" tmFilter="0, 0; 0.125,0.2665; 0.25,0.4; 0.375,0.465; 0.5,0.5;  0.625,0.535; 0.75,0.6; 0.875,0.7335; 1,1">
                                          <p:stCondLst>
                                            <p:cond delay="1324"/>
                                          </p:stCondLst>
                                        </p:cTn>
                                        <p:tgtEl>
                                          <p:spTgt spid="22549"/>
                                        </p:tgtEl>
                                        <p:attrNameLst>
                                          <p:attrName>ppt_y</p:attrName>
                                        </p:attrNameLst>
                                      </p:cBhvr>
                                      <p:tavLst>
                                        <p:tav tm="0" fmla="#ppt_y-sin(pi*$)/27">
                                          <p:val>
                                            <p:fltVal val="0.000000"/>
                                          </p:val>
                                        </p:tav>
                                        <p:tav tm="100000">
                                          <p:val>
                                            <p:fltVal val="1.000000"/>
                                          </p:val>
                                        </p:tav>
                                      </p:tavLst>
                                    </p:anim>
                                    <p:anim calcmode="lin" valueType="num">
                                      <p:cBhvr>
                                        <p:cTn id="133" dur="164" tmFilter="0, 0; 0.125,0.2665; 0.25,0.4; 0.375,0.465; 0.5,0.5;  0.625,0.535; 0.75,0.6; 0.875,0.7335; 1,1">
                                          <p:stCondLst>
                                            <p:cond delay="1656"/>
                                          </p:stCondLst>
                                        </p:cTn>
                                        <p:tgtEl>
                                          <p:spTgt spid="22549"/>
                                        </p:tgtEl>
                                        <p:attrNameLst>
                                          <p:attrName>ppt_y</p:attrName>
                                        </p:attrNameLst>
                                      </p:cBhvr>
                                      <p:tavLst>
                                        <p:tav tm="0" fmla="#ppt_y-sin(pi*$)/81">
                                          <p:val>
                                            <p:fltVal val="0.000000"/>
                                          </p:val>
                                        </p:tav>
                                        <p:tav tm="100000">
                                          <p:val>
                                            <p:fltVal val="1.000000"/>
                                          </p:val>
                                        </p:tav>
                                      </p:tavLst>
                                    </p:anim>
                                    <p:animScale>
                                      <p:cBhvr>
                                        <p:cTn id="134" dur="26">
                                          <p:stCondLst>
                                            <p:cond delay="650"/>
                                          </p:stCondLst>
                                        </p:cTn>
                                        <p:tgtEl>
                                          <p:spTgt spid="22549"/>
                                        </p:tgtEl>
                                      </p:cBhvr>
                                      <p:to x="100000" y="60000"/>
                                    </p:animScale>
                                    <p:animScale>
                                      <p:cBhvr>
                                        <p:cTn id="135" dur="166" decel="50000">
                                          <p:stCondLst>
                                            <p:cond delay="676"/>
                                          </p:stCondLst>
                                        </p:cTn>
                                        <p:tgtEl>
                                          <p:spTgt spid="22549"/>
                                        </p:tgtEl>
                                      </p:cBhvr>
                                      <p:to x="100000" y="100000"/>
                                    </p:animScale>
                                    <p:animScale>
                                      <p:cBhvr>
                                        <p:cTn id="136" dur="26">
                                          <p:stCondLst>
                                            <p:cond delay="1312"/>
                                          </p:stCondLst>
                                        </p:cTn>
                                        <p:tgtEl>
                                          <p:spTgt spid="22549"/>
                                        </p:tgtEl>
                                      </p:cBhvr>
                                      <p:to x="100000" y="80000"/>
                                    </p:animScale>
                                    <p:animScale>
                                      <p:cBhvr>
                                        <p:cTn id="137" dur="166" decel="50000">
                                          <p:stCondLst>
                                            <p:cond delay="1338"/>
                                          </p:stCondLst>
                                        </p:cTn>
                                        <p:tgtEl>
                                          <p:spTgt spid="22549"/>
                                        </p:tgtEl>
                                      </p:cBhvr>
                                      <p:to x="100000" y="100000"/>
                                    </p:animScale>
                                    <p:animScale>
                                      <p:cBhvr>
                                        <p:cTn id="138" dur="26">
                                          <p:stCondLst>
                                            <p:cond delay="1642"/>
                                          </p:stCondLst>
                                        </p:cTn>
                                        <p:tgtEl>
                                          <p:spTgt spid="22549"/>
                                        </p:tgtEl>
                                      </p:cBhvr>
                                      <p:to x="100000" y="90000"/>
                                    </p:animScale>
                                    <p:animScale>
                                      <p:cBhvr>
                                        <p:cTn id="139" dur="166" decel="50000">
                                          <p:stCondLst>
                                            <p:cond delay="1668"/>
                                          </p:stCondLst>
                                        </p:cTn>
                                        <p:tgtEl>
                                          <p:spTgt spid="22549"/>
                                        </p:tgtEl>
                                      </p:cBhvr>
                                      <p:to x="100000" y="100000"/>
                                    </p:animScale>
                                    <p:animScale>
                                      <p:cBhvr>
                                        <p:cTn id="140" dur="26">
                                          <p:stCondLst>
                                            <p:cond delay="1808"/>
                                          </p:stCondLst>
                                        </p:cTn>
                                        <p:tgtEl>
                                          <p:spTgt spid="22549"/>
                                        </p:tgtEl>
                                      </p:cBhvr>
                                      <p:to x="100000" y="95000"/>
                                    </p:animScale>
                                    <p:animScale>
                                      <p:cBhvr>
                                        <p:cTn id="141" dur="166" decel="50000">
                                          <p:stCondLst>
                                            <p:cond delay="1834"/>
                                          </p:stCondLst>
                                        </p:cTn>
                                        <p:tgtEl>
                                          <p:spTgt spid="22549"/>
                                        </p:tgtEl>
                                      </p:cBhvr>
                                      <p:to x="100000" y="100000"/>
                                    </p:animScale>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22546"/>
                                        </p:tgtEl>
                                        <p:attrNameLst>
                                          <p:attrName>style.visibility</p:attrName>
                                        </p:attrNameLst>
                                      </p:cBhvr>
                                      <p:to>
                                        <p:strVal val="visible"/>
                                      </p:to>
                                    </p:set>
                                    <p:animEffect transition="in" filter="fade">
                                      <p:cBhvr>
                                        <p:cTn id="146" dur="1000"/>
                                        <p:tgtEl>
                                          <p:spTgt spid="22546"/>
                                        </p:tgtEl>
                                      </p:cBhvr>
                                    </p:animEffect>
                                    <p:anim calcmode="lin" valueType="num">
                                      <p:cBhvr>
                                        <p:cTn id="147" dur="1000" fill="hold"/>
                                        <p:tgtEl>
                                          <p:spTgt spid="22546"/>
                                        </p:tgtEl>
                                        <p:attrNameLst>
                                          <p:attrName>ppt_x</p:attrName>
                                        </p:attrNameLst>
                                      </p:cBhvr>
                                      <p:tavLst>
                                        <p:tav tm="0">
                                          <p:val>
                                            <p:strVal val="#ppt_x"/>
                                          </p:val>
                                        </p:tav>
                                        <p:tav tm="100000">
                                          <p:val>
                                            <p:strVal val="#ppt_x"/>
                                          </p:val>
                                        </p:tav>
                                      </p:tavLst>
                                    </p:anim>
                                    <p:anim calcmode="lin" valueType="num">
                                      <p:cBhvr>
                                        <p:cTn id="148" dur="1000" fill="hold"/>
                                        <p:tgtEl>
                                          <p:spTgt spid="22546"/>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6" presetClass="entr" presetSubtype="0" fill="hold" grpId="0" nodeType="clickEffect">
                                  <p:stCondLst>
                                    <p:cond delay="0"/>
                                  </p:stCondLst>
                                  <p:childTnLst>
                                    <p:set>
                                      <p:cBhvr>
                                        <p:cTn id="152" dur="1" fill="hold">
                                          <p:stCondLst>
                                            <p:cond delay="0"/>
                                          </p:stCondLst>
                                        </p:cTn>
                                        <p:tgtEl>
                                          <p:spTgt spid="2"/>
                                        </p:tgtEl>
                                        <p:attrNameLst>
                                          <p:attrName>style.visibility</p:attrName>
                                        </p:attrNameLst>
                                      </p:cBhvr>
                                      <p:to>
                                        <p:strVal val="visible"/>
                                      </p:to>
                                    </p:set>
                                    <p:animEffect transition="in" filter="wipe(down)">
                                      <p:cBhvr>
                                        <p:cTn id="153" dur="580">
                                          <p:stCondLst>
                                            <p:cond delay="0"/>
                                          </p:stCondLst>
                                        </p:cTn>
                                        <p:tgtEl>
                                          <p:spTgt spid="2"/>
                                        </p:tgtEl>
                                      </p:cBhvr>
                                    </p:animEffect>
                                    <p:anim calcmode="lin" valueType="num">
                                      <p:cBhvr>
                                        <p:cTn id="15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55" dur="664" tmFilter="0.0,0.0; 0.25,0.07; 0.50,0.2; 0.75,0.467; 1.0,1.0">
                                          <p:stCondLst>
                                            <p:cond delay="0"/>
                                          </p:stCondLst>
                                        </p:cTn>
                                        <p:tgtEl>
                                          <p:spTgt spid="2"/>
                                        </p:tgtEl>
                                        <p:attrNameLst>
                                          <p:attrName>ppt_y</p:attrName>
                                        </p:attrNameLst>
                                      </p:cBhvr>
                                      <p:tavLst>
                                        <p:tav tm="0" fmla="#ppt_y-sin(pi*$)/3">
                                          <p:val>
                                            <p:fltVal val="0.500000"/>
                                          </p:val>
                                        </p:tav>
                                        <p:tav tm="100000">
                                          <p:val>
                                            <p:fltVal val="1.000000"/>
                                          </p:val>
                                        </p:tav>
                                      </p:tavLst>
                                    </p:anim>
                                    <p:anim calcmode="lin" valueType="num">
                                      <p:cBhvr>
                                        <p:cTn id="156" dur="664" tmFilter="0, 0; 0.125,0.2665; 0.25,0.4; 0.375,0.465; 0.5,0.5;  0.625,0.535; 0.75,0.6; 0.875,0.7335; 1,1">
                                          <p:stCondLst>
                                            <p:cond delay="664"/>
                                          </p:stCondLst>
                                        </p:cTn>
                                        <p:tgtEl>
                                          <p:spTgt spid="2"/>
                                        </p:tgtEl>
                                        <p:attrNameLst>
                                          <p:attrName>ppt_y</p:attrName>
                                        </p:attrNameLst>
                                      </p:cBhvr>
                                      <p:tavLst>
                                        <p:tav tm="0" fmla="#ppt_y-sin(pi*$)/9">
                                          <p:val>
                                            <p:fltVal val="0.000000"/>
                                          </p:val>
                                        </p:tav>
                                        <p:tav tm="100000">
                                          <p:val>
                                            <p:fltVal val="1.000000"/>
                                          </p:val>
                                        </p:tav>
                                      </p:tavLst>
                                    </p:anim>
                                    <p:anim calcmode="lin" valueType="num">
                                      <p:cBhvr>
                                        <p:cTn id="157" dur="332" tmFilter="0, 0; 0.125,0.2665; 0.25,0.4; 0.375,0.465; 0.5,0.5;  0.625,0.535; 0.75,0.6; 0.875,0.7335; 1,1">
                                          <p:stCondLst>
                                            <p:cond delay="1324"/>
                                          </p:stCondLst>
                                        </p:cTn>
                                        <p:tgtEl>
                                          <p:spTgt spid="2"/>
                                        </p:tgtEl>
                                        <p:attrNameLst>
                                          <p:attrName>ppt_y</p:attrName>
                                        </p:attrNameLst>
                                      </p:cBhvr>
                                      <p:tavLst>
                                        <p:tav tm="0" fmla="#ppt_y-sin(pi*$)/27">
                                          <p:val>
                                            <p:fltVal val="0.000000"/>
                                          </p:val>
                                        </p:tav>
                                        <p:tav tm="100000">
                                          <p:val>
                                            <p:fltVal val="1.000000"/>
                                          </p:val>
                                        </p:tav>
                                      </p:tavLst>
                                    </p:anim>
                                    <p:anim calcmode="lin" valueType="num">
                                      <p:cBhvr>
                                        <p:cTn id="158" dur="164" tmFilter="0, 0; 0.125,0.2665; 0.25,0.4; 0.375,0.465; 0.5,0.5;  0.625,0.535; 0.75,0.6; 0.875,0.7335; 1,1">
                                          <p:stCondLst>
                                            <p:cond delay="1656"/>
                                          </p:stCondLst>
                                        </p:cTn>
                                        <p:tgtEl>
                                          <p:spTgt spid="2"/>
                                        </p:tgtEl>
                                        <p:attrNameLst>
                                          <p:attrName>ppt_y</p:attrName>
                                        </p:attrNameLst>
                                      </p:cBhvr>
                                      <p:tavLst>
                                        <p:tav tm="0" fmla="#ppt_y-sin(pi*$)/81">
                                          <p:val>
                                            <p:fltVal val="0.000000"/>
                                          </p:val>
                                        </p:tav>
                                        <p:tav tm="100000">
                                          <p:val>
                                            <p:fltVal val="1.000000"/>
                                          </p:val>
                                        </p:tav>
                                      </p:tavLst>
                                    </p:anim>
                                    <p:animScale>
                                      <p:cBhvr>
                                        <p:cTn id="159" dur="26">
                                          <p:stCondLst>
                                            <p:cond delay="650"/>
                                          </p:stCondLst>
                                        </p:cTn>
                                        <p:tgtEl>
                                          <p:spTgt spid="2"/>
                                        </p:tgtEl>
                                      </p:cBhvr>
                                      <p:to x="100000" y="60000"/>
                                    </p:animScale>
                                    <p:animScale>
                                      <p:cBhvr>
                                        <p:cTn id="160" dur="166" decel="50000">
                                          <p:stCondLst>
                                            <p:cond delay="676"/>
                                          </p:stCondLst>
                                        </p:cTn>
                                        <p:tgtEl>
                                          <p:spTgt spid="2"/>
                                        </p:tgtEl>
                                      </p:cBhvr>
                                      <p:to x="100000" y="100000"/>
                                    </p:animScale>
                                    <p:animScale>
                                      <p:cBhvr>
                                        <p:cTn id="161" dur="26">
                                          <p:stCondLst>
                                            <p:cond delay="1312"/>
                                          </p:stCondLst>
                                        </p:cTn>
                                        <p:tgtEl>
                                          <p:spTgt spid="2"/>
                                        </p:tgtEl>
                                      </p:cBhvr>
                                      <p:to x="100000" y="80000"/>
                                    </p:animScale>
                                    <p:animScale>
                                      <p:cBhvr>
                                        <p:cTn id="162" dur="166" decel="50000">
                                          <p:stCondLst>
                                            <p:cond delay="1338"/>
                                          </p:stCondLst>
                                        </p:cTn>
                                        <p:tgtEl>
                                          <p:spTgt spid="2"/>
                                        </p:tgtEl>
                                      </p:cBhvr>
                                      <p:to x="100000" y="100000"/>
                                    </p:animScale>
                                    <p:animScale>
                                      <p:cBhvr>
                                        <p:cTn id="163" dur="26">
                                          <p:stCondLst>
                                            <p:cond delay="1642"/>
                                          </p:stCondLst>
                                        </p:cTn>
                                        <p:tgtEl>
                                          <p:spTgt spid="2"/>
                                        </p:tgtEl>
                                      </p:cBhvr>
                                      <p:to x="100000" y="90000"/>
                                    </p:animScale>
                                    <p:animScale>
                                      <p:cBhvr>
                                        <p:cTn id="164" dur="166" decel="50000">
                                          <p:stCondLst>
                                            <p:cond delay="1668"/>
                                          </p:stCondLst>
                                        </p:cTn>
                                        <p:tgtEl>
                                          <p:spTgt spid="2"/>
                                        </p:tgtEl>
                                      </p:cBhvr>
                                      <p:to x="100000" y="100000"/>
                                    </p:animScale>
                                    <p:animScale>
                                      <p:cBhvr>
                                        <p:cTn id="165" dur="26">
                                          <p:stCondLst>
                                            <p:cond delay="1808"/>
                                          </p:stCondLst>
                                        </p:cTn>
                                        <p:tgtEl>
                                          <p:spTgt spid="2"/>
                                        </p:tgtEl>
                                      </p:cBhvr>
                                      <p:to x="100000" y="95000"/>
                                    </p:animScale>
                                    <p:animScale>
                                      <p:cBhvr>
                                        <p:cTn id="166" dur="166" decel="50000">
                                          <p:stCondLst>
                                            <p:cond delay="1834"/>
                                          </p:stCondLst>
                                        </p:cTn>
                                        <p:tgtEl>
                                          <p:spTgt spid="2"/>
                                        </p:tgtEl>
                                      </p:cBhvr>
                                      <p:to x="100000" y="100000"/>
                                    </p:animScale>
                                  </p:childTnLst>
                                </p:cTn>
                              </p:par>
                            </p:childTnLst>
                          </p:cTn>
                        </p:par>
                      </p:childTnLst>
                    </p:cTn>
                  </p:par>
                  <p:par>
                    <p:cTn id="167" fill="hold">
                      <p:stCondLst>
                        <p:cond delay="indefinite"/>
                      </p:stCondLst>
                      <p:childTnLst>
                        <p:par>
                          <p:cTn id="168" fill="hold">
                            <p:stCondLst>
                              <p:cond delay="0"/>
                            </p:stCondLst>
                            <p:childTnLst>
                              <p:par>
                                <p:cTn id="169" presetID="26" presetClass="entr" presetSubtype="0" fill="hold" grpId="0" nodeType="clickEffect">
                                  <p:stCondLst>
                                    <p:cond delay="0"/>
                                  </p:stCondLst>
                                  <p:childTnLst>
                                    <p:set>
                                      <p:cBhvr>
                                        <p:cTn id="170" dur="1" fill="hold">
                                          <p:stCondLst>
                                            <p:cond delay="0"/>
                                          </p:stCondLst>
                                        </p:cTn>
                                        <p:tgtEl>
                                          <p:spTgt spid="3"/>
                                        </p:tgtEl>
                                        <p:attrNameLst>
                                          <p:attrName>style.visibility</p:attrName>
                                        </p:attrNameLst>
                                      </p:cBhvr>
                                      <p:to>
                                        <p:strVal val="visible"/>
                                      </p:to>
                                    </p:set>
                                    <p:animEffect transition="in" filter="wipe(down)">
                                      <p:cBhvr>
                                        <p:cTn id="171" dur="580">
                                          <p:stCondLst>
                                            <p:cond delay="0"/>
                                          </p:stCondLst>
                                        </p:cTn>
                                        <p:tgtEl>
                                          <p:spTgt spid="3"/>
                                        </p:tgtEl>
                                      </p:cBhvr>
                                    </p:animEffect>
                                    <p:anim calcmode="lin" valueType="num">
                                      <p:cBhvr>
                                        <p:cTn id="17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3" dur="664" tmFilter="0.0,0.0; 0.25,0.07; 0.50,0.2; 0.75,0.467; 1.0,1.0">
                                          <p:stCondLst>
                                            <p:cond delay="0"/>
                                          </p:stCondLst>
                                        </p:cTn>
                                        <p:tgtEl>
                                          <p:spTgt spid="3"/>
                                        </p:tgtEl>
                                        <p:attrNameLst>
                                          <p:attrName>ppt_y</p:attrName>
                                        </p:attrNameLst>
                                      </p:cBhvr>
                                      <p:tavLst>
                                        <p:tav tm="0" fmla="#ppt_y-sin(pi*$)/3">
                                          <p:val>
                                            <p:fltVal val="0.500000"/>
                                          </p:val>
                                        </p:tav>
                                        <p:tav tm="100000">
                                          <p:val>
                                            <p:fltVal val="1.000000"/>
                                          </p:val>
                                        </p:tav>
                                      </p:tavLst>
                                    </p:anim>
                                    <p:anim calcmode="lin" valueType="num">
                                      <p:cBhvr>
                                        <p:cTn id="174" dur="664" tmFilter="0, 0; 0.125,0.2665; 0.25,0.4; 0.375,0.465; 0.5,0.5;  0.625,0.535; 0.75,0.6; 0.875,0.7335; 1,1">
                                          <p:stCondLst>
                                            <p:cond delay="664"/>
                                          </p:stCondLst>
                                        </p:cTn>
                                        <p:tgtEl>
                                          <p:spTgt spid="3"/>
                                        </p:tgtEl>
                                        <p:attrNameLst>
                                          <p:attrName>ppt_y</p:attrName>
                                        </p:attrNameLst>
                                      </p:cBhvr>
                                      <p:tavLst>
                                        <p:tav tm="0" fmla="#ppt_y-sin(pi*$)/9">
                                          <p:val>
                                            <p:fltVal val="0.000000"/>
                                          </p:val>
                                        </p:tav>
                                        <p:tav tm="100000">
                                          <p:val>
                                            <p:fltVal val="1.000000"/>
                                          </p:val>
                                        </p:tav>
                                      </p:tavLst>
                                    </p:anim>
                                    <p:anim calcmode="lin" valueType="num">
                                      <p:cBhvr>
                                        <p:cTn id="175" dur="332" tmFilter="0, 0; 0.125,0.2665; 0.25,0.4; 0.375,0.465; 0.5,0.5;  0.625,0.535; 0.75,0.6; 0.875,0.7335; 1,1">
                                          <p:stCondLst>
                                            <p:cond delay="1324"/>
                                          </p:stCondLst>
                                        </p:cTn>
                                        <p:tgtEl>
                                          <p:spTgt spid="3"/>
                                        </p:tgtEl>
                                        <p:attrNameLst>
                                          <p:attrName>ppt_y</p:attrName>
                                        </p:attrNameLst>
                                      </p:cBhvr>
                                      <p:tavLst>
                                        <p:tav tm="0" fmla="#ppt_y-sin(pi*$)/27">
                                          <p:val>
                                            <p:fltVal val="0.000000"/>
                                          </p:val>
                                        </p:tav>
                                        <p:tav tm="100000">
                                          <p:val>
                                            <p:fltVal val="1.000000"/>
                                          </p:val>
                                        </p:tav>
                                      </p:tavLst>
                                    </p:anim>
                                    <p:anim calcmode="lin" valueType="num">
                                      <p:cBhvr>
                                        <p:cTn id="176" dur="164" tmFilter="0, 0; 0.125,0.2665; 0.25,0.4; 0.375,0.465; 0.5,0.5;  0.625,0.535; 0.75,0.6; 0.875,0.7335; 1,1">
                                          <p:stCondLst>
                                            <p:cond delay="1656"/>
                                          </p:stCondLst>
                                        </p:cTn>
                                        <p:tgtEl>
                                          <p:spTgt spid="3"/>
                                        </p:tgtEl>
                                        <p:attrNameLst>
                                          <p:attrName>ppt_y</p:attrName>
                                        </p:attrNameLst>
                                      </p:cBhvr>
                                      <p:tavLst>
                                        <p:tav tm="0" fmla="#ppt_y-sin(pi*$)/81">
                                          <p:val>
                                            <p:fltVal val="0.000000"/>
                                          </p:val>
                                        </p:tav>
                                        <p:tav tm="100000">
                                          <p:val>
                                            <p:fltVal val="1.000000"/>
                                          </p:val>
                                        </p:tav>
                                      </p:tavLst>
                                    </p:anim>
                                    <p:animScale>
                                      <p:cBhvr>
                                        <p:cTn id="177" dur="26">
                                          <p:stCondLst>
                                            <p:cond delay="650"/>
                                          </p:stCondLst>
                                        </p:cTn>
                                        <p:tgtEl>
                                          <p:spTgt spid="3"/>
                                        </p:tgtEl>
                                      </p:cBhvr>
                                      <p:to x="100000" y="60000"/>
                                    </p:animScale>
                                    <p:animScale>
                                      <p:cBhvr>
                                        <p:cTn id="178" dur="166" decel="50000">
                                          <p:stCondLst>
                                            <p:cond delay="676"/>
                                          </p:stCondLst>
                                        </p:cTn>
                                        <p:tgtEl>
                                          <p:spTgt spid="3"/>
                                        </p:tgtEl>
                                      </p:cBhvr>
                                      <p:to x="100000" y="100000"/>
                                    </p:animScale>
                                    <p:animScale>
                                      <p:cBhvr>
                                        <p:cTn id="179" dur="26">
                                          <p:stCondLst>
                                            <p:cond delay="1312"/>
                                          </p:stCondLst>
                                        </p:cTn>
                                        <p:tgtEl>
                                          <p:spTgt spid="3"/>
                                        </p:tgtEl>
                                      </p:cBhvr>
                                      <p:to x="100000" y="80000"/>
                                    </p:animScale>
                                    <p:animScale>
                                      <p:cBhvr>
                                        <p:cTn id="180" dur="166" decel="50000">
                                          <p:stCondLst>
                                            <p:cond delay="1338"/>
                                          </p:stCondLst>
                                        </p:cTn>
                                        <p:tgtEl>
                                          <p:spTgt spid="3"/>
                                        </p:tgtEl>
                                      </p:cBhvr>
                                      <p:to x="100000" y="100000"/>
                                    </p:animScale>
                                    <p:animScale>
                                      <p:cBhvr>
                                        <p:cTn id="181" dur="26">
                                          <p:stCondLst>
                                            <p:cond delay="1642"/>
                                          </p:stCondLst>
                                        </p:cTn>
                                        <p:tgtEl>
                                          <p:spTgt spid="3"/>
                                        </p:tgtEl>
                                      </p:cBhvr>
                                      <p:to x="100000" y="90000"/>
                                    </p:animScale>
                                    <p:animScale>
                                      <p:cBhvr>
                                        <p:cTn id="182" dur="166" decel="50000">
                                          <p:stCondLst>
                                            <p:cond delay="1668"/>
                                          </p:stCondLst>
                                        </p:cTn>
                                        <p:tgtEl>
                                          <p:spTgt spid="3"/>
                                        </p:tgtEl>
                                      </p:cBhvr>
                                      <p:to x="100000" y="100000"/>
                                    </p:animScale>
                                    <p:animScale>
                                      <p:cBhvr>
                                        <p:cTn id="183" dur="26">
                                          <p:stCondLst>
                                            <p:cond delay="1808"/>
                                          </p:stCondLst>
                                        </p:cTn>
                                        <p:tgtEl>
                                          <p:spTgt spid="3"/>
                                        </p:tgtEl>
                                      </p:cBhvr>
                                      <p:to x="100000" y="95000"/>
                                    </p:animScale>
                                    <p:animScale>
                                      <p:cBhvr>
                                        <p:cTn id="18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5" grpId="0" bldLvl="0" animBg="1"/>
      <p:bldP spid="22546" grpId="0" bldLvl="0" animBg="1"/>
      <p:bldP spid="22547" grpId="0"/>
      <p:bldP spid="22548" grpId="0"/>
      <p:bldP spid="22549" grpId="0"/>
      <p:bldP spid="22550" grpId="0"/>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3555"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3556" name="组合 1"/>
          <p:cNvGrpSpPr/>
          <p:nvPr/>
        </p:nvGrpSpPr>
        <p:grpSpPr>
          <a:xfrm>
            <a:off x="222250" y="328613"/>
            <a:ext cx="654050" cy="573087"/>
            <a:chOff x="0" y="0"/>
            <a:chExt cx="3252297" cy="2844316"/>
          </a:xfrm>
        </p:grpSpPr>
        <p:sp>
          <p:nvSpPr>
            <p:cNvPr id="1434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4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7" name="文本框 16"/>
          <p:cNvSpPr txBox="1"/>
          <p:nvPr/>
        </p:nvSpPr>
        <p:spPr>
          <a:xfrm>
            <a:off x="1903413" y="1003300"/>
            <a:ext cx="8385175" cy="5746750"/>
          </a:xfrm>
          <a:prstGeom prst="rect">
            <a:avLst/>
          </a:prstGeom>
          <a:noFill/>
        </p:spPr>
        <p:txBody>
          <a:bodyPr wrap="square" rtlCol="0">
            <a:spAutoFit/>
          </a:bodyPr>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】百度百科、维基百科</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：https://baike.baidu.com/item/Rational%20Rose</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：https://baike.baidu.com/item/power%20designer/2482290?fromtitle=PowerDesigner&amp;fromid=5408320&amp;fr=aladdin</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：https://baike.baidu.com/item/staruml/539759</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2003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使用手册</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用户指南（第二版</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修订版）》[美]布谢 / 雅各布森 / 朗博 机械工业出版社</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ISBN: 9787111075646  2001年6月1日</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基础、建模与设计教程》杨弘平、吕海华、李波、史江萍、代钦  清华大学出版社  ISBN：9787302404491  2015.10.01</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】《软件需求（第</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版）》[美]KarlWiegers，JoyBeatty 清华大学出版社 </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marR="0" lvl="1" indent="0" algn="l" defTabSz="914400" rtl="0" eaLnBrk="0" fontAlgn="base" latinLnBrk="0" hangingPunct="0">
              <a:lnSpc>
                <a:spcPct val="115000"/>
              </a:lnSpc>
              <a:spcBef>
                <a:spcPct val="0"/>
              </a:spcBef>
              <a:spcAft>
                <a:spcPct val="0"/>
              </a:spcAft>
              <a:buFont typeface="Wingdings" panose="05000000000000000000" pitchFamily="2" charset="2"/>
              <a:buNone/>
            </a:pPr>
            <a:r>
              <a:rPr kumimoji="1" lang="zh-CN" altLang="en-US" sz="1600" b="1"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ISBN：9787302426820  2016.03.01 </a:t>
            </a:r>
            <a:endParaRPr kumimoji="1" lang="zh-CN" altLang="en-US" sz="1600" b="1"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CSDN</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网站</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0" lang="zh-CN" altLang="en-US"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7</a:t>
            </a:r>
            <a:r>
              <a:rPr kumimoji="0" lang="zh-CN" altLang="en-US"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】百度文库</a:t>
            </a:r>
            <a:endParaRPr kumimoji="0" lang="en-US" altLang="zh-CN"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0" lang="en-US" altLang="zh-CN" sz="1600" b="1" kern="1200" cap="none" spc="0" normalizeH="0" baseline="0" noProof="1"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Rational_Rose</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建模】</a:t>
            </a:r>
            <a:r>
              <a:rPr kumimoji="0"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_</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教程</a:t>
            </a:r>
            <a:r>
              <a:rPr kumimoji="0"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使用详解</a:t>
            </a:r>
            <a:endPar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0" lang="zh-CN" altLang="en-US"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地址https</a:t>
            </a:r>
            <a:r>
              <a:rPr kumimoji="0"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://wenku.baidu.com/view/5e339311482fb4daa58d4b9e.html</a:t>
            </a:r>
            <a:endParaRPr kumimoji="0" lang="zh-CN" altLang="en-US" sz="1600" b="1" kern="1200" cap="none" spc="0" normalizeH="0" baseline="0" noProof="1" dirty="0">
              <a:solidFill>
                <a:schemeClr val="bg1"/>
              </a:solidFill>
              <a:latin typeface="Calibri" panose="020F0502020204030204" pitchFamily="34" charset="0"/>
              <a:ea typeface="宋体" panose="02010600030101010101" pitchFamily="2" charset="-122"/>
              <a:cs typeface="+mn-cs"/>
              <a:sym typeface="+mn-ea"/>
            </a:endParaRPr>
          </a:p>
          <a:p>
            <a:pPr marL="342900" marR="0" indent="-342900" defTabSz="914400" eaLnBrk="0" hangingPunct="0">
              <a:lnSpc>
                <a:spcPct val="115000"/>
              </a:lnSpc>
              <a:buFont typeface="Wingdings" panose="05000000000000000000" pitchFamily="2" charset="2"/>
              <a:buChar char="n"/>
            </a:pPr>
            <a:endParaRPr kumimoji="1" lang="zh-CN" altLang="en-US" sz="1600" b="1" kern="1200" cap="none" spc="0" normalizeH="0" baseline="0" noProof="1" dirty="0">
              <a:solidFill>
                <a:schemeClr val="bg1"/>
              </a:solidFill>
              <a:latin typeface="楷体_GB2312" charset="-122"/>
              <a:ea typeface="楷体_GB231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500"/>
                                        <p:tgtEl>
                                          <p:spTgt spid="2355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554"/>
                                        </p:tgtEl>
                                        <p:attrNameLst>
                                          <p:attrName>style.visibility</p:attrName>
                                        </p:attrNameLst>
                                      </p:cBhvr>
                                      <p:to>
                                        <p:strVal val="visible"/>
                                      </p:to>
                                    </p:set>
                                    <p:anim calcmode="lin" valueType="num">
                                      <p:cBhvr>
                                        <p:cTn id="11" dur="1000" fill="hold"/>
                                        <p:tgtEl>
                                          <p:spTgt spid="23554"/>
                                        </p:tgtEl>
                                        <p:attrNameLst>
                                          <p:attrName>ppt_w</p:attrName>
                                        </p:attrNameLst>
                                      </p:cBhvr>
                                      <p:tavLst>
                                        <p:tav tm="0">
                                          <p:val>
                                            <p:fltVal val="0.000000"/>
                                          </p:val>
                                        </p:tav>
                                        <p:tav tm="100000">
                                          <p:val>
                                            <p:strVal val="#ppt_w"/>
                                          </p:val>
                                        </p:tav>
                                      </p:tavLst>
                                    </p:anim>
                                    <p:anim calcmode="lin" valueType="num">
                                      <p:cBhvr>
                                        <p:cTn id="12" dur="1000" fill="hold"/>
                                        <p:tgtEl>
                                          <p:spTgt spid="23554"/>
                                        </p:tgtEl>
                                        <p:attrNameLst>
                                          <p:attrName>ppt_h</p:attrName>
                                        </p:attrNameLst>
                                      </p:cBhvr>
                                      <p:tavLst>
                                        <p:tav tm="0">
                                          <p:val>
                                            <p:fltVal val="0.000000"/>
                                          </p:val>
                                        </p:tav>
                                        <p:tav tm="100000">
                                          <p:val>
                                            <p:strVal val="#ppt_h"/>
                                          </p:val>
                                        </p:tav>
                                      </p:tavLst>
                                    </p:anim>
                                    <p:animEffect transition="in" filter="fade">
                                      <p:cBhvr>
                                        <p:cTn id="13" dur="1000"/>
                                        <p:tgtEl>
                                          <p:spTgt spid="2355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3555"/>
                                        </p:tgtEl>
                                        <p:attrNameLst>
                                          <p:attrName>style.visibility</p:attrName>
                                        </p:attrNameLst>
                                      </p:cBhvr>
                                      <p:to>
                                        <p:strVal val="visible"/>
                                      </p:to>
                                    </p:set>
                                    <p:anim calcmode="lin" valueType="num">
                                      <p:cBhvr>
                                        <p:cTn id="16" dur="500" decel="50000" fill="hold">
                                          <p:stCondLst>
                                            <p:cond delay="0"/>
                                          </p:stCondLst>
                                        </p:cTn>
                                        <p:tgtEl>
                                          <p:spTgt spid="2355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355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3555"/>
                                        </p:tgtEl>
                                        <p:attrNameLst>
                                          <p:attrName>ppt_w</p:attrName>
                                        </p:attrNameLst>
                                      </p:cBhvr>
                                      <p:tavLst>
                                        <p:tav tm="0">
                                          <p:val>
                                            <p:strVal val="#ppt_w*.05"/>
                                          </p:val>
                                        </p:tav>
                                        <p:tav tm="100000">
                                          <p:val>
                                            <p:strVal val="#ppt_w"/>
                                          </p:val>
                                        </p:tav>
                                      </p:tavLst>
                                    </p:anim>
                                    <p:anim calcmode="lin" valueType="num">
                                      <p:cBhvr>
                                        <p:cTn id="19" dur="1000" fill="hold"/>
                                        <p:tgtEl>
                                          <p:spTgt spid="2355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355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355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355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ldLvl="0" animBg="1"/>
      <p:bldP spid="235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7411"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成员效绩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5365"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5366"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15367" name="组合 7"/>
          <p:cNvGrpSpPr/>
          <p:nvPr/>
        </p:nvGrpSpPr>
        <p:grpSpPr>
          <a:xfrm>
            <a:off x="1992313" y="5003800"/>
            <a:ext cx="9753600" cy="708025"/>
            <a:chOff x="1549632" y="1377023"/>
            <a:chExt cx="8965765" cy="707993"/>
          </a:xfrm>
        </p:grpSpPr>
        <p:pic>
          <p:nvPicPr>
            <p:cNvPr id="15368" name="组合 22"/>
            <p:cNvPicPr/>
            <p:nvPr/>
          </p:nvPicPr>
          <p:blipFill>
            <a:blip r:embed="rId1"/>
            <a:stretch>
              <a:fillRect/>
            </a:stretch>
          </p:blipFill>
          <p:spPr>
            <a:xfrm>
              <a:off x="1549632" y="1377023"/>
              <a:ext cx="285874" cy="707993"/>
            </a:xfrm>
            <a:prstGeom prst="rect">
              <a:avLst/>
            </a:prstGeom>
            <a:noFill/>
            <a:ln w="9525">
              <a:noFill/>
            </a:ln>
          </p:spPr>
        </p:pic>
        <p:sp>
          <p:nvSpPr>
            <p:cNvPr id="15369"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刘向辉</a:t>
              </a:r>
              <a:endParaRPr lang="zh-CN" altLang="en-US" sz="2400" dirty="0">
                <a:solidFill>
                  <a:schemeClr val="bg1"/>
                </a:solidFill>
                <a:latin typeface="方正正大黑简体" pitchFamily="2" charset="-122"/>
                <a:ea typeface="方正正大黑简体" pitchFamily="2" charset="-122"/>
              </a:endParaRPr>
            </a:p>
          </p:txBody>
        </p:sp>
        <p:sp>
          <p:nvSpPr>
            <p:cNvPr id="15370" name="矩形 35"/>
            <p:cNvSpPr/>
            <p:nvPr/>
          </p:nvSpPr>
          <p:spPr>
            <a:xfrm>
              <a:off x="3047004"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审核两个项目文档 修改需求文档 管理整合文档 </a:t>
              </a:r>
              <a:r>
                <a:rPr lang="en-US" altLang="zh-CN" sz="2400" b="1" dirty="0">
                  <a:solidFill>
                    <a:schemeClr val="bg1"/>
                  </a:solidFill>
                  <a:latin typeface="微软雅黑" panose="020B0503020204020204" pitchFamily="34" charset="-122"/>
                  <a:ea typeface="微软雅黑" panose="020B0503020204020204" pitchFamily="34" charset="-122"/>
                </a:rPr>
                <a:t>83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71" name="组合 22"/>
          <p:cNvGrpSpPr/>
          <p:nvPr/>
        </p:nvGrpSpPr>
        <p:grpSpPr>
          <a:xfrm>
            <a:off x="1989138" y="1258888"/>
            <a:ext cx="9099550" cy="708025"/>
            <a:chOff x="1549632" y="1377023"/>
            <a:chExt cx="9100196" cy="707993"/>
          </a:xfrm>
        </p:grpSpPr>
        <p:pic>
          <p:nvPicPr>
            <p:cNvPr id="15372" name="组合 22"/>
            <p:cNvPicPr/>
            <p:nvPr/>
          </p:nvPicPr>
          <p:blipFill>
            <a:blip r:embed="rId1"/>
            <a:stretch>
              <a:fillRect/>
            </a:stretch>
          </p:blipFill>
          <p:spPr>
            <a:xfrm>
              <a:off x="1549632" y="1377023"/>
              <a:ext cx="285874" cy="707993"/>
            </a:xfrm>
            <a:prstGeom prst="rect">
              <a:avLst/>
            </a:prstGeom>
            <a:noFill/>
            <a:ln w="9525">
              <a:noFill/>
            </a:ln>
          </p:spPr>
        </p:pic>
        <p:sp>
          <p:nvSpPr>
            <p:cNvPr id="15373"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陈祥斌</a:t>
              </a:r>
              <a:endParaRPr lang="zh-CN" altLang="en-US" sz="2400" dirty="0">
                <a:solidFill>
                  <a:schemeClr val="bg1"/>
                </a:solidFill>
                <a:latin typeface="方正正大黑简体" pitchFamily="2" charset="-122"/>
                <a:ea typeface="方正正大黑简体" pitchFamily="2" charset="-122"/>
              </a:endParaRPr>
            </a:p>
          </p:txBody>
        </p:sp>
        <p:sp>
          <p:nvSpPr>
            <p:cNvPr id="15374" name="矩形 35"/>
            <p:cNvSpPr/>
            <p:nvPr/>
          </p:nvSpPr>
          <p:spPr>
            <a:xfrm>
              <a:off x="318143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rationalrose ppt</a:t>
              </a:r>
              <a:r>
                <a:rPr lang="zh-CN" altLang="en-US" sz="2400" dirty="0">
                  <a:solidFill>
                    <a:schemeClr val="bg1"/>
                  </a:solidFill>
                  <a:latin typeface="方正正大黑简体" pitchFamily="2" charset="-122"/>
                  <a:ea typeface="方正正大黑简体" pitchFamily="2" charset="-122"/>
                </a:rPr>
                <a:t>前半部分</a:t>
              </a:r>
              <a:r>
                <a:rPr lang="en-US" altLang="zh-CN" sz="2400" dirty="0">
                  <a:solidFill>
                    <a:schemeClr val="bg1"/>
                  </a:solidFill>
                  <a:latin typeface="方正正大黑简体" pitchFamily="2" charset="-122"/>
                  <a:ea typeface="方正正大黑简体" pitchFamily="2" charset="-122"/>
                </a:rPr>
                <a:t> </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75" name="组合 26"/>
          <p:cNvGrpSpPr/>
          <p:nvPr/>
        </p:nvGrpSpPr>
        <p:grpSpPr>
          <a:xfrm>
            <a:off x="1976438" y="2144713"/>
            <a:ext cx="9112250" cy="708025"/>
            <a:chOff x="1549632" y="1377023"/>
            <a:chExt cx="9112016" cy="707993"/>
          </a:xfrm>
        </p:grpSpPr>
        <p:pic>
          <p:nvPicPr>
            <p:cNvPr id="15376" name="组合 22"/>
            <p:cNvPicPr/>
            <p:nvPr/>
          </p:nvPicPr>
          <p:blipFill>
            <a:blip r:embed="rId1"/>
            <a:stretch>
              <a:fillRect/>
            </a:stretch>
          </p:blipFill>
          <p:spPr>
            <a:xfrm>
              <a:off x="1549632" y="1377023"/>
              <a:ext cx="285874" cy="707993"/>
            </a:xfrm>
            <a:prstGeom prst="rect">
              <a:avLst/>
            </a:prstGeom>
            <a:noFill/>
            <a:ln w="9525">
              <a:noFill/>
            </a:ln>
          </p:spPr>
        </p:pic>
        <p:sp>
          <p:nvSpPr>
            <p:cNvPr id="15377"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左文正</a:t>
              </a:r>
              <a:endParaRPr lang="zh-CN" altLang="en-US" sz="2400" dirty="0">
                <a:solidFill>
                  <a:schemeClr val="bg1"/>
                </a:solidFill>
                <a:latin typeface="方正正大黑简体" pitchFamily="2" charset="-122"/>
                <a:ea typeface="方正正大黑简体" pitchFamily="2" charset="-122"/>
              </a:endParaRPr>
            </a:p>
          </p:txBody>
        </p:sp>
        <p:sp>
          <p:nvSpPr>
            <p:cNvPr id="15378"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rationalrose ppt</a:t>
              </a:r>
              <a:r>
                <a:rPr lang="zh-CN" altLang="en-US" sz="2400" dirty="0">
                  <a:solidFill>
                    <a:schemeClr val="bg1"/>
                  </a:solidFill>
                  <a:latin typeface="方正正大黑简体" pitchFamily="2" charset="-122"/>
                  <a:ea typeface="方正正大黑简体" pitchFamily="2" charset="-122"/>
                </a:rPr>
                <a:t>后半部分 会议记录</a:t>
              </a:r>
              <a:r>
                <a:rPr lang="en-US" altLang="zh-CN"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87</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79" name="组合 30"/>
          <p:cNvGrpSpPr/>
          <p:nvPr/>
        </p:nvGrpSpPr>
        <p:grpSpPr>
          <a:xfrm>
            <a:off x="1976438" y="3062288"/>
            <a:ext cx="9112250" cy="708025"/>
            <a:chOff x="1549632" y="1377023"/>
            <a:chExt cx="9112016" cy="707993"/>
          </a:xfrm>
        </p:grpSpPr>
        <p:pic>
          <p:nvPicPr>
            <p:cNvPr id="15380" name="组合 22"/>
            <p:cNvPicPr/>
            <p:nvPr/>
          </p:nvPicPr>
          <p:blipFill>
            <a:blip r:embed="rId1"/>
            <a:stretch>
              <a:fillRect/>
            </a:stretch>
          </p:blipFill>
          <p:spPr>
            <a:xfrm>
              <a:off x="1549632" y="1377023"/>
              <a:ext cx="285874" cy="707993"/>
            </a:xfrm>
            <a:prstGeom prst="rect">
              <a:avLst/>
            </a:prstGeom>
            <a:noFill/>
            <a:ln w="9525">
              <a:noFill/>
            </a:ln>
          </p:spPr>
        </p:pic>
        <p:sp>
          <p:nvSpPr>
            <p:cNvPr id="15381"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王安栋</a:t>
              </a:r>
              <a:endParaRPr lang="zh-CN" altLang="en-US" sz="2400" dirty="0">
                <a:solidFill>
                  <a:schemeClr val="bg1"/>
                </a:solidFill>
                <a:latin typeface="方正正大黑简体" pitchFamily="2" charset="-122"/>
                <a:ea typeface="方正正大黑简体" pitchFamily="2" charset="-122"/>
              </a:endParaRPr>
            </a:p>
          </p:txBody>
        </p:sp>
        <p:sp>
          <p:nvSpPr>
            <p:cNvPr id="15382"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项目开发计划编写 更新</a:t>
              </a:r>
              <a:r>
                <a:rPr lang="en-US" altLang="zh-CN" sz="2400" dirty="0">
                  <a:solidFill>
                    <a:schemeClr val="bg1"/>
                  </a:solidFill>
                  <a:latin typeface="方正正大黑简体" pitchFamily="2" charset="-122"/>
                  <a:ea typeface="方正正大黑简体" pitchFamily="2" charset="-122"/>
                </a:rPr>
                <a:t>gantt</a:t>
              </a:r>
              <a:r>
                <a:rPr lang="zh-CN" altLang="en-US" sz="2400" dirty="0">
                  <a:solidFill>
                    <a:schemeClr val="bg1"/>
                  </a:solidFill>
                  <a:latin typeface="方正正大黑简体" pitchFamily="2" charset="-122"/>
                  <a:ea typeface="方正正大黑简体" pitchFamily="2" charset="-122"/>
                </a:rPr>
                <a:t>图 </a:t>
              </a:r>
              <a:r>
                <a:rPr lang="en-US" altLang="zh-CN" sz="2400" b="1" dirty="0">
                  <a:solidFill>
                    <a:schemeClr val="bg1"/>
                  </a:solidFill>
                  <a:latin typeface="微软雅黑" panose="020B0503020204020204" pitchFamily="34" charset="-122"/>
                  <a:ea typeface="微软雅黑" panose="020B0503020204020204" pitchFamily="34" charset="-122"/>
                </a:rPr>
                <a:t>85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83" name="组合 34"/>
          <p:cNvGrpSpPr/>
          <p:nvPr/>
        </p:nvGrpSpPr>
        <p:grpSpPr>
          <a:xfrm>
            <a:off x="1976438" y="4032250"/>
            <a:ext cx="9112250" cy="708025"/>
            <a:chOff x="1549632" y="1377023"/>
            <a:chExt cx="9112016" cy="707993"/>
          </a:xfrm>
        </p:grpSpPr>
        <p:pic>
          <p:nvPicPr>
            <p:cNvPr id="15384" name="组合 22"/>
            <p:cNvPicPr/>
            <p:nvPr/>
          </p:nvPicPr>
          <p:blipFill>
            <a:blip r:embed="rId1"/>
            <a:stretch>
              <a:fillRect/>
            </a:stretch>
          </p:blipFill>
          <p:spPr>
            <a:xfrm>
              <a:off x="1549632" y="1377023"/>
              <a:ext cx="285874" cy="707993"/>
            </a:xfrm>
            <a:prstGeom prst="rect">
              <a:avLst/>
            </a:prstGeom>
            <a:noFill/>
            <a:ln w="9525">
              <a:noFill/>
            </a:ln>
          </p:spPr>
        </p:pic>
        <p:sp>
          <p:nvSpPr>
            <p:cNvPr id="15385" name="文本框 36"/>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涂弘森</a:t>
              </a:r>
              <a:endParaRPr lang="zh-CN" altLang="en-US" sz="2400" dirty="0">
                <a:solidFill>
                  <a:schemeClr val="bg1"/>
                </a:solidFill>
                <a:latin typeface="方正正大黑简体" pitchFamily="2" charset="-122"/>
                <a:ea typeface="方正正大黑简体" pitchFamily="2" charset="-122"/>
              </a:endParaRPr>
            </a:p>
          </p:txBody>
        </p:sp>
        <p:sp>
          <p:nvSpPr>
            <p:cNvPr id="15386"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项目章程编写 审核</a:t>
              </a:r>
              <a:r>
                <a:rPr lang="en-US" altLang="zh-CN" sz="2400" dirty="0">
                  <a:solidFill>
                    <a:schemeClr val="bg1"/>
                  </a:solidFill>
                  <a:latin typeface="方正正大黑简体" pitchFamily="2" charset="-122"/>
                  <a:ea typeface="方正正大黑简体" pitchFamily="2" charset="-122"/>
                </a:rPr>
                <a:t>ppt</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86</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000000"/>
                                          </p:val>
                                        </p:tav>
                                        <p:tav tm="100000">
                                          <p:val>
                                            <p:strVal val="#ppt_w"/>
                                          </p:val>
                                        </p:tav>
                                      </p:tavLst>
                                    </p:anim>
                                    <p:anim calcmode="lin" valueType="num">
                                      <p:cBhvr>
                                        <p:cTn id="12" dur="1000" fill="hold"/>
                                        <p:tgtEl>
                                          <p:spTgt spid="17410"/>
                                        </p:tgtEl>
                                        <p:attrNameLst>
                                          <p:attrName>ppt_h</p:attrName>
                                        </p:attrNameLst>
                                      </p:cBhvr>
                                      <p:tavLst>
                                        <p:tav tm="0">
                                          <p:val>
                                            <p:fltVal val="0.00000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8" name="组合 4"/>
          <p:cNvGrpSpPr/>
          <p:nvPr/>
        </p:nvGrpSpPr>
        <p:grpSpPr>
          <a:xfrm>
            <a:off x="3368675" y="1376363"/>
            <a:ext cx="4957763" cy="4870450"/>
            <a:chOff x="0" y="0"/>
            <a:chExt cx="4956930" cy="4870495"/>
          </a:xfrm>
        </p:grpSpPr>
        <p:grpSp>
          <p:nvGrpSpPr>
            <p:cNvPr id="16387" name="组合 3"/>
            <p:cNvGrpSpPr/>
            <p:nvPr/>
          </p:nvGrpSpPr>
          <p:grpSpPr>
            <a:xfrm>
              <a:off x="362756" y="0"/>
              <a:ext cx="4594174" cy="4706233"/>
              <a:chOff x="0" y="0"/>
              <a:chExt cx="4911907" cy="4959490"/>
            </a:xfrm>
          </p:grpSpPr>
          <p:sp>
            <p:nvSpPr>
              <p:cNvPr id="16388" name="椭圆 25"/>
              <p:cNvSpPr/>
              <p:nvPr/>
            </p:nvSpPr>
            <p:spPr>
              <a:xfrm>
                <a:off x="0" y="0"/>
                <a:ext cx="4823994" cy="4823994"/>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89"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p>
                <a:endParaRPr lang="zh-CN" altLang="en-US"/>
              </a:p>
            </p:txBody>
          </p:sp>
        </p:grpSp>
        <p:sp>
          <p:nvSpPr>
            <p:cNvPr id="16390"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nchor="t">
            <a:spAutoFit/>
          </a:bodyPr>
          <a:p>
            <a:r>
              <a:rPr lang="en-US" altLang="zh-CN" sz="6600" dirty="0">
                <a:solidFill>
                  <a:srgbClr val="FFFFFF"/>
                </a:solidFill>
                <a:latin typeface="Calibri" panose="020F0502020204030204" pitchFamily="34" charset="0"/>
                <a:ea typeface="宋体" panose="02010600030101010101" pitchFamily="2" charset="-122"/>
              </a:rPr>
              <a:t>Thank you</a:t>
            </a:r>
            <a:endParaRPr lang="zh-CN" altLang="en-US" sz="6600" dirty="0">
              <a:solidFill>
                <a:srgbClr val="FFFFFF"/>
              </a:solidFill>
              <a:latin typeface="Calibri" panose="020F0502020204030204" pitchFamily="34" charset="0"/>
              <a:ea typeface="宋体" panose="02010600030101010101" pitchFamily="2" charset="-122"/>
            </a:endParaRPr>
          </a:p>
        </p:txBody>
      </p:sp>
      <p:sp>
        <p:nvSpPr>
          <p:cNvPr id="24584" name="文本框 26"/>
          <p:cNvSpPr txBox="1"/>
          <p:nvPr/>
        </p:nvSpPr>
        <p:spPr>
          <a:xfrm>
            <a:off x="4124325" y="4024313"/>
            <a:ext cx="5222875" cy="708025"/>
          </a:xfrm>
          <a:prstGeom prst="rect">
            <a:avLst/>
          </a:prstGeom>
          <a:noFill/>
          <a:ln w="9525">
            <a:noFill/>
          </a:ln>
        </p:spPr>
        <p:txBody>
          <a:bodyPr anchor="t">
            <a:spAutoFit/>
          </a:bodyPr>
          <a:p>
            <a:r>
              <a:rPr lang="en-US" altLang="zh-CN" sz="2000" b="1" dirty="0">
                <a:solidFill>
                  <a:srgbClr val="FFFFFF"/>
                </a:solidFill>
                <a:latin typeface="Calibri" panose="020F0502020204030204" pitchFamily="34" charset="0"/>
                <a:ea typeface="宋体" panose="02010600030101010101" pitchFamily="2" charset="-122"/>
              </a:rPr>
              <a:t>Add up anything your like</a:t>
            </a:r>
            <a:endParaRPr lang="en-US" altLang="zh-CN" sz="2000" b="1" dirty="0">
              <a:solidFill>
                <a:srgbClr val="FFFFFF"/>
              </a:solidFill>
              <a:latin typeface="Calibri" panose="020F0502020204030204" pitchFamily="34" charset="0"/>
              <a:ea typeface="宋体" panose="02010600030101010101" pitchFamily="2" charset="-122"/>
            </a:endParaRPr>
          </a:p>
          <a:p>
            <a:r>
              <a:rPr lang="en-US" altLang="zh-CN" sz="2000" b="1" dirty="0">
                <a:solidFill>
                  <a:srgbClr val="FFFFFF"/>
                </a:solidFill>
                <a:latin typeface="Calibri" panose="020F0502020204030204" pitchFamily="34" charset="0"/>
                <a:ea typeface="宋体" panose="02010600030101010101" pitchFamily="2" charset="-122"/>
              </a:rPr>
              <a:t>Like some books or some place</a:t>
            </a:r>
            <a:endParaRPr lang="zh-CN" altLang="en-US" sz="2000" b="1" dirty="0">
              <a:solidFill>
                <a:srgbClr val="FFFFFF"/>
              </a:solidFill>
              <a:latin typeface="Calibri" panose="020F0502020204030204" pitchFamily="34" charset="0"/>
              <a:ea typeface="宋体" panose="02010600030101010101" pitchFamily="2" charset="-122"/>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4584"/>
                                        </p:tgtEl>
                                        <p:attrNameLst>
                                          <p:attrName>style.visibility</p:attrName>
                                        </p:attrNameLst>
                                      </p:cBhvr>
                                      <p:to>
                                        <p:strVal val="visible"/>
                                      </p:to>
                                    </p:set>
                                    <p:anim calcmode="lin" valueType="num">
                                      <p:cBhvr additive="base">
                                        <p:cTn id="22" dur="500" fill="hold"/>
                                        <p:tgtEl>
                                          <p:spTgt spid="24584"/>
                                        </p:tgtEl>
                                        <p:attrNameLst>
                                          <p:attrName>ppt_x</p:attrName>
                                        </p:attrNameLst>
                                      </p:cBhvr>
                                      <p:tavLst>
                                        <p:tav tm="0">
                                          <p:val>
                                            <p:strVal val="#ppt_x"/>
                                          </p:val>
                                        </p:tav>
                                        <p:tav tm="100000">
                                          <p:val>
                                            <p:strVal val="#ppt_x"/>
                                          </p:val>
                                        </p:tav>
                                      </p:tavLst>
                                    </p:anim>
                                    <p:anim calcmode="lin" valueType="num">
                                      <p:cBhvr additive="base">
                                        <p:cTn id="23" dur="500" fill="hold"/>
                                        <p:tgtEl>
                                          <p:spTgt spid="2458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24587"/>
                                        </p:tgtEl>
                                        <p:attrNameLst>
                                          <p:attrName>style.visibility</p:attrName>
                                        </p:attrNameLst>
                                      </p:cBhvr>
                                      <p:to>
                                        <p:strVal val="visible"/>
                                      </p:to>
                                    </p:set>
                                    <p:anim calcmode="lin" valueType="num">
                                      <p:cBhvr additive="base">
                                        <p:cTn id="27" dur="500" fill="hold"/>
                                        <p:tgtEl>
                                          <p:spTgt spid="24587"/>
                                        </p:tgtEl>
                                        <p:attrNameLst>
                                          <p:attrName>ppt_x</p:attrName>
                                        </p:attrNameLst>
                                      </p:cBhvr>
                                      <p:tavLst>
                                        <p:tav tm="0">
                                          <p:val>
                                            <p:strVal val="0-#ppt_w/2"/>
                                          </p:val>
                                        </p:tav>
                                        <p:tav tm="100000">
                                          <p:val>
                                            <p:strVal val="#ppt_x"/>
                                          </p:val>
                                        </p:tav>
                                      </p:tavLst>
                                    </p:anim>
                                    <p:anim calcmode="lin" valueType="num">
                                      <p:cBhvr additive="base">
                                        <p:cTn id="28" dur="500" fill="hold"/>
                                        <p:tgtEl>
                                          <p:spTgt spid="2458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8"/>
                                        </p:tgtEl>
                                        <p:attrNameLst>
                                          <p:attrName>style.visibility</p:attrName>
                                        </p:attrNameLst>
                                      </p:cBhvr>
                                      <p:to>
                                        <p:strVal val="visible"/>
                                      </p:to>
                                    </p:set>
                                    <p:anim calcmode="lin" valueType="num">
                                      <p:cBhvr additive="base">
                                        <p:cTn id="31" dur="500" fill="hold"/>
                                        <p:tgtEl>
                                          <p:spTgt spid="24588"/>
                                        </p:tgtEl>
                                        <p:attrNameLst>
                                          <p:attrName>ppt_x</p:attrName>
                                        </p:attrNameLst>
                                      </p:cBhvr>
                                      <p:tavLst>
                                        <p:tav tm="0">
                                          <p:val>
                                            <p:strVal val="0-#ppt_w/2"/>
                                          </p:val>
                                        </p:tav>
                                        <p:tav tm="100000">
                                          <p:val>
                                            <p:strVal val="#ppt_x"/>
                                          </p:val>
                                        </p:tav>
                                      </p:tavLst>
                                    </p:anim>
                                    <p:anim calcmode="lin" valueType="num">
                                      <p:cBhvr additive="base">
                                        <p:cTn id="32" dur="500" fill="hold"/>
                                        <p:tgtEl>
                                          <p:spTgt spid="2458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24589"/>
                                        </p:tgtEl>
                                        <p:attrNameLst>
                                          <p:attrName>style.visibility</p:attrName>
                                        </p:attrNameLst>
                                      </p:cBhvr>
                                      <p:to>
                                        <p:strVal val="visible"/>
                                      </p:to>
                                    </p:set>
                                    <p:anim calcmode="lin" valueType="num">
                                      <p:cBhvr additive="base">
                                        <p:cTn id="35" dur="500" fill="hold"/>
                                        <p:tgtEl>
                                          <p:spTgt spid="24589"/>
                                        </p:tgtEl>
                                        <p:attrNameLst>
                                          <p:attrName>ppt_x</p:attrName>
                                        </p:attrNameLst>
                                      </p:cBhvr>
                                      <p:tavLst>
                                        <p:tav tm="0">
                                          <p:val>
                                            <p:strVal val="0-#ppt_w/2"/>
                                          </p:val>
                                        </p:tav>
                                        <p:tav tm="100000">
                                          <p:val>
                                            <p:strVal val="#ppt_x"/>
                                          </p:val>
                                        </p:tav>
                                      </p:tavLst>
                                    </p:anim>
                                    <p:anim calcmode="lin" valueType="num">
                                      <p:cBhvr additive="base">
                                        <p:cTn id="36"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p:bldP spid="24585" grpId="0" bldLvl="0" animBg="1"/>
      <p:bldP spid="24586" grpId="0" bldLvl="0" animBg="1"/>
      <p:bldP spid="24587" grpId="0" bldLvl="0" animBg="1"/>
      <p:bldP spid="24588" grpId="0" bldLvl="0" animBg="1"/>
      <p:bldP spid="2458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791029" cy="4626683"/>
            <a:chOff x="2818" y="2535"/>
            <a:chExt cx="12150"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5344"/>
            </a:xfrm>
            <a:prstGeom prst="rect">
              <a:avLst/>
            </a:prstGeom>
            <a:noFill/>
          </p:spPr>
          <p:txBody>
            <a:bodyPr wrap="square" rtlCol="0">
              <a:spAutoFit/>
            </a:bodyPr>
            <a:lstStyle/>
            <a:p>
              <a:pPr>
                <a:buFont typeface="Wingdings" panose="05000000000000000000" pitchFamily="2" charset="2"/>
              </a:pPr>
              <a:r>
                <a:rPr lang="en-US" altLang="zh-CN" sz="2000" b="1">
                  <a:solidFill>
                    <a:schemeClr val="bg1"/>
                  </a:solidFill>
                  <a:sym typeface="+mn-ea"/>
                </a:rPr>
                <a:t>	</a:t>
              </a:r>
              <a:r>
                <a:rPr lang="zh-CN" altLang="en-US" sz="2400" b="1">
                  <a:solidFill>
                    <a:schemeClr val="bg1"/>
                  </a:solidFill>
                  <a:sym typeface="+mn-ea"/>
                </a:rPr>
                <a:t>当前市场上基于UML可视化建模的工具很多，例如有Microsoft的Visio2002，Oracle的Designer2000，还有PlayCase 、CA BPWin、CA ERWin、Sybase PowerDesigner等等。</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为什么要选择Rational Rose呢？</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UML的三位创始人了，面向对象领域的大师级人物：Booch、Rumbaugh和Jacobson。而这三位大师目前都在Rational公司担任首席工程师，既然UML是业界标准的可视化建模语言，那么选择Rational Rose的原因就不言而喻了。</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Rose与Rational其他一系列的软件工程方面的产品的紧密集成使得Rose的可用性和扩展性更好。</a:t>
              </a:r>
              <a:r>
                <a:rPr lang="en-US" altLang="zh-CN" sz="2400" b="1">
                  <a:solidFill>
                    <a:schemeClr val="bg1"/>
                  </a:solidFill>
                  <a:sym typeface="+mn-ea"/>
                </a:rPr>
                <a:t>[6]</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a:solidFill>
                    <a:schemeClr val="bg1"/>
                  </a:solidFill>
                  <a:latin typeface="微软雅黑" panose="020B0503020204020204" pitchFamily="34" charset="-122"/>
                  <a:ea typeface="微软雅黑" panose="020B0503020204020204" pitchFamily="34" charset="-122"/>
                  <a:sym typeface="+mn-ea"/>
                </a:rPr>
                <a:t>Rational Rose </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146716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946718"/>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449484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467168"/>
            <a:ext cx="4418012"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公司是</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1981</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年成立，为美国军方提供开发工具的公司。</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48" name="矩形 22"/>
          <p:cNvSpPr/>
          <p:nvPr/>
        </p:nvSpPr>
        <p:spPr>
          <a:xfrm>
            <a:off x="6551613" y="2773998"/>
            <a:ext cx="4418012" cy="11988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世纪</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90</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年代，随着面向对象开发方法获得成功，</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公司推出了</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自己的面向对象开发工具。</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50" name="矩形 24"/>
          <p:cNvSpPr/>
          <p:nvPr/>
        </p:nvSpPr>
        <p:spPr>
          <a:xfrm>
            <a:off x="6551613" y="4412615"/>
            <a:ext cx="4418012" cy="1938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2002</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日，</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IBM</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公司以</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21</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亿美元的价格收购了</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公司，将该公司的所有业务并入IBM软件开发部门，而其产品则将继续保留Rational的品牌。至此</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成为</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IBM</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旗下</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大品牌之一。</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5886450" y="648335"/>
            <a:ext cx="5154930" cy="460375"/>
          </a:xfrm>
          <a:prstGeom prst="rect">
            <a:avLst/>
          </a:prstGeom>
          <a:noFill/>
        </p:spPr>
        <p:txBody>
          <a:bodyPr wrap="square" rtlCol="0">
            <a:spAutoFit/>
          </a:bodyPr>
          <a:p>
            <a:r>
              <a:rPr lang="en-US"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发展历史</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7" grpId="0"/>
      <p:bldP spid="22548" grpId="0"/>
      <p:bldP spid="225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992174" cy="5096221"/>
            <a:chOff x="2818" y="2535"/>
            <a:chExt cx="12428" cy="7196"/>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669" cy="6213"/>
            </a:xfrm>
            <a:prstGeom prst="rect">
              <a:avLst/>
            </a:prstGeom>
            <a:noFill/>
          </p:spPr>
          <p:txBody>
            <a:bodyPr wrap="square" rtlCol="0">
              <a:spAutoFit/>
            </a:bodyPr>
            <a:lstStyle/>
            <a:p>
              <a:pPr>
                <a:buFont typeface="Wingdings" panose="05000000000000000000" pitchFamily="2" charset="2"/>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1.Rose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有建模中可以提供建立视图、修改和操作组建的能力。是一种可视化、功能强大的面向对象设计、分析的工具。</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可以对已有的系统实施逆向工程，实施代码与模型的转换。</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可以对目前多种程序设计语言进行有效集成，帮助开发人员产生框架代码。</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允许在同一个模型中使用多种构件、语言。</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功能</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992174" cy="4626683"/>
            <a:chOff x="2818" y="2535"/>
            <a:chExt cx="12428"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669" cy="4040"/>
            </a:xfrm>
            <a:prstGeom prst="rect">
              <a:avLst/>
            </a:prstGeom>
            <a:noFill/>
          </p:spPr>
          <p:txBody>
            <a:bodyPr wrap="square" rtlCol="0">
              <a:spAutoFit/>
            </a:bodyPr>
            <a:lstStyle/>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建模工具，有很强的校验功能，能发现许多逻辑错误，支持多语言的双向工程，支持迭代开发。</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早期没有对数据库端建模的支持，现在的版本提供了一个叫</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“Data Modeler”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的工具，利用它可将对象模型转换成数据模型，也可以将现有的数据模型转换成对对象模型。</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功能</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10108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rect l="0" t="0" r="0" b="0"/>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lstStyle/>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467995" y="1555115"/>
            <a:ext cx="3490595" cy="2245360"/>
          </a:xfrm>
          <a:prstGeom prst="rect">
            <a:avLst/>
          </a:prstGeom>
          <a:noFill/>
        </p:spPr>
        <p:txBody>
          <a:bodyPr wrap="square" rtlCol="0">
            <a:spAutoFit/>
          </a:bodyPr>
          <a:lstStyle/>
          <a:p>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的操作系统平台：</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Unix/Linux</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，Windows 2000，Windows XP，</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widows 7/8</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widows 10</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支持的数据库：IBM DB2 数据库，Oracle数据库 </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SQL Server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endParaRPr lang="en-US" altLang="zh-CN" sz="20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extBox 6"/>
          <p:cNvSpPr txBox="1"/>
          <p:nvPr/>
        </p:nvSpPr>
        <p:spPr>
          <a:xfrm>
            <a:off x="8353425" y="1882775"/>
            <a:ext cx="3162300" cy="706755"/>
          </a:xfrm>
          <a:prstGeom prst="rect">
            <a:avLst/>
          </a:prstGeom>
          <a:no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sym typeface="+mn-ea"/>
              </a:rPr>
              <a:t>可以对系统生成模型，但不支持双向工程。</a:t>
            </a:r>
            <a:r>
              <a:rPr lang="en-US" altLang="zh-CN" sz="2000">
                <a:solidFill>
                  <a:schemeClr val="bg1"/>
                </a:solidFill>
                <a:latin typeface="微软雅黑" panose="020B0503020204020204" pitchFamily="34" charset="-122"/>
                <a:ea typeface="微软雅黑" panose="020B0503020204020204" pitchFamily="34" charset="-122"/>
                <a:sym typeface="+mn-ea"/>
              </a:rPr>
              <a:t>[4]</a:t>
            </a:r>
            <a:endParaRPr lang="en-US" altLang="zh-CN" sz="2000" b="1" spc="3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18" name="TextBox 7"/>
          <p:cNvSpPr txBox="1"/>
          <p:nvPr/>
        </p:nvSpPr>
        <p:spPr>
          <a:xfrm>
            <a:off x="468630" y="4612005"/>
            <a:ext cx="3582035" cy="1014730"/>
          </a:xfrm>
          <a:prstGeom prst="rect">
            <a:avLst/>
          </a:prstGeom>
          <a:no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支持多种语言（</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VB</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）等生成代码，支持双向工程。</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endParaRPr lang="en-US" altLang="zh-CN" sz="20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TextBox 6"/>
          <p:cNvSpPr txBox="1"/>
          <p:nvPr/>
        </p:nvSpPr>
        <p:spPr>
          <a:xfrm>
            <a:off x="8261350" y="4594225"/>
            <a:ext cx="3590925" cy="368300"/>
          </a:xfrm>
          <a:prstGeom prst="rect">
            <a:avLst/>
          </a:prstGeom>
          <a:noFill/>
        </p:spPr>
        <p:txBody>
          <a:bodyPr wrap="square" rtlCol="0">
            <a:spAutoFit/>
          </a:bodyPr>
          <a:lstStyle/>
          <a:p>
            <a:r>
              <a:rPr lang="zh-CN" altLang="en-US">
                <a:solidFill>
                  <a:schemeClr val="bg1"/>
                </a:solidFill>
                <a:sym typeface="+mn-ea"/>
              </a:rPr>
              <a:t>可以用一种语言生成代码。</a:t>
            </a:r>
            <a:r>
              <a:rPr lang="en-US" altLang="zh-CN">
                <a:solidFill>
                  <a:schemeClr val="bg1"/>
                </a:solidFill>
                <a:sym typeface="+mn-ea"/>
              </a:rPr>
              <a:t>[4]</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sym typeface="+mn-ea"/>
            </a:endParaRPr>
          </a:p>
        </p:txBody>
      </p:sp>
      <p:sp>
        <p:nvSpPr>
          <p:cNvPr id="2" name="文本框 1"/>
          <p:cNvSpPr txBox="1"/>
          <p:nvPr/>
        </p:nvSpPr>
        <p:spPr>
          <a:xfrm>
            <a:off x="4165600" y="860425"/>
            <a:ext cx="4378325" cy="521970"/>
          </a:xfrm>
          <a:prstGeom prst="rect">
            <a:avLst/>
          </a:prstGeom>
          <a:noFill/>
        </p:spPr>
        <p:txBody>
          <a:bodyPr wrap="none" rtlCol="0" anchor="t">
            <a:spAutoFit/>
          </a:bodyPr>
          <a:p>
            <a:r>
              <a:rPr lang="en-US" altLang="zh-CN"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环境和版本</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4338955" y="4431665"/>
            <a:ext cx="1584960" cy="92202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Rose Enterprise</a:t>
            </a:r>
            <a:endPar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endPar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6632575" y="2355215"/>
            <a:ext cx="1577975" cy="645160"/>
          </a:xfrm>
          <a:prstGeom prst="rect">
            <a:avLst/>
          </a:prstGeom>
          <a:noFill/>
        </p:spPr>
        <p:txBody>
          <a:bodyPr wrap="square" rtlCol="0">
            <a:spAutoFit/>
          </a:bodyPr>
          <a:p>
            <a:r>
              <a:rPr lang="en-US" altLang="zh-CN">
                <a:solidFill>
                  <a:schemeClr val="tx1"/>
                </a:solidFill>
                <a:latin typeface="微软雅黑" panose="020B0503020204020204" pitchFamily="34" charset="-122"/>
                <a:ea typeface="微软雅黑" panose="020B0503020204020204" pitchFamily="34" charset="-122"/>
              </a:rPr>
              <a:t>Rose Modeler</a:t>
            </a:r>
            <a:endParaRPr lang="en-US" altLang="zh-CN">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487795" y="4471035"/>
            <a:ext cx="1723390" cy="645160"/>
          </a:xfrm>
          <a:prstGeom prst="rect">
            <a:avLst/>
          </a:prstGeom>
          <a:noFill/>
        </p:spPr>
        <p:txBody>
          <a:bodyPr wrap="square" rtlCol="0">
            <a:spAutoFit/>
          </a:bodyPr>
          <a:p>
            <a:r>
              <a:rPr lang="en-US" altLang="zh-CN">
                <a:solidFill>
                  <a:schemeClr val="tx1"/>
                </a:solidFill>
                <a:latin typeface="微软雅黑" panose="020B0503020204020204" pitchFamily="34" charset="-122"/>
                <a:ea typeface="微软雅黑" panose="020B0503020204020204" pitchFamily="34" charset="-122"/>
              </a:rPr>
              <a:t>Rose Professional</a:t>
            </a:r>
            <a:endParaRPr lang="zh-CN" altLang="en-US">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80511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8328</Words>
  <Application>WPS 演示</Application>
  <PresentationFormat>宽屏</PresentationFormat>
  <Paragraphs>511</Paragraphs>
  <Slides>39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Arial</vt:lpstr>
      <vt:lpstr>宋体</vt:lpstr>
      <vt:lpstr>Wingdings</vt:lpstr>
      <vt:lpstr>Calibri</vt:lpstr>
      <vt:lpstr>Calibri Light</vt:lpstr>
      <vt:lpstr>幼圆</vt:lpstr>
      <vt:lpstr>微软雅黑</vt:lpstr>
      <vt:lpstr>微软雅黑 Light</vt:lpstr>
      <vt:lpstr>Open Sans</vt:lpstr>
      <vt:lpstr>Arial Unicode MS</vt:lpstr>
      <vt:lpstr>楷体_GB2312</vt:lpstr>
      <vt:lpstr>新宋体</vt:lpstr>
      <vt:lpstr>方正正大黑简体</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Last_First_Hug~(@^_^@)~</cp:lastModifiedBy>
  <cp:revision>36</cp:revision>
  <dcterms:created xsi:type="dcterms:W3CDTF">2015-06-08T08:52:00Z</dcterms:created>
  <dcterms:modified xsi:type="dcterms:W3CDTF">2018-10-21T09:25:43Z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