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6" r:id="rId4"/>
    <p:sldId id="315" r:id="rId5"/>
    <p:sldId id="314" r:id="rId6"/>
    <p:sldId id="313" r:id="rId7"/>
    <p:sldId id="327" r:id="rId8"/>
    <p:sldId id="328" r:id="rId9"/>
    <p:sldId id="329"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06" r:id="rId27"/>
    <p:sldId id="311" r:id="rId28"/>
    <p:sldId id="312" r:id="rId29"/>
    <p:sldId id="309" r:id="rId30"/>
    <p:sldId id="271" r:id="rId31"/>
    <p:sldId id="310" r:id="rId32"/>
    <p:sldId id="259" r:id="rId3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0" d="100"/>
          <a:sy n="110" d="100"/>
        </p:scale>
        <p:origin x="516" y="96"/>
      </p:cViewPr>
      <p:guideLst>
        <p:guide orient="horz" pos="2183"/>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4103" name="文本框 24"/>
          <p:cNvSpPr txBox="1"/>
          <p:nvPr/>
        </p:nvSpPr>
        <p:spPr>
          <a:xfrm>
            <a:off x="3910013" y="2895600"/>
            <a:ext cx="433387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4000" dirty="0">
                <a:solidFill>
                  <a:srgbClr val="FFFFFF"/>
                </a:solidFill>
              </a:rPr>
              <a:t>          UML</a:t>
            </a:r>
            <a:r>
              <a:rPr lang="zh-CN" altLang="en-US" sz="4000" dirty="0">
                <a:solidFill>
                  <a:srgbClr val="FFFFFF"/>
                </a:solidFill>
              </a:rPr>
              <a:t>概述</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分组事物和注释事物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7175" name="组合 6"/>
          <p:cNvGrpSpPr/>
          <p:nvPr/>
        </p:nvGrpSpPr>
        <p:grpSpPr>
          <a:xfrm>
            <a:off x="3575050" y="1847215"/>
            <a:ext cx="5029200" cy="3165475"/>
            <a:chOff x="0" y="0"/>
            <a:chExt cx="5029201" cy="3165475"/>
          </a:xfrm>
        </p:grpSpPr>
        <p:sp>
          <p:nvSpPr>
            <p:cNvPr id="6152"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p>
              <a:endParaRPr lang="zh-CN" altLang="en-US"/>
            </a:p>
          </p:txBody>
        </p:sp>
        <p:sp>
          <p:nvSpPr>
            <p:cNvPr id="6153"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p>
              <a:endParaRPr lang="zh-CN" altLang="en-US"/>
            </a:p>
          </p:txBody>
        </p:sp>
        <p:sp>
          <p:nvSpPr>
            <p:cNvPr id="6154"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p>
              <a:endParaRPr lang="zh-CN" altLang="en-US"/>
            </a:p>
          </p:txBody>
        </p:sp>
        <p:sp>
          <p:nvSpPr>
            <p:cNvPr id="6155"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p>
              <a:endParaRPr lang="zh-CN" altLang="en-US"/>
            </a:p>
          </p:txBody>
        </p:sp>
        <p:sp>
          <p:nvSpPr>
            <p:cNvPr id="6156"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p>
              <a:endParaRPr lang="zh-CN" altLang="en-US"/>
            </a:p>
          </p:txBody>
        </p:sp>
        <p:sp>
          <p:nvSpPr>
            <p:cNvPr id="6157"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p>
              <a:endParaRPr lang="zh-CN" altLang="en-US"/>
            </a:p>
          </p:txBody>
        </p:sp>
        <p:sp>
          <p:nvSpPr>
            <p:cNvPr id="6158"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p>
              <a:endParaRPr lang="zh-CN" altLang="en-US"/>
            </a:p>
          </p:txBody>
        </p:sp>
        <p:sp>
          <p:nvSpPr>
            <p:cNvPr id="6159" name="Oval 12"/>
            <p:cNvSpPr/>
            <p:nvPr/>
          </p:nvSpPr>
          <p:spPr>
            <a:xfrm>
              <a:off x="2022475" y="952500"/>
              <a:ext cx="146050"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0" name="Oval 13"/>
            <p:cNvSpPr/>
            <p:nvPr/>
          </p:nvSpPr>
          <p:spPr>
            <a:xfrm>
              <a:off x="1731963" y="952500"/>
              <a:ext cx="147638"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1" name="Oval 14"/>
            <p:cNvSpPr/>
            <p:nvPr/>
          </p:nvSpPr>
          <p:spPr>
            <a:xfrm>
              <a:off x="1439863" y="952500"/>
              <a:ext cx="146050"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2" name="Oval 15"/>
            <p:cNvSpPr/>
            <p:nvPr/>
          </p:nvSpPr>
          <p:spPr>
            <a:xfrm>
              <a:off x="1149350" y="952500"/>
              <a:ext cx="147638"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3" name="Oval 16"/>
            <p:cNvSpPr/>
            <p:nvPr/>
          </p:nvSpPr>
          <p:spPr>
            <a:xfrm>
              <a:off x="0" y="538163"/>
              <a:ext cx="969963" cy="9715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4" name="Oval 17"/>
            <p:cNvSpPr/>
            <p:nvPr/>
          </p:nvSpPr>
          <p:spPr>
            <a:xfrm>
              <a:off x="2863850" y="2036763"/>
              <a:ext cx="142875"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5" name="Oval 18"/>
            <p:cNvSpPr/>
            <p:nvPr/>
          </p:nvSpPr>
          <p:spPr>
            <a:xfrm>
              <a:off x="3152775" y="2036763"/>
              <a:ext cx="147638"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6" name="Oval 19"/>
            <p:cNvSpPr/>
            <p:nvPr/>
          </p:nvSpPr>
          <p:spPr>
            <a:xfrm>
              <a:off x="3443288" y="2036763"/>
              <a:ext cx="146050"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7" name="Oval 20"/>
            <p:cNvSpPr/>
            <p:nvPr/>
          </p:nvSpPr>
          <p:spPr>
            <a:xfrm>
              <a:off x="3735388" y="2036763"/>
              <a:ext cx="142875" cy="146050"/>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8" name="Oval 21"/>
            <p:cNvSpPr/>
            <p:nvPr/>
          </p:nvSpPr>
          <p:spPr>
            <a:xfrm>
              <a:off x="4059238" y="1622425"/>
              <a:ext cx="969963" cy="969963"/>
            </a:xfrm>
            <a:prstGeom prst="ellipse">
              <a:avLst/>
            </a:prstGeom>
            <a:solidFill>
              <a:srgbClr val="F2C51B">
                <a:alpha val="70195"/>
              </a:srgbClr>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69"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w="9525">
              <a:noFill/>
            </a:ln>
          </p:spPr>
          <p:txBody>
            <a:bodyPr/>
            <a:p>
              <a:endParaRPr lang="zh-CN" altLang="en-US"/>
            </a:p>
          </p:txBody>
        </p:sp>
        <p:sp>
          <p:nvSpPr>
            <p:cNvPr id="6170" name="Oval 23"/>
            <p:cNvSpPr/>
            <p:nvPr/>
          </p:nvSpPr>
          <p:spPr>
            <a:xfrm>
              <a:off x="522288" y="757238"/>
              <a:ext cx="60325" cy="63500"/>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71" name="Rectangle 24"/>
            <p:cNvSpPr/>
            <p:nvPr/>
          </p:nvSpPr>
          <p:spPr>
            <a:xfrm>
              <a:off x="544513" y="787400"/>
              <a:ext cx="15875" cy="79375"/>
            </a:xfrm>
            <a:prstGeom prst="rect">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72"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w="9525">
              <a:noFill/>
            </a:ln>
          </p:spPr>
          <p:txBody>
            <a:bodyPr/>
            <a:p>
              <a:endParaRPr lang="zh-CN" altLang="en-US"/>
            </a:p>
          </p:txBody>
        </p:sp>
        <p:sp>
          <p:nvSpPr>
            <p:cNvPr id="6173"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pathLst>
                <a:path w="38" h="45">
                  <a:moveTo>
                    <a:pt x="38" y="41"/>
                  </a:moveTo>
                  <a:lnTo>
                    <a:pt x="31" y="45"/>
                  </a:lnTo>
                  <a:lnTo>
                    <a:pt x="0" y="5"/>
                  </a:lnTo>
                  <a:lnTo>
                    <a:pt x="10" y="0"/>
                  </a:lnTo>
                  <a:lnTo>
                    <a:pt x="38" y="41"/>
                  </a:lnTo>
                  <a:close/>
                </a:path>
              </a:pathLst>
            </a:custGeom>
            <a:solidFill>
              <a:srgbClr val="1F6485"/>
            </a:solidFill>
            <a:ln w="9525">
              <a:noFill/>
            </a:ln>
          </p:spPr>
          <p:txBody>
            <a:bodyPr/>
            <a:p>
              <a:endParaRPr lang="zh-CN" altLang="en-US"/>
            </a:p>
          </p:txBody>
        </p:sp>
        <p:sp>
          <p:nvSpPr>
            <p:cNvPr id="6174"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w="9525">
              <a:noFill/>
            </a:ln>
          </p:spPr>
          <p:txBody>
            <a:bodyPr/>
            <a:p>
              <a:endParaRPr lang="zh-CN" altLang="en-US"/>
            </a:p>
          </p:txBody>
        </p:sp>
        <p:sp>
          <p:nvSpPr>
            <p:cNvPr id="6175"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pathLst>
                <a:path w="37" h="45">
                  <a:moveTo>
                    <a:pt x="37" y="41"/>
                  </a:moveTo>
                  <a:lnTo>
                    <a:pt x="30" y="45"/>
                  </a:lnTo>
                  <a:lnTo>
                    <a:pt x="0" y="5"/>
                  </a:lnTo>
                  <a:lnTo>
                    <a:pt x="9" y="0"/>
                  </a:lnTo>
                  <a:lnTo>
                    <a:pt x="37" y="41"/>
                  </a:lnTo>
                  <a:close/>
                </a:path>
              </a:pathLst>
            </a:custGeom>
            <a:solidFill>
              <a:srgbClr val="1F6485"/>
            </a:solidFill>
            <a:ln w="9525">
              <a:noFill/>
            </a:ln>
          </p:spPr>
          <p:txBody>
            <a:bodyPr/>
            <a:p>
              <a:endParaRPr lang="zh-CN" altLang="en-US"/>
            </a:p>
          </p:txBody>
        </p:sp>
        <p:sp>
          <p:nvSpPr>
            <p:cNvPr id="6176"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w="9525">
              <a:noFill/>
            </a:ln>
          </p:spPr>
          <p:txBody>
            <a:bodyPr/>
            <a:p>
              <a:endParaRPr lang="zh-CN" altLang="en-US"/>
            </a:p>
          </p:txBody>
        </p:sp>
        <p:sp>
          <p:nvSpPr>
            <p:cNvPr id="6177"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pathLst>
                <a:path w="45" h="38">
                  <a:moveTo>
                    <a:pt x="45" y="28"/>
                  </a:moveTo>
                  <a:lnTo>
                    <a:pt x="40" y="38"/>
                  </a:lnTo>
                  <a:lnTo>
                    <a:pt x="0" y="9"/>
                  </a:lnTo>
                  <a:lnTo>
                    <a:pt x="4" y="0"/>
                  </a:lnTo>
                  <a:lnTo>
                    <a:pt x="45" y="28"/>
                  </a:lnTo>
                  <a:close/>
                </a:path>
              </a:pathLst>
            </a:custGeom>
            <a:solidFill>
              <a:srgbClr val="1F6485"/>
            </a:solidFill>
            <a:ln w="9525">
              <a:noFill/>
            </a:ln>
          </p:spPr>
          <p:txBody>
            <a:bodyPr/>
            <a:p>
              <a:endParaRPr lang="zh-CN" altLang="en-US"/>
            </a:p>
          </p:txBody>
        </p:sp>
        <p:sp>
          <p:nvSpPr>
            <p:cNvPr id="6178"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w="9525">
              <a:noFill/>
            </a:ln>
          </p:spPr>
          <p:txBody>
            <a:bodyPr/>
            <a:p>
              <a:endParaRPr lang="zh-CN" altLang="en-US"/>
            </a:p>
          </p:txBody>
        </p:sp>
        <p:sp>
          <p:nvSpPr>
            <p:cNvPr id="6179"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pathLst>
                <a:path w="50" h="17">
                  <a:moveTo>
                    <a:pt x="50" y="5"/>
                  </a:moveTo>
                  <a:lnTo>
                    <a:pt x="50" y="17"/>
                  </a:lnTo>
                  <a:lnTo>
                    <a:pt x="0" y="12"/>
                  </a:lnTo>
                  <a:lnTo>
                    <a:pt x="0" y="0"/>
                  </a:lnTo>
                  <a:lnTo>
                    <a:pt x="50" y="5"/>
                  </a:lnTo>
                  <a:close/>
                </a:path>
              </a:pathLst>
            </a:custGeom>
            <a:solidFill>
              <a:srgbClr val="1F6485"/>
            </a:solidFill>
            <a:ln w="9525">
              <a:noFill/>
            </a:ln>
          </p:spPr>
          <p:txBody>
            <a:bodyPr/>
            <a:p>
              <a:endParaRPr lang="zh-CN" altLang="en-US"/>
            </a:p>
          </p:txBody>
        </p:sp>
        <p:sp>
          <p:nvSpPr>
            <p:cNvPr id="6180"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w="9525">
              <a:noFill/>
            </a:ln>
          </p:spPr>
          <p:txBody>
            <a:bodyPr/>
            <a:p>
              <a:endParaRPr lang="zh-CN" altLang="en-US"/>
            </a:p>
          </p:txBody>
        </p:sp>
        <p:sp>
          <p:nvSpPr>
            <p:cNvPr id="6181"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pathLst>
                <a:path w="49" h="31">
                  <a:moveTo>
                    <a:pt x="45" y="0"/>
                  </a:moveTo>
                  <a:lnTo>
                    <a:pt x="49" y="12"/>
                  </a:lnTo>
                  <a:lnTo>
                    <a:pt x="4" y="31"/>
                  </a:lnTo>
                  <a:lnTo>
                    <a:pt x="0" y="21"/>
                  </a:lnTo>
                  <a:lnTo>
                    <a:pt x="45" y="0"/>
                  </a:lnTo>
                  <a:close/>
                </a:path>
              </a:pathLst>
            </a:custGeom>
            <a:solidFill>
              <a:srgbClr val="1F6485"/>
            </a:solidFill>
            <a:ln w="9525">
              <a:noFill/>
            </a:ln>
          </p:spPr>
          <p:txBody>
            <a:bodyPr/>
            <a:p>
              <a:endParaRPr lang="zh-CN" altLang="en-US"/>
            </a:p>
          </p:txBody>
        </p:sp>
        <p:sp>
          <p:nvSpPr>
            <p:cNvPr id="6182"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w="9525">
              <a:noFill/>
            </a:ln>
          </p:spPr>
          <p:txBody>
            <a:bodyPr/>
            <a:p>
              <a:endParaRPr lang="zh-CN" altLang="en-US"/>
            </a:p>
          </p:txBody>
        </p:sp>
        <p:sp>
          <p:nvSpPr>
            <p:cNvPr id="6183"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pathLst>
                <a:path w="40" h="42">
                  <a:moveTo>
                    <a:pt x="33" y="0"/>
                  </a:moveTo>
                  <a:lnTo>
                    <a:pt x="40" y="7"/>
                  </a:lnTo>
                  <a:lnTo>
                    <a:pt x="7" y="42"/>
                  </a:lnTo>
                  <a:lnTo>
                    <a:pt x="0" y="35"/>
                  </a:lnTo>
                  <a:lnTo>
                    <a:pt x="33" y="0"/>
                  </a:lnTo>
                  <a:close/>
                </a:path>
              </a:pathLst>
            </a:custGeom>
            <a:solidFill>
              <a:srgbClr val="1F6485"/>
            </a:solidFill>
            <a:ln w="9525">
              <a:noFill/>
            </a:ln>
          </p:spPr>
          <p:txBody>
            <a:bodyPr/>
            <a:p>
              <a:endParaRPr lang="zh-CN" altLang="en-US"/>
            </a:p>
          </p:txBody>
        </p:sp>
        <p:sp>
          <p:nvSpPr>
            <p:cNvPr id="6184"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w="9525">
              <a:noFill/>
            </a:ln>
          </p:spPr>
          <p:txBody>
            <a:bodyPr/>
            <a:p>
              <a:endParaRPr lang="zh-CN" altLang="en-US"/>
            </a:p>
          </p:txBody>
        </p:sp>
        <p:sp>
          <p:nvSpPr>
            <p:cNvPr id="6185"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pathLst>
                <a:path w="22" h="52">
                  <a:moveTo>
                    <a:pt x="0" y="2"/>
                  </a:moveTo>
                  <a:lnTo>
                    <a:pt x="10" y="0"/>
                  </a:lnTo>
                  <a:lnTo>
                    <a:pt x="22" y="50"/>
                  </a:lnTo>
                  <a:lnTo>
                    <a:pt x="10" y="52"/>
                  </a:lnTo>
                  <a:lnTo>
                    <a:pt x="0" y="2"/>
                  </a:lnTo>
                  <a:close/>
                </a:path>
              </a:pathLst>
            </a:custGeom>
            <a:solidFill>
              <a:srgbClr val="1F6485"/>
            </a:solidFill>
            <a:ln w="9525">
              <a:noFill/>
            </a:ln>
          </p:spPr>
          <p:txBody>
            <a:bodyPr/>
            <a:p>
              <a:endParaRPr lang="zh-CN" altLang="en-US"/>
            </a:p>
          </p:txBody>
        </p:sp>
        <p:sp>
          <p:nvSpPr>
            <p:cNvPr id="6186"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w="9525">
              <a:noFill/>
            </a:ln>
          </p:spPr>
          <p:txBody>
            <a:bodyPr/>
            <a:p>
              <a:endParaRPr lang="zh-CN" altLang="en-US"/>
            </a:p>
          </p:txBody>
        </p:sp>
        <p:sp>
          <p:nvSpPr>
            <p:cNvPr id="6187"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pathLst>
                <a:path w="16" h="50">
                  <a:moveTo>
                    <a:pt x="4" y="0"/>
                  </a:moveTo>
                  <a:lnTo>
                    <a:pt x="16" y="0"/>
                  </a:lnTo>
                  <a:lnTo>
                    <a:pt x="9" y="50"/>
                  </a:lnTo>
                  <a:lnTo>
                    <a:pt x="0" y="50"/>
                  </a:lnTo>
                  <a:lnTo>
                    <a:pt x="4" y="0"/>
                  </a:lnTo>
                  <a:close/>
                </a:path>
              </a:pathLst>
            </a:custGeom>
            <a:solidFill>
              <a:srgbClr val="1F6485"/>
            </a:solidFill>
            <a:ln w="9525">
              <a:noFill/>
            </a:ln>
          </p:spPr>
          <p:txBody>
            <a:bodyPr/>
            <a:p>
              <a:endParaRPr lang="zh-CN" altLang="en-US"/>
            </a:p>
          </p:txBody>
        </p:sp>
        <p:sp>
          <p:nvSpPr>
            <p:cNvPr id="6188"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w="9525">
              <a:noFill/>
            </a:ln>
          </p:spPr>
          <p:txBody>
            <a:bodyPr/>
            <a:p>
              <a:endParaRPr lang="zh-CN" altLang="en-US"/>
            </a:p>
          </p:txBody>
        </p:sp>
        <p:sp>
          <p:nvSpPr>
            <p:cNvPr id="6189"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pathLst>
                <a:path w="45" h="43">
                  <a:moveTo>
                    <a:pt x="0" y="8"/>
                  </a:moveTo>
                  <a:lnTo>
                    <a:pt x="7" y="0"/>
                  </a:lnTo>
                  <a:lnTo>
                    <a:pt x="45" y="34"/>
                  </a:lnTo>
                  <a:lnTo>
                    <a:pt x="38" y="43"/>
                  </a:lnTo>
                  <a:lnTo>
                    <a:pt x="0" y="8"/>
                  </a:lnTo>
                  <a:close/>
                </a:path>
              </a:pathLst>
            </a:custGeom>
            <a:solidFill>
              <a:srgbClr val="1F6485"/>
            </a:solidFill>
            <a:ln w="9525">
              <a:noFill/>
            </a:ln>
          </p:spPr>
          <p:txBody>
            <a:bodyPr/>
            <a:p>
              <a:endParaRPr lang="zh-CN" altLang="en-US"/>
            </a:p>
          </p:txBody>
        </p:sp>
        <p:sp>
          <p:nvSpPr>
            <p:cNvPr id="6190"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w="9525">
              <a:noFill/>
            </a:ln>
          </p:spPr>
          <p:txBody>
            <a:bodyPr/>
            <a:p>
              <a:endParaRPr lang="zh-CN" altLang="en-US"/>
            </a:p>
          </p:txBody>
        </p:sp>
        <p:sp>
          <p:nvSpPr>
            <p:cNvPr id="6191"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pathLst>
                <a:path w="47" h="36">
                  <a:moveTo>
                    <a:pt x="0" y="10"/>
                  </a:moveTo>
                  <a:lnTo>
                    <a:pt x="5" y="0"/>
                  </a:lnTo>
                  <a:lnTo>
                    <a:pt x="47" y="26"/>
                  </a:lnTo>
                  <a:lnTo>
                    <a:pt x="43" y="36"/>
                  </a:lnTo>
                  <a:lnTo>
                    <a:pt x="0" y="10"/>
                  </a:lnTo>
                  <a:close/>
                </a:path>
              </a:pathLst>
            </a:custGeom>
            <a:solidFill>
              <a:srgbClr val="1F6485"/>
            </a:solidFill>
            <a:ln w="9525">
              <a:noFill/>
            </a:ln>
          </p:spPr>
          <p:txBody>
            <a:bodyPr/>
            <a:p>
              <a:endParaRPr lang="zh-CN" altLang="en-US"/>
            </a:p>
          </p:txBody>
        </p:sp>
        <p:sp>
          <p:nvSpPr>
            <p:cNvPr id="6192"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w="9525">
              <a:noFill/>
            </a:ln>
          </p:spPr>
          <p:txBody>
            <a:bodyPr/>
            <a:p>
              <a:endParaRPr lang="zh-CN" altLang="en-US"/>
            </a:p>
          </p:txBody>
        </p:sp>
        <p:sp>
          <p:nvSpPr>
            <p:cNvPr id="6193"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pathLst>
                <a:path w="52" h="21">
                  <a:moveTo>
                    <a:pt x="0" y="12"/>
                  </a:moveTo>
                  <a:lnTo>
                    <a:pt x="2" y="0"/>
                  </a:lnTo>
                  <a:lnTo>
                    <a:pt x="52" y="12"/>
                  </a:lnTo>
                  <a:lnTo>
                    <a:pt x="50" y="21"/>
                  </a:lnTo>
                  <a:lnTo>
                    <a:pt x="0" y="12"/>
                  </a:lnTo>
                  <a:close/>
                </a:path>
              </a:pathLst>
            </a:custGeom>
            <a:solidFill>
              <a:srgbClr val="1F6485"/>
            </a:solidFill>
            <a:ln w="9525">
              <a:noFill/>
            </a:ln>
          </p:spPr>
          <p:txBody>
            <a:bodyPr/>
            <a:p>
              <a:endParaRPr lang="zh-CN" altLang="en-US"/>
            </a:p>
          </p:txBody>
        </p:sp>
        <p:sp>
          <p:nvSpPr>
            <p:cNvPr id="6194"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w="9525">
              <a:noFill/>
            </a:ln>
          </p:spPr>
          <p:txBody>
            <a:bodyPr/>
            <a:p>
              <a:endParaRPr lang="zh-CN" altLang="en-US"/>
            </a:p>
          </p:txBody>
        </p:sp>
        <p:sp>
          <p:nvSpPr>
            <p:cNvPr id="6195"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pathLst>
                <a:path w="50" h="31">
                  <a:moveTo>
                    <a:pt x="5" y="31"/>
                  </a:moveTo>
                  <a:lnTo>
                    <a:pt x="0" y="19"/>
                  </a:lnTo>
                  <a:lnTo>
                    <a:pt x="45" y="0"/>
                  </a:lnTo>
                  <a:lnTo>
                    <a:pt x="50" y="10"/>
                  </a:lnTo>
                  <a:lnTo>
                    <a:pt x="5" y="31"/>
                  </a:lnTo>
                  <a:close/>
                </a:path>
              </a:pathLst>
            </a:custGeom>
            <a:solidFill>
              <a:srgbClr val="1F6485"/>
            </a:solidFill>
            <a:ln w="9525">
              <a:noFill/>
            </a:ln>
          </p:spPr>
          <p:txBody>
            <a:bodyPr/>
            <a:p>
              <a:endParaRPr lang="zh-CN" altLang="en-US"/>
            </a:p>
          </p:txBody>
        </p:sp>
        <p:sp>
          <p:nvSpPr>
            <p:cNvPr id="6196"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w="9525">
              <a:noFill/>
            </a:ln>
          </p:spPr>
          <p:txBody>
            <a:bodyPr/>
            <a:p>
              <a:endParaRPr lang="zh-CN" altLang="en-US"/>
            </a:p>
          </p:txBody>
        </p:sp>
        <p:sp>
          <p:nvSpPr>
            <p:cNvPr id="6197"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pathLst>
                <a:path w="36" h="49">
                  <a:moveTo>
                    <a:pt x="10" y="49"/>
                  </a:moveTo>
                  <a:lnTo>
                    <a:pt x="0" y="42"/>
                  </a:lnTo>
                  <a:lnTo>
                    <a:pt x="24" y="0"/>
                  </a:lnTo>
                  <a:lnTo>
                    <a:pt x="36" y="4"/>
                  </a:lnTo>
                  <a:lnTo>
                    <a:pt x="10" y="49"/>
                  </a:lnTo>
                  <a:close/>
                </a:path>
              </a:pathLst>
            </a:custGeom>
            <a:solidFill>
              <a:srgbClr val="1F6485"/>
            </a:solidFill>
            <a:ln w="9525">
              <a:noFill/>
            </a:ln>
          </p:spPr>
          <p:txBody>
            <a:bodyPr/>
            <a:p>
              <a:endParaRPr lang="zh-CN" altLang="en-US"/>
            </a:p>
          </p:txBody>
        </p:sp>
        <p:sp>
          <p:nvSpPr>
            <p:cNvPr id="6198" name="Oval 51"/>
            <p:cNvSpPr/>
            <p:nvPr/>
          </p:nvSpPr>
          <p:spPr>
            <a:xfrm>
              <a:off x="4584700" y="2032000"/>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199" name="Oval 52"/>
            <p:cNvSpPr/>
            <p:nvPr/>
          </p:nvSpPr>
          <p:spPr>
            <a:xfrm>
              <a:off x="4460875" y="2032000"/>
              <a:ext cx="52388"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0" name="Oval 53"/>
            <p:cNvSpPr/>
            <p:nvPr/>
          </p:nvSpPr>
          <p:spPr>
            <a:xfrm>
              <a:off x="4641850" y="2130425"/>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1" name="Oval 54"/>
            <p:cNvSpPr/>
            <p:nvPr/>
          </p:nvSpPr>
          <p:spPr>
            <a:xfrm>
              <a:off x="4641850" y="2325688"/>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2" name="Oval 55"/>
            <p:cNvSpPr/>
            <p:nvPr/>
          </p:nvSpPr>
          <p:spPr>
            <a:xfrm>
              <a:off x="4757738" y="2325688"/>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3" name="Oval 56"/>
            <p:cNvSpPr/>
            <p:nvPr/>
          </p:nvSpPr>
          <p:spPr>
            <a:xfrm>
              <a:off x="4405313" y="2130425"/>
              <a:ext cx="47625"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4" name="Oval 57"/>
            <p:cNvSpPr/>
            <p:nvPr/>
          </p:nvSpPr>
          <p:spPr>
            <a:xfrm>
              <a:off x="4292600" y="2130425"/>
              <a:ext cx="47625"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5" name="Oval 58"/>
            <p:cNvSpPr/>
            <p:nvPr/>
          </p:nvSpPr>
          <p:spPr>
            <a:xfrm>
              <a:off x="4405313" y="2325688"/>
              <a:ext cx="47625"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6" name="Oval 59"/>
            <p:cNvSpPr/>
            <p:nvPr/>
          </p:nvSpPr>
          <p:spPr>
            <a:xfrm>
              <a:off x="4292600" y="2325688"/>
              <a:ext cx="47625"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7" name="Oval 60"/>
            <p:cNvSpPr/>
            <p:nvPr/>
          </p:nvSpPr>
          <p:spPr>
            <a:xfrm>
              <a:off x="4757738" y="2130425"/>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8" name="Oval 61"/>
            <p:cNvSpPr/>
            <p:nvPr/>
          </p:nvSpPr>
          <p:spPr>
            <a:xfrm>
              <a:off x="4584700" y="2228850"/>
              <a:ext cx="49213"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09" name="Oval 62"/>
            <p:cNvSpPr/>
            <p:nvPr/>
          </p:nvSpPr>
          <p:spPr>
            <a:xfrm>
              <a:off x="4814888" y="2228850"/>
              <a:ext cx="49213"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0" name="Oval 63"/>
            <p:cNvSpPr/>
            <p:nvPr/>
          </p:nvSpPr>
          <p:spPr>
            <a:xfrm>
              <a:off x="4460875" y="2228850"/>
              <a:ext cx="52388"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1" name="Oval 64"/>
            <p:cNvSpPr/>
            <p:nvPr/>
          </p:nvSpPr>
          <p:spPr>
            <a:xfrm>
              <a:off x="4227513" y="2228850"/>
              <a:ext cx="49213"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2" name="Oval 65"/>
            <p:cNvSpPr/>
            <p:nvPr/>
          </p:nvSpPr>
          <p:spPr>
            <a:xfrm>
              <a:off x="4641850" y="1935163"/>
              <a:ext cx="49213"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3" name="Oval 66"/>
            <p:cNvSpPr/>
            <p:nvPr/>
          </p:nvSpPr>
          <p:spPr>
            <a:xfrm>
              <a:off x="4405313" y="1935163"/>
              <a:ext cx="47625"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4" name="Oval 67"/>
            <p:cNvSpPr/>
            <p:nvPr/>
          </p:nvSpPr>
          <p:spPr>
            <a:xfrm>
              <a:off x="4460875" y="1825625"/>
              <a:ext cx="52388"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5" name="Oval 68"/>
            <p:cNvSpPr/>
            <p:nvPr/>
          </p:nvSpPr>
          <p:spPr>
            <a:xfrm>
              <a:off x="4584700" y="1825625"/>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16"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w="9525">
              <a:noFill/>
            </a:ln>
          </p:spPr>
          <p:txBody>
            <a:bodyPr/>
            <a:p>
              <a:endParaRPr lang="zh-CN" altLang="en-US"/>
            </a:p>
          </p:txBody>
        </p:sp>
        <p:sp>
          <p:nvSpPr>
            <p:cNvPr id="6217"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w="9525">
              <a:noFill/>
            </a:ln>
          </p:spPr>
          <p:txBody>
            <a:bodyPr/>
            <a:p>
              <a:endParaRPr lang="zh-CN" altLang="en-US"/>
            </a:p>
          </p:txBody>
        </p:sp>
        <p:sp>
          <p:nvSpPr>
            <p:cNvPr id="6218"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w="9525">
              <a:noFill/>
            </a:ln>
          </p:spPr>
          <p:txBody>
            <a:bodyPr/>
            <a:p>
              <a:endParaRPr lang="zh-CN" altLang="en-US"/>
            </a:p>
          </p:txBody>
        </p:sp>
        <p:sp>
          <p:nvSpPr>
            <p:cNvPr id="6219"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w="9525">
              <a:noFill/>
            </a:ln>
          </p:spPr>
          <p:txBody>
            <a:bodyPr/>
            <a:p>
              <a:endParaRPr lang="zh-CN" altLang="en-US"/>
            </a:p>
          </p:txBody>
        </p:sp>
        <p:sp>
          <p:nvSpPr>
            <p:cNvPr id="6220"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w="9525">
              <a:noFill/>
            </a:ln>
          </p:spPr>
          <p:txBody>
            <a:bodyPr/>
            <a:p>
              <a:endParaRPr lang="zh-CN" altLang="en-US"/>
            </a:p>
          </p:txBody>
        </p:sp>
        <p:sp>
          <p:nvSpPr>
            <p:cNvPr id="6221"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w="9525">
              <a:noFill/>
            </a:ln>
          </p:spPr>
          <p:txBody>
            <a:bodyPr/>
            <a:p>
              <a:endParaRPr lang="zh-CN" altLang="en-US"/>
            </a:p>
          </p:txBody>
        </p:sp>
        <p:sp>
          <p:nvSpPr>
            <p:cNvPr id="6222"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w="9525">
              <a:noFill/>
            </a:ln>
          </p:spPr>
          <p:txBody>
            <a:bodyPr/>
            <a:p>
              <a:endParaRPr lang="zh-CN" altLang="en-US"/>
            </a:p>
          </p:txBody>
        </p:sp>
        <p:sp>
          <p:nvSpPr>
            <p:cNvPr id="6223"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w="9525">
              <a:noFill/>
            </a:ln>
          </p:spPr>
          <p:txBody>
            <a:bodyPr/>
            <a:p>
              <a:endParaRPr lang="zh-CN" altLang="en-US"/>
            </a:p>
          </p:txBody>
        </p:sp>
        <p:sp>
          <p:nvSpPr>
            <p:cNvPr id="6224"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w="9525">
              <a:noFill/>
            </a:ln>
          </p:spPr>
          <p:txBody>
            <a:bodyPr/>
            <a:p>
              <a:endParaRPr lang="zh-CN" altLang="en-US"/>
            </a:p>
          </p:txBody>
        </p:sp>
        <p:sp>
          <p:nvSpPr>
            <p:cNvPr id="6225"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w="9525">
              <a:noFill/>
            </a:ln>
          </p:spPr>
          <p:txBody>
            <a:bodyPr/>
            <a:p>
              <a:endParaRPr lang="zh-CN" altLang="en-US"/>
            </a:p>
          </p:txBody>
        </p:sp>
        <p:sp>
          <p:nvSpPr>
            <p:cNvPr id="6226"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w="9525">
              <a:noFill/>
            </a:ln>
          </p:spPr>
          <p:txBody>
            <a:bodyPr/>
            <a:p>
              <a:endParaRPr lang="zh-CN" altLang="en-US"/>
            </a:p>
          </p:txBody>
        </p:sp>
        <p:sp>
          <p:nvSpPr>
            <p:cNvPr id="6227"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w="9525">
              <a:noFill/>
            </a:ln>
          </p:spPr>
          <p:txBody>
            <a:bodyPr/>
            <a:p>
              <a:endParaRPr lang="zh-CN" altLang="en-US"/>
            </a:p>
          </p:txBody>
        </p:sp>
        <p:sp>
          <p:nvSpPr>
            <p:cNvPr id="6228"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w="9525">
              <a:noFill/>
            </a:ln>
          </p:spPr>
          <p:txBody>
            <a:bodyPr/>
            <a:p>
              <a:endParaRPr lang="zh-CN" altLang="en-US"/>
            </a:p>
          </p:txBody>
        </p:sp>
        <p:sp>
          <p:nvSpPr>
            <p:cNvPr id="6229"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w="9525">
              <a:noFill/>
            </a:ln>
          </p:spPr>
          <p:txBody>
            <a:bodyPr/>
            <a:p>
              <a:endParaRPr lang="zh-CN" altLang="en-US"/>
            </a:p>
          </p:txBody>
        </p:sp>
        <p:sp>
          <p:nvSpPr>
            <p:cNvPr id="6230"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w="9525">
              <a:noFill/>
            </a:ln>
          </p:spPr>
          <p:txBody>
            <a:bodyPr/>
            <a:p>
              <a:endParaRPr lang="zh-CN" altLang="en-US"/>
            </a:p>
          </p:txBody>
        </p:sp>
        <p:sp>
          <p:nvSpPr>
            <p:cNvPr id="6231"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w="9525">
              <a:noFill/>
            </a:ln>
          </p:spPr>
          <p:txBody>
            <a:bodyPr/>
            <a:p>
              <a:endParaRPr lang="zh-CN" altLang="en-US"/>
            </a:p>
          </p:txBody>
        </p:sp>
        <p:sp>
          <p:nvSpPr>
            <p:cNvPr id="6232"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w="9525">
              <a:noFill/>
            </a:ln>
          </p:spPr>
          <p:txBody>
            <a:bodyPr/>
            <a:p>
              <a:endParaRPr lang="zh-CN" altLang="en-US"/>
            </a:p>
          </p:txBody>
        </p:sp>
        <p:sp>
          <p:nvSpPr>
            <p:cNvPr id="6233"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w="9525">
              <a:noFill/>
            </a:ln>
          </p:spPr>
          <p:txBody>
            <a:bodyPr/>
            <a:p>
              <a:endParaRPr lang="zh-CN" altLang="en-US"/>
            </a:p>
          </p:txBody>
        </p:sp>
        <p:sp>
          <p:nvSpPr>
            <p:cNvPr id="6234" name="Oval 87"/>
            <p:cNvSpPr/>
            <p:nvPr/>
          </p:nvSpPr>
          <p:spPr>
            <a:xfrm>
              <a:off x="4814888" y="2032000"/>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35"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w="9525">
              <a:noFill/>
            </a:ln>
          </p:spPr>
          <p:txBody>
            <a:bodyPr/>
            <a:p>
              <a:endParaRPr lang="zh-CN" altLang="en-US"/>
            </a:p>
          </p:txBody>
        </p:sp>
        <p:sp>
          <p:nvSpPr>
            <p:cNvPr id="6236" name="Oval 89"/>
            <p:cNvSpPr/>
            <p:nvPr/>
          </p:nvSpPr>
          <p:spPr>
            <a:xfrm>
              <a:off x="4235450" y="2032000"/>
              <a:ext cx="49213" cy="49213"/>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37"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w="9525">
              <a:noFill/>
            </a:ln>
          </p:spPr>
          <p:txBody>
            <a:bodyPr/>
            <a:p>
              <a:endParaRPr lang="zh-CN" altLang="en-US"/>
            </a:p>
          </p:txBody>
        </p:sp>
        <p:sp>
          <p:nvSpPr>
            <p:cNvPr id="6238" name="Oval 91"/>
            <p:cNvSpPr/>
            <p:nvPr/>
          </p:nvSpPr>
          <p:spPr>
            <a:xfrm>
              <a:off x="4757738" y="1924050"/>
              <a:ext cx="49213" cy="47625"/>
            </a:xfrm>
            <a:prstGeom prst="ellipse">
              <a:avLst/>
            </a:prstGeom>
            <a:solidFill>
              <a:srgbClr val="1F6485"/>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6239"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w="9525">
              <a:noFill/>
            </a:ln>
          </p:spPr>
          <p:txBody>
            <a:bodyPr/>
            <a:p>
              <a:endParaRPr lang="zh-CN" altLang="en-US"/>
            </a:p>
          </p:txBody>
        </p:sp>
      </p:grpSp>
      <p:sp>
        <p:nvSpPr>
          <p:cNvPr id="7264" name="矩形 99"/>
          <p:cNvSpPr/>
          <p:nvPr/>
        </p:nvSpPr>
        <p:spPr>
          <a:xfrm>
            <a:off x="1417638" y="4253865"/>
            <a:ext cx="3671887" cy="1788795"/>
          </a:xfrm>
          <a:prstGeom prst="rect">
            <a:avLst/>
          </a:prstGeom>
          <a:noFill/>
          <a:ln w="9525">
            <a:noFill/>
          </a:ln>
        </p:spPr>
        <p:txBody>
          <a:bodyPr wrap="square" anchor="t">
            <a:spAutoFit/>
          </a:bodyPr>
          <a:p>
            <a:pPr>
              <a:lnSpc>
                <a:spcPct val="115000"/>
              </a:lnSpc>
              <a:spcBef>
                <a:spcPct val="0"/>
              </a:spcBef>
              <a:buClrTx/>
              <a:buFont typeface="Wingdings" panose="05000000000000000000" pitchFamily="2" charset="2"/>
            </a:pPr>
            <a:r>
              <a:rPr lang="zh-CN" altLang="en-US" sz="1600" dirty="0">
                <a:latin typeface="黑体" panose="02010609060101010101" charset="-122"/>
                <a:sym typeface="+mn-ea"/>
              </a:rPr>
              <a:t>  </a:t>
            </a:r>
            <a:r>
              <a:rPr lang="zh-CN" altLang="en-US" sz="2400" dirty="0">
                <a:solidFill>
                  <a:schemeClr val="bg1"/>
                </a:solidFill>
                <a:latin typeface="黑体" panose="02010609060101010101" charset="-122"/>
                <a:sym typeface="+mn-ea"/>
              </a:rPr>
              <a:t> </a:t>
            </a:r>
            <a:r>
              <a:rPr lang="zh-CN" altLang="zh-CN" sz="2400" dirty="0">
                <a:solidFill>
                  <a:schemeClr val="bg1"/>
                </a:solidFill>
                <a:latin typeface="楷体_GB2312" charset="-122"/>
                <a:ea typeface="楷体_GB2312" charset="-122"/>
                <a:sym typeface="+mn-ea"/>
              </a:rPr>
              <a:t>分组事物是UML模型图的组织部分，描述事物的组织结构，主要由包来实现。</a:t>
            </a:r>
            <a:endParaRPr lang="zh-CN" altLang="zh-CN" sz="2400" dirty="0">
              <a:solidFill>
                <a:schemeClr val="bg1"/>
              </a:solidFill>
              <a:latin typeface="楷体_GB2312" charset="-122"/>
              <a:ea typeface="楷体_GB2312" charset="-122"/>
              <a:sym typeface="+mn-ea"/>
            </a:endParaRPr>
          </a:p>
        </p:txBody>
      </p:sp>
      <p:sp>
        <p:nvSpPr>
          <p:cNvPr id="7265" name="文本框 100"/>
          <p:cNvSpPr txBox="1"/>
          <p:nvPr/>
        </p:nvSpPr>
        <p:spPr>
          <a:xfrm>
            <a:off x="3290888" y="3752215"/>
            <a:ext cx="1273175" cy="368300"/>
          </a:xfrm>
          <a:prstGeom prst="rect">
            <a:avLst/>
          </a:prstGeom>
          <a:noFill/>
          <a:ln w="9525">
            <a:noFill/>
          </a:ln>
        </p:spPr>
        <p:txBody>
          <a:bodyPr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分组事物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6980555" y="1800860"/>
            <a:ext cx="4373563" cy="1364615"/>
          </a:xfrm>
          <a:prstGeom prst="rect">
            <a:avLst/>
          </a:prstGeom>
          <a:noFill/>
          <a:ln w="9525">
            <a:noFill/>
          </a:ln>
        </p:spPr>
        <p:txBody>
          <a:bodyPr wrap="square" anchor="t">
            <a:spAutoFit/>
          </a:bodyPr>
          <a:p>
            <a:pPr>
              <a:lnSpc>
                <a:spcPct val="115000"/>
              </a:lnSpc>
              <a:spcBef>
                <a:spcPct val="0"/>
              </a:spcBef>
              <a:buClrTx/>
              <a:buFont typeface="Wingdings" panose="05000000000000000000" pitchFamily="2" charset="2"/>
            </a:pPr>
            <a:r>
              <a:rPr lang="zh-CN" altLang="en-US" sz="2400" dirty="0">
                <a:solidFill>
                  <a:schemeClr val="bg1"/>
                </a:solidFill>
                <a:latin typeface="楷体_GB2312" charset="-122"/>
                <a:ea typeface="楷体_GB2312" charset="-122"/>
                <a:sym typeface="+mn-ea"/>
              </a:rPr>
              <a:t>   </a:t>
            </a:r>
            <a:r>
              <a:rPr lang="zh-CN" altLang="zh-CN" sz="2400" dirty="0">
                <a:solidFill>
                  <a:schemeClr val="bg1"/>
                </a:solidFill>
                <a:latin typeface="楷体_GB2312" charset="-122"/>
                <a:ea typeface="楷体_GB2312" charset="-122"/>
                <a:sym typeface="+mn-ea"/>
              </a:rPr>
              <a:t>注释事物是UML模型的解释部分，用来对模型中的元素进行说明，解释。</a:t>
            </a:r>
            <a:endParaRPr lang="zh-CN" altLang="zh-CN" sz="2400" dirty="0">
              <a:solidFill>
                <a:schemeClr val="bg1"/>
              </a:solidFill>
              <a:latin typeface="楷体_GB2312" charset="-122"/>
              <a:ea typeface="楷体_GB2312" charset="-122"/>
              <a:sym typeface="+mn-ea"/>
            </a:endParaRPr>
          </a:p>
        </p:txBody>
      </p:sp>
      <p:sp>
        <p:nvSpPr>
          <p:cNvPr id="2" name="文本框 100"/>
          <p:cNvSpPr txBox="1"/>
          <p:nvPr/>
        </p:nvSpPr>
        <p:spPr>
          <a:xfrm>
            <a:off x="7810183" y="1358265"/>
            <a:ext cx="1273175" cy="368300"/>
          </a:xfrm>
          <a:prstGeom prst="rect">
            <a:avLst/>
          </a:prstGeom>
          <a:noFill/>
          <a:ln w="9525">
            <a:noFill/>
          </a:ln>
        </p:spPr>
        <p:txBody>
          <a:bodyPr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注释事物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7264"/>
                                        </p:tgtEl>
                                        <p:attrNameLst>
                                          <p:attrName>style.visibility</p:attrName>
                                        </p:attrNameLst>
                                      </p:cBhvr>
                                      <p:to>
                                        <p:strVal val="visible"/>
                                      </p:to>
                                    </p:set>
                                    <p:animEffect transition="in" filter="wipe(right)">
                                      <p:cBhvr>
                                        <p:cTn id="35" dur="500"/>
                                        <p:tgtEl>
                                          <p:spTgt spid="726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266"/>
                                        </p:tgtEl>
                                        <p:attrNameLst>
                                          <p:attrName>style.visibility</p:attrName>
                                        </p:attrNameLst>
                                      </p:cBhvr>
                                      <p:to>
                                        <p:strVal val="visible"/>
                                      </p:to>
                                    </p:set>
                                    <p:animEffect transition="in" filter="wipe(right)">
                                      <p:cBhvr>
                                        <p:cTn id="38" dur="500"/>
                                        <p:tgtEl>
                                          <p:spTgt spid="7266"/>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中的关系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pPr algn="ctr"/>
            <a:endParaRPr lang="zh-CN" altLang="en-US"/>
          </a:p>
        </p:txBody>
      </p:sp>
      <p:sp>
        <p:nvSpPr>
          <p:cNvPr id="7" name="TextBox 5"/>
          <p:cNvSpPr txBox="1"/>
          <p:nvPr/>
        </p:nvSpPr>
        <p:spPr>
          <a:xfrm>
            <a:off x="1205230" y="1555115"/>
            <a:ext cx="2819400" cy="2030095"/>
          </a:xfrm>
          <a:prstGeom prst="rect">
            <a:avLst/>
          </a:prstGeom>
          <a:noFill/>
        </p:spPr>
        <p:txBody>
          <a:bodyPr wrap="square" rtlCol="0">
            <a:spAutoFit/>
          </a:bodyPr>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依赖（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Dependency</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依赖是两个模型元素间的语义关系，其中一个元素（独立事务）发生变化会影响另一个元素（依赖事务）的语义</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7" name="TextBox 6"/>
          <p:cNvSpPr txBox="1"/>
          <p:nvPr/>
        </p:nvSpPr>
        <p:spPr>
          <a:xfrm>
            <a:off x="8412480" y="1555115"/>
            <a:ext cx="3162300" cy="2030095"/>
          </a:xfrm>
          <a:prstGeom prst="rect">
            <a:avLst/>
          </a:prstGeom>
          <a:noFill/>
        </p:spPr>
        <p:txBody>
          <a:bodyPr wrap="square" rtlCol="0">
            <a:spAutoFit/>
          </a:bodyPr>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关联（</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association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是类之间的结构关系，他描述了一组链，链是对象（类的实例）之间的链接。聚合是一种特殊类型的关联，他描述了整体和部分的结构关系。</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7"/>
          <p:cNvSpPr txBox="1"/>
          <p:nvPr/>
        </p:nvSpPr>
        <p:spPr>
          <a:xfrm>
            <a:off x="531495" y="3990340"/>
            <a:ext cx="3582035" cy="1753235"/>
          </a:xfrm>
          <a:prstGeom prst="rect">
            <a:avLst/>
          </a:prstGeom>
          <a:noFill/>
        </p:spPr>
        <p:txBody>
          <a:bodyPr wrap="square" rtlCol="0">
            <a:spAutoFit/>
          </a:bodyPr>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泛化（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generalization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是一种特殊</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一般关系，其中特殊元素（子元素）基于一般元素（父元素）而建立，用这种方法子元素共享了父元素的结构和行为。</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2" name="TextBox 6"/>
          <p:cNvSpPr txBox="1"/>
          <p:nvPr/>
        </p:nvSpPr>
        <p:spPr>
          <a:xfrm>
            <a:off x="8412480" y="3990340"/>
            <a:ext cx="3590925" cy="2306955"/>
          </a:xfrm>
          <a:prstGeom prst="rect">
            <a:avLst/>
          </a:prstGeom>
          <a:noFill/>
        </p:spPr>
        <p:txBody>
          <a:bodyPr wrap="square" rtlCol="0">
            <a:spAutoFit/>
          </a:bodyPr>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实现（</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realization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932244" y="201043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036976" y="215444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4"/>
          <p:cNvSpPr txBox="1"/>
          <p:nvPr/>
        </p:nvSpPr>
        <p:spPr>
          <a:xfrm>
            <a:off x="2635776" y="2321683"/>
            <a:ext cx="2402800" cy="3323987"/>
          </a:xfrm>
          <a:prstGeom prst="rect">
            <a:avLst/>
          </a:prstGeom>
          <a:noFill/>
        </p:spPr>
        <p:txBody>
          <a:bodyPr wrap="square" rtlCol="0">
            <a:spAutoFit/>
          </a:bodyPr>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2" name="TextBox 14"/>
          <p:cNvSpPr txBox="1"/>
          <p:nvPr/>
        </p:nvSpPr>
        <p:spPr>
          <a:xfrm>
            <a:off x="5781392" y="2506349"/>
            <a:ext cx="2402800" cy="3323987"/>
          </a:xfrm>
          <a:prstGeom prst="rect">
            <a:avLst/>
          </a:prstGeom>
          <a:noFill/>
        </p:spPr>
        <p:txBody>
          <a:bodyPr wrap="square" rtlCol="0">
            <a:spAutoFit/>
          </a:bodyPr>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 name="文本框 8"/>
          <p:cNvSpPr txBox="1"/>
          <p:nvPr/>
        </p:nvSpPr>
        <p:spPr>
          <a:xfrm>
            <a:off x="3323461" y="1112812"/>
            <a:ext cx="5544616" cy="706755"/>
          </a:xfrm>
          <a:prstGeom prst="rect">
            <a:avLst/>
          </a:prstGeom>
          <a:noFill/>
        </p:spPr>
        <p:txBody>
          <a:bodyPr wrap="square" rtlCol="0">
            <a:spAutoFit/>
          </a:bodyPr>
          <a:p>
            <a:r>
              <a:rPr lang="zh-CN" altLang="en-US" sz="2000" dirty="0">
                <a:solidFill>
                  <a:schemeClr val="bg1"/>
                </a:solidFill>
              </a:rPr>
              <a:t>图是一组元素的图形表示，大多数情况下把图画成顶点（代表事物）和弧（代表关系）的连通图。</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363345" y="1790700"/>
            <a:ext cx="2750185" cy="3276600"/>
          </a:xfrm>
          <a:prstGeom prst="rect">
            <a:avLst/>
          </a:prstGeom>
          <a:noFill/>
        </p:spPr>
        <p:txBody>
          <a:bodyPr wrap="square" rtlCol="0">
            <a:spAutoFit/>
          </a:bodyPr>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类图（</a:t>
            </a:r>
            <a:r>
              <a:rPr kumimoji="1" lang="en-US" altLang="zh-CN" sz="2000" b="1" dirty="0">
                <a:solidFill>
                  <a:schemeClr val="bg1"/>
                </a:solidFill>
                <a:latin typeface="黑体" panose="02010609060101010101" charset="-122"/>
                <a:ea typeface="黑体" panose="02010609060101010101" charset="-122"/>
                <a:sym typeface="+mn-ea"/>
              </a:rPr>
              <a:t>class diagram</a:t>
            </a:r>
            <a:r>
              <a:rPr kumimoji="1" lang="zh-CN" sz="2000" b="1" dirty="0">
                <a:solidFill>
                  <a:schemeClr val="bg1"/>
                </a:solidFill>
                <a:latin typeface="黑体" panose="02010609060101010101" charset="-122"/>
                <a:ea typeface="黑体" panose="02010609060101010101" charset="-122"/>
                <a:sym typeface="+mn-ea"/>
              </a:rPr>
              <a:t>）展现了一组类，接口，协作，和他们之间的关系。在面对对象系统的建模中所建立的最常见的图就是类图。类图给出系统的静态设计图。包含主动类的类图给出系统的静态进程视图。</a:t>
            </a:r>
            <a:endParaRPr kumimoji="1" lang="zh-CN" sz="2000" b="1"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6783705" y="1790700"/>
            <a:ext cx="3302635" cy="3276600"/>
          </a:xfrm>
          <a:prstGeom prst="rect">
            <a:avLst/>
          </a:prstGeom>
          <a:noFill/>
        </p:spPr>
        <p:txBody>
          <a:bodyPr wrap="square" rtlCol="0">
            <a:spAutoFit/>
          </a:bodyPr>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对象图（</a:t>
            </a:r>
            <a:r>
              <a:rPr kumimoji="1" lang="en-US" altLang="zh-CN" sz="2000" b="1" dirty="0">
                <a:solidFill>
                  <a:schemeClr val="bg1"/>
                </a:solidFill>
                <a:latin typeface="黑体" panose="02010609060101010101" charset="-122"/>
                <a:ea typeface="黑体" panose="02010609060101010101" charset="-122"/>
                <a:sym typeface="+mn-ea"/>
              </a:rPr>
              <a:t>object diagram</a:t>
            </a:r>
            <a:r>
              <a:rPr kumimoji="1" lang="zh-CN" sz="2000" b="1" dirty="0">
                <a:solidFill>
                  <a:schemeClr val="bg1"/>
                </a:solidFill>
                <a:latin typeface="黑体" panose="02010609060101010101" charset="-122"/>
                <a:ea typeface="黑体" panose="02010609060101010101" charset="-122"/>
                <a:sym typeface="+mn-ea"/>
              </a:rPr>
              <a:t>）展现了一组对象以及它们之间的关系。对象图描述了在类图中所建立的事物的实例的静态快照。和类图一样，这些图给出系统的静态设计视图或静态进程视图，但它们是从真实案例或原型案例的角度建立的。</a:t>
            </a:r>
            <a:endParaRPr kumimoji="1" lang="en-US" altLang="zh-CN"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构件图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22249" y="1298223"/>
            <a:ext cx="12933680" cy="706755"/>
          </a:xfrm>
          <a:prstGeom prst="rect">
            <a:avLst/>
          </a:prstGeom>
          <a:noFill/>
        </p:spPr>
        <p:txBody>
          <a:bodyPr wrap="none" rtlCol="0">
            <a:spAutoFit/>
          </a:bodyPr>
          <a:p>
            <a:r>
              <a:rPr lang="zh-CN" altLang="en-US" sz="2000" dirty="0">
                <a:solidFill>
                  <a:schemeClr val="bg1"/>
                </a:solidFill>
              </a:rPr>
              <a:t>构件图（</a:t>
            </a:r>
            <a:r>
              <a:rPr lang="en-US" altLang="zh-CN" sz="2000" dirty="0">
                <a:solidFill>
                  <a:schemeClr val="bg1"/>
                </a:solidFill>
              </a:rPr>
              <a:t>component diagram</a:t>
            </a:r>
            <a:r>
              <a:rPr lang="zh-CN" altLang="en-US" sz="2000" dirty="0">
                <a:solidFill>
                  <a:schemeClr val="bg1"/>
                </a:solidFill>
              </a:rPr>
              <a:t>）展现了一个封装的类和它的接口、端口以及由内嵌的构件和连接件构成的内部结构。</a:t>
            </a:r>
            <a:endParaRPr lang="en-US" altLang="zh-CN" sz="2000" dirty="0">
              <a:solidFill>
                <a:schemeClr val="bg1"/>
              </a:solidFill>
            </a:endParaRPr>
          </a:p>
          <a:p>
            <a:r>
              <a:rPr lang="zh-CN" altLang="en-US" sz="2000" dirty="0">
                <a:solidFill>
                  <a:schemeClr val="bg1"/>
                </a:solidFill>
              </a:rPr>
              <a:t>构件图用于表示系统的静态设计实现视图。对于由小的部件构建大的系统来说，构件图是很重要的。</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2783472" y="2132856"/>
            <a:ext cx="6624736" cy="4358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用况图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4857591" y="1080532"/>
            <a:ext cx="5962650" cy="4695825"/>
          </a:xfrm>
          <a:prstGeom prst="rect">
            <a:avLst/>
          </a:prstGeom>
        </p:spPr>
      </p:pic>
      <p:sp>
        <p:nvSpPr>
          <p:cNvPr id="3" name="文本框 2"/>
          <p:cNvSpPr txBox="1"/>
          <p:nvPr/>
        </p:nvSpPr>
        <p:spPr>
          <a:xfrm>
            <a:off x="646430" y="2275840"/>
            <a:ext cx="3549650" cy="2676525"/>
          </a:xfrm>
          <a:prstGeom prst="rect">
            <a:avLst/>
          </a:prstGeom>
          <a:noFill/>
        </p:spPr>
        <p:txBody>
          <a:bodyPr wrap="square" rtlCol="0">
            <a:spAutoFit/>
          </a:bodyPr>
          <a:p>
            <a:r>
              <a:rPr lang="zh-CN" altLang="en-US" sz="2400" dirty="0">
                <a:solidFill>
                  <a:schemeClr val="bg1"/>
                </a:solidFill>
              </a:rPr>
              <a:t>用况图（</a:t>
            </a:r>
            <a:r>
              <a:rPr lang="en-US" altLang="zh-CN" sz="2400" dirty="0">
                <a:solidFill>
                  <a:schemeClr val="bg1"/>
                </a:solidFill>
              </a:rPr>
              <a:t>use case diagram</a:t>
            </a:r>
            <a:r>
              <a:rPr lang="zh-CN" altLang="en-US" sz="2400" dirty="0">
                <a:solidFill>
                  <a:schemeClr val="bg1"/>
                </a:solidFill>
              </a:rPr>
              <a:t>）展现了一组用况、参与者以及他们之间的关系。用狂徒给出系统的静态用况视图。这些图在对系统的行为进行组织和建模上是非常重要的。</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 name="矩形 5"/>
          <p:cNvSpPr/>
          <p:nvPr/>
        </p:nvSpPr>
        <p:spPr>
          <a:xfrm>
            <a:off x="3047364" y="1076985"/>
            <a:ext cx="6092825" cy="1568450"/>
          </a:xfrm>
          <a:prstGeom prst="rect">
            <a:avLst/>
          </a:prstGeom>
        </p:spPr>
        <p:txBody>
          <a:bodyPr>
            <a:spAutoFit/>
          </a:bodyPr>
          <a:p>
            <a:r>
              <a:rPr lang="zh-CN" altLang="en-US" sz="2400" dirty="0">
                <a:solidFill>
                  <a:schemeClr val="bg1"/>
                </a:solidFill>
              </a:rPr>
              <a:t>顺序图（</a:t>
            </a:r>
            <a:r>
              <a:rPr lang="en-US" altLang="zh-CN" sz="2400" dirty="0">
                <a:solidFill>
                  <a:schemeClr val="bg1"/>
                </a:solidFill>
              </a:rPr>
              <a:t>sequence diagram</a:t>
            </a:r>
            <a:r>
              <a:rPr lang="zh-CN" altLang="en-US" sz="2400" dirty="0">
                <a:solidFill>
                  <a:schemeClr val="bg1"/>
                </a:solidFill>
              </a:rPr>
              <a:t>）强调消息的时间顺序，形成顺序图时，首先把参加交互的对象或角色放在图的上方，沿水平轴方向排列。</a:t>
            </a:r>
            <a:endParaRPr lang="zh-CN" altLang="en-US" sz="2400" dirty="0">
              <a:solidFill>
                <a:schemeClr val="bg1"/>
              </a:solidFill>
            </a:endParaRPr>
          </a:p>
        </p:txBody>
      </p:sp>
      <p:pic>
        <p:nvPicPr>
          <p:cNvPr id="7" name="图片 6"/>
          <p:cNvPicPr>
            <a:picLocks noChangeAspect="1"/>
          </p:cNvPicPr>
          <p:nvPr/>
        </p:nvPicPr>
        <p:blipFill>
          <a:blip r:embed="rId1"/>
          <a:stretch>
            <a:fillRect/>
          </a:stretch>
        </p:blipFill>
        <p:spPr>
          <a:xfrm>
            <a:off x="3473710" y="2420888"/>
            <a:ext cx="5241404" cy="3619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通信图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 name="矩形 1"/>
          <p:cNvSpPr/>
          <p:nvPr/>
        </p:nvSpPr>
        <p:spPr>
          <a:xfrm>
            <a:off x="2052116" y="1048090"/>
            <a:ext cx="8086179" cy="1014730"/>
          </a:xfrm>
          <a:prstGeom prst="rect">
            <a:avLst/>
          </a:prstGeom>
        </p:spPr>
        <p:txBody>
          <a:bodyPr wrap="square">
            <a:spAutoFit/>
          </a:bodyPr>
          <a:p>
            <a:r>
              <a:rPr lang="en-US" altLang="zh-CN" sz="2000" dirty="0">
                <a:solidFill>
                  <a:schemeClr val="bg1"/>
                </a:solidFill>
              </a:rPr>
              <a:t>UML2.0</a:t>
            </a:r>
            <a:r>
              <a:rPr lang="zh-CN" altLang="en-US" sz="2000" dirty="0">
                <a:solidFill>
                  <a:schemeClr val="bg1"/>
                </a:solidFill>
              </a:rPr>
              <a:t>之前叫协作图</a:t>
            </a:r>
            <a:r>
              <a:rPr lang="en-US" altLang="zh-CN" sz="2000" dirty="0">
                <a:solidFill>
                  <a:schemeClr val="bg1"/>
                </a:solidFill>
              </a:rPr>
              <a:t>(Collaboration Diagram) </a:t>
            </a:r>
            <a:br>
              <a:rPr lang="zh-CN" altLang="en-US" sz="2000" dirty="0">
                <a:solidFill>
                  <a:schemeClr val="bg1"/>
                </a:solidFill>
              </a:rPr>
            </a:br>
            <a:r>
              <a:rPr lang="zh-CN" altLang="en-US" sz="2000" dirty="0">
                <a:solidFill>
                  <a:schemeClr val="bg1"/>
                </a:solidFill>
              </a:rPr>
              <a:t>显示在某种情形下对象之间发送的消息。 协作图显示了一系列的对象和在这些对象之间的联系以及对象间发送和接收的消息 </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3448706" y="2276872"/>
            <a:ext cx="5292999" cy="4212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2793677" y="2564904"/>
            <a:ext cx="6603057" cy="3672226"/>
          </a:xfrm>
          <a:prstGeom prst="rect">
            <a:avLst/>
          </a:prstGeom>
        </p:spPr>
      </p:pic>
      <p:sp>
        <p:nvSpPr>
          <p:cNvPr id="7" name="文本框 6"/>
          <p:cNvSpPr txBox="1"/>
          <p:nvPr/>
        </p:nvSpPr>
        <p:spPr>
          <a:xfrm>
            <a:off x="1732280" y="1125855"/>
            <a:ext cx="8914765" cy="1014730"/>
          </a:xfrm>
          <a:prstGeom prst="rect">
            <a:avLst/>
          </a:prstGeom>
          <a:noFill/>
        </p:spPr>
        <p:txBody>
          <a:bodyPr wrap="square" rtlCol="0">
            <a:spAutoFit/>
          </a:bodyPr>
          <a:p>
            <a:r>
              <a:rPr lang="zh-CN" altLang="en-US" sz="2000" dirty="0">
                <a:solidFill>
                  <a:schemeClr val="bg1"/>
                </a:solidFill>
              </a:rPr>
              <a:t>状态图（</a:t>
            </a:r>
            <a:r>
              <a:rPr lang="en-US" altLang="zh-CN" sz="2000" dirty="0">
                <a:solidFill>
                  <a:schemeClr val="bg1"/>
                </a:solidFill>
              </a:rPr>
              <a:t>state diagram</a:t>
            </a:r>
            <a:r>
              <a:rPr lang="zh-CN" altLang="en-US" sz="2000" dirty="0">
                <a:solidFill>
                  <a:schemeClr val="bg1"/>
                </a:solidFill>
              </a:rPr>
              <a:t>）展现了一个状态机，由状态、转移、事件、活动组成。展现了对象的动态视图，它对于接口、类或协作行为的建模尤为重要，而且他强调由事件引发的对象行为，这非常有助于对反应式系统建模</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000000"/>
                                          </p:val>
                                        </p:tav>
                                        <p:tav tm="100000">
                                          <p:val>
                                            <p:strVal val="#ppt_w"/>
                                          </p:val>
                                        </p:tav>
                                      </p:tavLst>
                                    </p:anim>
                                    <p:anim calcmode="lin" valueType="num">
                                      <p:cBhvr>
                                        <p:cTn id="19" dur="1000" fill="hold"/>
                                        <p:tgtEl>
                                          <p:spTgt spid="26"/>
                                        </p:tgtEl>
                                        <p:attrNameLst>
                                          <p:attrName>ppt_h</p:attrName>
                                        </p:attrNameLst>
                                      </p:cBhvr>
                                      <p:tavLst>
                                        <p:tav tm="0">
                                          <p:val>
                                            <p:fltVal val="0.00000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000000"/>
                                          </p:val>
                                        </p:tav>
                                        <p:tav tm="100000">
                                          <p:val>
                                            <p:strVal val="#ppt_w"/>
                                          </p:val>
                                        </p:tav>
                                      </p:tavLst>
                                    </p:anim>
                                    <p:anim calcmode="lin" valueType="num">
                                      <p:cBhvr>
                                        <p:cTn id="24" dur="1000" fill="hold"/>
                                        <p:tgtEl>
                                          <p:spTgt spid="25"/>
                                        </p:tgtEl>
                                        <p:attrNameLst>
                                          <p:attrName>ppt_h</p:attrName>
                                        </p:attrNameLst>
                                      </p:cBhvr>
                                      <p:tavLst>
                                        <p:tav tm="0">
                                          <p:val>
                                            <p:fltVal val="0.00000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000000"/>
                                          </p:val>
                                        </p:tav>
                                        <p:tav tm="100000">
                                          <p:val>
                                            <p:strVal val="#ppt_w"/>
                                          </p:val>
                                        </p:tav>
                                      </p:tavLst>
                                    </p:anim>
                                    <p:anim calcmode="lin" valueType="num">
                                      <p:cBhvr>
                                        <p:cTn id="29" dur="1000" fill="hold"/>
                                        <p:tgtEl>
                                          <p:spTgt spid="24"/>
                                        </p:tgtEl>
                                        <p:attrNameLst>
                                          <p:attrName>ppt_h</p:attrName>
                                        </p:attrNameLst>
                                      </p:cBhvr>
                                      <p:tavLst>
                                        <p:tav tm="0">
                                          <p:val>
                                            <p:fltVal val="0.00000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000000"/>
                                          </p:val>
                                        </p:tav>
                                        <p:tav tm="100000">
                                          <p:val>
                                            <p:strVal val="#ppt_w"/>
                                          </p:val>
                                        </p:tav>
                                      </p:tavLst>
                                    </p:anim>
                                    <p:anim calcmode="lin" valueType="num">
                                      <p:cBhvr>
                                        <p:cTn id="34" dur="1000" fill="hold"/>
                                        <p:tgtEl>
                                          <p:spTgt spid="35"/>
                                        </p:tgtEl>
                                        <p:attrNameLst>
                                          <p:attrName>ppt_h</p:attrName>
                                        </p:attrNameLst>
                                      </p:cBhvr>
                                      <p:tavLst>
                                        <p:tav tm="0">
                                          <p:val>
                                            <p:fltVal val="0.00000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000000"/>
                                          </p:val>
                                        </p:tav>
                                        <p:tav tm="100000">
                                          <p:val>
                                            <p:strVal val="#ppt_w"/>
                                          </p:val>
                                        </p:tav>
                                      </p:tavLst>
                                    </p:anim>
                                    <p:anim calcmode="lin" valueType="num">
                                      <p:cBhvr>
                                        <p:cTn id="39" dur="1000" fill="hold"/>
                                        <p:tgtEl>
                                          <p:spTgt spid="38"/>
                                        </p:tgtEl>
                                        <p:attrNameLst>
                                          <p:attrName>ppt_h</p:attrName>
                                        </p:attrNameLst>
                                      </p:cBhvr>
                                      <p:tavLst>
                                        <p:tav tm="0">
                                          <p:val>
                                            <p:fltVal val="0.00000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活动图和部署图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508125" y="1844675"/>
            <a:ext cx="2605405" cy="3169285"/>
          </a:xfrm>
          <a:prstGeom prst="rect">
            <a:avLst/>
          </a:prstGeom>
          <a:noFill/>
        </p:spPr>
        <p:txBody>
          <a:bodyPr wrap="square" rtlCol="0">
            <a:spAutoFit/>
          </a:bodyPr>
          <a:p>
            <a:r>
              <a:rPr lang="zh-CN" altLang="en-US" sz="2000" dirty="0">
                <a:solidFill>
                  <a:schemeClr val="bg1"/>
                </a:solidFill>
              </a:rPr>
              <a:t>活动图（</a:t>
            </a:r>
            <a:r>
              <a:rPr lang="en-US" altLang="zh-CN" sz="2000" dirty="0">
                <a:solidFill>
                  <a:schemeClr val="bg1"/>
                </a:solidFill>
              </a:rPr>
              <a:t>avtivity diagram</a:t>
            </a:r>
            <a:r>
              <a:rPr lang="zh-CN" altLang="en-US" sz="2000" dirty="0">
                <a:solidFill>
                  <a:schemeClr val="bg1"/>
                </a:solidFill>
              </a:rPr>
              <a:t>）将进程或其他计算机的结构展示为计算机内部一步一步的控制流和数据流。活动图专注于系统的动态视图。他对于系统的功能建模特别重要，并强调对象间的控制流程。</a:t>
            </a:r>
            <a:endParaRPr lang="zh-CN" altLang="en-US" sz="2000" dirty="0">
              <a:solidFill>
                <a:schemeClr val="bg1"/>
              </a:solidFill>
            </a:endParaRPr>
          </a:p>
        </p:txBody>
      </p:sp>
      <p:sp>
        <p:nvSpPr>
          <p:cNvPr id="2" name="文本框 1"/>
          <p:cNvSpPr txBox="1"/>
          <p:nvPr/>
        </p:nvSpPr>
        <p:spPr>
          <a:xfrm>
            <a:off x="6522720" y="1844675"/>
            <a:ext cx="3634105" cy="2245360"/>
          </a:xfrm>
          <a:prstGeom prst="rect">
            <a:avLst/>
          </a:prstGeom>
          <a:noFill/>
        </p:spPr>
        <p:txBody>
          <a:bodyPr wrap="square" rtlCol="0">
            <a:spAutoFit/>
          </a:bodyPr>
          <a:p>
            <a:r>
              <a:rPr lang="zh-CN" sz="2000" dirty="0">
                <a:solidFill>
                  <a:schemeClr val="bg1"/>
                </a:solidFill>
              </a:rPr>
              <a:t>部署图（</a:t>
            </a:r>
            <a:r>
              <a:rPr lang="en-US" altLang="zh-CN" sz="2000" dirty="0">
                <a:solidFill>
                  <a:schemeClr val="bg1"/>
                </a:solidFill>
              </a:rPr>
              <a:t>deployment diagram</a:t>
            </a:r>
            <a:r>
              <a:rPr lang="zh-CN" sz="2000" dirty="0">
                <a:solidFill>
                  <a:schemeClr val="bg1"/>
                </a:solidFill>
              </a:rPr>
              <a:t>）</a:t>
            </a:r>
            <a:r>
              <a:rPr lang="zh-CN" altLang="en-US" sz="2000" dirty="0">
                <a:solidFill>
                  <a:schemeClr val="bg1"/>
                </a:solidFill>
                <a:sym typeface="+mn-ea"/>
              </a:rPr>
              <a:t>展现了对运行时的处理结点以及在其中生存的构件的配置。部署图给出了体系结构的静态部署视图。通常一个结点包含一个或多个制品。</a:t>
            </a:r>
            <a:endParaRPr lang="zh-CN" altLang="en-US" sz="2000" dirty="0">
              <a:solidFill>
                <a:schemeClr val="bg1"/>
              </a:solidFill>
            </a:endParaRPr>
          </a:p>
          <a:p>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包图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矩形 10"/>
          <p:cNvSpPr/>
          <p:nvPr/>
        </p:nvSpPr>
        <p:spPr>
          <a:xfrm>
            <a:off x="1617528" y="1295491"/>
            <a:ext cx="6299562" cy="1753235"/>
          </a:xfrm>
          <a:prstGeom prst="rect">
            <a:avLst/>
          </a:prstGeom>
        </p:spPr>
        <p:txBody>
          <a:bodyPr wrap="square">
            <a:spAutoFit/>
          </a:bodyPr>
          <a:p>
            <a:r>
              <a:rPr lang="zh-CN" altLang="en-US" dirty="0">
                <a:solidFill>
                  <a:schemeClr val="bg1"/>
                </a:solidFill>
              </a:rPr>
              <a:t>包图（</a:t>
            </a:r>
            <a:r>
              <a:rPr lang="en-US" altLang="zh-CN" dirty="0">
                <a:solidFill>
                  <a:schemeClr val="bg1"/>
                </a:solidFill>
              </a:rPr>
              <a:t>package diagram</a:t>
            </a:r>
            <a:r>
              <a:rPr lang="zh-CN" altLang="en-US" dirty="0">
                <a:solidFill>
                  <a:schemeClr val="bg1"/>
                </a:solidFill>
              </a:rPr>
              <a:t>）显示相关的类如何组合，对开发人员有用。 </a:t>
            </a:r>
            <a:br>
              <a:rPr lang="zh-CN" altLang="en-US" dirty="0">
                <a:solidFill>
                  <a:schemeClr val="bg1"/>
                </a:solidFill>
              </a:rPr>
            </a:br>
            <a:r>
              <a:rPr lang="zh-CN" altLang="en-US" dirty="0">
                <a:solidFill>
                  <a:schemeClr val="bg1"/>
                </a:solidFill>
              </a:rPr>
              <a:t>包可直接理解为命名空间，文件夹，是用来组织图形的封装，包图可以用来表述功能组命名空间的组织层次</a:t>
            </a:r>
            <a:r>
              <a:rPr lang="en-US" altLang="zh-CN" dirty="0">
                <a:solidFill>
                  <a:schemeClr val="bg1"/>
                </a:solidFill>
              </a:rPr>
              <a:t>Package</a:t>
            </a:r>
            <a:r>
              <a:rPr lang="zh-CN" altLang="en-US" dirty="0">
                <a:solidFill>
                  <a:schemeClr val="bg1"/>
                </a:solidFill>
              </a:rPr>
              <a:t>之间的关系非常的简单，两个字，依赖，</a:t>
            </a:r>
            <a:r>
              <a:rPr lang="en-US" altLang="zh-CN" dirty="0">
                <a:solidFill>
                  <a:schemeClr val="bg1"/>
                </a:solidFill>
              </a:rPr>
              <a:t>UML</a:t>
            </a:r>
            <a:r>
              <a:rPr lang="zh-CN" altLang="en-US" dirty="0">
                <a:solidFill>
                  <a:schemeClr val="bg1"/>
                </a:solidFill>
              </a:rPr>
              <a:t>中依赖用带箭头的虚线表示。</a:t>
            </a:r>
            <a:endParaRPr lang="zh-CN" altLang="en-US" dirty="0">
              <a:solidFill>
                <a:schemeClr val="bg1"/>
              </a:solidFill>
            </a:endParaRPr>
          </a:p>
        </p:txBody>
      </p:sp>
      <p:pic>
        <p:nvPicPr>
          <p:cNvPr id="9" name="图片 8"/>
          <p:cNvPicPr>
            <a:picLocks noChangeAspect="1"/>
          </p:cNvPicPr>
          <p:nvPr/>
        </p:nvPicPr>
        <p:blipFill>
          <a:blip r:embed="rId1"/>
          <a:stretch>
            <a:fillRect/>
          </a:stretch>
        </p:blipFill>
        <p:spPr>
          <a:xfrm>
            <a:off x="8471535" y="544830"/>
            <a:ext cx="3134995" cy="2228215"/>
          </a:xfrm>
          <a:prstGeom prst="rect">
            <a:avLst/>
          </a:prstGeom>
        </p:spPr>
      </p:pic>
      <p:pic>
        <p:nvPicPr>
          <p:cNvPr id="3" name="图片 2"/>
          <p:cNvPicPr>
            <a:picLocks noChangeAspect="1"/>
          </p:cNvPicPr>
          <p:nvPr/>
        </p:nvPicPr>
        <p:blipFill>
          <a:blip r:embed="rId2"/>
          <a:stretch>
            <a:fillRect/>
          </a:stretch>
        </p:blipFill>
        <p:spPr>
          <a:xfrm>
            <a:off x="9119542" y="3206557"/>
            <a:ext cx="1971675" cy="3314700"/>
          </a:xfrm>
          <a:prstGeom prst="rect">
            <a:avLst/>
          </a:prstGeom>
        </p:spPr>
      </p:pic>
      <p:pic>
        <p:nvPicPr>
          <p:cNvPr id="6" name="图片 5"/>
          <p:cNvPicPr>
            <a:picLocks noChangeAspect="1"/>
          </p:cNvPicPr>
          <p:nvPr/>
        </p:nvPicPr>
        <p:blipFill>
          <a:blip r:embed="rId3"/>
          <a:stretch>
            <a:fillRect/>
          </a:stretch>
        </p:blipFill>
        <p:spPr>
          <a:xfrm>
            <a:off x="4456430" y="3025775"/>
            <a:ext cx="4170045" cy="3497580"/>
          </a:xfrm>
          <a:prstGeom prst="rect">
            <a:avLst/>
          </a:prstGeom>
        </p:spPr>
      </p:pic>
      <p:pic>
        <p:nvPicPr>
          <p:cNvPr id="8" name="图片 7"/>
          <p:cNvPicPr>
            <a:picLocks noChangeAspect="1"/>
          </p:cNvPicPr>
          <p:nvPr/>
        </p:nvPicPr>
        <p:blipFill>
          <a:blip r:embed="rId4"/>
          <a:stretch>
            <a:fillRect/>
          </a:stretch>
        </p:blipFill>
        <p:spPr>
          <a:xfrm>
            <a:off x="340360" y="3846830"/>
            <a:ext cx="3703955"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文本框 10"/>
          <p:cNvSpPr txBox="1"/>
          <p:nvPr/>
        </p:nvSpPr>
        <p:spPr>
          <a:xfrm>
            <a:off x="876087" y="1535951"/>
            <a:ext cx="4752528" cy="3785652"/>
          </a:xfrm>
          <a:prstGeom prst="rect">
            <a:avLst/>
          </a:prstGeom>
          <a:noFill/>
        </p:spPr>
        <p:txBody>
          <a:bodyPr wrap="square" rtlCol="0">
            <a:spAutoFit/>
          </a:bodyPr>
          <a:p>
            <a:r>
              <a:rPr lang="zh-CN" altLang="en-US" sz="2400" dirty="0">
                <a:solidFill>
                  <a:schemeClr val="bg1"/>
                </a:solidFill>
              </a:rPr>
              <a:t>命名</a:t>
            </a:r>
            <a:r>
              <a:rPr lang="en-US" altLang="zh-CN" sz="2400" dirty="0">
                <a:solidFill>
                  <a:schemeClr val="bg1"/>
                </a:solidFill>
              </a:rPr>
              <a:t>——</a:t>
            </a:r>
            <a:r>
              <a:rPr lang="zh-CN" altLang="en-US" sz="2400" dirty="0">
                <a:solidFill>
                  <a:schemeClr val="bg1"/>
                </a:solidFill>
              </a:rPr>
              <a:t>为事物关系和图起的名字</a:t>
            </a:r>
            <a:endParaRPr lang="en-US" altLang="zh-CN" sz="2400" dirty="0">
              <a:solidFill>
                <a:schemeClr val="bg1"/>
              </a:solidFill>
            </a:endParaRPr>
          </a:p>
          <a:p>
            <a:r>
              <a:rPr lang="zh-CN" altLang="en-US" sz="2400" dirty="0">
                <a:solidFill>
                  <a:schemeClr val="bg1"/>
                </a:solidFill>
              </a:rPr>
              <a:t>范围</a:t>
            </a:r>
            <a:r>
              <a:rPr lang="en-US" altLang="zh-CN" sz="2400" dirty="0">
                <a:solidFill>
                  <a:schemeClr val="bg1"/>
                </a:solidFill>
              </a:rPr>
              <a:t>——</a:t>
            </a:r>
            <a:r>
              <a:rPr lang="zh-CN" altLang="en-US" sz="2400" dirty="0">
                <a:solidFill>
                  <a:schemeClr val="bg1"/>
                </a:solidFill>
              </a:rPr>
              <a:t>使名字具有特定含义的语境</a:t>
            </a:r>
            <a:endParaRPr lang="en-US" altLang="zh-CN" sz="2400" dirty="0">
              <a:solidFill>
                <a:schemeClr val="bg1"/>
              </a:solidFill>
            </a:endParaRPr>
          </a:p>
          <a:p>
            <a:r>
              <a:rPr lang="zh-CN" altLang="en-US" sz="2400" dirty="0">
                <a:solidFill>
                  <a:schemeClr val="bg1"/>
                </a:solidFill>
              </a:rPr>
              <a:t>可见性</a:t>
            </a:r>
            <a:r>
              <a:rPr lang="en-US" altLang="zh-CN" sz="2400" dirty="0">
                <a:solidFill>
                  <a:schemeClr val="bg1"/>
                </a:solidFill>
              </a:rPr>
              <a:t>——</a:t>
            </a:r>
            <a:r>
              <a:rPr lang="zh-CN" altLang="en-US" sz="2400" dirty="0">
                <a:solidFill>
                  <a:schemeClr val="bg1"/>
                </a:solidFill>
              </a:rPr>
              <a:t>这些名字如何让其他成分看见和使用</a:t>
            </a:r>
            <a:endParaRPr lang="en-US" altLang="zh-CN" sz="2400" dirty="0">
              <a:solidFill>
                <a:schemeClr val="bg1"/>
              </a:solidFill>
            </a:endParaRPr>
          </a:p>
          <a:p>
            <a:r>
              <a:rPr lang="zh-CN" altLang="en-US" sz="2400" dirty="0">
                <a:solidFill>
                  <a:schemeClr val="bg1"/>
                </a:solidFill>
              </a:rPr>
              <a:t>完整性</a:t>
            </a:r>
            <a:r>
              <a:rPr lang="en-US" altLang="zh-CN" sz="2400" dirty="0">
                <a:solidFill>
                  <a:schemeClr val="bg1"/>
                </a:solidFill>
              </a:rPr>
              <a:t>——</a:t>
            </a:r>
            <a:r>
              <a:rPr lang="zh-CN" altLang="en-US" sz="2400" dirty="0">
                <a:solidFill>
                  <a:schemeClr val="bg1"/>
                </a:solidFill>
              </a:rPr>
              <a:t>事物如何正确、一致的相互联系</a:t>
            </a:r>
            <a:endParaRPr lang="en-US" altLang="zh-CN" sz="2400" dirty="0">
              <a:solidFill>
                <a:schemeClr val="bg1"/>
              </a:solidFill>
            </a:endParaRPr>
          </a:p>
          <a:p>
            <a:r>
              <a:rPr lang="zh-CN" altLang="en-US" sz="2400" dirty="0">
                <a:solidFill>
                  <a:schemeClr val="bg1"/>
                </a:solidFill>
              </a:rPr>
              <a:t>执行</a:t>
            </a:r>
            <a:r>
              <a:rPr lang="en-US" altLang="zh-CN" sz="2400" dirty="0">
                <a:solidFill>
                  <a:schemeClr val="bg1"/>
                </a:solidFill>
              </a:rPr>
              <a:t>——</a:t>
            </a:r>
            <a:r>
              <a:rPr lang="zh-CN" altLang="en-US" sz="2400" dirty="0">
                <a:solidFill>
                  <a:schemeClr val="bg1"/>
                </a:solidFill>
              </a:rPr>
              <a:t>运行或模拟一个动态模型意味着什么</a:t>
            </a:r>
            <a:endParaRPr lang="zh-CN" altLang="en-US" sz="2400" dirty="0">
              <a:solidFill>
                <a:schemeClr val="bg1"/>
              </a:solidFill>
            </a:endParaRPr>
          </a:p>
        </p:txBody>
      </p:sp>
      <p:sp>
        <p:nvSpPr>
          <p:cNvPr id="14" name="文本框 13"/>
          <p:cNvSpPr txBox="1"/>
          <p:nvPr/>
        </p:nvSpPr>
        <p:spPr>
          <a:xfrm>
            <a:off x="6479446" y="1536294"/>
            <a:ext cx="4752528" cy="1938992"/>
          </a:xfrm>
          <a:prstGeom prst="rect">
            <a:avLst/>
          </a:prstGeom>
          <a:noFill/>
        </p:spPr>
        <p:txBody>
          <a:bodyPr wrap="square" rtlCol="0">
            <a:spAutoFit/>
          </a:bodyPr>
          <a:p>
            <a:r>
              <a:rPr lang="zh-CN" altLang="en-US" sz="2400" dirty="0">
                <a:solidFill>
                  <a:schemeClr val="bg1"/>
                </a:solidFill>
              </a:rPr>
              <a:t>省略</a:t>
            </a:r>
            <a:r>
              <a:rPr lang="en-US" altLang="zh-CN" sz="2400" dirty="0">
                <a:solidFill>
                  <a:schemeClr val="bg1"/>
                </a:solidFill>
              </a:rPr>
              <a:t>——</a:t>
            </a:r>
            <a:r>
              <a:rPr lang="zh-CN" altLang="en-US" sz="2400" dirty="0">
                <a:solidFill>
                  <a:schemeClr val="bg1"/>
                </a:solidFill>
              </a:rPr>
              <a:t>隐藏某些元素以简化视图</a:t>
            </a:r>
            <a:endParaRPr lang="en-US" altLang="zh-CN" sz="2400" dirty="0">
              <a:solidFill>
                <a:schemeClr val="bg1"/>
              </a:solidFill>
            </a:endParaRPr>
          </a:p>
          <a:p>
            <a:r>
              <a:rPr lang="zh-CN" altLang="en-US" sz="2400" dirty="0">
                <a:solidFill>
                  <a:schemeClr val="bg1"/>
                </a:solidFill>
              </a:rPr>
              <a:t>不完全</a:t>
            </a:r>
            <a:r>
              <a:rPr lang="en-US" altLang="zh-CN" sz="2400" dirty="0">
                <a:solidFill>
                  <a:schemeClr val="bg1"/>
                </a:solidFill>
              </a:rPr>
              <a:t>——</a:t>
            </a:r>
            <a:r>
              <a:rPr lang="zh-CN" altLang="en-US" sz="2400" dirty="0">
                <a:solidFill>
                  <a:schemeClr val="bg1"/>
                </a:solidFill>
              </a:rPr>
              <a:t>可能遗漏了某些元素</a:t>
            </a:r>
            <a:endParaRPr lang="en-US" altLang="zh-CN" sz="2400" dirty="0">
              <a:solidFill>
                <a:schemeClr val="bg1"/>
              </a:solidFill>
            </a:endParaRPr>
          </a:p>
          <a:p>
            <a:r>
              <a:rPr lang="zh-CN" altLang="en-US" sz="2400" dirty="0">
                <a:solidFill>
                  <a:schemeClr val="bg1"/>
                </a:solidFill>
              </a:rPr>
              <a:t>不一致</a:t>
            </a:r>
            <a:r>
              <a:rPr lang="en-US" altLang="zh-CN" sz="2400" dirty="0">
                <a:solidFill>
                  <a:schemeClr val="bg1"/>
                </a:solidFill>
              </a:rPr>
              <a:t>——</a:t>
            </a:r>
            <a:r>
              <a:rPr lang="zh-CN" altLang="en-US" sz="2400" dirty="0">
                <a:solidFill>
                  <a:schemeClr val="bg1"/>
                </a:solidFill>
              </a:rPr>
              <a:t>模型的完整性得不到保证</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pPr algn="ctr"/>
            <a:endParaRPr lang="zh-CN" altLang="en-US"/>
          </a:p>
        </p:txBody>
      </p:sp>
      <p:sp>
        <p:nvSpPr>
          <p:cNvPr id="7" name="TextBox 5"/>
          <p:cNvSpPr txBox="1"/>
          <p:nvPr/>
        </p:nvSpPr>
        <p:spPr>
          <a:xfrm>
            <a:off x="1205230" y="1831975"/>
            <a:ext cx="2819400" cy="1476375"/>
          </a:xfrm>
          <a:prstGeom prst="rect">
            <a:avLst/>
          </a:prstGeom>
          <a:noFill/>
        </p:spPr>
        <p:txBody>
          <a:bodyPr wrap="square" rtlCol="0">
            <a:spAutoFit/>
          </a:bodyPr>
          <a:p>
            <a:r>
              <a:rPr lang="zh-CN" altLang="en-US" b="1" dirty="0">
                <a:solidFill>
                  <a:schemeClr val="bg1"/>
                </a:solidFill>
                <a:latin typeface="微软雅黑" panose="020B0503020204020204" pitchFamily="34" charset="-122"/>
                <a:cs typeface="Aparajita" panose="020B0604020202020204" pitchFamily="34" charset="0"/>
                <a:sym typeface="+mn-ea"/>
              </a:rPr>
              <a:t>实际上在</a:t>
            </a: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的图形表示法的每个部分背后都有一个规约，这个规约提供了对构造块的语法和语义的文字描述</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7" name="TextBox 6"/>
          <p:cNvSpPr txBox="1"/>
          <p:nvPr/>
        </p:nvSpPr>
        <p:spPr>
          <a:xfrm>
            <a:off x="8412480" y="1555115"/>
            <a:ext cx="3162300" cy="1753235"/>
          </a:xfrm>
          <a:prstGeom prst="rect">
            <a:avLst/>
          </a:prstGeom>
          <a:noFill/>
        </p:spPr>
        <p:txBody>
          <a:bodyPr wrap="square" rtlCol="0">
            <a:spAutoFit/>
          </a:bodyPr>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表示法中的每一个元素都有一个基本符号，可以把各种修饰细节加到这个符号上</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8" name="TextBox 7"/>
          <p:cNvSpPr txBox="1"/>
          <p:nvPr/>
        </p:nvSpPr>
        <p:spPr>
          <a:xfrm>
            <a:off x="531495" y="3990340"/>
            <a:ext cx="3582035" cy="1337945"/>
          </a:xfrm>
          <a:prstGeom prst="rect">
            <a:avLst/>
          </a:prstGeom>
          <a:noFill/>
        </p:spPr>
        <p:txBody>
          <a:bodyPr wrap="square" rtlCol="0">
            <a:spAutoFit/>
          </a:bodyPr>
          <a:p>
            <a:pPr algn="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1</a:t>
            </a:r>
            <a:r>
              <a:rPr lang="zh-CN" altLang="en-US" b="1" dirty="0">
                <a:solidFill>
                  <a:schemeClr val="bg1"/>
                </a:solidFill>
                <a:latin typeface="微软雅黑" panose="020B0503020204020204" pitchFamily="34" charset="-122"/>
                <a:cs typeface="Aparajita" panose="020B0604020202020204" pitchFamily="34" charset="0"/>
                <a:sym typeface="+mn-ea"/>
              </a:rPr>
              <a:t>、对类和对象的划分</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2</a:t>
            </a:r>
            <a:r>
              <a:rPr lang="zh-CN" altLang="en-US" b="1" dirty="0">
                <a:solidFill>
                  <a:schemeClr val="bg1"/>
                </a:solidFill>
                <a:latin typeface="微软雅黑" panose="020B0503020204020204" pitchFamily="34" charset="-122"/>
                <a:cs typeface="Aparajita" panose="020B0604020202020204" pitchFamily="34" charset="0"/>
                <a:sym typeface="+mn-ea"/>
              </a:rPr>
              <a:t>、接口和实现的分离</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3</a:t>
            </a:r>
            <a:r>
              <a:rPr lang="zh-CN" altLang="en-US" b="1" dirty="0">
                <a:solidFill>
                  <a:schemeClr val="bg1"/>
                </a:solidFill>
                <a:latin typeface="微软雅黑" panose="020B0503020204020204" pitchFamily="34" charset="-122"/>
                <a:cs typeface="Aparajita" panose="020B0604020202020204" pitchFamily="34" charset="0"/>
                <a:sym typeface="+mn-ea"/>
              </a:rPr>
              <a:t>、类型和角色的分离</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22" name="TextBox 6"/>
          <p:cNvSpPr txBox="1"/>
          <p:nvPr/>
        </p:nvSpPr>
        <p:spPr>
          <a:xfrm>
            <a:off x="8412480" y="3990340"/>
            <a:ext cx="3590925" cy="1753235"/>
          </a:xfrm>
          <a:prstGeom prst="rect">
            <a:avLst/>
          </a:prstGeom>
          <a:noFill/>
        </p:spPr>
        <p:txBody>
          <a:bodyPr wrap="square" rtlCol="0">
            <a:spAutoFit/>
          </a:bodyPr>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的扩展机制包括：</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衍型</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标记值</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约束</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1" name="文本框 10"/>
          <p:cNvSpPr txBox="1"/>
          <p:nvPr/>
        </p:nvSpPr>
        <p:spPr>
          <a:xfrm>
            <a:off x="4864427" y="2370847"/>
            <a:ext cx="532160" cy="954107"/>
          </a:xfrm>
          <a:prstGeom prst="rect">
            <a:avLst/>
          </a:prstGeom>
          <a:noFill/>
        </p:spPr>
        <p:txBody>
          <a:bodyPr wrap="square" rtlCol="0">
            <a:spAutoFit/>
          </a:bodyPr>
          <a:p>
            <a:r>
              <a:rPr lang="zh-CN" altLang="en-US" sz="2800" dirty="0">
                <a:solidFill>
                  <a:schemeClr val="tx1"/>
                </a:solidFill>
              </a:rPr>
              <a:t>规约</a:t>
            </a:r>
            <a:endParaRPr lang="zh-CN" altLang="en-US" sz="2800" dirty="0">
              <a:solidFill>
                <a:schemeClr val="tx1"/>
              </a:solidFill>
            </a:endParaRPr>
          </a:p>
        </p:txBody>
      </p:sp>
      <p:sp>
        <p:nvSpPr>
          <p:cNvPr id="12" name="文本框 11"/>
          <p:cNvSpPr txBox="1"/>
          <p:nvPr/>
        </p:nvSpPr>
        <p:spPr>
          <a:xfrm>
            <a:off x="6830523" y="2370847"/>
            <a:ext cx="532160" cy="954107"/>
          </a:xfrm>
          <a:prstGeom prst="rect">
            <a:avLst/>
          </a:prstGeom>
          <a:noFill/>
        </p:spPr>
        <p:txBody>
          <a:bodyPr wrap="square" rtlCol="0">
            <a:spAutoFit/>
          </a:bodyPr>
          <a:p>
            <a:r>
              <a:rPr lang="zh-CN" altLang="en-US" sz="2800" dirty="0">
                <a:solidFill>
                  <a:schemeClr val="tx1"/>
                </a:solidFill>
              </a:rPr>
              <a:t>修饰</a:t>
            </a:r>
            <a:endParaRPr lang="zh-CN" altLang="en-US" sz="2800" dirty="0">
              <a:solidFill>
                <a:schemeClr val="tx1"/>
              </a:solidFill>
            </a:endParaRPr>
          </a:p>
        </p:txBody>
      </p:sp>
      <p:sp>
        <p:nvSpPr>
          <p:cNvPr id="14" name="文本框 13"/>
          <p:cNvSpPr txBox="1"/>
          <p:nvPr/>
        </p:nvSpPr>
        <p:spPr>
          <a:xfrm>
            <a:off x="4757152" y="4300894"/>
            <a:ext cx="936104" cy="954107"/>
          </a:xfrm>
          <a:prstGeom prst="rect">
            <a:avLst/>
          </a:prstGeom>
          <a:noFill/>
        </p:spPr>
        <p:txBody>
          <a:bodyPr wrap="square" rtlCol="0">
            <a:spAutoFit/>
          </a:bodyPr>
          <a:p>
            <a:r>
              <a:rPr lang="zh-CN" altLang="en-US" sz="2800" dirty="0">
                <a:solidFill>
                  <a:schemeClr val="tx1"/>
                </a:solidFill>
              </a:rPr>
              <a:t>通用划分</a:t>
            </a:r>
            <a:endParaRPr lang="zh-CN" altLang="en-US" sz="2800" dirty="0">
              <a:solidFill>
                <a:schemeClr val="tx1"/>
              </a:solidFill>
            </a:endParaRPr>
          </a:p>
        </p:txBody>
      </p:sp>
      <p:sp>
        <p:nvSpPr>
          <p:cNvPr id="13" name="文本框 12"/>
          <p:cNvSpPr txBox="1"/>
          <p:nvPr/>
        </p:nvSpPr>
        <p:spPr>
          <a:xfrm>
            <a:off x="6646593" y="4389976"/>
            <a:ext cx="901219" cy="954107"/>
          </a:xfrm>
          <a:prstGeom prst="rect">
            <a:avLst/>
          </a:prstGeom>
          <a:noFill/>
        </p:spPr>
        <p:txBody>
          <a:bodyPr wrap="square" rtlCol="0">
            <a:spAutoFit/>
          </a:bodyPr>
          <a:p>
            <a:r>
              <a:rPr lang="zh-CN" altLang="en-US" sz="2800" dirty="0">
                <a:solidFill>
                  <a:schemeClr val="tx1"/>
                </a:solidFill>
              </a:rPr>
              <a:t>扩展机制</a:t>
            </a:r>
            <a:endParaRPr lang="zh-CN" alt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000000"/>
                                          </p:val>
                                        </p:tav>
                                        <p:tav tm="100000">
                                          <p:val>
                                            <p:strVal val="#ppt_w"/>
                                          </p:val>
                                        </p:tav>
                                      </p:tavLst>
                                    </p:anim>
                                    <p:anim calcmode="lin" valueType="num">
                                      <p:cBhvr>
                                        <p:cTn id="19" dur="1000" fill="hold"/>
                                        <p:tgtEl>
                                          <p:spTgt spid="26"/>
                                        </p:tgtEl>
                                        <p:attrNameLst>
                                          <p:attrName>ppt_h</p:attrName>
                                        </p:attrNameLst>
                                      </p:cBhvr>
                                      <p:tavLst>
                                        <p:tav tm="0">
                                          <p:val>
                                            <p:fltVal val="0.00000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000000"/>
                                          </p:val>
                                        </p:tav>
                                        <p:tav tm="100000">
                                          <p:val>
                                            <p:strVal val="#ppt_w"/>
                                          </p:val>
                                        </p:tav>
                                      </p:tavLst>
                                    </p:anim>
                                    <p:anim calcmode="lin" valueType="num">
                                      <p:cBhvr>
                                        <p:cTn id="24" dur="1000" fill="hold"/>
                                        <p:tgtEl>
                                          <p:spTgt spid="25"/>
                                        </p:tgtEl>
                                        <p:attrNameLst>
                                          <p:attrName>ppt_h</p:attrName>
                                        </p:attrNameLst>
                                      </p:cBhvr>
                                      <p:tavLst>
                                        <p:tav tm="0">
                                          <p:val>
                                            <p:fltVal val="0.00000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000000"/>
                                          </p:val>
                                        </p:tav>
                                        <p:tav tm="100000">
                                          <p:val>
                                            <p:strVal val="#ppt_w"/>
                                          </p:val>
                                        </p:tav>
                                      </p:tavLst>
                                    </p:anim>
                                    <p:anim calcmode="lin" valueType="num">
                                      <p:cBhvr>
                                        <p:cTn id="29" dur="1000" fill="hold"/>
                                        <p:tgtEl>
                                          <p:spTgt spid="24"/>
                                        </p:tgtEl>
                                        <p:attrNameLst>
                                          <p:attrName>ppt_h</p:attrName>
                                        </p:attrNameLst>
                                      </p:cBhvr>
                                      <p:tavLst>
                                        <p:tav tm="0">
                                          <p:val>
                                            <p:fltVal val="0.00000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000000"/>
                                          </p:val>
                                        </p:tav>
                                        <p:tav tm="100000">
                                          <p:val>
                                            <p:strVal val="#ppt_w"/>
                                          </p:val>
                                        </p:tav>
                                      </p:tavLst>
                                    </p:anim>
                                    <p:anim calcmode="lin" valueType="num">
                                      <p:cBhvr>
                                        <p:cTn id="34" dur="1000" fill="hold"/>
                                        <p:tgtEl>
                                          <p:spTgt spid="35"/>
                                        </p:tgtEl>
                                        <p:attrNameLst>
                                          <p:attrName>ppt_h</p:attrName>
                                        </p:attrNameLst>
                                      </p:cBhvr>
                                      <p:tavLst>
                                        <p:tav tm="0">
                                          <p:val>
                                            <p:fltVal val="0.00000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000000"/>
                                          </p:val>
                                        </p:tav>
                                        <p:tav tm="100000">
                                          <p:val>
                                            <p:strVal val="#ppt_w"/>
                                          </p:val>
                                        </p:tav>
                                      </p:tavLst>
                                    </p:anim>
                                    <p:anim calcmode="lin" valueType="num">
                                      <p:cBhvr>
                                        <p:cTn id="39" dur="1000" fill="hold"/>
                                        <p:tgtEl>
                                          <p:spTgt spid="38"/>
                                        </p:tgtEl>
                                        <p:attrNameLst>
                                          <p:attrName>ppt_h</p:attrName>
                                        </p:attrNameLst>
                                      </p:cBhvr>
                                      <p:tavLst>
                                        <p:tav tm="0">
                                          <p:val>
                                            <p:fltVal val="0.00000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819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48" name="矩形 47"/>
          <p:cNvSpPr/>
          <p:nvPr/>
        </p:nvSpPr>
        <p:spPr>
          <a:xfrm>
            <a:off x="2747963" y="1703388"/>
            <a:ext cx="6692900" cy="345757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文本框 48"/>
          <p:cNvSpPr txBox="1"/>
          <p:nvPr/>
        </p:nvSpPr>
        <p:spPr>
          <a:xfrm>
            <a:off x="3359150" y="1884363"/>
            <a:ext cx="5761038" cy="3138488"/>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体系结构是一组有关下述内容的重要决策：</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R="0" defTabSz="914400">
              <a:buClrTx/>
              <a:buSzTx/>
              <a:buFontTx/>
              <a:buNone/>
              <a:defRPr/>
            </a:pP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软件系统的组织</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对组成系统的结构元素及其接口的选择</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像元素间的协作描述的那样的行为</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将这些结构元素和行为元素组合到逐步增大的子系统中</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指导这些组织的体系结构风格：静态和动态元素以及他们的接口、协作和组成。</a:t>
            </a:r>
            <a:endPar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000000"/>
                                          </p:val>
                                        </p:tav>
                                        <p:tav tm="100000">
                                          <p:val>
                                            <p:strVal val="#ppt_w"/>
                                          </p:val>
                                        </p:tav>
                                      </p:tavLst>
                                    </p:anim>
                                    <p:anim calcmode="lin" valueType="num">
                                      <p:cBhvr>
                                        <p:cTn id="12" dur="1000" fill="hold"/>
                                        <p:tgtEl>
                                          <p:spTgt spid="20"/>
                                        </p:tgtEl>
                                        <p:attrNameLst>
                                          <p:attrName>ppt_h</p:attrName>
                                        </p:attrNameLst>
                                      </p:cBhvr>
                                      <p:tavLst>
                                        <p:tav tm="0">
                                          <p:val>
                                            <p:fltVal val="0.00000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92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9221" name="组合 8"/>
          <p:cNvGrpSpPr/>
          <p:nvPr/>
        </p:nvGrpSpPr>
        <p:grpSpPr>
          <a:xfrm>
            <a:off x="2351088" y="1916113"/>
            <a:ext cx="2160587" cy="1152525"/>
            <a:chOff x="2350790" y="1916832"/>
            <a:chExt cx="2160240" cy="1152128"/>
          </a:xfrm>
        </p:grpSpPr>
        <p:sp>
          <p:nvSpPr>
            <p:cNvPr id="10" name="矩形 9"/>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设计视图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233" name="文本框 10"/>
            <p:cNvSpPr txBox="1"/>
            <p:nvPr/>
          </p:nvSpPr>
          <p:spPr>
            <a:xfrm>
              <a:off x="2566814" y="2276872"/>
              <a:ext cx="1584176" cy="43204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endParaRPr lang="zh-CN" altLang="en-US" sz="1800" dirty="0"/>
            </a:p>
          </p:txBody>
        </p:sp>
      </p:grpSp>
      <p:sp>
        <p:nvSpPr>
          <p:cNvPr id="12" name="矩形 11"/>
          <p:cNvSpPr/>
          <p:nvPr/>
        </p:nvSpPr>
        <p:spPr>
          <a:xfrm>
            <a:off x="5510213" y="4005263"/>
            <a:ext cx="2159000"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部署视图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2351088" y="3965575"/>
            <a:ext cx="2160588" cy="115093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交互视图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5689600" y="1876425"/>
            <a:ext cx="2160588"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实现视图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椭圆 14"/>
          <p:cNvSpPr/>
          <p:nvPr/>
        </p:nvSpPr>
        <p:spPr>
          <a:xfrm>
            <a:off x="3862388" y="2781300"/>
            <a:ext cx="2376488" cy="1439863"/>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6" name="文本框 15"/>
          <p:cNvSpPr txBox="1"/>
          <p:nvPr/>
        </p:nvSpPr>
        <p:spPr>
          <a:xfrm>
            <a:off x="4259263" y="3276600"/>
            <a:ext cx="1619250"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2400" dirty="0"/>
              <a:t>用况视图</a:t>
            </a:r>
            <a:endParaRPr lang="zh-CN" altLang="en-US" sz="2400" dirty="0"/>
          </a:p>
        </p:txBody>
      </p:sp>
      <p:sp>
        <p:nvSpPr>
          <p:cNvPr id="9227" name="文本框 16"/>
          <p:cNvSpPr txBox="1"/>
          <p:nvPr/>
        </p:nvSpPr>
        <p:spPr>
          <a:xfrm>
            <a:off x="1506538" y="1479550"/>
            <a:ext cx="84455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词汇</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功能</a:t>
            </a:r>
            <a:endParaRPr lang="zh-CN" altLang="en-US" sz="1800" dirty="0">
              <a:solidFill>
                <a:schemeClr val="bg1"/>
              </a:solidFill>
            </a:endParaRPr>
          </a:p>
        </p:txBody>
      </p:sp>
      <p:sp>
        <p:nvSpPr>
          <p:cNvPr id="9228" name="文本框 17"/>
          <p:cNvSpPr txBox="1"/>
          <p:nvPr/>
        </p:nvSpPr>
        <p:spPr>
          <a:xfrm>
            <a:off x="1506538" y="3295650"/>
            <a:ext cx="84455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行为</a:t>
            </a:r>
            <a:endParaRPr lang="zh-CN" altLang="en-US" sz="1800" dirty="0">
              <a:solidFill>
                <a:schemeClr val="bg1"/>
              </a:solidFill>
            </a:endParaRPr>
          </a:p>
        </p:txBody>
      </p:sp>
      <p:sp>
        <p:nvSpPr>
          <p:cNvPr id="9229" name="文本框 18"/>
          <p:cNvSpPr txBox="1"/>
          <p:nvPr/>
        </p:nvSpPr>
        <p:spPr>
          <a:xfrm>
            <a:off x="1198563" y="5157788"/>
            <a:ext cx="11303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性能</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可伸缩性</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吞吐量</a:t>
            </a:r>
            <a:endParaRPr lang="zh-CN" altLang="en-US" sz="1800" dirty="0">
              <a:solidFill>
                <a:schemeClr val="bg1"/>
              </a:solidFill>
            </a:endParaRPr>
          </a:p>
        </p:txBody>
      </p:sp>
      <p:sp>
        <p:nvSpPr>
          <p:cNvPr id="9230" name="文本框 22"/>
          <p:cNvSpPr txBox="1"/>
          <p:nvPr/>
        </p:nvSpPr>
        <p:spPr>
          <a:xfrm>
            <a:off x="7881938" y="1500188"/>
            <a:ext cx="1728787"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系统装配</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配置管理</a:t>
            </a:r>
            <a:endParaRPr lang="en-US" altLang="zh-CN" sz="1800" dirty="0">
              <a:solidFill>
                <a:schemeClr val="bg1"/>
              </a:solidFill>
            </a:endParaRPr>
          </a:p>
        </p:txBody>
      </p:sp>
      <p:sp>
        <p:nvSpPr>
          <p:cNvPr id="9231" name="文本框 23"/>
          <p:cNvSpPr txBox="1"/>
          <p:nvPr/>
        </p:nvSpPr>
        <p:spPr>
          <a:xfrm>
            <a:off x="7881938" y="4949825"/>
            <a:ext cx="18859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系统拓扑结构</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分布</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交付</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安装</a:t>
            </a:r>
            <a:endParaRPr lang="en-US" altLang="zh-CN"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000000"/>
                                          </p:val>
                                        </p:tav>
                                        <p:tav tm="100000">
                                          <p:val>
                                            <p:strVal val="#ppt_w"/>
                                          </p:val>
                                        </p:tav>
                                      </p:tavLst>
                                    </p:anim>
                                    <p:anim calcmode="lin" valueType="num">
                                      <p:cBhvr>
                                        <p:cTn id="12" dur="1000" fill="hold"/>
                                        <p:tgtEl>
                                          <p:spTgt spid="20"/>
                                        </p:tgtEl>
                                        <p:attrNameLst>
                                          <p:attrName>ppt_h</p:attrName>
                                        </p:attrNameLst>
                                      </p:cBhvr>
                                      <p:tavLst>
                                        <p:tav tm="0">
                                          <p:val>
                                            <p:fltVal val="0.00000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497522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010150"/>
            <a:ext cx="2541587"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000000"/>
                                          </p:val>
                                        </p:tav>
                                        <p:tav tm="100000">
                                          <p:val>
                                            <p:strVal val="#ppt_w"/>
                                          </p:val>
                                        </p:tav>
                                      </p:tavLst>
                                    </p:anim>
                                    <p:anim calcmode="lin" valueType="num">
                                      <p:cBhvr>
                                        <p:cTn id="39" dur="1000" fill="hold"/>
                                        <p:tgtEl>
                                          <p:spTgt spid="8"/>
                                        </p:tgtEl>
                                        <p:attrNameLst>
                                          <p:attrName>ppt_h</p:attrName>
                                        </p:attrNameLst>
                                      </p:cBhvr>
                                      <p:tavLst>
                                        <p:tav tm="0">
                                          <p:val>
                                            <p:fltVal val="0.000000"/>
                                          </p:val>
                                        </p:tav>
                                        <p:tav tm="100000">
                                          <p:val>
                                            <p:strVal val="#ppt_h"/>
                                          </p:val>
                                        </p:tav>
                                      </p:tavLst>
                                    </p:anim>
                                    <p:animEffect transition="in" filter="fade">
                                      <p:cBhvr>
                                        <p:cTn id="40" dur="1000"/>
                                        <p:tgtEl>
                                          <p:spTgt spid="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6150"/>
                                        </p:tgtEl>
                                        <p:attrNameLst>
                                          <p:attrName>style.visibility</p:attrName>
                                        </p:attrNameLst>
                                      </p:cBhvr>
                                      <p:to>
                                        <p:strVal val="visible"/>
                                      </p:to>
                                    </p:set>
                                    <p:anim calcmode="lin" valueType="num">
                                      <p:cBhvr>
                                        <p:cTn id="44"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47" dur="1000" fill="hold"/>
                                        <p:tgtEl>
                                          <p:spTgt spid="615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615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p:cTn id="54"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57" dur="1000" fill="hold"/>
                                        <p:tgtEl>
                                          <p:spTgt spid="615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15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6152"/>
                                        </p:tgtEl>
                                        <p:attrNameLst>
                                          <p:attrName>style.visibility</p:attrName>
                                        </p:attrNameLst>
                                      </p:cBhvr>
                                      <p:to>
                                        <p:strVal val="visible"/>
                                      </p:to>
                                    </p:set>
                                    <p:anim calcmode="lin" valueType="num">
                                      <p:cBhvr>
                                        <p:cTn id="64"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67" dur="1000" fill="hold"/>
                                        <p:tgtEl>
                                          <p:spTgt spid="6152"/>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152"/>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6153"/>
                                        </p:tgtEl>
                                        <p:attrNameLst>
                                          <p:attrName>style.visibility</p:attrName>
                                        </p:attrNameLst>
                                      </p:cBhvr>
                                      <p:to>
                                        <p:strVal val="visible"/>
                                      </p:to>
                                    </p:set>
                                    <p:anim calcmode="lin" valueType="num">
                                      <p:cBhvr>
                                        <p:cTn id="74"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77" dur="1000" fill="hold"/>
                                        <p:tgtEl>
                                          <p:spTgt spid="6153"/>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153"/>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6154"/>
                                        </p:tgtEl>
                                        <p:attrNameLst>
                                          <p:attrName>style.visibility</p:attrName>
                                        </p:attrNameLst>
                                      </p:cBhvr>
                                      <p:to>
                                        <p:strVal val="visible"/>
                                      </p:to>
                                    </p:set>
                                    <p:anim calcmode="lin" valueType="num">
                                      <p:cBhvr>
                                        <p:cTn id="84"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87" dur="1000" fill="hold"/>
                                        <p:tgtEl>
                                          <p:spTgt spid="615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154"/>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6155"/>
                                        </p:tgtEl>
                                        <p:attrNameLst>
                                          <p:attrName>style.visibility</p:attrName>
                                        </p:attrNameLst>
                                      </p:cBhvr>
                                      <p:to>
                                        <p:strVal val="visible"/>
                                      </p:to>
                                    </p:set>
                                    <p:anim calcmode="lin" valueType="num">
                                      <p:cBhvr>
                                        <p:cTn id="94"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97" dur="1000" fill="hold"/>
                                        <p:tgtEl>
                                          <p:spTgt spid="6155"/>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6155"/>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7" dur="1000" fill="hold"/>
                                        <p:tgtEl>
                                          <p:spTgt spid="3"/>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7" dur="1000" fill="hold"/>
                                        <p:tgtEl>
                                          <p:spTgt spid="4"/>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4"/>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p:cTn id="124"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27" dur="1000" fill="hold"/>
                                        <p:tgtEl>
                                          <p:spTgt spid="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37" dur="1000" fill="hold"/>
                                        <p:tgtEl>
                                          <p:spTgt spid="1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8" grpId="0" bldLvl="0" animBg="1"/>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92313" y="5229225"/>
            <a:ext cx="9753600" cy="708025"/>
            <a:chOff x="1549632" y="1377023"/>
            <a:chExt cx="8965765" cy="707993"/>
          </a:xfrm>
        </p:grpSpPr>
        <p:pic>
          <p:nvPicPr>
            <p:cNvPr id="11286" name="组合 22"/>
            <p:cNvPicPr/>
            <p:nvPr/>
          </p:nvPicPr>
          <p:blipFill>
            <a:blip r:embed="rId1"/>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1288" name="矩形 35"/>
            <p:cNvSpPr/>
            <p:nvPr/>
          </p:nvSpPr>
          <p:spPr>
            <a:xfrm>
              <a:off x="3047004"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 修改项目计划 管理整合文档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1"/>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概念模型部分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1"/>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1282"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建模意义以及</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介绍部分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1"/>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1279"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可行性分析报告初稿 会议记录 甘特图更新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1"/>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1276"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搜集</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相关资料 可行性分析报告审核并修改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8" name="组合 7"/>
          <p:cNvGrpSpPr/>
          <p:nvPr/>
        </p:nvGrpSpPr>
        <p:grpSpPr>
          <a:xfrm>
            <a:off x="1193800" y="2414588"/>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5867" y="559819"/>
                <a:ext cx="1847553"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课堂提问</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 name="TextBox 9"/>
          <p:cNvSpPr txBox="1"/>
          <p:nvPr/>
        </p:nvSpPr>
        <p:spPr>
          <a:xfrm>
            <a:off x="4491038" y="3246438"/>
            <a:ext cx="4681538" cy="460375"/>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2</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的构造块有哪些？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4" name="TextBox 9"/>
          <p:cNvSpPr txBox="1"/>
          <p:nvPr/>
        </p:nvSpPr>
        <p:spPr>
          <a:xfrm>
            <a:off x="4491038" y="4108450"/>
            <a:ext cx="4681538" cy="460375"/>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3</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的关系有哪些？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5" name="TextBox 9"/>
          <p:cNvSpPr txBox="1"/>
          <p:nvPr/>
        </p:nvSpPr>
        <p:spPr>
          <a:xfrm>
            <a:off x="4491038" y="2078038"/>
            <a:ext cx="4681538" cy="87630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1</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、在软件开发过程中，为什么要选择建模的方法？</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25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4250" y="42338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9013" y="2779713"/>
            <a:ext cx="2932112" cy="469900"/>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000000"/>
                                          </p:val>
                                        </p:tav>
                                        <p:tav tm="100000">
                                          <p:val>
                                            <p:strVal val="#ppt_w"/>
                                          </p:val>
                                        </p:tav>
                                      </p:tavLst>
                                    </p:anim>
                                    <p:anim calcmode="lin" valueType="num">
                                      <p:cBhvr>
                                        <p:cTn id="19" dur="1000" fill="hold"/>
                                        <p:tgtEl>
                                          <p:spTgt spid="26"/>
                                        </p:tgtEl>
                                        <p:attrNameLst>
                                          <p:attrName>ppt_h</p:attrName>
                                        </p:attrNameLst>
                                      </p:cBhvr>
                                      <p:tavLst>
                                        <p:tav tm="0">
                                          <p:val>
                                            <p:fltVal val="0.00000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000000"/>
                                          </p:val>
                                        </p:tav>
                                        <p:tav tm="100000">
                                          <p:val>
                                            <p:strVal val="#ppt_w"/>
                                          </p:val>
                                        </p:tav>
                                      </p:tavLst>
                                    </p:anim>
                                    <p:anim calcmode="lin" valueType="num">
                                      <p:cBhvr>
                                        <p:cTn id="24" dur="1000" fill="hold"/>
                                        <p:tgtEl>
                                          <p:spTgt spid="25"/>
                                        </p:tgtEl>
                                        <p:attrNameLst>
                                          <p:attrName>ppt_h</p:attrName>
                                        </p:attrNameLst>
                                      </p:cBhvr>
                                      <p:tavLst>
                                        <p:tav tm="0">
                                          <p:val>
                                            <p:fltVal val="0.00000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000000"/>
                                          </p:val>
                                        </p:tav>
                                        <p:tav tm="100000">
                                          <p:val>
                                            <p:strVal val="#ppt_w"/>
                                          </p:val>
                                        </p:tav>
                                      </p:tavLst>
                                    </p:anim>
                                    <p:anim calcmode="lin" valueType="num">
                                      <p:cBhvr>
                                        <p:cTn id="29" dur="1000" fill="hold"/>
                                        <p:tgtEl>
                                          <p:spTgt spid="24"/>
                                        </p:tgtEl>
                                        <p:attrNameLst>
                                          <p:attrName>ppt_h</p:attrName>
                                        </p:attrNameLst>
                                      </p:cBhvr>
                                      <p:tavLst>
                                        <p:tav tm="0">
                                          <p:val>
                                            <p:fltVal val="0.00000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000000"/>
                                          </p:val>
                                        </p:tav>
                                        <p:tav tm="100000">
                                          <p:val>
                                            <p:strVal val="#ppt_w"/>
                                          </p:val>
                                        </p:tav>
                                      </p:tavLst>
                                    </p:anim>
                                    <p:anim calcmode="lin" valueType="num">
                                      <p:cBhvr>
                                        <p:cTn id="34" dur="1000" fill="hold"/>
                                        <p:tgtEl>
                                          <p:spTgt spid="35"/>
                                        </p:tgtEl>
                                        <p:attrNameLst>
                                          <p:attrName>ppt_h</p:attrName>
                                        </p:attrNameLst>
                                      </p:cBhvr>
                                      <p:tavLst>
                                        <p:tav tm="0">
                                          <p:val>
                                            <p:fltVal val="0.00000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000000"/>
                                          </p:val>
                                        </p:tav>
                                        <p:tav tm="100000">
                                          <p:val>
                                            <p:strVal val="#ppt_w"/>
                                          </p:val>
                                        </p:tav>
                                      </p:tavLst>
                                    </p:anim>
                                    <p:anim calcmode="lin" valueType="num">
                                      <p:cBhvr>
                                        <p:cTn id="39" dur="1000" fill="hold"/>
                                        <p:tgtEl>
                                          <p:spTgt spid="38"/>
                                        </p:tgtEl>
                                        <p:attrNameLst>
                                          <p:attrName>ppt_h</p:attrName>
                                        </p:attrNameLst>
                                      </p:cBhvr>
                                      <p:tavLst>
                                        <p:tav tm="0">
                                          <p:val>
                                            <p:fltVal val="0.00000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3321" name="组合 3"/>
            <p:cNvGrpSpPr/>
            <p:nvPr/>
          </p:nvGrpSpPr>
          <p:grpSpPr>
            <a:xfrm>
              <a:off x="362756" y="0"/>
              <a:ext cx="4594174" cy="4706233"/>
              <a:chOff x="0" y="0"/>
              <a:chExt cx="4911907" cy="4959490"/>
            </a:xfrm>
          </p:grpSpPr>
          <p:sp>
            <p:nvSpPr>
              <p:cNvPr id="13323"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24"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3322"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animBg="1"/>
      <p:bldP spid="24586" grpId="0" animBg="1"/>
      <p:bldP spid="24587" grpId="0" animBg="1"/>
      <p:bldP spid="24588" grpId="0" animBg="1"/>
      <p:bldP spid="245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1075" y="4214813"/>
            <a:ext cx="2932113" cy="473075"/>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3486150"/>
            <a:ext cx="2932113"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000000"/>
                                          </p:val>
                                        </p:tav>
                                        <p:tav tm="100000">
                                          <p:val>
                                            <p:strVal val="#ppt_w"/>
                                          </p:val>
                                        </p:tav>
                                      </p:tavLst>
                                    </p:anim>
                                    <p:anim calcmode="lin" valueType="num">
                                      <p:cBhvr>
                                        <p:cTn id="19" dur="1000" fill="hold"/>
                                        <p:tgtEl>
                                          <p:spTgt spid="26"/>
                                        </p:tgtEl>
                                        <p:attrNameLst>
                                          <p:attrName>ppt_h</p:attrName>
                                        </p:attrNameLst>
                                      </p:cBhvr>
                                      <p:tavLst>
                                        <p:tav tm="0">
                                          <p:val>
                                            <p:fltVal val="0.00000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000000"/>
                                          </p:val>
                                        </p:tav>
                                        <p:tav tm="100000">
                                          <p:val>
                                            <p:strVal val="#ppt_w"/>
                                          </p:val>
                                        </p:tav>
                                      </p:tavLst>
                                    </p:anim>
                                    <p:anim calcmode="lin" valueType="num">
                                      <p:cBhvr>
                                        <p:cTn id="24" dur="1000" fill="hold"/>
                                        <p:tgtEl>
                                          <p:spTgt spid="25"/>
                                        </p:tgtEl>
                                        <p:attrNameLst>
                                          <p:attrName>ppt_h</p:attrName>
                                        </p:attrNameLst>
                                      </p:cBhvr>
                                      <p:tavLst>
                                        <p:tav tm="0">
                                          <p:val>
                                            <p:fltVal val="0.00000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000000"/>
                                          </p:val>
                                        </p:tav>
                                        <p:tav tm="100000">
                                          <p:val>
                                            <p:strVal val="#ppt_w"/>
                                          </p:val>
                                        </p:tav>
                                      </p:tavLst>
                                    </p:anim>
                                    <p:anim calcmode="lin" valueType="num">
                                      <p:cBhvr>
                                        <p:cTn id="29" dur="1000" fill="hold"/>
                                        <p:tgtEl>
                                          <p:spTgt spid="24"/>
                                        </p:tgtEl>
                                        <p:attrNameLst>
                                          <p:attrName>ppt_h</p:attrName>
                                        </p:attrNameLst>
                                      </p:cBhvr>
                                      <p:tavLst>
                                        <p:tav tm="0">
                                          <p:val>
                                            <p:fltVal val="0.00000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000000"/>
                                          </p:val>
                                        </p:tav>
                                        <p:tav tm="100000">
                                          <p:val>
                                            <p:strVal val="#ppt_w"/>
                                          </p:val>
                                        </p:tav>
                                      </p:tavLst>
                                    </p:anim>
                                    <p:anim calcmode="lin" valueType="num">
                                      <p:cBhvr>
                                        <p:cTn id="34" dur="1000" fill="hold"/>
                                        <p:tgtEl>
                                          <p:spTgt spid="35"/>
                                        </p:tgtEl>
                                        <p:attrNameLst>
                                          <p:attrName>ppt_h</p:attrName>
                                        </p:attrNameLst>
                                      </p:cBhvr>
                                      <p:tavLst>
                                        <p:tav tm="0">
                                          <p:val>
                                            <p:fltVal val="0.00000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000000"/>
                                          </p:val>
                                        </p:tav>
                                        <p:tav tm="100000">
                                          <p:val>
                                            <p:strVal val="#ppt_w"/>
                                          </p:val>
                                        </p:tav>
                                      </p:tavLst>
                                    </p:anim>
                                    <p:anim calcmode="lin" valueType="num">
                                      <p:cBhvr>
                                        <p:cTn id="39" dur="1000" fill="hold"/>
                                        <p:tgtEl>
                                          <p:spTgt spid="38"/>
                                        </p:tgtEl>
                                        <p:attrNameLst>
                                          <p:attrName>ppt_h</p:attrName>
                                        </p:attrNameLst>
                                      </p:cBhvr>
                                      <p:tavLst>
                                        <p:tav tm="0">
                                          <p:val>
                                            <p:fltVal val="0.00000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矩形 14"/>
          <p:cNvSpPr/>
          <p:nvPr/>
        </p:nvSpPr>
        <p:spPr>
          <a:xfrm>
            <a:off x="4412298" y="3804920"/>
            <a:ext cx="2932112" cy="471488"/>
          </a:xfrm>
          <a:prstGeom prst="rect">
            <a:avLst/>
          </a:prstGeom>
          <a:solidFill>
            <a:schemeClr val="bg1">
              <a:alpha val="29803"/>
            </a:schemeClr>
          </a:solidFill>
          <a:ln w="9525">
            <a:noFill/>
          </a:ln>
        </p:spPr>
        <p:txBody>
          <a:bodyPr anchor="ctr"/>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8" name="矩形 15"/>
          <p:cNvSpPr/>
          <p:nvPr/>
        </p:nvSpPr>
        <p:spPr>
          <a:xfrm>
            <a:off x="4412298" y="3066733"/>
            <a:ext cx="2932112" cy="471487"/>
          </a:xfrm>
          <a:prstGeom prst="rect">
            <a:avLst/>
          </a:prstGeom>
          <a:solidFill>
            <a:schemeClr val="bg1">
              <a:alpha val="29803"/>
            </a:schemeClr>
          </a:solidFill>
          <a:ln w="9525">
            <a:noFill/>
          </a:ln>
        </p:spPr>
        <p:txBody>
          <a:bodyPr anchor="ctr"/>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9" name="矩形 16"/>
          <p:cNvSpPr/>
          <p:nvPr/>
        </p:nvSpPr>
        <p:spPr>
          <a:xfrm>
            <a:off x="4412298" y="2326958"/>
            <a:ext cx="2932112" cy="471487"/>
          </a:xfrm>
          <a:prstGeom prst="rect">
            <a:avLst/>
          </a:prstGeom>
          <a:solidFill>
            <a:schemeClr val="bg1">
              <a:alpha val="29999"/>
            </a:schemeClr>
          </a:solidFill>
          <a:ln w="12700" cap="flat" cmpd="sng">
            <a:solidFill>
              <a:schemeClr val="bg1"/>
            </a:solidFill>
            <a:prstDash val="solid"/>
            <a:miter/>
            <a:headEnd type="none" w="med" len="med"/>
            <a:tailEnd type="none" w="med" len="med"/>
          </a:ln>
        </p:spPr>
        <p:txBody>
          <a:bodyPr anchor="ctr"/>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文本框 17"/>
          <p:cNvSpPr txBox="1"/>
          <p:nvPr/>
        </p:nvSpPr>
        <p:spPr>
          <a:xfrm>
            <a:off x="3606165" y="2327275"/>
            <a:ext cx="806450" cy="521970"/>
          </a:xfrm>
          <a:prstGeom prst="rect">
            <a:avLst/>
          </a:prstGeom>
          <a:noFill/>
          <a:ln w="9525">
            <a:noFill/>
          </a:ln>
        </p:spPr>
        <p:txBody>
          <a:bodyPr wrap="square" anchor="t">
            <a:spAutoFit/>
          </a:bodyPr>
          <a:p>
            <a:pPr algn="l"/>
            <a:r>
              <a:rPr lang="en-US" altLang="zh-CN" sz="2800" dirty="0">
                <a:solidFill>
                  <a:schemeClr val="bg1"/>
                </a:solidFill>
                <a:latin typeface="微软雅黑" panose="020B0503020204020204" pitchFamily="34" charset="-122"/>
                <a:ea typeface="微软雅黑" panose="020B0503020204020204" pitchFamily="34" charset="-122"/>
              </a:rPr>
              <a:t>3.1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4412615" y="2363470"/>
            <a:ext cx="2676525" cy="398780"/>
          </a:xfrm>
          <a:prstGeom prst="rect">
            <a:avLst/>
          </a:prstGeom>
          <a:noFill/>
          <a:ln w="9525">
            <a:noFill/>
          </a:ln>
        </p:spPr>
        <p:txBody>
          <a:bodyPr wrap="square" anchor="t">
            <a:spAutoFit/>
          </a:bodyPr>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4412298" y="3101658"/>
            <a:ext cx="3128962" cy="398780"/>
          </a:xfrm>
          <a:prstGeom prst="rect">
            <a:avLst/>
          </a:prstGeom>
          <a:noFill/>
          <a:ln w="9525">
            <a:noFill/>
          </a:ln>
        </p:spPr>
        <p:txBody>
          <a:bodyPr anchor="t">
            <a:spAutoFit/>
          </a:bodyPr>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4412298" y="3841433"/>
            <a:ext cx="3128962" cy="398780"/>
          </a:xfrm>
          <a:prstGeom prst="rect">
            <a:avLst/>
          </a:prstGeom>
          <a:noFill/>
          <a:ln w="9525">
            <a:noFill/>
          </a:ln>
        </p:spPr>
        <p:txBody>
          <a:bodyPr anchor="t">
            <a:spAutoFit/>
          </a:bodyPr>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3606165" y="3041650"/>
            <a:ext cx="806450" cy="521970"/>
          </a:xfrm>
          <a:prstGeom prst="rect">
            <a:avLst/>
          </a:prstGeom>
          <a:noFill/>
          <a:ln w="9525">
            <a:noFill/>
          </a:ln>
        </p:spPr>
        <p:txBody>
          <a:bodyPr wrap="square" anchor="t">
            <a:spAutoFit/>
          </a:bodyPr>
          <a:p>
            <a:pPr algn="l"/>
            <a:r>
              <a:rPr lang="en-US" altLang="zh-CN" sz="2800" dirty="0">
                <a:solidFill>
                  <a:schemeClr val="bg1"/>
                </a:solidFill>
                <a:latin typeface="微软雅黑" panose="020B0503020204020204" pitchFamily="34" charset="-122"/>
                <a:ea typeface="微软雅黑" panose="020B0503020204020204" pitchFamily="34" charset="-122"/>
              </a:rPr>
              <a:t>3.2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3606165" y="3752850"/>
            <a:ext cx="806450" cy="521970"/>
          </a:xfrm>
          <a:prstGeom prst="rect">
            <a:avLst/>
          </a:prstGeom>
          <a:noFill/>
          <a:ln w="9525">
            <a:noFill/>
          </a:ln>
        </p:spPr>
        <p:txBody>
          <a:bodyPr wrap="square" anchor="t">
            <a:spAutoFit/>
          </a:bodyPr>
          <a:p>
            <a:pPr algn="l"/>
            <a:r>
              <a:rPr lang="en-US" altLang="zh-CN" sz="2800" dirty="0">
                <a:solidFill>
                  <a:schemeClr val="bg1"/>
                </a:solidFill>
                <a:latin typeface="微软雅黑" panose="020B0503020204020204" pitchFamily="34" charset="-122"/>
                <a:ea typeface="微软雅黑" panose="020B0503020204020204" pitchFamily="34" charset="-122"/>
              </a:rPr>
              <a:t>3.3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p:cTn id="7" dur="1000" fill="hold"/>
                                        <p:tgtEl>
                                          <p:spTgt spid="6149"/>
                                        </p:tgtEl>
                                        <p:attrNameLst>
                                          <p:attrName>ppt_w</p:attrName>
                                        </p:attrNameLst>
                                      </p:cBhvr>
                                      <p:tavLst>
                                        <p:tav tm="0">
                                          <p:val>
                                            <p:fltVal val="0.000000"/>
                                          </p:val>
                                        </p:tav>
                                        <p:tav tm="100000">
                                          <p:val>
                                            <p:strVal val="#ppt_w"/>
                                          </p:val>
                                        </p:tav>
                                      </p:tavLst>
                                    </p:anim>
                                    <p:anim calcmode="lin" valueType="num">
                                      <p:cBhvr>
                                        <p:cTn id="8" dur="1000" fill="hold"/>
                                        <p:tgtEl>
                                          <p:spTgt spid="6149"/>
                                        </p:tgtEl>
                                        <p:attrNameLst>
                                          <p:attrName>ppt_h</p:attrName>
                                        </p:attrNameLst>
                                      </p:cBhvr>
                                      <p:tavLst>
                                        <p:tav tm="0">
                                          <p:val>
                                            <p:fltVal val="0.000000"/>
                                          </p:val>
                                        </p:tav>
                                        <p:tav tm="100000">
                                          <p:val>
                                            <p:strVal val="#ppt_h"/>
                                          </p:val>
                                        </p:tav>
                                      </p:tavLst>
                                    </p:anim>
                                    <p:animEffect transition="in" filter="fade">
                                      <p:cBhvr>
                                        <p:cTn id="9" dur="1000"/>
                                        <p:tgtEl>
                                          <p:spTgt spid="614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1000" fill="hold"/>
                                        <p:tgtEl>
                                          <p:spTgt spid="6148"/>
                                        </p:tgtEl>
                                        <p:attrNameLst>
                                          <p:attrName>ppt_w</p:attrName>
                                        </p:attrNameLst>
                                      </p:cBhvr>
                                      <p:tavLst>
                                        <p:tav tm="0">
                                          <p:val>
                                            <p:fltVal val="0.000000"/>
                                          </p:val>
                                        </p:tav>
                                        <p:tav tm="100000">
                                          <p:val>
                                            <p:strVal val="#ppt_w"/>
                                          </p:val>
                                        </p:tav>
                                      </p:tavLst>
                                    </p:anim>
                                    <p:anim calcmode="lin" valueType="num">
                                      <p:cBhvr>
                                        <p:cTn id="13" dur="1000" fill="hold"/>
                                        <p:tgtEl>
                                          <p:spTgt spid="6148"/>
                                        </p:tgtEl>
                                        <p:attrNameLst>
                                          <p:attrName>ppt_h</p:attrName>
                                        </p:attrNameLst>
                                      </p:cBhvr>
                                      <p:tavLst>
                                        <p:tav tm="0">
                                          <p:val>
                                            <p:fltVal val="0.000000"/>
                                          </p:val>
                                        </p:tav>
                                        <p:tav tm="100000">
                                          <p:val>
                                            <p:strVal val="#ppt_h"/>
                                          </p:val>
                                        </p:tav>
                                      </p:tavLst>
                                    </p:anim>
                                    <p:animEffect transition="in" filter="fade">
                                      <p:cBhvr>
                                        <p:cTn id="14" dur="1000"/>
                                        <p:tgtEl>
                                          <p:spTgt spid="61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p:cTn id="17" dur="1000" fill="hold"/>
                                        <p:tgtEl>
                                          <p:spTgt spid="6147"/>
                                        </p:tgtEl>
                                        <p:attrNameLst>
                                          <p:attrName>ppt_w</p:attrName>
                                        </p:attrNameLst>
                                      </p:cBhvr>
                                      <p:tavLst>
                                        <p:tav tm="0">
                                          <p:val>
                                            <p:fltVal val="0.000000"/>
                                          </p:val>
                                        </p:tav>
                                        <p:tav tm="100000">
                                          <p:val>
                                            <p:strVal val="#ppt_w"/>
                                          </p:val>
                                        </p:tav>
                                      </p:tavLst>
                                    </p:anim>
                                    <p:anim calcmode="lin" valueType="num">
                                      <p:cBhvr>
                                        <p:cTn id="18" dur="1000" fill="hold"/>
                                        <p:tgtEl>
                                          <p:spTgt spid="6147"/>
                                        </p:tgtEl>
                                        <p:attrNameLst>
                                          <p:attrName>ppt_h</p:attrName>
                                        </p:attrNameLst>
                                      </p:cBhvr>
                                      <p:tavLst>
                                        <p:tav tm="0">
                                          <p:val>
                                            <p:fltVal val="0.000000"/>
                                          </p:val>
                                        </p:tav>
                                        <p:tav tm="100000">
                                          <p:val>
                                            <p:strVal val="#ppt_h"/>
                                          </p:val>
                                        </p:tav>
                                      </p:tavLst>
                                    </p:anim>
                                    <p:animEffect transition="in" filter="fade">
                                      <p:cBhvr>
                                        <p:cTn id="19" dur="1000"/>
                                        <p:tgtEl>
                                          <p:spTgt spid="6147"/>
                                        </p:tgtEl>
                                      </p:cBhvr>
                                    </p:animEffect>
                                  </p:childTnLst>
                                </p:cTn>
                              </p:par>
                            </p:childTnLst>
                          </p:cTn>
                        </p:par>
                        <p:par>
                          <p:cTn id="20" fill="hold">
                            <p:stCondLst>
                              <p:cond delay="1000"/>
                            </p:stCondLst>
                            <p:childTnLst>
                              <p:par>
                                <p:cTn id="21" presetID="25" presetClass="entr" presetSubtype="0" fill="hold" grpId="0" nodeType="after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2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6" dur="1000" fill="hold"/>
                                        <p:tgtEl>
                                          <p:spTgt spid="615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6150"/>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6151"/>
                                        </p:tgtEl>
                                        <p:attrNameLst>
                                          <p:attrName>style.visibility</p:attrName>
                                        </p:attrNameLst>
                                      </p:cBhvr>
                                      <p:to>
                                        <p:strVal val="visible"/>
                                      </p:to>
                                    </p:set>
                                    <p:anim calcmode="lin" valueType="num">
                                      <p:cBhvr>
                                        <p:cTn id="33"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3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6" dur="1000" fill="hold"/>
                                        <p:tgtEl>
                                          <p:spTgt spid="6151"/>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1"/>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4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46" dur="1000" fill="hold"/>
                                        <p:tgtEl>
                                          <p:spTgt spid="6152"/>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2"/>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3"/>
                                        </p:tgtEl>
                                        <p:attrNameLst>
                                          <p:attrName>style.visibility</p:attrName>
                                        </p:attrNameLst>
                                      </p:cBhvr>
                                      <p:to>
                                        <p:strVal val="visible"/>
                                      </p:to>
                                    </p:set>
                                    <p:anim calcmode="lin" valueType="num">
                                      <p:cBhvr>
                                        <p:cTn id="53"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5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56" dur="1000" fill="hold"/>
                                        <p:tgtEl>
                                          <p:spTgt spid="6153"/>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3"/>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4"/>
                                        </p:tgtEl>
                                        <p:attrNameLst>
                                          <p:attrName>style.visibility</p:attrName>
                                        </p:attrNameLst>
                                      </p:cBhvr>
                                      <p:to>
                                        <p:strVal val="visible"/>
                                      </p:to>
                                    </p:set>
                                    <p:anim calcmode="lin" valueType="num">
                                      <p:cBhvr>
                                        <p:cTn id="63"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6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66" dur="1000" fill="hold"/>
                                        <p:tgtEl>
                                          <p:spTgt spid="6154"/>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4"/>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5"/>
                                        </p:tgtEl>
                                        <p:attrNameLst>
                                          <p:attrName>style.visibility</p:attrName>
                                        </p:attrNameLst>
                                      </p:cBhvr>
                                      <p:to>
                                        <p:strVal val="visible"/>
                                      </p:to>
                                    </p:set>
                                    <p:anim calcmode="lin" valueType="num">
                                      <p:cBhvr>
                                        <p:cTn id="73"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7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76" dur="1000" fill="hold"/>
                                        <p:tgtEl>
                                          <p:spTgt spid="6155"/>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49" grpId="0" bldLvl="0" animBg="1"/>
      <p:bldP spid="6150" grpId="0"/>
      <p:bldP spid="6151" grpId="0"/>
      <p:bldP spid="6152" grpId="0"/>
      <p:bldP spid="6153" grpId="0"/>
      <p:bldP spid="6154" grpId="0"/>
      <p:bldP spid="61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0483" name="文本框 18"/>
          <p:cNvSpPr txBox="1"/>
          <p:nvPr/>
        </p:nvSpPr>
        <p:spPr>
          <a:xfrm>
            <a:off x="984250" y="412750"/>
            <a:ext cx="3128963" cy="398780"/>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311338" y="1767171"/>
            <a:ext cx="7568400" cy="3322955"/>
          </a:xfrm>
          <a:prstGeom prst="rect">
            <a:avLst/>
          </a:prstGeom>
          <a:noFill/>
        </p:spPr>
        <p:txBody>
          <a:bodyPr wrap="square" rtlCol="0">
            <a:spAutoFit/>
          </a:bodyPr>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事物（对模型中首要成分的抽象）</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关系（把事物结合在一起）</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图（聚集了相关的事物）</a:t>
            </a:r>
            <a:endParaRPr kumimoji="1" lang="zh-CN" altLang="en-US" sz="2800" b="1" dirty="0">
              <a:solidFill>
                <a:schemeClr val="bg1"/>
              </a:solidFill>
              <a:ea typeface="楷体_GB231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000000"/>
                                          </p:val>
                                        </p:tav>
                                        <p:tav tm="100000">
                                          <p:val>
                                            <p:strVal val="#ppt_w"/>
                                          </p:val>
                                        </p:tav>
                                      </p:tavLst>
                                    </p:anim>
                                    <p:anim calcmode="lin" valueType="num">
                                      <p:cBhvr>
                                        <p:cTn id="12" dur="1000" fill="hold"/>
                                        <p:tgtEl>
                                          <p:spTgt spid="20482"/>
                                        </p:tgtEl>
                                        <p:attrNameLst>
                                          <p:attrName>ppt_h</p:attrName>
                                        </p:attrNameLst>
                                      </p:cBhvr>
                                      <p:tavLst>
                                        <p:tav tm="0">
                                          <p:val>
                                            <p:fltVal val="0.00000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892675"/>
          </a:xfrm>
          <a:prstGeom prst="rect">
            <a:avLst/>
          </a:prstGeom>
          <a:noFill/>
        </p:spPr>
        <p:txBody>
          <a:bodyPr wrap="square" rtlCol="0">
            <a:spAutoFit/>
          </a:bodyPr>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类（</a:t>
            </a:r>
            <a:r>
              <a:rPr kumimoji="1" lang="en-US" altLang="zh-CN" sz="1600" b="1" dirty="0">
                <a:solidFill>
                  <a:schemeClr val="bg1"/>
                </a:solidFill>
                <a:ea typeface="楷体_GB2312" charset="-122"/>
              </a:rPr>
              <a:t>class</a:t>
            </a:r>
            <a:r>
              <a:rPr kumimoji="1" lang="zh-CN" altLang="en-US" sz="1600" b="1" dirty="0">
                <a:solidFill>
                  <a:schemeClr val="bg1"/>
                </a:solidFill>
                <a:ea typeface="楷体_GB2312" charset="-122"/>
              </a:rPr>
              <a:t>）是一组具有相同属性、相同操作、相同关系和相同语义的对象的描述</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接口（</a:t>
            </a:r>
            <a:r>
              <a:rPr kumimoji="1" lang="en-US" altLang="zh-CN" sz="1600" b="1" dirty="0">
                <a:solidFill>
                  <a:schemeClr val="bg1"/>
                </a:solidFill>
                <a:ea typeface="楷体_GB2312" charset="-122"/>
              </a:rPr>
              <a:t>interface</a:t>
            </a:r>
            <a:r>
              <a:rPr kumimoji="1" lang="zh-CN" altLang="en-US" sz="1600" b="1" dirty="0">
                <a:solidFill>
                  <a:schemeClr val="bg1"/>
                </a:solidFill>
                <a:ea typeface="楷体_GB2312" charset="-122"/>
              </a:rPr>
              <a:t>）是一组操作的集合，其中的每个操作描述了类或构件的一个服务</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协作（</a:t>
            </a:r>
            <a:r>
              <a:rPr kumimoji="1" lang="en-US" altLang="zh-CN" sz="1600" b="1" dirty="0">
                <a:solidFill>
                  <a:schemeClr val="bg1"/>
                </a:solidFill>
                <a:ea typeface="楷体_GB2312" charset="-122"/>
              </a:rPr>
              <a:t>collaboration</a:t>
            </a:r>
            <a:r>
              <a:rPr kumimoji="1" lang="zh-CN" altLang="en-US" sz="1600" b="1" dirty="0">
                <a:solidFill>
                  <a:schemeClr val="bg1"/>
                </a:solidFill>
                <a:ea typeface="楷体_GB2312" charset="-122"/>
              </a:rPr>
              <a:t>）定义了一个交互，它是由一组共同工作以提供某种协作行为的角色和其他元素构成的一个群体</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用况（</a:t>
            </a:r>
            <a:r>
              <a:rPr kumimoji="1" lang="en-US" altLang="zh-CN" sz="1600" b="1" dirty="0">
                <a:solidFill>
                  <a:schemeClr val="bg1"/>
                </a:solidFill>
                <a:ea typeface="楷体_GB2312" charset="-122"/>
              </a:rPr>
              <a:t>use case</a:t>
            </a:r>
            <a:r>
              <a:rPr kumimoji="1" lang="zh-CN" altLang="en-US" sz="1600" b="1" dirty="0">
                <a:solidFill>
                  <a:schemeClr val="bg1"/>
                </a:solidFill>
                <a:ea typeface="楷体_GB2312" charset="-122"/>
              </a:rPr>
              <a:t>）是对一组动作序列的描述，系统执行这些动作将产生对特定的参与者有价值而且可观察的结果</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945"/>
            <a:ext cx="4521835" cy="5829935"/>
          </a:xfrm>
          <a:prstGeom prst="rect">
            <a:avLst/>
          </a:prstGeom>
        </p:spPr>
      </p:pic>
      <p:graphicFrame>
        <p:nvGraphicFramePr>
          <p:cNvPr id="5" name="表格 4"/>
          <p:cNvGraphicFramePr>
            <a:graphicFrameLocks noGrp="1"/>
          </p:cNvGraphicFramePr>
          <p:nvPr/>
        </p:nvGraphicFramePr>
        <p:xfrm>
          <a:off x="6951713" y="742087"/>
          <a:ext cx="1080120" cy="1651000"/>
        </p:xfrm>
        <a:graphic>
          <a:graphicData uri="http://schemas.openxmlformats.org/drawingml/2006/table">
            <a:tbl>
              <a:tblPr firstRow="1" bandRow="1">
                <a:tableStyleId>{5C22544A-7EE6-4342-B048-85BDC9FD1C3A}</a:tableStyleId>
              </a:tblPr>
              <a:tblGrid>
                <a:gridCol w="1080120"/>
              </a:tblGrid>
              <a:tr h="370840">
                <a:tc>
                  <a:txBody>
                    <a:bodyPr/>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文本框 5"/>
          <p:cNvSpPr txBox="1"/>
          <p:nvPr/>
        </p:nvSpPr>
        <p:spPr>
          <a:xfrm>
            <a:off x="7170773" y="2483751"/>
            <a:ext cx="576063" cy="369332"/>
          </a:xfrm>
          <a:prstGeom prst="rect">
            <a:avLst/>
          </a:prstGeom>
          <a:noFill/>
        </p:spPr>
        <p:txBody>
          <a:bodyPr wrap="square" rtlCol="0">
            <a:spAutoFit/>
          </a:bodyPr>
          <a:p>
            <a:r>
              <a:rPr lang="zh-CN" altLang="en-US" dirty="0"/>
              <a:t>类</a:t>
            </a:r>
            <a:endParaRPr lang="zh-CN" altLang="en-US" dirty="0"/>
          </a:p>
        </p:txBody>
      </p:sp>
      <p:grpSp>
        <p:nvGrpSpPr>
          <p:cNvPr id="28" name="组合 27"/>
          <p:cNvGrpSpPr/>
          <p:nvPr/>
        </p:nvGrpSpPr>
        <p:grpSpPr>
          <a:xfrm>
            <a:off x="8184013" y="992316"/>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p>
              <a:r>
                <a:rPr lang="en-US" altLang="zh-CN" dirty="0" err="1"/>
                <a:t>IPaint</a:t>
              </a:r>
              <a:endParaRPr lang="zh-CN" altLang="en-US" dirty="0"/>
            </a:p>
          </p:txBody>
        </p:sp>
      </p:grpSp>
      <p:sp>
        <p:nvSpPr>
          <p:cNvPr id="29" name="文本框 28"/>
          <p:cNvSpPr txBox="1"/>
          <p:nvPr/>
        </p:nvSpPr>
        <p:spPr>
          <a:xfrm>
            <a:off x="9338096" y="2302796"/>
            <a:ext cx="864096" cy="369332"/>
          </a:xfrm>
          <a:prstGeom prst="rect">
            <a:avLst/>
          </a:prstGeom>
          <a:noFill/>
        </p:spPr>
        <p:txBody>
          <a:bodyPr wrap="square" rtlCol="0">
            <a:spAutoFit/>
          </a:bodyPr>
          <a:p>
            <a:r>
              <a:rPr lang="zh-CN" altLang="en-US" dirty="0"/>
              <a:t>接口</a:t>
            </a:r>
            <a:endParaRPr lang="zh-CN" altLang="en-US" dirty="0"/>
          </a:p>
        </p:txBody>
      </p:sp>
      <p:grpSp>
        <p:nvGrpSpPr>
          <p:cNvPr id="33" name="组合 32"/>
          <p:cNvGrpSpPr/>
          <p:nvPr/>
        </p:nvGrpSpPr>
        <p:grpSpPr>
          <a:xfrm>
            <a:off x="8074810" y="2852936"/>
            <a:ext cx="1915540" cy="1397595"/>
            <a:chOff x="9292740" y="2852936"/>
            <a:chExt cx="1915540" cy="1397595"/>
          </a:xfrm>
        </p:grpSpPr>
        <p:sp>
          <p:nvSpPr>
            <p:cNvPr id="30" name="椭圆 29"/>
            <p:cNvSpPr/>
            <p:nvPr/>
          </p:nvSpPr>
          <p:spPr>
            <a:xfrm>
              <a:off x="929274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p>
              <a:r>
                <a:rPr lang="en-US" altLang="zh-CN" dirty="0"/>
                <a:t>Chain of responsible</a:t>
              </a:r>
              <a:endParaRPr lang="zh-CN" altLang="en-US" dirty="0"/>
            </a:p>
          </p:txBody>
        </p:sp>
        <p:sp>
          <p:nvSpPr>
            <p:cNvPr id="32" name="文本框 31"/>
            <p:cNvSpPr txBox="1"/>
            <p:nvPr/>
          </p:nvSpPr>
          <p:spPr>
            <a:xfrm>
              <a:off x="9874154" y="3881199"/>
              <a:ext cx="864094" cy="369332"/>
            </a:xfrm>
            <a:prstGeom prst="rect">
              <a:avLst/>
            </a:prstGeom>
            <a:noFill/>
          </p:spPr>
          <p:txBody>
            <a:bodyPr wrap="square" rtlCol="0">
              <a:spAutoFit/>
            </a:bodyPr>
            <a:p>
              <a:r>
                <a:rPr lang="zh-CN" altLang="en-US" dirty="0"/>
                <a:t>协作</a:t>
              </a:r>
              <a:endParaRPr lang="zh-CN" altLang="en-US" dirty="0"/>
            </a:p>
          </p:txBody>
        </p:sp>
      </p:grpSp>
      <p:grpSp>
        <p:nvGrpSpPr>
          <p:cNvPr id="37" name="组合 36"/>
          <p:cNvGrpSpPr/>
          <p:nvPr/>
        </p:nvGrpSpPr>
        <p:grpSpPr>
          <a:xfrm>
            <a:off x="8040778"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p>
              <a:r>
                <a:rPr lang="zh-CN" altLang="en-US" dirty="0"/>
                <a:t>用况</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523105"/>
          </a:xfrm>
          <a:prstGeom prst="rect">
            <a:avLst/>
          </a:prstGeom>
          <a:noFill/>
        </p:spPr>
        <p:txBody>
          <a:bodyPr wrap="square" rtlCol="0">
            <a:spAutoFit/>
          </a:bodyPr>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主动类（</a:t>
            </a:r>
            <a:r>
              <a:rPr kumimoji="1" lang="en-US" altLang="zh-CN" sz="1600" b="1" dirty="0">
                <a:solidFill>
                  <a:schemeClr val="bg1"/>
                </a:solidFill>
                <a:ea typeface="楷体_GB2312" charset="-122"/>
              </a:rPr>
              <a:t>active class</a:t>
            </a:r>
            <a:r>
              <a:rPr kumimoji="1" lang="zh-CN" altLang="en-US" sz="1600" b="1" dirty="0">
                <a:solidFill>
                  <a:schemeClr val="bg1"/>
                </a:solidFill>
                <a:ea typeface="楷体_GB2312" charset="-122"/>
              </a:rPr>
              <a:t>）其对象至少拥有一个进程或线程，能够启动控制活动</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构件（</a:t>
            </a:r>
            <a:r>
              <a:rPr kumimoji="1" lang="en-US" altLang="zh-CN" sz="1600" b="1" dirty="0">
                <a:solidFill>
                  <a:schemeClr val="bg1"/>
                </a:solidFill>
                <a:ea typeface="楷体_GB2312" charset="-122"/>
              </a:rPr>
              <a:t>component</a:t>
            </a:r>
            <a:r>
              <a:rPr kumimoji="1" lang="zh-CN" altLang="en-US" sz="1600" b="1" dirty="0">
                <a:solidFill>
                  <a:schemeClr val="bg1"/>
                </a:solidFill>
                <a:ea typeface="楷体_GB2312" charset="-122"/>
              </a:rPr>
              <a:t>）是系统设计的模块化部件，将实现隐藏在一组外部接口背后</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制品（</a:t>
            </a:r>
            <a:r>
              <a:rPr kumimoji="1" lang="en-US" altLang="zh-CN" sz="1600" b="1" dirty="0">
                <a:solidFill>
                  <a:schemeClr val="bg1"/>
                </a:solidFill>
                <a:ea typeface="楷体_GB2312" charset="-122"/>
              </a:rPr>
              <a:t>artiface</a:t>
            </a:r>
            <a:r>
              <a:rPr kumimoji="1" lang="zh-CN" altLang="en-US" sz="1600" b="1" dirty="0">
                <a:solidFill>
                  <a:schemeClr val="bg1"/>
                </a:solidFill>
                <a:ea typeface="楷体_GB2312" charset="-122"/>
              </a:rPr>
              <a:t>）是系统物理的而且可替换的部件，包括物理信息（</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比特</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结点（</a:t>
            </a:r>
            <a:r>
              <a:rPr kumimoji="1" lang="en-US" altLang="zh-CN" sz="1600" b="1" dirty="0">
                <a:solidFill>
                  <a:schemeClr val="bg1"/>
                </a:solidFill>
                <a:ea typeface="楷体_GB2312" charset="-122"/>
              </a:rPr>
              <a:t>node</a:t>
            </a:r>
            <a:r>
              <a:rPr kumimoji="1" lang="zh-CN" altLang="en-US" sz="1600" b="1" dirty="0">
                <a:solidFill>
                  <a:schemeClr val="bg1"/>
                </a:solidFill>
                <a:ea typeface="楷体_GB2312" charset="-122"/>
              </a:rPr>
              <a:t>）是在运行时存在的物理元素，他表示一个计算机资源，通常至少有一些记忆能力，还经常具有处理能力</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310"/>
            <a:ext cx="4521835" cy="5829935"/>
          </a:xfrm>
          <a:prstGeom prst="rect">
            <a:avLst/>
          </a:prstGeom>
        </p:spPr>
      </p:pic>
      <p:sp>
        <p:nvSpPr>
          <p:cNvPr id="6" name="文本框 5"/>
          <p:cNvSpPr txBox="1"/>
          <p:nvPr/>
        </p:nvSpPr>
        <p:spPr>
          <a:xfrm>
            <a:off x="8462645" y="2268220"/>
            <a:ext cx="875665" cy="368300"/>
          </a:xfrm>
          <a:prstGeom prst="rect">
            <a:avLst/>
          </a:prstGeom>
          <a:noFill/>
        </p:spPr>
        <p:txBody>
          <a:bodyPr wrap="square" rtlCol="0">
            <a:spAutoFit/>
          </a:bodyPr>
          <a:p>
            <a:r>
              <a:rPr lang="zh-CN" altLang="en-US" dirty="0"/>
              <a:t>主动类</a:t>
            </a:r>
            <a:endParaRPr lang="zh-CN" altLang="en-US" dirty="0"/>
          </a:p>
        </p:txBody>
      </p:sp>
      <p:grpSp>
        <p:nvGrpSpPr>
          <p:cNvPr id="2" name="组合 1"/>
          <p:cNvGrpSpPr/>
          <p:nvPr/>
        </p:nvGrpSpPr>
        <p:grpSpPr>
          <a:xfrm>
            <a:off x="7721085" y="751259"/>
            <a:ext cx="2355231" cy="1411666"/>
            <a:chOff x="6716515" y="3190929"/>
            <a:chExt cx="2355231" cy="1411666"/>
          </a:xfrm>
        </p:grpSpPr>
        <p:grpSp>
          <p:nvGrpSpPr>
            <p:cNvPr id="3" name="组合 2"/>
            <p:cNvGrpSpPr/>
            <p:nvPr/>
          </p:nvGrpSpPr>
          <p:grpSpPr>
            <a:xfrm>
              <a:off x="6716515" y="3190929"/>
              <a:ext cx="2355231" cy="1380540"/>
              <a:chOff x="6167214" y="4003858"/>
              <a:chExt cx="1728192" cy="1380540"/>
            </a:xfrm>
          </p:grpSpPr>
          <p:grpSp>
            <p:nvGrpSpPr>
              <p:cNvPr id="8" name="组合 7"/>
              <p:cNvGrpSpPr/>
              <p:nvPr/>
            </p:nvGrpSpPr>
            <p:grpSpPr>
              <a:xfrm>
                <a:off x="6167214" y="4003858"/>
                <a:ext cx="1728192" cy="1380540"/>
                <a:chOff x="6167214" y="4003857"/>
                <a:chExt cx="2016224" cy="1729399"/>
              </a:xfrm>
            </p:grpSpPr>
            <p:sp>
              <p:nvSpPr>
                <p:cNvPr id="9" name="流程图: 预定义过程 8"/>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7004548" y="3190929"/>
              <a:ext cx="1760049" cy="369332"/>
            </a:xfrm>
            <a:prstGeom prst="rect">
              <a:avLst/>
            </a:prstGeom>
            <a:noFill/>
          </p:spPr>
          <p:txBody>
            <a:bodyPr wrap="square" rtlCol="0">
              <a:spAutoFit/>
            </a:bodyPr>
            <a:p>
              <a:r>
                <a:rPr lang="en-US" altLang="zh-CN" dirty="0" err="1"/>
                <a:t>EventManager</a:t>
              </a:r>
              <a:endParaRPr lang="zh-CN" altLang="en-US" dirty="0"/>
            </a:p>
          </p:txBody>
        </p:sp>
        <p:sp>
          <p:nvSpPr>
            <p:cNvPr id="13" name="文本框 12"/>
            <p:cNvSpPr txBox="1"/>
            <p:nvPr/>
          </p:nvSpPr>
          <p:spPr>
            <a:xfrm>
              <a:off x="7109054" y="3956264"/>
              <a:ext cx="1564071" cy="646331"/>
            </a:xfrm>
            <a:prstGeom prst="rect">
              <a:avLst/>
            </a:prstGeom>
            <a:noFill/>
          </p:spPr>
          <p:txBody>
            <a:bodyPr wrap="square" rtlCol="0">
              <a:spAutoFit/>
            </a:bodyPr>
            <a:p>
              <a:r>
                <a:rPr lang="en-US" altLang="zh-CN" dirty="0"/>
                <a:t>suspend()</a:t>
              </a:r>
              <a:endParaRPr lang="en-US" altLang="zh-CN" dirty="0"/>
            </a:p>
            <a:p>
              <a:r>
                <a:rPr lang="en-US" altLang="zh-CN" dirty="0"/>
                <a:t>flush ()</a:t>
              </a:r>
              <a:endParaRPr lang="zh-CN" altLang="en-US" dirty="0"/>
            </a:p>
          </p:txBody>
        </p:sp>
      </p:grpSp>
      <p:graphicFrame>
        <p:nvGraphicFramePr>
          <p:cNvPr id="57" name="表格 56"/>
          <p:cNvGraphicFramePr>
            <a:graphicFrameLocks noGrp="1"/>
          </p:cNvGraphicFramePr>
          <p:nvPr/>
        </p:nvGraphicFramePr>
        <p:xfrm>
          <a:off x="8223741" y="2775777"/>
          <a:ext cx="1282065" cy="640080"/>
        </p:xfrm>
        <a:graphic>
          <a:graphicData uri="http://schemas.openxmlformats.org/drawingml/2006/table">
            <a:tbl>
              <a:tblPr firstRow="1" bandRow="1">
                <a:tableStyleId>{5C22544A-7EE6-4342-B048-85BDC9FD1C3A}</a:tableStyleId>
              </a:tblPr>
              <a:tblGrid>
                <a:gridCol w="1282065"/>
              </a:tblGrid>
              <a:tr h="640080">
                <a:tc>
                  <a:txBody>
                    <a:bodyPr/>
                    <a:p>
                      <a:r>
                        <a:rPr lang="en-US" altLang="zh-CN" b="0" dirty="0">
                          <a:ln>
                            <a:solidFill>
                              <a:sysClr val="windowText" lastClr="000000"/>
                            </a:solidFill>
                          </a:ln>
                          <a:solidFill>
                            <a:schemeClr val="tx1"/>
                          </a:solidFill>
                        </a:rPr>
                        <a:t>《artifact》</a:t>
                      </a:r>
                      <a:endParaRPr lang="en-US" altLang="zh-CN" b="0" dirty="0">
                        <a:ln>
                          <a:solidFill>
                            <a:sysClr val="windowText" lastClr="000000"/>
                          </a:solidFill>
                        </a:ln>
                        <a:solidFill>
                          <a:schemeClr val="tx1"/>
                        </a:solidFill>
                      </a:endParaRP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8" name="文本框 57"/>
          <p:cNvSpPr txBox="1"/>
          <p:nvPr/>
        </p:nvSpPr>
        <p:spPr>
          <a:xfrm>
            <a:off x="8538924" y="3415661"/>
            <a:ext cx="800776" cy="369332"/>
          </a:xfrm>
          <a:prstGeom prst="rect">
            <a:avLst/>
          </a:prstGeom>
          <a:noFill/>
        </p:spPr>
        <p:txBody>
          <a:bodyPr wrap="square" rtlCol="0">
            <a:spAutoFit/>
          </a:bodyPr>
          <a:p>
            <a:r>
              <a:rPr lang="zh-CN" altLang="en-US" dirty="0"/>
              <a:t>制品</a:t>
            </a:r>
            <a:endParaRPr lang="zh-CN" altLang="en-US" dirty="0"/>
          </a:p>
        </p:txBody>
      </p:sp>
      <p:sp>
        <p:nvSpPr>
          <p:cNvPr id="59" name="立方体 58"/>
          <p:cNvSpPr/>
          <p:nvPr/>
        </p:nvSpPr>
        <p:spPr>
          <a:xfrm>
            <a:off x="8394055" y="414503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8300889" y="4433064"/>
            <a:ext cx="957508" cy="369332"/>
          </a:xfrm>
          <a:prstGeom prst="rect">
            <a:avLst/>
          </a:prstGeom>
          <a:noFill/>
        </p:spPr>
        <p:txBody>
          <a:bodyPr wrap="square" rtlCol="0">
            <a:spAutoFit/>
          </a:bodyPr>
          <a:p>
            <a:r>
              <a:rPr lang="en-US" altLang="zh-CN" dirty="0"/>
              <a:t>server</a:t>
            </a:r>
            <a:endParaRPr lang="zh-CN" altLang="en-US" dirty="0"/>
          </a:p>
        </p:txBody>
      </p:sp>
      <p:sp>
        <p:nvSpPr>
          <p:cNvPr id="61" name="文本框 60"/>
          <p:cNvSpPr txBox="1"/>
          <p:nvPr/>
        </p:nvSpPr>
        <p:spPr>
          <a:xfrm>
            <a:off x="8522344" y="5750675"/>
            <a:ext cx="940711" cy="369332"/>
          </a:xfrm>
          <a:prstGeom prst="rect">
            <a:avLst/>
          </a:prstGeom>
          <a:noFill/>
        </p:spPr>
        <p:txBody>
          <a:bodyPr wrap="square" rtlCol="0">
            <a:spAutoFit/>
          </a:bodyPr>
          <a:p>
            <a:r>
              <a:rPr lang="zh-CN" altLang="en-US" dirty="0"/>
              <a:t>结点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行为事物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702560" y="1437005"/>
            <a:ext cx="6786880" cy="3984625"/>
          </a:xfrm>
          <a:prstGeom prst="rect">
            <a:avLst/>
          </a:prstGeom>
          <a:noFill/>
        </p:spPr>
        <p:txBody>
          <a:bodyPr wrap="square" rtlCol="0">
            <a:spAutoFit/>
          </a:bodyPr>
          <a:p>
            <a:pPr>
              <a:lnSpc>
                <a:spcPct val="115000"/>
              </a:lnSpc>
              <a:buFont typeface="Wingdings" panose="05000000000000000000" pitchFamily="2" charset="2"/>
            </a:pPr>
            <a:r>
              <a:rPr kumimoji="1" lang="zh-CN" altLang="en-US" sz="2000" dirty="0">
                <a:solidFill>
                  <a:schemeClr val="bg1"/>
                </a:solidFill>
                <a:latin typeface="黑体" panose="02010609060101010101" charset="-122"/>
                <a:ea typeface="黑体" panose="02010609060101010101" charset="-122"/>
                <a:sym typeface="+mn-ea"/>
              </a:rPr>
              <a:t>行为事物是</a:t>
            </a:r>
            <a:r>
              <a:rPr kumimoji="1" lang="en-US" altLang="zh-CN" sz="2000" dirty="0">
                <a:solidFill>
                  <a:schemeClr val="bg1"/>
                </a:solidFill>
                <a:latin typeface="黑体" panose="02010609060101010101" charset="-122"/>
                <a:ea typeface="黑体" panose="02010609060101010101" charset="-122"/>
                <a:sym typeface="+mn-ea"/>
              </a:rPr>
              <a:t>UML</a:t>
            </a:r>
            <a:r>
              <a:rPr kumimoji="1" lang="zh-CN" altLang="en-US" sz="2000" dirty="0">
                <a:solidFill>
                  <a:schemeClr val="bg1"/>
                </a:solidFill>
                <a:latin typeface="黑体" panose="02010609060101010101" charset="-122"/>
                <a:ea typeface="黑体" panose="02010609060101010101" charset="-122"/>
                <a:sym typeface="+mn-ea"/>
              </a:rPr>
              <a:t>是模型的动态部分，代表了跨越时间和空间的行为。包括以下几种</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交互：</a:t>
            </a:r>
            <a:r>
              <a:rPr kumimoji="1" lang="zh-CN" altLang="en-US" sz="2000" dirty="0">
                <a:solidFill>
                  <a:schemeClr val="bg1"/>
                </a:solidFill>
                <a:latin typeface="黑体" panose="02010609060101010101" charset="-122"/>
                <a:ea typeface="黑体" panose="02010609060101010101" charset="-122"/>
                <a:sym typeface="+mn-ea"/>
              </a:rPr>
              <a:t>实现某功能的一组构建事物之间的消息的集合，涉及信息、动作序列、链接（注重交互对象）</a:t>
            </a: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状态机：</a:t>
            </a:r>
            <a:r>
              <a:rPr kumimoji="1" lang="zh-CN" altLang="en-US" sz="2000" dirty="0">
                <a:solidFill>
                  <a:schemeClr val="bg1"/>
                </a:solidFill>
                <a:latin typeface="黑体" panose="02010609060101010101" charset="-122"/>
                <a:ea typeface="黑体" panose="02010609060101010101" charset="-122"/>
                <a:sym typeface="+mn-ea"/>
              </a:rPr>
              <a:t>描述事物或交互在生命周期内响应事件所经历的状态序列。（注重一定时间内一个对象的生命周期）</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活动：</a:t>
            </a:r>
            <a:r>
              <a:rPr kumimoji="1" lang="zh-CN" altLang="en-US" sz="2000" dirty="0">
                <a:solidFill>
                  <a:schemeClr val="bg1"/>
                </a:solidFill>
                <a:latin typeface="黑体" panose="02010609060101010101" charset="-122"/>
                <a:ea typeface="黑体" panose="02010609060101010101" charset="-122"/>
                <a:sym typeface="+mn-ea"/>
              </a:rPr>
              <a:t>描述了计算过程执行的步骤序列（注重步骤之间的流而不关心哪个对象执行哪个步骤）</a:t>
            </a:r>
            <a:endParaRPr kumimoji="1" lang="zh-CN" altLang="en-US"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3223</Words>
  <Application>WPS 演示</Application>
  <PresentationFormat>宽屏</PresentationFormat>
  <Paragraphs>401</Paragraphs>
  <Slides>30</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30</vt:i4>
      </vt:variant>
    </vt:vector>
  </HeadingPairs>
  <TitlesOfParts>
    <vt:vector size="49" baseType="lpstr">
      <vt:lpstr>Arial</vt:lpstr>
      <vt:lpstr>宋体</vt:lpstr>
      <vt:lpstr>Wingdings</vt:lpstr>
      <vt:lpstr>Calibri</vt:lpstr>
      <vt:lpstr>Calibri Light</vt:lpstr>
      <vt:lpstr>等线</vt:lpstr>
      <vt:lpstr>微软雅黑</vt:lpstr>
      <vt:lpstr>方正正大黑简体</vt:lpstr>
      <vt:lpstr>微软雅黑 Light</vt:lpstr>
      <vt:lpstr>Open Sans</vt:lpstr>
      <vt:lpstr>黑体</vt:lpstr>
      <vt:lpstr>Open Sans</vt:lpstr>
      <vt:lpstr>Arial Unicode MS</vt:lpstr>
      <vt:lpstr>楷体_GB2312</vt:lpstr>
      <vt:lpstr>新宋体</vt:lpstr>
      <vt:lpstr>Aparajita</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27</cp:revision>
  <dcterms:created xsi:type="dcterms:W3CDTF">2015-06-08T08:52:02Z</dcterms:created>
  <dcterms:modified xsi:type="dcterms:W3CDTF">2018-10-14T09:52:48Z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