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55" r:id="rId3"/>
    <p:sldId id="448" r:id="rId4"/>
    <p:sldId id="456" r:id="rId5"/>
    <p:sldId id="449" r:id="rId6"/>
    <p:sldId id="450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666" y="1044"/>
      </p:cViewPr>
      <p:guideLst>
        <p:guide orient="horz" pos="2115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702D7-99F8-40F8-B3A1-5C4CA46C00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77A63-42CC-41B1-8AC8-41800EBCD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B65D-3F4B-4F63-9780-18D05B4606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8207-FEB9-45F2-9980-08403E7CC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7E943-B631-4A8A-8529-656DC59327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E6D4-C92B-456E-B840-6BDB18E787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C9D58-08DF-4754-903A-795E8ECBC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289F9-CF78-47EA-A95D-44544C0618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3327A-7B40-4E1A-A670-9F2A9F9414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1E9A9-C6A7-4DBA-8AFF-AAB3CE65A9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31573-046D-405D-9FC9-71B95A0B83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6BCC88E-EF02-4763-B2A1-9EACEC01F93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413" name="椭圆 13"/>
            <p:cNvSpPr>
              <a:spLocks noChangeArrowheads="1"/>
            </p:cNvSpPr>
            <p:nvPr/>
          </p:nvSpPr>
          <p:spPr bwMode="auto">
            <a:xfrm>
              <a:off x="584150" y="181214"/>
              <a:ext cx="2668147" cy="266310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3561" cy="122124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菱形 6"/>
          <p:cNvSpPr>
            <a:spLocks noChangeArrowheads="1"/>
          </p:cNvSpPr>
          <p:nvPr/>
        </p:nvSpPr>
        <p:spPr bwMode="auto">
          <a:xfrm>
            <a:off x="1112838" y="1901825"/>
            <a:ext cx="2911475" cy="2911475"/>
          </a:xfrm>
          <a:prstGeom prst="diamond">
            <a:avLst/>
          </a:prstGeom>
          <a:solidFill>
            <a:srgbClr val="B9ADD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文本框 10"/>
          <p:cNvSpPr txBox="1">
            <a:spLocks noChangeArrowheads="1"/>
          </p:cNvSpPr>
          <p:nvPr/>
        </p:nvSpPr>
        <p:spPr bwMode="auto">
          <a:xfrm>
            <a:off x="1681163" y="2819400"/>
            <a:ext cx="18335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人员方面的风险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直角三角形 15"/>
          <p:cNvSpPr>
            <a:spLocks noChangeArrowheads="1"/>
          </p:cNvSpPr>
          <p:nvPr/>
        </p:nvSpPr>
        <p:spPr bwMode="auto">
          <a:xfrm rot="2777327">
            <a:off x="1379538" y="3065463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5" name="矩形 21"/>
          <p:cNvSpPr>
            <a:spLocks noChangeArrowheads="1"/>
          </p:cNvSpPr>
          <p:nvPr/>
        </p:nvSpPr>
        <p:spPr bwMode="auto">
          <a:xfrm>
            <a:off x="5302895" y="1028927"/>
            <a:ext cx="4902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项目经理变更；开发小组成员退出；开发小组人员变更；开发小组成员临时有事或其他方面的原因请假，无法完成当前阶段安排的任务。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6" name="直接连接符 22"/>
          <p:cNvCxnSpPr>
            <a:cxnSpLocks noChangeShapeType="1"/>
          </p:cNvCxnSpPr>
          <p:nvPr/>
        </p:nvCxnSpPr>
        <p:spPr bwMode="auto">
          <a:xfrm>
            <a:off x="5401320" y="938439"/>
            <a:ext cx="43148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文本框 23"/>
          <p:cNvSpPr txBox="1">
            <a:spLocks noChangeArrowheads="1"/>
          </p:cNvSpPr>
          <p:nvPr/>
        </p:nvSpPr>
        <p:spPr bwMode="auto">
          <a:xfrm>
            <a:off x="5375920" y="500289"/>
            <a:ext cx="395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人员方面的风险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5302895" y="3500438"/>
            <a:ext cx="5452863" cy="2858551"/>
          </a:xfrm>
          <a:prstGeom prst="rect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5590297" y="3564920"/>
            <a:ext cx="458939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前项目经理要把任务交接清楚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：刘向辉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陈祥斌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r>
              <a:rPr kumimoji="0" lang="zh-CN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0" lang="zh-CN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其他可参加阶段安排任务的成员重新分配任务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3" grpId="0" animBg="1"/>
      <p:bldP spid="14347" grpId="0"/>
      <p:bldP spid="14351" grpId="0" animBg="1"/>
      <p:bldP spid="14355" grpId="0"/>
      <p:bldP spid="14357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413" name="椭圆 13"/>
            <p:cNvSpPr>
              <a:spLocks noChangeArrowheads="1"/>
            </p:cNvSpPr>
            <p:nvPr/>
          </p:nvSpPr>
          <p:spPr bwMode="auto">
            <a:xfrm>
              <a:off x="584150" y="181214"/>
              <a:ext cx="2668147" cy="266310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3561" cy="122124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菱形 6"/>
          <p:cNvSpPr>
            <a:spLocks noChangeArrowheads="1"/>
          </p:cNvSpPr>
          <p:nvPr/>
        </p:nvSpPr>
        <p:spPr bwMode="auto">
          <a:xfrm>
            <a:off x="1112838" y="1901825"/>
            <a:ext cx="2911475" cy="2911475"/>
          </a:xfrm>
          <a:prstGeom prst="diamond">
            <a:avLst/>
          </a:prstGeom>
          <a:solidFill>
            <a:srgbClr val="B9ADD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文本框 10"/>
          <p:cNvSpPr txBox="1">
            <a:spLocks noChangeArrowheads="1"/>
          </p:cNvSpPr>
          <p:nvPr/>
        </p:nvSpPr>
        <p:spPr bwMode="auto">
          <a:xfrm>
            <a:off x="1671638" y="2768600"/>
            <a:ext cx="18335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需求获取存在的风险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直角三角形 15"/>
          <p:cNvSpPr>
            <a:spLocks noChangeArrowheads="1"/>
          </p:cNvSpPr>
          <p:nvPr/>
        </p:nvSpPr>
        <p:spPr bwMode="auto">
          <a:xfrm rot="2777327">
            <a:off x="1379538" y="3065463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5" name="矩形 21"/>
          <p:cNvSpPr>
            <a:spLocks noChangeArrowheads="1"/>
          </p:cNvSpPr>
          <p:nvPr/>
        </p:nvSpPr>
        <p:spPr bwMode="auto">
          <a:xfrm>
            <a:off x="5518150" y="1098550"/>
            <a:ext cx="49022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（1）小组成员对需求分析的经验不足，导致获取结果不准确，与用户需求有偏差；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（2）客户参与程度不高，对自己的需求没有明确的认识的风险，开发人员对要实现的东西做了许多猜测，或用户需求不切实际，期望太高的风险；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（3）根据社会环境的改变，用户的需求改变的风险；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（4）没有设定需求优先级，花费大量时间做一些并不必要的需求 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6" name="直接连接符 22"/>
          <p:cNvCxnSpPr>
            <a:cxnSpLocks noChangeShapeType="1"/>
          </p:cNvCxnSpPr>
          <p:nvPr/>
        </p:nvCxnSpPr>
        <p:spPr bwMode="auto">
          <a:xfrm>
            <a:off x="5616575" y="1008063"/>
            <a:ext cx="43148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文本框 23"/>
          <p:cNvSpPr txBox="1">
            <a:spLocks noChangeArrowheads="1"/>
          </p:cNvSpPr>
          <p:nvPr/>
        </p:nvSpPr>
        <p:spPr bwMode="auto">
          <a:xfrm>
            <a:off x="5735638" y="569913"/>
            <a:ext cx="395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需求获取阶段存在的风险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3" grpId="0" animBg="1"/>
      <p:bldP spid="14347" grpId="0"/>
      <p:bldP spid="14351" grpId="0" animBg="1"/>
      <p:bldP spid="14355" grpId="0"/>
      <p:bldP spid="14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413" name="椭圆 13"/>
            <p:cNvSpPr>
              <a:spLocks noChangeArrowheads="1"/>
            </p:cNvSpPr>
            <p:nvPr/>
          </p:nvSpPr>
          <p:spPr bwMode="auto">
            <a:xfrm>
              <a:off x="584150" y="181214"/>
              <a:ext cx="2668147" cy="266310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3561" cy="122124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菱形 6"/>
          <p:cNvSpPr>
            <a:spLocks noChangeArrowheads="1"/>
          </p:cNvSpPr>
          <p:nvPr/>
        </p:nvSpPr>
        <p:spPr bwMode="auto">
          <a:xfrm>
            <a:off x="1112838" y="1901825"/>
            <a:ext cx="2911475" cy="2911475"/>
          </a:xfrm>
          <a:prstGeom prst="diamond">
            <a:avLst/>
          </a:prstGeom>
          <a:solidFill>
            <a:srgbClr val="B9ADD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文本框 10"/>
          <p:cNvSpPr txBox="1">
            <a:spLocks noChangeArrowheads="1"/>
          </p:cNvSpPr>
          <p:nvPr/>
        </p:nvSpPr>
        <p:spPr bwMode="auto">
          <a:xfrm>
            <a:off x="1671638" y="2768600"/>
            <a:ext cx="18335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需求获取存在的风险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直角三角形 15"/>
          <p:cNvSpPr>
            <a:spLocks noChangeArrowheads="1"/>
          </p:cNvSpPr>
          <p:nvPr/>
        </p:nvSpPr>
        <p:spPr bwMode="auto">
          <a:xfrm rot="2777327">
            <a:off x="1379538" y="3065463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5519936" y="1608562"/>
            <a:ext cx="5040560" cy="3497999"/>
          </a:xfrm>
          <a:prstGeom prst="rect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5664462" y="1804017"/>
            <a:ext cx="4753159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在做需求分析之前学习有关方面知识；若客户没有明确认识需求，需要通过不断的沟通以及对用户访谈确认好需求</a:t>
            </a:r>
            <a:endParaRPr lang="zh-CN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</a:t>
            </a: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刘向辉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王安栋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3" grpId="0" animBg="1"/>
      <p:bldP spid="14347" grpId="0"/>
      <p:bldP spid="14351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413" name="椭圆 13"/>
            <p:cNvSpPr>
              <a:spLocks noChangeArrowheads="1"/>
            </p:cNvSpPr>
            <p:nvPr/>
          </p:nvSpPr>
          <p:spPr bwMode="auto">
            <a:xfrm>
              <a:off x="584150" y="181214"/>
              <a:ext cx="2668147" cy="266310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3561" cy="122124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菱形 6"/>
          <p:cNvSpPr>
            <a:spLocks noChangeArrowheads="1"/>
          </p:cNvSpPr>
          <p:nvPr/>
        </p:nvSpPr>
        <p:spPr bwMode="auto">
          <a:xfrm>
            <a:off x="1112838" y="1901825"/>
            <a:ext cx="2911475" cy="2911475"/>
          </a:xfrm>
          <a:prstGeom prst="diamond">
            <a:avLst/>
          </a:prstGeom>
          <a:solidFill>
            <a:srgbClr val="B9ADD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文本框 10"/>
          <p:cNvSpPr txBox="1">
            <a:spLocks noChangeArrowheads="1"/>
          </p:cNvSpPr>
          <p:nvPr/>
        </p:nvSpPr>
        <p:spPr bwMode="auto">
          <a:xfrm>
            <a:off x="1671638" y="2768600"/>
            <a:ext cx="18335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需求规范说明的风险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直角三角形 15"/>
          <p:cNvSpPr>
            <a:spLocks noChangeArrowheads="1"/>
          </p:cNvSpPr>
          <p:nvPr/>
        </p:nvSpPr>
        <p:spPr bwMode="auto">
          <a:xfrm rot="2777327">
            <a:off x="1379538" y="3065463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5" name="矩形 21"/>
          <p:cNvSpPr>
            <a:spLocks noChangeArrowheads="1"/>
          </p:cNvSpPr>
          <p:nvPr/>
        </p:nvSpPr>
        <p:spPr bwMode="auto">
          <a:xfrm>
            <a:off x="5381189" y="970371"/>
            <a:ext cx="4902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（1）规范定义的经验少引发的规范说明的不全面的风险；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（2）具有二义性的术语导致需求不规范引起的风险；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（3）存在不同的需求版本或需求版本有冲突。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6" name="直接连接符 22"/>
          <p:cNvCxnSpPr>
            <a:cxnSpLocks noChangeShapeType="1"/>
          </p:cNvCxnSpPr>
          <p:nvPr/>
        </p:nvCxnSpPr>
        <p:spPr bwMode="auto">
          <a:xfrm>
            <a:off x="5479614" y="879883"/>
            <a:ext cx="43148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文本框 23"/>
          <p:cNvSpPr txBox="1">
            <a:spLocks noChangeArrowheads="1"/>
          </p:cNvSpPr>
          <p:nvPr/>
        </p:nvSpPr>
        <p:spPr bwMode="auto">
          <a:xfrm>
            <a:off x="5527239" y="441733"/>
            <a:ext cx="4319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需求规范说明存在的风险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5404485" y="4035425"/>
            <a:ext cx="5422265" cy="2130425"/>
          </a:xfrm>
          <a:prstGeom prst="rect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5538098" y="3977976"/>
            <a:ext cx="4589398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学习有关需求规范说明的方法以及内容，尽量规范具有二义性的。</a:t>
            </a:r>
            <a:endParaRPr lang="zh-CN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左文正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涂弘森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3" grpId="0" animBg="1"/>
      <p:bldP spid="14347" grpId="0"/>
      <p:bldP spid="14351" grpId="0" animBg="1"/>
      <p:bldP spid="14355" grpId="0"/>
      <p:bldP spid="14357" grpId="0"/>
      <p:bldP spid="13" grpId="0" bldLvl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6"/>
          <p:cNvSpPr>
            <a:spLocks noChangeArrowheads="1"/>
          </p:cNvSpPr>
          <p:nvPr/>
        </p:nvSpPr>
        <p:spPr bwMode="auto">
          <a:xfrm>
            <a:off x="1071563" y="363538"/>
            <a:ext cx="2952750" cy="496887"/>
          </a:xfrm>
          <a:prstGeom prst="rect">
            <a:avLst/>
          </a:prstGeom>
          <a:solidFill>
            <a:schemeClr val="bg1">
              <a:alpha val="29803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984250" y="412750"/>
            <a:ext cx="31289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222250" y="328613"/>
            <a:ext cx="654050" cy="573087"/>
            <a:chOff x="0" y="0"/>
            <a:chExt cx="3252297" cy="2844316"/>
          </a:xfrm>
        </p:grpSpPr>
        <p:sp>
          <p:nvSpPr>
            <p:cNvPr id="16413" name="椭圆 13"/>
            <p:cNvSpPr>
              <a:spLocks noChangeArrowheads="1"/>
            </p:cNvSpPr>
            <p:nvPr/>
          </p:nvSpPr>
          <p:spPr bwMode="auto">
            <a:xfrm>
              <a:off x="584150" y="181214"/>
              <a:ext cx="2668147" cy="266310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椭圆 29"/>
            <p:cNvSpPr>
              <a:spLocks noChangeArrowheads="1"/>
            </p:cNvSpPr>
            <p:nvPr/>
          </p:nvSpPr>
          <p:spPr bwMode="auto">
            <a:xfrm>
              <a:off x="0" y="0"/>
              <a:ext cx="1223561" cy="1221242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3" name="菱形 6"/>
          <p:cNvSpPr>
            <a:spLocks noChangeArrowheads="1"/>
          </p:cNvSpPr>
          <p:nvPr/>
        </p:nvSpPr>
        <p:spPr bwMode="auto">
          <a:xfrm>
            <a:off x="1112838" y="1901825"/>
            <a:ext cx="2911475" cy="2911475"/>
          </a:xfrm>
          <a:prstGeom prst="diamond">
            <a:avLst/>
          </a:prstGeom>
          <a:solidFill>
            <a:srgbClr val="B9ADD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文本框 10"/>
          <p:cNvSpPr txBox="1">
            <a:spLocks noChangeArrowheads="1"/>
          </p:cNvSpPr>
          <p:nvPr/>
        </p:nvSpPr>
        <p:spPr bwMode="auto">
          <a:xfrm>
            <a:off x="1671638" y="2768600"/>
            <a:ext cx="18335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需求管理方面的风险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直角三角形 15"/>
          <p:cNvSpPr>
            <a:spLocks noChangeArrowheads="1"/>
          </p:cNvSpPr>
          <p:nvPr/>
        </p:nvSpPr>
        <p:spPr bwMode="auto">
          <a:xfrm rot="2777327">
            <a:off x="1379538" y="3065463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5" name="矩形 21"/>
          <p:cNvSpPr>
            <a:spLocks noChangeArrowheads="1"/>
          </p:cNvSpPr>
          <p:nvPr/>
        </p:nvSpPr>
        <p:spPr bwMode="auto">
          <a:xfrm>
            <a:off x="5301878" y="1103313"/>
            <a:ext cx="4902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（1）频繁变更需求，导致的风险；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）需求变更没有传达给受影响的所有涉及人员；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6" name="直接连接符 22"/>
          <p:cNvCxnSpPr>
            <a:cxnSpLocks noChangeShapeType="1"/>
          </p:cNvCxnSpPr>
          <p:nvPr/>
        </p:nvCxnSpPr>
        <p:spPr bwMode="auto">
          <a:xfrm>
            <a:off x="5400303" y="1012825"/>
            <a:ext cx="43148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文本框 23"/>
          <p:cNvSpPr txBox="1">
            <a:spLocks noChangeArrowheads="1"/>
          </p:cNvSpPr>
          <p:nvPr/>
        </p:nvSpPr>
        <p:spPr bwMode="auto">
          <a:xfrm>
            <a:off x="5447928" y="574675"/>
            <a:ext cx="4319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需求管理方面存在的风险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4751070" y="3736975"/>
            <a:ext cx="5452745" cy="2444750"/>
          </a:xfrm>
          <a:prstGeom prst="rect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9"/>
          <p:cNvSpPr txBox="1">
            <a:spLocks noChangeArrowheads="1"/>
          </p:cNvSpPr>
          <p:nvPr/>
        </p:nvSpPr>
        <p:spPr bwMode="auto">
          <a:xfrm>
            <a:off x="4751705" y="3769995"/>
            <a:ext cx="545274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项目建设之初就和用户书面约定好需求变更控制流程、记录并归档用户的需求变更申请</a:t>
            </a:r>
            <a:endParaRPr lang="zh-CN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角色：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：涂弘森 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陈祥斌</a:t>
            </a:r>
            <a:endParaRPr lang="zh-CN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/>
      <p:bldP spid="14343" grpId="0" animBg="1"/>
      <p:bldP spid="14347" grpId="0"/>
      <p:bldP spid="14351" grpId="0" animBg="1"/>
      <p:bldP spid="14355" grpId="0"/>
      <p:bldP spid="14357" grpId="0"/>
      <p:bldP spid="13" grpId="0" bldLvl="0" animBg="1"/>
      <p:bldP spid="14" grpId="0"/>
    </p:bldLst>
  </p:timing>
</p:sld>
</file>

<file path=ppt/theme/theme1.xml><?xml version="1.0" encoding="utf-8"?>
<a:theme xmlns:a="http://schemas.openxmlformats.org/drawingml/2006/main" name="3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Times New Roman</vt:lpstr>
      <vt:lpstr>Calibri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深夜列车</dc:creator>
  <cp:lastModifiedBy>wad</cp:lastModifiedBy>
  <cp:revision>71</cp:revision>
  <dcterms:created xsi:type="dcterms:W3CDTF">2015-06-08T08:52:00Z</dcterms:created>
  <dcterms:modified xsi:type="dcterms:W3CDTF">2018-11-25T10:27:24Z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