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83" r:id="rId3"/>
    <p:sldId id="258" r:id="rId4"/>
    <p:sldId id="257" r:id="rId5"/>
    <p:sldId id="259" r:id="rId6"/>
    <p:sldId id="260" r:id="rId7"/>
    <p:sldId id="261" r:id="rId8"/>
    <p:sldId id="262" r:id="rId9"/>
    <p:sldId id="263" r:id="rId10"/>
    <p:sldId id="264" r:id="rId11"/>
    <p:sldId id="266" r:id="rId12"/>
    <p:sldId id="267" r:id="rId13"/>
    <p:sldId id="271" r:id="rId14"/>
    <p:sldId id="268" r:id="rId15"/>
    <p:sldId id="269" r:id="rId16"/>
    <p:sldId id="270" r:id="rId17"/>
    <p:sldId id="265" r:id="rId18"/>
    <p:sldId id="272" r:id="rId19"/>
    <p:sldId id="273" r:id="rId20"/>
    <p:sldId id="274" r:id="rId21"/>
    <p:sldId id="275" r:id="rId22"/>
    <p:sldId id="276" r:id="rId23"/>
    <p:sldId id="278" r:id="rId24"/>
    <p:sldId id="279" r:id="rId25"/>
    <p:sldId id="280" r:id="rId26"/>
    <p:sldId id="28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0DDDPhCgL9Gu38EBbwjxjH3cq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30CE36-EE99-4144-AF2E-E1DDA1C44F1B}">
  <a:tblStyle styleId="{E730CE36-EE99-4144-AF2E-E1DDA1C44F1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9E8"/>
          </a:solidFill>
        </a:fill>
      </a:tcStyle>
    </a:wholeTbl>
    <a:band1H>
      <a:tcTxStyle/>
      <a:tcStyle>
        <a:tcBdr/>
        <a:fill>
          <a:solidFill>
            <a:srgbClr val="F4CFCE"/>
          </a:solidFill>
        </a:fill>
      </a:tcStyle>
    </a:band1H>
    <a:band2H>
      <a:tcTxStyle/>
      <a:tcStyle>
        <a:tcBdr/>
      </a:tcStyle>
    </a:band2H>
    <a:band1V>
      <a:tcTxStyle/>
      <a:tcStyle>
        <a:tcBdr/>
        <a:fill>
          <a:solidFill>
            <a:srgbClr val="F4CF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1" d="100"/>
          <a:sy n="81"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681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30"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3" name="Google Shape;13;p30"/>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0"/>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30"/>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0"/>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0"/>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3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39"/>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9"/>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0" name="Google Shape;80;p39"/>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3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4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40"/>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0"/>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4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4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41"/>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94" name="Google Shape;94;p41"/>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95" name="Google Shape;95;p41"/>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1"/>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41"/>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4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4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42"/>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2"/>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4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4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43"/>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111" name="Google Shape;111;p43"/>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IN" sz="8000" b="0" cap="none">
                <a:solidFill>
                  <a:schemeClr val="lt1"/>
                </a:solidFill>
                <a:latin typeface="Calibri"/>
                <a:ea typeface="Calibri"/>
                <a:cs typeface="Calibri"/>
                <a:sym typeface="Calibri"/>
              </a:rPr>
              <a:t>“</a:t>
            </a:r>
            <a:endParaRPr/>
          </a:p>
        </p:txBody>
      </p:sp>
      <p:sp>
        <p:nvSpPr>
          <p:cNvPr id="112" name="Google Shape;112;p43"/>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3"/>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43"/>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4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4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44"/>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4"/>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44"/>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4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4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4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45"/>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4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32" name="Google Shape;132;p4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4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46"/>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6"/>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4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pic>
        <p:nvPicPr>
          <p:cNvPr id="19" name="Google Shape;19;p3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3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pic>
        <p:nvPicPr>
          <p:cNvPr id="24" name="Google Shape;24;p3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5" name="Google Shape;25;p3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2"/>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7" name="Google Shape;27;p3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pic>
        <p:nvPicPr>
          <p:cNvPr id="31" name="Google Shape;31;p3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2" name="Google Shape;32;p33"/>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3"/>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34" name="Google Shape;34;p3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pic>
        <p:nvPicPr>
          <p:cNvPr id="38" name="Google Shape;38;p3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9" name="Google Shape;39;p3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4"/>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1" name="Google Shape;41;p34"/>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2" name="Google Shape;42;p3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5"/>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8" name="Google Shape;48;p35"/>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9" name="Google Shape;49;p35"/>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50" name="Google Shape;50;p35"/>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1" name="Google Shape;51;p3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pic>
        <p:nvPicPr>
          <p:cNvPr id="55" name="Google Shape;55;p3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6" name="Google Shape;56;p3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3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37"/>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37"/>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3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3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38"/>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72" name="Google Shape;72;p38"/>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3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29"/>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2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2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2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lt1"/>
              </a:buClr>
              <a:buSzPts val="4800"/>
              <a:buFont typeface="Arial Rounded"/>
              <a:buNone/>
            </a:pPr>
            <a:r>
              <a:rPr lang="en-IN" b="1" dirty="0">
                <a:latin typeface="Arial Rounded"/>
                <a:ea typeface="Arial Rounded"/>
                <a:cs typeface="Arial Rounded"/>
                <a:sym typeface="Arial Rounded"/>
              </a:rPr>
              <a:t>PREDICTED PRICE FOR USED CAR</a:t>
            </a:r>
            <a:endParaRPr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9832"/>
    </mc:Choice>
    <mc:Fallback>
      <p:transition spd="slow" advTm="9832"/>
    </mc:Fallback>
  </mc:AlternateContent>
  <p:extLst>
    <p:ext uri="{E180D4A7-C9FB-4DFB-919C-405C955672EB}">
      <p14:showEvtLst xmlns:p14="http://schemas.microsoft.com/office/powerpoint/2010/main">
        <p14:playEvt time="493" objId="4"/>
        <p14:stopEvt time="9292"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10"/>
          <p:cNvPicPr preferRelativeResize="0"/>
          <p:nvPr/>
        </p:nvPicPr>
        <p:blipFill rotWithShape="1">
          <a:blip r:embed="rId4">
            <a:alphaModFix/>
          </a:blip>
          <a:srcRect/>
          <a:stretch/>
        </p:blipFill>
        <p:spPr>
          <a:xfrm>
            <a:off x="3377622" y="2518912"/>
            <a:ext cx="5461577" cy="3635759"/>
          </a:xfrm>
          <a:prstGeom prst="rect">
            <a:avLst/>
          </a:prstGeom>
          <a:noFill/>
          <a:ln>
            <a:noFill/>
          </a:ln>
        </p:spPr>
      </p:pic>
      <p:sp>
        <p:nvSpPr>
          <p:cNvPr id="230" name="Google Shape;230;p10"/>
          <p:cNvSpPr txBox="1"/>
          <p:nvPr/>
        </p:nvSpPr>
        <p:spPr>
          <a:xfrm>
            <a:off x="622853" y="781038"/>
            <a:ext cx="1524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EDA</a:t>
            </a:r>
            <a:endParaRPr sz="3200">
              <a:solidFill>
                <a:schemeClr val="lt1"/>
              </a:solidFill>
              <a:latin typeface="Calibri"/>
              <a:ea typeface="Calibri"/>
              <a:cs typeface="Calibri"/>
              <a:sym typeface="Calibri"/>
            </a:endParaRPr>
          </a:p>
        </p:txBody>
      </p:sp>
      <p:sp>
        <p:nvSpPr>
          <p:cNvPr id="231" name="Google Shape;231;p10"/>
          <p:cNvSpPr txBox="1"/>
          <p:nvPr/>
        </p:nvSpPr>
        <p:spPr>
          <a:xfrm>
            <a:off x="3869635" y="1073425"/>
            <a:ext cx="2743059"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lgerian"/>
                <a:ea typeface="Algerian"/>
                <a:cs typeface="Algerian"/>
                <a:sym typeface="Algerian"/>
              </a:rPr>
              <a:t>y=Kilometres</a:t>
            </a:r>
            <a:endParaRPr/>
          </a:p>
          <a:p>
            <a:pPr marL="0" marR="0" lvl="0" indent="0" algn="l" rtl="0">
              <a:spcBef>
                <a:spcPts val="0"/>
              </a:spcBef>
              <a:spcAft>
                <a:spcPts val="0"/>
              </a:spcAft>
              <a:buNone/>
            </a:pPr>
            <a:r>
              <a:rPr lang="en-IN" sz="2800">
                <a:solidFill>
                  <a:schemeClr val="lt1"/>
                </a:solidFill>
                <a:latin typeface="Algerian"/>
                <a:ea typeface="Algerian"/>
                <a:cs typeface="Algerian"/>
                <a:sym typeface="Algerian"/>
              </a:rPr>
              <a:t>X=Price</a:t>
            </a:r>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63603"/>
    </mc:Choice>
    <mc:Fallback>
      <p:transition spd="slow" advTm="63603"/>
    </mc:Fallback>
  </mc:AlternateContent>
  <p:extLst>
    <p:ext uri="{E180D4A7-C9FB-4DFB-919C-405C955672EB}">
      <p14:showEvtLst xmlns:p14="http://schemas.microsoft.com/office/powerpoint/2010/main">
        <p14:playEvt time="4504"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12"/>
          <p:cNvPicPr preferRelativeResize="0"/>
          <p:nvPr/>
        </p:nvPicPr>
        <p:blipFill rotWithShape="1">
          <a:blip r:embed="rId4">
            <a:alphaModFix/>
          </a:blip>
          <a:srcRect/>
          <a:stretch/>
        </p:blipFill>
        <p:spPr>
          <a:xfrm>
            <a:off x="1255851" y="2634904"/>
            <a:ext cx="4058862" cy="2612957"/>
          </a:xfrm>
          <a:prstGeom prst="rect">
            <a:avLst/>
          </a:prstGeom>
          <a:noFill/>
          <a:ln>
            <a:noFill/>
          </a:ln>
        </p:spPr>
      </p:pic>
      <p:sp>
        <p:nvSpPr>
          <p:cNvPr id="245" name="Google Shape;245;p12"/>
          <p:cNvSpPr txBox="1"/>
          <p:nvPr/>
        </p:nvSpPr>
        <p:spPr>
          <a:xfrm>
            <a:off x="1099930" y="1046922"/>
            <a:ext cx="188204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Owner</a:t>
            </a:r>
            <a:r>
              <a:rPr lang="en-IN" sz="1800">
                <a:solidFill>
                  <a:schemeClr val="lt1"/>
                </a:solidFill>
                <a:latin typeface="Calibri"/>
                <a:ea typeface="Calibri"/>
                <a:cs typeface="Calibri"/>
                <a:sym typeface="Calibri"/>
              </a:rPr>
              <a:t>:</a:t>
            </a:r>
            <a:endParaRPr/>
          </a:p>
        </p:txBody>
      </p:sp>
      <p:pic>
        <p:nvPicPr>
          <p:cNvPr id="246" name="Google Shape;246;p12"/>
          <p:cNvPicPr preferRelativeResize="0"/>
          <p:nvPr/>
        </p:nvPicPr>
        <p:blipFill rotWithShape="1">
          <a:blip r:embed="rId5">
            <a:alphaModFix/>
          </a:blip>
          <a:srcRect/>
          <a:stretch/>
        </p:blipFill>
        <p:spPr>
          <a:xfrm>
            <a:off x="6382163" y="2599009"/>
            <a:ext cx="4553986" cy="2648851"/>
          </a:xfrm>
          <a:prstGeom prst="rect">
            <a:avLst/>
          </a:prstGeom>
          <a:noFill/>
          <a:ln>
            <a:noFill/>
          </a:ln>
        </p:spPr>
      </p:pic>
      <p:sp>
        <p:nvSpPr>
          <p:cNvPr id="247" name="Google Shape;247;p12"/>
          <p:cNvSpPr txBox="1"/>
          <p:nvPr/>
        </p:nvSpPr>
        <p:spPr>
          <a:xfrm>
            <a:off x="6382163" y="1046923"/>
            <a:ext cx="123820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Fuel</a:t>
            </a:r>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1604"/>
    </mc:Choice>
    <mc:Fallback>
      <p:transition spd="slow" advTm="21604"/>
    </mc:Fallback>
  </mc:AlternateContent>
  <p:extLst>
    <p:ext uri="{E180D4A7-C9FB-4DFB-919C-405C955672EB}">
      <p14:showEvtLst xmlns:p14="http://schemas.microsoft.com/office/powerpoint/2010/main">
        <p14:playEvt time="985" objId="3"/>
        <p14:stopEvt time="20508" objId="3"/>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13"/>
          <p:cNvPicPr preferRelativeResize="0"/>
          <p:nvPr/>
        </p:nvPicPr>
        <p:blipFill rotWithShape="1">
          <a:blip r:embed="rId4">
            <a:alphaModFix/>
          </a:blip>
          <a:srcRect/>
          <a:stretch/>
        </p:blipFill>
        <p:spPr>
          <a:xfrm>
            <a:off x="2067959" y="1934403"/>
            <a:ext cx="1933575" cy="3943350"/>
          </a:xfrm>
          <a:prstGeom prst="rect">
            <a:avLst/>
          </a:prstGeom>
          <a:noFill/>
          <a:ln>
            <a:noFill/>
          </a:ln>
        </p:spPr>
      </p:pic>
      <p:sp>
        <p:nvSpPr>
          <p:cNvPr id="253" name="Google Shape;253;p13"/>
          <p:cNvSpPr txBox="1"/>
          <p:nvPr/>
        </p:nvSpPr>
        <p:spPr>
          <a:xfrm>
            <a:off x="1099930" y="1113183"/>
            <a:ext cx="168187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a:solidFill>
                  <a:schemeClr val="lt1"/>
                </a:solidFill>
                <a:latin typeface="Algerian"/>
                <a:ea typeface="Algerian"/>
                <a:cs typeface="Algerian"/>
                <a:sym typeface="Algerian"/>
              </a:rPr>
              <a:t>Brand</a:t>
            </a:r>
            <a:endParaRPr/>
          </a:p>
        </p:txBody>
      </p:sp>
      <p:pic>
        <p:nvPicPr>
          <p:cNvPr id="254" name="Google Shape;254;p13"/>
          <p:cNvPicPr preferRelativeResize="0"/>
          <p:nvPr/>
        </p:nvPicPr>
        <p:blipFill rotWithShape="1">
          <a:blip r:embed="rId5">
            <a:alphaModFix/>
          </a:blip>
          <a:srcRect/>
          <a:stretch/>
        </p:blipFill>
        <p:spPr>
          <a:xfrm>
            <a:off x="5104364" y="2223673"/>
            <a:ext cx="5667375" cy="3152775"/>
          </a:xfrm>
          <a:prstGeom prst="rect">
            <a:avLst/>
          </a:prstGeom>
          <a:noFill/>
          <a:ln>
            <a:noFill/>
          </a:ln>
        </p:spPr>
      </p:pic>
      <p:sp>
        <p:nvSpPr>
          <p:cNvPr id="255" name="Google Shape;255;p13"/>
          <p:cNvSpPr txBox="1"/>
          <p:nvPr/>
        </p:nvSpPr>
        <p:spPr>
          <a:xfrm>
            <a:off x="5300870" y="1083987"/>
            <a:ext cx="40767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Transmission Type</a:t>
            </a:r>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2719"/>
    </mc:Choice>
    <mc:Fallback>
      <p:transition spd="slow" advTm="22719"/>
    </mc:Fallback>
  </mc:AlternateContent>
  <p:extLst>
    <p:ext uri="{E180D4A7-C9FB-4DFB-919C-405C955672EB}">
      <p14:showEvtLst xmlns:p14="http://schemas.microsoft.com/office/powerpoint/2010/main">
        <p14:playEvt time="614" objId="2"/>
        <p14:stopEvt time="21243"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p:nvPr/>
        </p:nvSpPr>
        <p:spPr>
          <a:xfrm>
            <a:off x="1073426" y="954157"/>
            <a:ext cx="524786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u="sng">
                <a:solidFill>
                  <a:schemeClr val="lt1"/>
                </a:solidFill>
                <a:latin typeface="Algerian"/>
                <a:ea typeface="Algerian"/>
                <a:cs typeface="Algerian"/>
                <a:sym typeface="Algerian"/>
              </a:rPr>
              <a:t>Data Wrangling</a:t>
            </a:r>
            <a:endParaRPr/>
          </a:p>
        </p:txBody>
      </p:sp>
      <p:grpSp>
        <p:nvGrpSpPr>
          <p:cNvPr id="293" name="Google Shape;293;p17"/>
          <p:cNvGrpSpPr/>
          <p:nvPr/>
        </p:nvGrpSpPr>
        <p:grpSpPr>
          <a:xfrm>
            <a:off x="2948553" y="2268846"/>
            <a:ext cx="5800143" cy="3866763"/>
            <a:chOff x="1411301" y="2724"/>
            <a:chExt cx="5800143" cy="3866763"/>
          </a:xfrm>
        </p:grpSpPr>
        <p:sp>
          <p:nvSpPr>
            <p:cNvPr id="294" name="Google Shape;294;p17"/>
            <p:cNvSpPr/>
            <p:nvPr/>
          </p:nvSpPr>
          <p:spPr>
            <a:xfrm>
              <a:off x="1411301" y="2724"/>
              <a:ext cx="2416726" cy="1450036"/>
            </a:xfrm>
            <a:prstGeom prst="roundRect">
              <a:avLst>
                <a:gd name="adj" fmla="val 10000"/>
              </a:avLst>
            </a:prstGeom>
            <a:solidFill>
              <a:srgbClr val="8FB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txBox="1"/>
            <p:nvPr/>
          </p:nvSpPr>
          <p:spPr>
            <a:xfrm>
              <a:off x="1453771" y="45194"/>
              <a:ext cx="2331786" cy="13650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Algerian"/>
                <a:buNone/>
              </a:pPr>
              <a:r>
                <a:rPr lang="en-IN" sz="2000">
                  <a:solidFill>
                    <a:schemeClr val="dk1"/>
                  </a:solidFill>
                  <a:latin typeface="Algerian"/>
                  <a:ea typeface="Algerian"/>
                  <a:cs typeface="Algerian"/>
                  <a:sym typeface="Algerian"/>
                </a:rPr>
                <a:t>Transformation</a:t>
              </a:r>
              <a:endParaRPr/>
            </a:p>
          </p:txBody>
        </p:sp>
        <p:sp>
          <p:nvSpPr>
            <p:cNvPr id="296" name="Google Shape;296;p17"/>
            <p:cNvSpPr/>
            <p:nvPr/>
          </p:nvSpPr>
          <p:spPr>
            <a:xfrm>
              <a:off x="4040700" y="428068"/>
              <a:ext cx="512346" cy="599348"/>
            </a:xfrm>
            <a:prstGeom prst="rightArrow">
              <a:avLst>
                <a:gd name="adj1" fmla="val 60000"/>
                <a:gd name="adj2" fmla="val 50000"/>
              </a:avLst>
            </a:prstGeom>
            <a:solidFill>
              <a:srgbClr val="8FBA4A"/>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txBox="1"/>
            <p:nvPr/>
          </p:nvSpPr>
          <p:spPr>
            <a:xfrm>
              <a:off x="4040700" y="547938"/>
              <a:ext cx="358642" cy="35960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libri"/>
                <a:buNone/>
              </a:pPr>
              <a:endParaRPr sz="1600">
                <a:solidFill>
                  <a:schemeClr val="lt1"/>
                </a:solidFill>
                <a:latin typeface="Calibri"/>
                <a:ea typeface="Calibri"/>
                <a:cs typeface="Calibri"/>
                <a:sym typeface="Calibri"/>
              </a:endParaRPr>
            </a:p>
          </p:txBody>
        </p:sp>
        <p:sp>
          <p:nvSpPr>
            <p:cNvPr id="298" name="Google Shape;298;p17"/>
            <p:cNvSpPr/>
            <p:nvPr/>
          </p:nvSpPr>
          <p:spPr>
            <a:xfrm>
              <a:off x="4794718" y="2724"/>
              <a:ext cx="2416726" cy="1450036"/>
            </a:xfrm>
            <a:prstGeom prst="roundRect">
              <a:avLst>
                <a:gd name="adj" fmla="val 10000"/>
              </a:avLst>
            </a:prstGeom>
            <a:solidFill>
              <a:srgbClr val="B3C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txBox="1"/>
            <p:nvPr/>
          </p:nvSpPr>
          <p:spPr>
            <a:xfrm>
              <a:off x="4837188" y="45194"/>
              <a:ext cx="2331786" cy="13650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Algerian"/>
                <a:buNone/>
              </a:pPr>
              <a:r>
                <a:rPr lang="en-IN" sz="2000">
                  <a:solidFill>
                    <a:schemeClr val="dk1"/>
                  </a:solidFill>
                  <a:latin typeface="Algerian"/>
                  <a:ea typeface="Algerian"/>
                  <a:cs typeface="Algerian"/>
                  <a:sym typeface="Algerian"/>
                </a:rPr>
                <a:t>Scaling</a:t>
              </a:r>
              <a:endParaRPr/>
            </a:p>
          </p:txBody>
        </p:sp>
        <p:sp>
          <p:nvSpPr>
            <p:cNvPr id="300" name="Google Shape;300;p17"/>
            <p:cNvSpPr/>
            <p:nvPr/>
          </p:nvSpPr>
          <p:spPr>
            <a:xfrm rot="5400000">
              <a:off x="5746909" y="1621931"/>
              <a:ext cx="512346" cy="599348"/>
            </a:xfrm>
            <a:prstGeom prst="rightArrow">
              <a:avLst>
                <a:gd name="adj1" fmla="val 60000"/>
                <a:gd name="adj2" fmla="val 50000"/>
              </a:avLst>
            </a:prstGeom>
            <a:solidFill>
              <a:srgbClr val="C9CB3C"/>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txBox="1"/>
            <p:nvPr/>
          </p:nvSpPr>
          <p:spPr>
            <a:xfrm>
              <a:off x="5823278" y="1665432"/>
              <a:ext cx="359608" cy="35864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libri"/>
                <a:buNone/>
              </a:pPr>
              <a:endParaRPr sz="1600">
                <a:solidFill>
                  <a:schemeClr val="lt1"/>
                </a:solidFill>
                <a:latin typeface="Calibri"/>
                <a:ea typeface="Calibri"/>
                <a:cs typeface="Calibri"/>
                <a:sym typeface="Calibri"/>
              </a:endParaRPr>
            </a:p>
          </p:txBody>
        </p:sp>
        <p:sp>
          <p:nvSpPr>
            <p:cNvPr id="302" name="Google Shape;302;p17"/>
            <p:cNvSpPr/>
            <p:nvPr/>
          </p:nvSpPr>
          <p:spPr>
            <a:xfrm>
              <a:off x="4794718" y="2419451"/>
              <a:ext cx="2416726" cy="1450036"/>
            </a:xfrm>
            <a:prstGeom prst="roundRect">
              <a:avLst>
                <a:gd name="adj" fmla="val 10000"/>
              </a:avLst>
            </a:prstGeom>
            <a:solidFill>
              <a:srgbClr val="D1B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txBox="1"/>
            <p:nvPr/>
          </p:nvSpPr>
          <p:spPr>
            <a:xfrm>
              <a:off x="4837188" y="2461921"/>
              <a:ext cx="2331786" cy="13650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Algerian"/>
                <a:buNone/>
              </a:pPr>
              <a:r>
                <a:rPr lang="en-IN" sz="2000">
                  <a:solidFill>
                    <a:schemeClr val="dk1"/>
                  </a:solidFill>
                  <a:latin typeface="Algerian"/>
                  <a:ea typeface="Algerian"/>
                  <a:cs typeface="Algerian"/>
                  <a:sym typeface="Algerian"/>
                </a:rPr>
                <a:t>Train Test Spilt</a:t>
              </a:r>
              <a:endParaRPr/>
            </a:p>
          </p:txBody>
        </p:sp>
        <p:sp>
          <p:nvSpPr>
            <p:cNvPr id="304" name="Google Shape;304;p17"/>
            <p:cNvSpPr/>
            <p:nvPr/>
          </p:nvSpPr>
          <p:spPr>
            <a:xfrm rot="10800000">
              <a:off x="4069700" y="2844795"/>
              <a:ext cx="512346" cy="599348"/>
            </a:xfrm>
            <a:prstGeom prst="rightArrow">
              <a:avLst>
                <a:gd name="adj1" fmla="val 60000"/>
                <a:gd name="adj2" fmla="val 50000"/>
              </a:avLst>
            </a:prstGeom>
            <a:solidFill>
              <a:srgbClr val="DD9C2E"/>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txBox="1"/>
            <p:nvPr/>
          </p:nvSpPr>
          <p:spPr>
            <a:xfrm>
              <a:off x="4223404" y="2964665"/>
              <a:ext cx="358642" cy="35960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libri"/>
                <a:buNone/>
              </a:pPr>
              <a:endParaRPr sz="1600">
                <a:solidFill>
                  <a:schemeClr val="lt1"/>
                </a:solidFill>
                <a:latin typeface="Calibri"/>
                <a:ea typeface="Calibri"/>
                <a:cs typeface="Calibri"/>
                <a:sym typeface="Calibri"/>
              </a:endParaRPr>
            </a:p>
          </p:txBody>
        </p:sp>
        <p:sp>
          <p:nvSpPr>
            <p:cNvPr id="306" name="Google Shape;306;p17"/>
            <p:cNvSpPr/>
            <p:nvPr/>
          </p:nvSpPr>
          <p:spPr>
            <a:xfrm>
              <a:off x="1411301" y="2419451"/>
              <a:ext cx="2416726" cy="1450036"/>
            </a:xfrm>
            <a:prstGeom prst="roundRect">
              <a:avLst>
                <a:gd name="adj" fmla="val 10000"/>
              </a:avLst>
            </a:prstGeom>
            <a:solidFill>
              <a:srgbClr val="DD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txBox="1"/>
            <p:nvPr/>
          </p:nvSpPr>
          <p:spPr>
            <a:xfrm>
              <a:off x="1453771" y="2461921"/>
              <a:ext cx="2331786" cy="136509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Algerian"/>
                <a:buNone/>
              </a:pPr>
              <a:r>
                <a:rPr lang="en-IN" sz="2000">
                  <a:solidFill>
                    <a:schemeClr val="dk1"/>
                  </a:solidFill>
                  <a:latin typeface="Algerian"/>
                  <a:ea typeface="Algerian"/>
                  <a:cs typeface="Algerian"/>
                  <a:sym typeface="Algerian"/>
                </a:rPr>
                <a:t>Encoding</a:t>
              </a:r>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1279"/>
    </mc:Choice>
    <mc:Fallback>
      <p:transition spd="slow" advTm="21279"/>
    </mc:Fallback>
  </mc:AlternateContent>
  <p:extLst>
    <p:ext uri="{E180D4A7-C9FB-4DFB-919C-405C955672EB}">
      <p14:showEvtLst xmlns:p14="http://schemas.microsoft.com/office/powerpoint/2010/main">
        <p14:playEvt time="629" objId="2"/>
        <p14:stopEvt time="20755"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4"/>
          <p:cNvSpPr txBox="1"/>
          <p:nvPr/>
        </p:nvSpPr>
        <p:spPr>
          <a:xfrm>
            <a:off x="649356" y="781877"/>
            <a:ext cx="46515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u="sng">
                <a:solidFill>
                  <a:schemeClr val="lt1"/>
                </a:solidFill>
                <a:latin typeface="Algerian"/>
                <a:ea typeface="Algerian"/>
                <a:cs typeface="Algerian"/>
                <a:sym typeface="Algerian"/>
              </a:rPr>
              <a:t>Feature Engineering:</a:t>
            </a:r>
            <a:endParaRPr/>
          </a:p>
        </p:txBody>
      </p:sp>
      <p:grpSp>
        <p:nvGrpSpPr>
          <p:cNvPr id="261" name="Google Shape;261;p14"/>
          <p:cNvGrpSpPr/>
          <p:nvPr/>
        </p:nvGrpSpPr>
        <p:grpSpPr>
          <a:xfrm>
            <a:off x="2491409" y="3299791"/>
            <a:ext cx="8534399" cy="2838540"/>
            <a:chOff x="0" y="0"/>
            <a:chExt cx="8534399" cy="2838540"/>
          </a:xfrm>
        </p:grpSpPr>
        <p:sp>
          <p:nvSpPr>
            <p:cNvPr id="262" name="Google Shape;262;p14"/>
            <p:cNvSpPr/>
            <p:nvPr/>
          </p:nvSpPr>
          <p:spPr>
            <a:xfrm>
              <a:off x="0" y="0"/>
              <a:ext cx="7254240" cy="1277343"/>
            </a:xfrm>
            <a:prstGeom prst="roundRect">
              <a:avLst>
                <a:gd name="adj" fmla="val 10000"/>
              </a:avLst>
            </a:prstGeom>
            <a:solidFill>
              <a:srgbClr val="8FB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txBox="1"/>
            <p:nvPr/>
          </p:nvSpPr>
          <p:spPr>
            <a:xfrm>
              <a:off x="37412" y="37412"/>
              <a:ext cx="5934006" cy="1202519"/>
            </a:xfrm>
            <a:prstGeom prst="rect">
              <a:avLst/>
            </a:prstGeom>
            <a:noFill/>
            <a:ln>
              <a:noFill/>
            </a:ln>
          </p:spPr>
          <p:txBody>
            <a:bodyPr spcFirstLastPara="1" wrap="square" lIns="167625" tIns="167625" rIns="167625" bIns="167625" anchor="ctr" anchorCtr="0">
              <a:noAutofit/>
            </a:bodyPr>
            <a:lstStyle/>
            <a:p>
              <a:pPr marL="0" marR="0" lvl="0" indent="0" algn="l" rtl="0">
                <a:lnSpc>
                  <a:spcPct val="90000"/>
                </a:lnSpc>
                <a:spcBef>
                  <a:spcPts val="0"/>
                </a:spcBef>
                <a:spcAft>
                  <a:spcPts val="0"/>
                </a:spcAft>
                <a:buClr>
                  <a:schemeClr val="lt1"/>
                </a:buClr>
                <a:buSzPts val="4400"/>
                <a:buFont typeface="Algerian"/>
                <a:buNone/>
              </a:pPr>
              <a:r>
                <a:rPr lang="en-IN" sz="4400">
                  <a:solidFill>
                    <a:schemeClr val="lt1"/>
                  </a:solidFill>
                  <a:latin typeface="Algerian"/>
                  <a:ea typeface="Algerian"/>
                  <a:cs typeface="Algerian"/>
                  <a:sym typeface="Algerian"/>
                </a:rPr>
                <a:t>      Missing Values</a:t>
              </a:r>
              <a:endParaRPr/>
            </a:p>
          </p:txBody>
        </p:sp>
        <p:sp>
          <p:nvSpPr>
            <p:cNvPr id="264" name="Google Shape;264;p14"/>
            <p:cNvSpPr/>
            <p:nvPr/>
          </p:nvSpPr>
          <p:spPr>
            <a:xfrm>
              <a:off x="1280159" y="1561197"/>
              <a:ext cx="7254240" cy="1277343"/>
            </a:xfrm>
            <a:prstGeom prst="roundRect">
              <a:avLst>
                <a:gd name="adj" fmla="val 10000"/>
              </a:avLst>
            </a:prstGeom>
            <a:solidFill>
              <a:srgbClr val="DD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txBox="1"/>
            <p:nvPr/>
          </p:nvSpPr>
          <p:spPr>
            <a:xfrm>
              <a:off x="1317571" y="1598609"/>
              <a:ext cx="5068982" cy="1202519"/>
            </a:xfrm>
            <a:prstGeom prst="rect">
              <a:avLst/>
            </a:prstGeom>
            <a:noFill/>
            <a:ln>
              <a:noFill/>
            </a:ln>
          </p:spPr>
          <p:txBody>
            <a:bodyPr spcFirstLastPara="1" wrap="square" lIns="118100" tIns="118100" rIns="118100" bIns="118100" anchor="ctr" anchorCtr="0">
              <a:noAutofit/>
            </a:bodyPr>
            <a:lstStyle/>
            <a:p>
              <a:pPr marL="0" marR="0" lvl="0" indent="0" algn="l" rtl="0">
                <a:lnSpc>
                  <a:spcPct val="90000"/>
                </a:lnSpc>
                <a:spcBef>
                  <a:spcPts val="0"/>
                </a:spcBef>
                <a:spcAft>
                  <a:spcPts val="0"/>
                </a:spcAft>
                <a:buClr>
                  <a:schemeClr val="lt1"/>
                </a:buClr>
                <a:buSzPts val="3100"/>
                <a:buFont typeface="Calibri"/>
                <a:buNone/>
              </a:pPr>
              <a:r>
                <a:rPr lang="en-IN" sz="3100">
                  <a:solidFill>
                    <a:schemeClr val="lt1"/>
                  </a:solidFill>
                  <a:latin typeface="Calibri"/>
                  <a:ea typeface="Calibri"/>
                  <a:cs typeface="Calibri"/>
                  <a:sym typeface="Calibri"/>
                </a:rPr>
                <a:t>                                                             		  		</a:t>
              </a:r>
              <a:r>
                <a:rPr lang="en-IN" sz="4400">
                  <a:solidFill>
                    <a:schemeClr val="lt1"/>
                  </a:solidFill>
                  <a:latin typeface="Algerian"/>
                  <a:ea typeface="Algerian"/>
                  <a:cs typeface="Algerian"/>
                  <a:sym typeface="Algerian"/>
                </a:rPr>
                <a:t>Outliers</a:t>
              </a:r>
              <a:endParaRPr/>
            </a:p>
            <a:p>
              <a:pPr marL="0" marR="0" lvl="0" indent="0" algn="l" rtl="0">
                <a:lnSpc>
                  <a:spcPct val="90000"/>
                </a:lnSpc>
                <a:spcBef>
                  <a:spcPts val="1540"/>
                </a:spcBef>
                <a:spcAft>
                  <a:spcPts val="0"/>
                </a:spcAft>
                <a:buClr>
                  <a:schemeClr val="lt1"/>
                </a:buClr>
                <a:buSzPts val="3100"/>
                <a:buFont typeface="Calibri"/>
                <a:buNone/>
              </a:pPr>
              <a:endParaRPr sz="3100">
                <a:solidFill>
                  <a:schemeClr val="lt1"/>
                </a:solidFill>
                <a:latin typeface="Calibri"/>
                <a:ea typeface="Calibri"/>
                <a:cs typeface="Calibri"/>
                <a:sym typeface="Calibri"/>
              </a:endParaRPr>
            </a:p>
          </p:txBody>
        </p:sp>
        <p:sp>
          <p:nvSpPr>
            <p:cNvPr id="266" name="Google Shape;266;p14"/>
            <p:cNvSpPr/>
            <p:nvPr/>
          </p:nvSpPr>
          <p:spPr>
            <a:xfrm>
              <a:off x="6423966" y="1004133"/>
              <a:ext cx="830273" cy="830273"/>
            </a:xfrm>
            <a:prstGeom prst="downArrow">
              <a:avLst>
                <a:gd name="adj1" fmla="val 55000"/>
                <a:gd name="adj2" fmla="val 45000"/>
              </a:avLst>
            </a:prstGeom>
            <a:solidFill>
              <a:srgbClr val="DAE5CD">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txBox="1"/>
            <p:nvPr/>
          </p:nvSpPr>
          <p:spPr>
            <a:xfrm>
              <a:off x="6610777" y="1004133"/>
              <a:ext cx="456651" cy="624780"/>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3600"/>
                <a:buFont typeface="Calibri"/>
                <a:buNone/>
              </a:pPr>
              <a:endParaRPr sz="3600">
                <a:solidFill>
                  <a:schemeClr val="lt1"/>
                </a:solidFill>
                <a:latin typeface="Calibri"/>
                <a:ea typeface="Calibri"/>
                <a:cs typeface="Calibri"/>
                <a:sym typeface="Calibri"/>
              </a:endParaRPr>
            </a:p>
          </p:txBody>
        </p:sp>
      </p:grpSp>
      <p:sp>
        <p:nvSpPr>
          <p:cNvPr id="268" name="Google Shape;268;p14"/>
          <p:cNvSpPr txBox="1"/>
          <p:nvPr/>
        </p:nvSpPr>
        <p:spPr>
          <a:xfrm>
            <a:off x="795129" y="1815548"/>
            <a:ext cx="967408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Algerian"/>
                <a:ea typeface="Algerian"/>
                <a:cs typeface="Algerian"/>
                <a:sym typeface="Algerian"/>
              </a:rPr>
              <a:t>Data Pre-processing:</a:t>
            </a:r>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9971"/>
    </mc:Choice>
    <mc:Fallback>
      <p:transition spd="slow" advTm="9971"/>
    </mc:Fallback>
  </mc:AlternateContent>
  <p:extLst>
    <p:ext uri="{E180D4A7-C9FB-4DFB-919C-405C955672EB}">
      <p14:showEvtLst xmlns:p14="http://schemas.microsoft.com/office/powerpoint/2010/main">
        <p14:playEvt time="434" objId="2"/>
        <p14:stopEvt time="8863"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5"/>
          <p:cNvSpPr txBox="1"/>
          <p:nvPr/>
        </p:nvSpPr>
        <p:spPr>
          <a:xfrm>
            <a:off x="490330" y="689113"/>
            <a:ext cx="30428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lgerian"/>
                <a:ea typeface="Algerian"/>
                <a:cs typeface="Algerian"/>
                <a:sym typeface="Algerian"/>
              </a:rPr>
              <a:t>Missing values:</a:t>
            </a:r>
            <a:endParaRPr/>
          </a:p>
        </p:txBody>
      </p:sp>
      <p:sp>
        <p:nvSpPr>
          <p:cNvPr id="274" name="Google Shape;274;p15"/>
          <p:cNvSpPr txBox="1"/>
          <p:nvPr/>
        </p:nvSpPr>
        <p:spPr>
          <a:xfrm>
            <a:off x="2173357" y="1472818"/>
            <a:ext cx="5658678"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u="none" strike="noStrike" dirty="0">
                <a:solidFill>
                  <a:schemeClr val="lt1"/>
                </a:solidFill>
                <a:latin typeface="Algerian"/>
                <a:ea typeface="Algerian"/>
                <a:cs typeface="Algerian"/>
                <a:sym typeface="Algerian"/>
              </a:rPr>
              <a:t>1.Transmission </a:t>
            </a:r>
            <a:endParaRPr dirty="0"/>
          </a:p>
          <a:p>
            <a:pPr marL="0" marR="0" lvl="0" indent="0" algn="l" rtl="0">
              <a:spcBef>
                <a:spcPts val="0"/>
              </a:spcBef>
              <a:spcAft>
                <a:spcPts val="0"/>
              </a:spcAft>
              <a:buNone/>
            </a:pPr>
            <a:r>
              <a:rPr lang="en-IN" sz="2800" b="0" i="0" u="none" strike="noStrike" dirty="0">
                <a:solidFill>
                  <a:schemeClr val="lt1"/>
                </a:solidFill>
                <a:latin typeface="Algerian"/>
                <a:ea typeface="Algerian"/>
                <a:cs typeface="Algerian"/>
                <a:sym typeface="Algerian"/>
              </a:rPr>
              <a:t>2.Insurance</a:t>
            </a:r>
            <a:endParaRPr dirty="0"/>
          </a:p>
          <a:p>
            <a:pPr marL="0" marR="0" lvl="0" indent="0" algn="l" rtl="0">
              <a:spcBef>
                <a:spcPts val="0"/>
              </a:spcBef>
              <a:spcAft>
                <a:spcPts val="0"/>
              </a:spcAft>
              <a:buNone/>
            </a:pPr>
            <a:r>
              <a:rPr lang="en-IN" sz="2800" b="0" i="0" u="none" strike="noStrike" dirty="0">
                <a:solidFill>
                  <a:schemeClr val="lt1"/>
                </a:solidFill>
                <a:latin typeface="Algerian"/>
                <a:ea typeface="Algerian"/>
                <a:cs typeface="Algerian"/>
                <a:sym typeface="Algerian"/>
              </a:rPr>
              <a:t>3.kilometres </a:t>
            </a:r>
            <a:endParaRPr dirty="0"/>
          </a:p>
          <a:p>
            <a:pPr marL="0" marR="0" lvl="0" indent="0" algn="l" rtl="0">
              <a:spcBef>
                <a:spcPts val="0"/>
              </a:spcBef>
              <a:spcAft>
                <a:spcPts val="0"/>
              </a:spcAft>
              <a:buNone/>
            </a:pPr>
            <a:r>
              <a:rPr lang="en-IN" sz="2800" b="0" i="0" u="none" strike="noStrike" dirty="0">
                <a:solidFill>
                  <a:schemeClr val="lt1"/>
                </a:solidFill>
                <a:latin typeface="Algerian"/>
                <a:ea typeface="Algerian"/>
                <a:cs typeface="Algerian"/>
                <a:sym typeface="Algerian"/>
              </a:rPr>
              <a:t>4.type of insurance</a:t>
            </a:r>
            <a:endParaRPr dirty="0"/>
          </a:p>
        </p:txBody>
      </p:sp>
      <p:sp>
        <p:nvSpPr>
          <p:cNvPr id="275" name="Google Shape;275;p15"/>
          <p:cNvSpPr txBox="1"/>
          <p:nvPr/>
        </p:nvSpPr>
        <p:spPr>
          <a:xfrm>
            <a:off x="490330" y="4200939"/>
            <a:ext cx="386836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Algerian"/>
                <a:ea typeface="Algerian"/>
                <a:cs typeface="Algerian"/>
                <a:sym typeface="Algerian"/>
              </a:rPr>
              <a:t>Methods of Imputation:</a:t>
            </a:r>
            <a:endParaRPr/>
          </a:p>
        </p:txBody>
      </p:sp>
      <p:sp>
        <p:nvSpPr>
          <p:cNvPr id="276" name="Google Shape;276;p15"/>
          <p:cNvSpPr txBox="1"/>
          <p:nvPr/>
        </p:nvSpPr>
        <p:spPr>
          <a:xfrm>
            <a:off x="1351722" y="4916557"/>
            <a:ext cx="10840278" cy="1815882"/>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lt1"/>
              </a:buClr>
              <a:buSzPts val="2800"/>
              <a:buFont typeface="Calibri"/>
              <a:buAutoNum type="arabicPeriod"/>
            </a:pPr>
            <a:r>
              <a:rPr lang="en-IN" sz="2800" b="0" i="0" u="none" strike="noStrike" dirty="0">
                <a:solidFill>
                  <a:schemeClr val="lt1"/>
                </a:solidFill>
                <a:latin typeface="Algerian"/>
                <a:ea typeface="Algerian"/>
                <a:cs typeface="Algerian"/>
                <a:sym typeface="Algerian"/>
              </a:rPr>
              <a:t>Hot Deck Imputation(D&amp;NR) –Random and deterministic </a:t>
            </a:r>
            <a:endParaRPr dirty="0"/>
          </a:p>
          <a:p>
            <a:pPr marL="514350" marR="0" lvl="0" indent="-514350" algn="l" rtl="0">
              <a:spcBef>
                <a:spcPts val="0"/>
              </a:spcBef>
              <a:spcAft>
                <a:spcPts val="0"/>
              </a:spcAft>
              <a:buClr>
                <a:schemeClr val="lt1"/>
              </a:buClr>
              <a:buSzPts val="2800"/>
              <a:buFont typeface="Calibri"/>
              <a:buAutoNum type="arabicPeriod"/>
            </a:pPr>
            <a:r>
              <a:rPr lang="en-IN" sz="2800" b="0" i="0" u="none" strike="noStrike" dirty="0">
                <a:solidFill>
                  <a:schemeClr val="lt1"/>
                </a:solidFill>
                <a:latin typeface="Algerian"/>
                <a:ea typeface="Algerian"/>
                <a:cs typeface="Algerian"/>
                <a:sym typeface="Algerian"/>
              </a:rPr>
              <a:t>Simple imputer-</a:t>
            </a:r>
            <a:endParaRPr dirty="0"/>
          </a:p>
          <a:p>
            <a:pPr marL="514350" marR="0" lvl="0" indent="-514350" algn="l" rtl="0">
              <a:spcBef>
                <a:spcPts val="0"/>
              </a:spcBef>
              <a:spcAft>
                <a:spcPts val="0"/>
              </a:spcAft>
              <a:buClr>
                <a:schemeClr val="lt1"/>
              </a:buClr>
              <a:buSzPts val="2800"/>
              <a:buFont typeface="Calibri"/>
              <a:buAutoNum type="arabicPeriod"/>
            </a:pPr>
            <a:r>
              <a:rPr lang="en-IN" sz="2800" b="0" i="0" u="none" strike="noStrike" dirty="0">
                <a:solidFill>
                  <a:schemeClr val="lt1"/>
                </a:solidFill>
                <a:latin typeface="Algerian"/>
                <a:ea typeface="Algerian"/>
                <a:cs typeface="Algerian"/>
                <a:sym typeface="Algerian"/>
              </a:rPr>
              <a:t>Iterative Imputer.</a:t>
            </a:r>
            <a:endParaRPr sz="2800" dirty="0">
              <a:solidFill>
                <a:schemeClr val="lt1"/>
              </a:solidFill>
              <a:latin typeface="Algerian"/>
              <a:ea typeface="Algerian"/>
              <a:cs typeface="Algerian"/>
              <a:sym typeface="Algerian"/>
            </a:endParaRPr>
          </a:p>
          <a:p>
            <a:pPr marL="0" marR="0" lvl="0" indent="0" algn="l" rtl="0">
              <a:spcBef>
                <a:spcPts val="0"/>
              </a:spcBef>
              <a:spcAft>
                <a:spcPts val="0"/>
              </a:spcAft>
              <a:buNone/>
            </a:pPr>
            <a:r>
              <a:rPr lang="en-IN" sz="2800" dirty="0">
                <a:solidFill>
                  <a:schemeClr val="lt1"/>
                </a:solidFill>
                <a:latin typeface="Algerian"/>
                <a:ea typeface="Algerian"/>
                <a:cs typeface="Algerian"/>
                <a:sym typeface="Algerian"/>
              </a:rPr>
              <a:t>4.  Data wig</a:t>
            </a:r>
            <a:endParaRPr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4050"/>
    </mc:Choice>
    <mc:Fallback>
      <p:transition spd="slow" advTm="34050"/>
    </mc:Fallback>
  </mc:AlternateContent>
  <p:extLst>
    <p:ext uri="{E180D4A7-C9FB-4DFB-919C-405C955672EB}">
      <p14:showEvtLst xmlns:p14="http://schemas.microsoft.com/office/powerpoint/2010/main">
        <p14:playEvt time="500" objId="3"/>
        <p14:stopEvt time="33533" objId="3"/>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p:nvPr/>
        </p:nvSpPr>
        <p:spPr>
          <a:xfrm>
            <a:off x="675861" y="450575"/>
            <a:ext cx="502821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Detecting Outliners:</a:t>
            </a:r>
            <a:endParaRPr/>
          </a:p>
        </p:txBody>
      </p:sp>
      <p:sp>
        <p:nvSpPr>
          <p:cNvPr id="282" name="Google Shape;282;p16"/>
          <p:cNvSpPr txBox="1"/>
          <p:nvPr/>
        </p:nvSpPr>
        <p:spPr>
          <a:xfrm>
            <a:off x="1696278" y="1232452"/>
            <a:ext cx="4681090" cy="2246769"/>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lt1"/>
              </a:buClr>
              <a:buSzPts val="2800"/>
              <a:buFont typeface="Noto Sans Symbols"/>
              <a:buChar char="⮚"/>
            </a:pPr>
            <a:r>
              <a:rPr lang="en-IN" sz="2800" b="0" i="0" u="none" strike="noStrike">
                <a:solidFill>
                  <a:schemeClr val="lt1"/>
                </a:solidFill>
                <a:latin typeface="Algerian"/>
                <a:ea typeface="Algerian"/>
                <a:cs typeface="Algerian"/>
                <a:sym typeface="Algerian"/>
              </a:rPr>
              <a:t>Boxplot</a:t>
            </a:r>
            <a:endParaRPr/>
          </a:p>
          <a:p>
            <a:pPr marL="457200" marR="0" lvl="0" indent="-457200" algn="l" rtl="0">
              <a:spcBef>
                <a:spcPts val="0"/>
              </a:spcBef>
              <a:spcAft>
                <a:spcPts val="0"/>
              </a:spcAft>
              <a:buClr>
                <a:schemeClr val="lt1"/>
              </a:buClr>
              <a:buSzPts val="2800"/>
              <a:buFont typeface="Noto Sans Symbols"/>
              <a:buChar char="⮚"/>
            </a:pPr>
            <a:r>
              <a:rPr lang="en-IN" sz="2800" b="0" i="0" u="none" strike="noStrike">
                <a:solidFill>
                  <a:schemeClr val="lt1"/>
                </a:solidFill>
                <a:latin typeface="Algerian"/>
                <a:ea typeface="Algerian"/>
                <a:cs typeface="Algerian"/>
                <a:sym typeface="Algerian"/>
              </a:rPr>
              <a:t>Inter quartile range</a:t>
            </a:r>
            <a:endParaRPr/>
          </a:p>
          <a:p>
            <a:pPr marL="457200" marR="0" lvl="0" indent="-457200" algn="l" rtl="0">
              <a:spcBef>
                <a:spcPts val="0"/>
              </a:spcBef>
              <a:spcAft>
                <a:spcPts val="0"/>
              </a:spcAft>
              <a:buClr>
                <a:schemeClr val="lt1"/>
              </a:buClr>
              <a:buSzPts val="2800"/>
              <a:buFont typeface="Noto Sans Symbols"/>
              <a:buChar char="⮚"/>
            </a:pPr>
            <a:r>
              <a:rPr lang="en-IN" sz="2800" b="0" i="0" u="none" strike="noStrike">
                <a:solidFill>
                  <a:schemeClr val="lt1"/>
                </a:solidFill>
                <a:latin typeface="Algerian"/>
                <a:ea typeface="Algerian"/>
                <a:cs typeface="Algerian"/>
                <a:sym typeface="Algerian"/>
              </a:rPr>
              <a:t>Isolation Forest </a:t>
            </a:r>
            <a:endParaRPr/>
          </a:p>
          <a:p>
            <a:pPr marL="457200" marR="0" lvl="0" indent="-457200" algn="l" rtl="0">
              <a:spcBef>
                <a:spcPts val="0"/>
              </a:spcBef>
              <a:spcAft>
                <a:spcPts val="0"/>
              </a:spcAft>
              <a:buClr>
                <a:schemeClr val="lt1"/>
              </a:buClr>
              <a:buSzPts val="2800"/>
              <a:buFont typeface="Noto Sans Symbols"/>
              <a:buChar char="⮚"/>
            </a:pPr>
            <a:r>
              <a:rPr lang="en-IN" sz="2800" b="0" i="0" u="none" strike="noStrike">
                <a:solidFill>
                  <a:schemeClr val="lt1"/>
                </a:solidFill>
                <a:latin typeface="Algerian"/>
                <a:ea typeface="Algerian"/>
                <a:cs typeface="Algerian"/>
                <a:sym typeface="Algerian"/>
              </a:rPr>
              <a:t> z score</a:t>
            </a:r>
            <a:endParaRPr/>
          </a:p>
          <a:p>
            <a:pPr marL="457200" marR="0" lvl="0" indent="-457200" algn="l" rtl="0">
              <a:spcBef>
                <a:spcPts val="0"/>
              </a:spcBef>
              <a:spcAft>
                <a:spcPts val="0"/>
              </a:spcAft>
              <a:buClr>
                <a:schemeClr val="lt1"/>
              </a:buClr>
              <a:buSzPts val="2800"/>
              <a:buFont typeface="Noto Sans Symbols"/>
              <a:buChar char="⮚"/>
            </a:pPr>
            <a:r>
              <a:rPr lang="en-IN" sz="2800">
                <a:solidFill>
                  <a:schemeClr val="lt1"/>
                </a:solidFill>
                <a:latin typeface="Algerian"/>
                <a:ea typeface="Algerian"/>
                <a:cs typeface="Algerian"/>
                <a:sym typeface="Algerian"/>
              </a:rPr>
              <a:t>Scatter plots</a:t>
            </a:r>
            <a:endParaRPr/>
          </a:p>
        </p:txBody>
      </p:sp>
      <p:sp>
        <p:nvSpPr>
          <p:cNvPr id="283" name="Google Shape;283;p16"/>
          <p:cNvSpPr txBox="1"/>
          <p:nvPr/>
        </p:nvSpPr>
        <p:spPr>
          <a:xfrm>
            <a:off x="7593497" y="450575"/>
            <a:ext cx="276123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Attributes </a:t>
            </a:r>
            <a:endParaRPr/>
          </a:p>
        </p:txBody>
      </p:sp>
      <p:sp>
        <p:nvSpPr>
          <p:cNvPr id="284" name="Google Shape;284;p16"/>
          <p:cNvSpPr txBox="1"/>
          <p:nvPr/>
        </p:nvSpPr>
        <p:spPr>
          <a:xfrm>
            <a:off x="7885043" y="1444487"/>
            <a:ext cx="1999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Algerian"/>
                <a:ea typeface="Algerian"/>
                <a:cs typeface="Algerian"/>
                <a:sym typeface="Algerian"/>
              </a:rPr>
              <a:t>Kilometres</a:t>
            </a:r>
            <a:endParaRPr/>
          </a:p>
        </p:txBody>
      </p:sp>
      <p:sp>
        <p:nvSpPr>
          <p:cNvPr id="285" name="Google Shape;285;p16"/>
          <p:cNvSpPr txBox="1"/>
          <p:nvPr/>
        </p:nvSpPr>
        <p:spPr>
          <a:xfrm>
            <a:off x="622852" y="3406218"/>
            <a:ext cx="414728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lgerian"/>
                <a:ea typeface="Algerian"/>
                <a:cs typeface="Algerian"/>
                <a:sym typeface="Algerian"/>
              </a:rPr>
              <a:t>Treatment Outliners</a:t>
            </a:r>
            <a:endParaRPr/>
          </a:p>
        </p:txBody>
      </p:sp>
      <p:sp>
        <p:nvSpPr>
          <p:cNvPr id="286" name="Google Shape;286;p16"/>
          <p:cNvSpPr txBox="1"/>
          <p:nvPr/>
        </p:nvSpPr>
        <p:spPr>
          <a:xfrm>
            <a:off x="1470991" y="4591543"/>
            <a:ext cx="10893287" cy="181588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lt1"/>
              </a:buClr>
              <a:buSzPts val="2800"/>
              <a:buFont typeface="Noto Sans Symbols"/>
              <a:buChar char="⮚"/>
            </a:pPr>
            <a:r>
              <a:rPr lang="en-IN" sz="2800">
                <a:solidFill>
                  <a:schemeClr val="lt1"/>
                </a:solidFill>
                <a:latin typeface="Algerian"/>
                <a:ea typeface="Algerian"/>
                <a:cs typeface="Algerian"/>
                <a:sym typeface="Algerian"/>
              </a:rPr>
              <a:t>Rectify</a:t>
            </a:r>
            <a:endParaRPr/>
          </a:p>
          <a:p>
            <a:pPr marL="457200" marR="0" lvl="0" indent="-457200" algn="l" rtl="0">
              <a:spcBef>
                <a:spcPts val="0"/>
              </a:spcBef>
              <a:spcAft>
                <a:spcPts val="0"/>
              </a:spcAft>
              <a:buClr>
                <a:schemeClr val="lt1"/>
              </a:buClr>
              <a:buSzPts val="2800"/>
              <a:buFont typeface="Noto Sans Symbols"/>
              <a:buChar char="⮚"/>
            </a:pPr>
            <a:r>
              <a:rPr lang="en-IN" sz="2800">
                <a:solidFill>
                  <a:schemeClr val="lt1"/>
                </a:solidFill>
                <a:latin typeface="Algerian"/>
                <a:ea typeface="Algerian"/>
                <a:cs typeface="Algerian"/>
                <a:sym typeface="Algerian"/>
              </a:rPr>
              <a:t>Remove </a:t>
            </a:r>
            <a:endParaRPr/>
          </a:p>
          <a:p>
            <a:pPr marL="457200" marR="0" lvl="0" indent="-457200" algn="l" rtl="0">
              <a:spcBef>
                <a:spcPts val="0"/>
              </a:spcBef>
              <a:spcAft>
                <a:spcPts val="0"/>
              </a:spcAft>
              <a:buClr>
                <a:schemeClr val="lt1"/>
              </a:buClr>
              <a:buSzPts val="2800"/>
              <a:buFont typeface="Noto Sans Symbols"/>
              <a:buChar char="⮚"/>
            </a:pPr>
            <a:r>
              <a:rPr lang="en-IN" sz="2800">
                <a:solidFill>
                  <a:schemeClr val="lt1"/>
                </a:solidFill>
                <a:latin typeface="Algerian"/>
                <a:ea typeface="Algerian"/>
                <a:cs typeface="Algerian"/>
                <a:sym typeface="Algerian"/>
              </a:rPr>
              <a:t>Censoring-winsorization , capping</a:t>
            </a:r>
            <a:endParaRPr/>
          </a:p>
          <a:p>
            <a:pPr marL="457200" marR="0" lvl="0" indent="-279400" algn="l" rtl="0">
              <a:spcBef>
                <a:spcPts val="0"/>
              </a:spcBef>
              <a:spcAft>
                <a:spcPts val="0"/>
              </a:spcAft>
              <a:buClr>
                <a:schemeClr val="lt1"/>
              </a:buClr>
              <a:buSzPts val="2800"/>
              <a:buFont typeface="Noto Sans Symbols"/>
              <a:buNone/>
            </a:pPr>
            <a:endParaRPr sz="2800">
              <a:solidFill>
                <a:schemeClr val="lt1"/>
              </a:solidFill>
              <a:latin typeface="Algerian"/>
              <a:ea typeface="Algerian"/>
              <a:cs typeface="Algerian"/>
              <a:sym typeface="Algerian"/>
            </a:endParaRPr>
          </a:p>
        </p:txBody>
      </p:sp>
      <p:pic>
        <p:nvPicPr>
          <p:cNvPr id="287" name="Google Shape;287;p16"/>
          <p:cNvPicPr preferRelativeResize="0"/>
          <p:nvPr/>
        </p:nvPicPr>
        <p:blipFill rotWithShape="1">
          <a:blip r:embed="rId4">
            <a:alphaModFix/>
          </a:blip>
          <a:srcRect/>
          <a:stretch/>
        </p:blipFill>
        <p:spPr>
          <a:xfrm>
            <a:off x="7885043" y="1951816"/>
            <a:ext cx="3718527" cy="2514600"/>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6163"/>
    </mc:Choice>
    <mc:Fallback>
      <p:transition spd="slow" advTm="36163"/>
    </mc:Fallback>
  </mc:AlternateContent>
  <p:extLst>
    <p:ext uri="{E180D4A7-C9FB-4DFB-919C-405C955672EB}">
      <p14:showEvtLst xmlns:p14="http://schemas.microsoft.com/office/powerpoint/2010/main">
        <p14:playEvt time="230"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1"/>
          <p:cNvSpPr txBox="1"/>
          <p:nvPr/>
        </p:nvSpPr>
        <p:spPr>
          <a:xfrm>
            <a:off x="1060174" y="1577008"/>
            <a:ext cx="5340626"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Price 4.516217</a:t>
            </a:r>
            <a:endParaRPr/>
          </a:p>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Rating -2.365610 </a:t>
            </a:r>
            <a:endParaRPr/>
          </a:p>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city 0.219366 Kilometres</a:t>
            </a:r>
            <a:r>
              <a:rPr lang="en-IN" sz="3200">
                <a:solidFill>
                  <a:schemeClr val="lt1"/>
                </a:solidFill>
                <a:latin typeface="Algerian"/>
                <a:ea typeface="Algerian"/>
                <a:cs typeface="Algerian"/>
                <a:sym typeface="Algerian"/>
              </a:rPr>
              <a:t>=</a:t>
            </a:r>
            <a:r>
              <a:rPr lang="en-IN" sz="3200" b="0" i="0">
                <a:solidFill>
                  <a:schemeClr val="lt1"/>
                </a:solidFill>
                <a:latin typeface="Algerian"/>
                <a:ea typeface="Algerian"/>
                <a:cs typeface="Algerian"/>
                <a:sym typeface="Algerian"/>
              </a:rPr>
              <a:t> 2.291942 </a:t>
            </a:r>
            <a:endParaRPr/>
          </a:p>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year -0.881832 </a:t>
            </a:r>
            <a:endParaRPr/>
          </a:p>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month 0.205750</a:t>
            </a:r>
            <a:endParaRPr sz="3200">
              <a:solidFill>
                <a:schemeClr val="lt1"/>
              </a:solidFill>
              <a:latin typeface="Algerian"/>
              <a:ea typeface="Algerian"/>
              <a:cs typeface="Algerian"/>
              <a:sym typeface="Algerian"/>
            </a:endParaRPr>
          </a:p>
        </p:txBody>
      </p:sp>
      <p:sp>
        <p:nvSpPr>
          <p:cNvPr id="237" name="Google Shape;237;p11"/>
          <p:cNvSpPr txBox="1"/>
          <p:nvPr/>
        </p:nvSpPr>
        <p:spPr>
          <a:xfrm>
            <a:off x="6970643" y="1577008"/>
            <a:ext cx="4929809"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Price 44.777339 </a:t>
            </a:r>
            <a:endParaRPr/>
          </a:p>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Rating 9.710756</a:t>
            </a:r>
            <a:endParaRPr/>
          </a:p>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 city -0.954903 Kilometres</a:t>
            </a:r>
            <a:r>
              <a:rPr lang="en-IN" sz="3200">
                <a:solidFill>
                  <a:schemeClr val="lt1"/>
                </a:solidFill>
                <a:latin typeface="Algerian"/>
                <a:ea typeface="Algerian"/>
                <a:cs typeface="Algerian"/>
                <a:sym typeface="Algerian"/>
              </a:rPr>
              <a:t>=</a:t>
            </a:r>
            <a:r>
              <a:rPr lang="en-IN" sz="3200" b="0" i="0">
                <a:solidFill>
                  <a:schemeClr val="lt1"/>
                </a:solidFill>
                <a:latin typeface="Algerian"/>
                <a:ea typeface="Algerian"/>
                <a:cs typeface="Algerian"/>
                <a:sym typeface="Algerian"/>
              </a:rPr>
              <a:t>20.003382 </a:t>
            </a:r>
            <a:endParaRPr/>
          </a:p>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year 1.381351 </a:t>
            </a:r>
            <a:endParaRPr/>
          </a:p>
          <a:p>
            <a:pPr marL="0" marR="0" lvl="0" indent="0" algn="l" rtl="0">
              <a:spcBef>
                <a:spcPts val="0"/>
              </a:spcBef>
              <a:spcAft>
                <a:spcPts val="0"/>
              </a:spcAft>
              <a:buNone/>
            </a:pPr>
            <a:r>
              <a:rPr lang="en-IN" sz="3200" b="0" i="0">
                <a:solidFill>
                  <a:schemeClr val="lt1"/>
                </a:solidFill>
                <a:latin typeface="Algerian"/>
                <a:ea typeface="Algerian"/>
                <a:cs typeface="Algerian"/>
                <a:sym typeface="Algerian"/>
              </a:rPr>
              <a:t>month -1.2903557</a:t>
            </a:r>
            <a:endParaRPr sz="3200">
              <a:solidFill>
                <a:schemeClr val="lt1"/>
              </a:solidFill>
              <a:latin typeface="Algerian"/>
              <a:ea typeface="Algerian"/>
              <a:cs typeface="Algerian"/>
              <a:sym typeface="Algerian"/>
            </a:endParaRPr>
          </a:p>
        </p:txBody>
      </p:sp>
      <p:sp>
        <p:nvSpPr>
          <p:cNvPr id="238" name="Google Shape;238;p11"/>
          <p:cNvSpPr txBox="1"/>
          <p:nvPr/>
        </p:nvSpPr>
        <p:spPr>
          <a:xfrm>
            <a:off x="1868557" y="980661"/>
            <a:ext cx="222528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Skewness</a:t>
            </a:r>
            <a:endParaRPr/>
          </a:p>
        </p:txBody>
      </p:sp>
      <p:sp>
        <p:nvSpPr>
          <p:cNvPr id="239" name="Google Shape;239;p11"/>
          <p:cNvSpPr txBox="1"/>
          <p:nvPr/>
        </p:nvSpPr>
        <p:spPr>
          <a:xfrm>
            <a:off x="7209183" y="901148"/>
            <a:ext cx="276970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Kurtosis</a:t>
            </a:r>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1836"/>
    </mc:Choice>
    <mc:Fallback>
      <p:transition spd="slow" advTm="21836"/>
    </mc:Fallback>
  </mc:AlternateContent>
  <p:extLst>
    <p:ext uri="{E180D4A7-C9FB-4DFB-919C-405C955672EB}">
      <p14:showEvtLst xmlns:p14="http://schemas.microsoft.com/office/powerpoint/2010/main">
        <p14:playEvt time="355" objId="2"/>
        <p14:stopEvt time="21305" objId="2"/>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p:nvPr/>
        </p:nvSpPr>
        <p:spPr>
          <a:xfrm>
            <a:off x="410818" y="331305"/>
            <a:ext cx="33528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Algerian"/>
                <a:ea typeface="Algerian"/>
                <a:cs typeface="Algerian"/>
                <a:sym typeface="Algerian"/>
              </a:rPr>
              <a:t>Transformation:</a:t>
            </a:r>
            <a:endParaRPr/>
          </a:p>
        </p:txBody>
      </p:sp>
      <p:sp>
        <p:nvSpPr>
          <p:cNvPr id="313" name="Google Shape;313;p18"/>
          <p:cNvSpPr txBox="1"/>
          <p:nvPr/>
        </p:nvSpPr>
        <p:spPr>
          <a:xfrm>
            <a:off x="1126435" y="1245704"/>
            <a:ext cx="10721008"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chemeClr val="lt1"/>
                </a:solidFill>
                <a:latin typeface="Algerian"/>
                <a:ea typeface="Algerian"/>
                <a:cs typeface="Algerian"/>
                <a:sym typeface="Algerian"/>
              </a:rPr>
              <a:t>logarithmic Transformation</a:t>
            </a:r>
            <a:endParaRPr dirty="0"/>
          </a:p>
          <a:p>
            <a:pPr marL="0" marR="0" lvl="0" indent="0" algn="l" rtl="0">
              <a:spcBef>
                <a:spcPts val="0"/>
              </a:spcBef>
              <a:spcAft>
                <a:spcPts val="0"/>
              </a:spcAft>
              <a:buNone/>
            </a:pPr>
            <a:r>
              <a:rPr lang="en-IN" sz="2000" dirty="0" err="1">
                <a:solidFill>
                  <a:schemeClr val="lt1"/>
                </a:solidFill>
                <a:latin typeface="Algerian"/>
                <a:ea typeface="Algerian"/>
                <a:cs typeface="Algerian"/>
                <a:sym typeface="Algerian"/>
              </a:rPr>
              <a:t>df</a:t>
            </a:r>
            <a:r>
              <a:rPr lang="en-IN" sz="2000" dirty="0">
                <a:solidFill>
                  <a:schemeClr val="lt1"/>
                </a:solidFill>
                <a:latin typeface="Algerian"/>
                <a:ea typeface="Algerian"/>
                <a:cs typeface="Algerian"/>
                <a:sym typeface="Algerian"/>
              </a:rPr>
              <a:t>[</a:t>
            </a:r>
            <a:r>
              <a:rPr lang="en-IN" sz="2000" dirty="0" err="1">
                <a:solidFill>
                  <a:schemeClr val="lt1"/>
                </a:solidFill>
                <a:latin typeface="Algerian"/>
                <a:ea typeface="Algerian"/>
                <a:cs typeface="Algerian"/>
                <a:sym typeface="Algerian"/>
              </a:rPr>
              <a:t>i</a:t>
            </a:r>
            <a:r>
              <a:rPr lang="en-IN" sz="2000" dirty="0">
                <a:solidFill>
                  <a:schemeClr val="lt1"/>
                </a:solidFill>
                <a:latin typeface="Algerian"/>
                <a:ea typeface="Algerian"/>
                <a:cs typeface="Algerian"/>
                <a:sym typeface="Algerian"/>
              </a:rPr>
              <a:t>]=np.log(data[</a:t>
            </a:r>
            <a:r>
              <a:rPr lang="en-IN" sz="2000" dirty="0" err="1">
                <a:solidFill>
                  <a:schemeClr val="lt1"/>
                </a:solidFill>
                <a:latin typeface="Algerian"/>
                <a:ea typeface="Algerian"/>
                <a:cs typeface="Algerian"/>
                <a:sym typeface="Algerian"/>
              </a:rPr>
              <a:t>i</a:t>
            </a:r>
            <a:r>
              <a:rPr lang="en-IN" sz="2000" dirty="0">
                <a:solidFill>
                  <a:schemeClr val="lt1"/>
                </a:solidFill>
                <a:latin typeface="Algerian"/>
                <a:ea typeface="Algerian"/>
                <a:cs typeface="Algerian"/>
                <a:sym typeface="Algerian"/>
              </a:rPr>
              <a:t>]+1)</a:t>
            </a:r>
            <a:endParaRPr dirty="0"/>
          </a:p>
          <a:p>
            <a:pPr marL="0" marR="0" lvl="0" indent="0" algn="l" rtl="0">
              <a:spcBef>
                <a:spcPts val="0"/>
              </a:spcBef>
              <a:spcAft>
                <a:spcPts val="0"/>
              </a:spcAft>
              <a:buNone/>
            </a:pPr>
            <a:endParaRPr sz="2000" dirty="0">
              <a:solidFill>
                <a:schemeClr val="lt1"/>
              </a:solidFill>
              <a:latin typeface="Algerian"/>
              <a:ea typeface="Algerian"/>
              <a:cs typeface="Algerian"/>
              <a:sym typeface="Algerian"/>
            </a:endParaRPr>
          </a:p>
          <a:p>
            <a:pPr marL="0" marR="0" lvl="0" indent="0" algn="l" rtl="0">
              <a:spcBef>
                <a:spcPts val="0"/>
              </a:spcBef>
              <a:spcAft>
                <a:spcPts val="0"/>
              </a:spcAft>
              <a:buNone/>
            </a:pPr>
            <a:r>
              <a:rPr lang="en-IN" sz="2000" dirty="0">
                <a:solidFill>
                  <a:schemeClr val="lt1"/>
                </a:solidFill>
                <a:latin typeface="Algerian"/>
                <a:ea typeface="Algerian"/>
                <a:cs typeface="Algerian"/>
                <a:sym typeface="Algerian"/>
              </a:rPr>
              <a:t>Square root Transformation </a:t>
            </a:r>
            <a:endParaRPr dirty="0"/>
          </a:p>
          <a:p>
            <a:pPr marL="0" marR="0" lvl="0" indent="0" algn="l" rtl="0">
              <a:spcBef>
                <a:spcPts val="0"/>
              </a:spcBef>
              <a:spcAft>
                <a:spcPts val="0"/>
              </a:spcAft>
              <a:buNone/>
            </a:pPr>
            <a:r>
              <a:rPr lang="en-IN" sz="2000" dirty="0" err="1">
                <a:solidFill>
                  <a:schemeClr val="lt1"/>
                </a:solidFill>
                <a:latin typeface="Algerian"/>
                <a:ea typeface="Algerian"/>
                <a:cs typeface="Algerian"/>
                <a:sym typeface="Algerian"/>
              </a:rPr>
              <a:t>df</a:t>
            </a:r>
            <a:r>
              <a:rPr lang="en-IN" sz="2000" dirty="0">
                <a:solidFill>
                  <a:schemeClr val="lt1"/>
                </a:solidFill>
                <a:latin typeface="Algerian"/>
                <a:ea typeface="Algerian"/>
                <a:cs typeface="Algerian"/>
                <a:sym typeface="Algerian"/>
              </a:rPr>
              <a:t>[</a:t>
            </a:r>
            <a:r>
              <a:rPr lang="en-IN" sz="2000" dirty="0" err="1">
                <a:solidFill>
                  <a:schemeClr val="lt1"/>
                </a:solidFill>
                <a:latin typeface="Algerian"/>
                <a:ea typeface="Algerian"/>
                <a:cs typeface="Algerian"/>
                <a:sym typeface="Algerian"/>
              </a:rPr>
              <a:t>i</a:t>
            </a:r>
            <a:r>
              <a:rPr lang="en-IN" sz="2000" dirty="0">
                <a:solidFill>
                  <a:schemeClr val="lt1"/>
                </a:solidFill>
                <a:latin typeface="Algerian"/>
                <a:ea typeface="Algerian"/>
                <a:cs typeface="Algerian"/>
                <a:sym typeface="Algerian"/>
              </a:rPr>
              <a:t>]=</a:t>
            </a:r>
            <a:r>
              <a:rPr lang="en-IN" sz="2000" dirty="0" err="1">
                <a:solidFill>
                  <a:schemeClr val="lt1"/>
                </a:solidFill>
                <a:latin typeface="Algerian"/>
                <a:ea typeface="Algerian"/>
                <a:cs typeface="Algerian"/>
                <a:sym typeface="Algerian"/>
              </a:rPr>
              <a:t>df</a:t>
            </a:r>
            <a:r>
              <a:rPr lang="en-IN" sz="2000" dirty="0">
                <a:solidFill>
                  <a:schemeClr val="lt1"/>
                </a:solidFill>
                <a:latin typeface="Algerian"/>
                <a:ea typeface="Algerian"/>
                <a:cs typeface="Algerian"/>
                <a:sym typeface="Algerian"/>
              </a:rPr>
              <a:t>[</a:t>
            </a:r>
            <a:r>
              <a:rPr lang="en-IN" sz="2000" dirty="0" err="1">
                <a:solidFill>
                  <a:schemeClr val="lt1"/>
                </a:solidFill>
                <a:latin typeface="Algerian"/>
                <a:ea typeface="Algerian"/>
                <a:cs typeface="Algerian"/>
                <a:sym typeface="Algerian"/>
              </a:rPr>
              <a:t>i</a:t>
            </a:r>
            <a:r>
              <a:rPr lang="en-IN" sz="2000" dirty="0">
                <a:solidFill>
                  <a:schemeClr val="lt1"/>
                </a:solidFill>
                <a:latin typeface="Algerian"/>
                <a:ea typeface="Algerian"/>
                <a:cs typeface="Algerian"/>
                <a:sym typeface="Algerian"/>
              </a:rPr>
              <a:t>]**(1/2)</a:t>
            </a:r>
            <a:endParaRPr dirty="0"/>
          </a:p>
          <a:p>
            <a:pPr marL="0" marR="0" lvl="0" indent="0" algn="l" rtl="0">
              <a:spcBef>
                <a:spcPts val="0"/>
              </a:spcBef>
              <a:spcAft>
                <a:spcPts val="0"/>
              </a:spcAft>
              <a:buNone/>
            </a:pPr>
            <a:r>
              <a:rPr lang="en-IN" sz="2000" dirty="0" err="1">
                <a:solidFill>
                  <a:schemeClr val="lt1"/>
                </a:solidFill>
                <a:latin typeface="Algerian"/>
                <a:ea typeface="Algerian"/>
                <a:cs typeface="Algerian"/>
                <a:sym typeface="Algerian"/>
              </a:rPr>
              <a:t>df</a:t>
            </a:r>
            <a:r>
              <a:rPr lang="en-IN" sz="2000" dirty="0">
                <a:solidFill>
                  <a:schemeClr val="lt1"/>
                </a:solidFill>
                <a:latin typeface="Algerian"/>
                <a:ea typeface="Algerian"/>
                <a:cs typeface="Algerian"/>
                <a:sym typeface="Algerian"/>
              </a:rPr>
              <a:t>[</a:t>
            </a:r>
            <a:r>
              <a:rPr lang="en-IN" sz="2000" dirty="0" err="1">
                <a:solidFill>
                  <a:schemeClr val="lt1"/>
                </a:solidFill>
                <a:latin typeface="Algerian"/>
                <a:ea typeface="Algerian"/>
                <a:cs typeface="Algerian"/>
                <a:sym typeface="Algerian"/>
              </a:rPr>
              <a:t>i</a:t>
            </a:r>
            <a:r>
              <a:rPr lang="en-IN" sz="2000" dirty="0">
                <a:solidFill>
                  <a:schemeClr val="lt1"/>
                </a:solidFill>
                <a:latin typeface="Algerian"/>
                <a:ea typeface="Algerian"/>
                <a:cs typeface="Algerian"/>
                <a:sym typeface="Algerian"/>
              </a:rPr>
              <a:t>].hist()</a:t>
            </a:r>
            <a:endParaRPr dirty="0"/>
          </a:p>
          <a:p>
            <a:pPr marL="0" marR="0" lvl="0" indent="0" algn="l" rtl="0">
              <a:spcBef>
                <a:spcPts val="0"/>
              </a:spcBef>
              <a:spcAft>
                <a:spcPts val="0"/>
              </a:spcAft>
              <a:buNone/>
            </a:pPr>
            <a:endParaRPr sz="20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0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0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000" dirty="0">
              <a:solidFill>
                <a:schemeClr val="lt1"/>
              </a:solidFill>
              <a:latin typeface="Algerian"/>
              <a:ea typeface="Algerian"/>
              <a:cs typeface="Algerian"/>
              <a:sym typeface="Algerian"/>
            </a:endParaRPr>
          </a:p>
        </p:txBody>
      </p:sp>
      <p:sp>
        <p:nvSpPr>
          <p:cNvPr id="314" name="Google Shape;314;p18"/>
          <p:cNvSpPr txBox="1"/>
          <p:nvPr/>
        </p:nvSpPr>
        <p:spPr>
          <a:xfrm>
            <a:off x="5923721" y="1245704"/>
            <a:ext cx="5738192"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lgerian"/>
                <a:ea typeface="Algerian"/>
                <a:cs typeface="Algerian"/>
                <a:sym typeface="Algerian"/>
              </a:rPr>
              <a:t>Reciprocal Transformation</a:t>
            </a:r>
            <a:endParaRPr/>
          </a:p>
          <a:p>
            <a:pPr marL="0" marR="0" lvl="0" indent="0" algn="l" rtl="0">
              <a:spcBef>
                <a:spcPts val="0"/>
              </a:spcBef>
              <a:spcAft>
                <a:spcPts val="0"/>
              </a:spcAft>
              <a:buNone/>
            </a:pPr>
            <a:r>
              <a:rPr lang="en-IN" sz="2000">
                <a:solidFill>
                  <a:schemeClr val="lt1"/>
                </a:solidFill>
                <a:latin typeface="Algerian"/>
                <a:ea typeface="Algerian"/>
                <a:cs typeface="Algerian"/>
                <a:sym typeface="Algerian"/>
              </a:rPr>
              <a:t>df[i]=1/(df[i]+1)</a:t>
            </a:r>
            <a:endParaRPr/>
          </a:p>
          <a:p>
            <a:pPr marL="0" marR="0" lvl="0" indent="0" algn="l" rtl="0">
              <a:spcBef>
                <a:spcPts val="0"/>
              </a:spcBef>
              <a:spcAft>
                <a:spcPts val="0"/>
              </a:spcAft>
              <a:buNone/>
            </a:pPr>
            <a:endParaRPr sz="2000">
              <a:solidFill>
                <a:schemeClr val="lt1"/>
              </a:solidFill>
              <a:latin typeface="Algerian"/>
              <a:ea typeface="Algerian"/>
              <a:cs typeface="Algerian"/>
              <a:sym typeface="Algerian"/>
            </a:endParaRPr>
          </a:p>
        </p:txBody>
      </p:sp>
      <p:sp>
        <p:nvSpPr>
          <p:cNvPr id="315" name="Google Shape;315;p18"/>
          <p:cNvSpPr txBox="1"/>
          <p:nvPr/>
        </p:nvSpPr>
        <p:spPr>
          <a:xfrm>
            <a:off x="5923721" y="2261367"/>
            <a:ext cx="451899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lgerian"/>
                <a:ea typeface="Algerian"/>
                <a:cs typeface="Algerian"/>
                <a:sym typeface="Algerian"/>
              </a:rPr>
              <a:t>Exponential Transform </a:t>
            </a:r>
            <a:endParaRPr/>
          </a:p>
          <a:p>
            <a:pPr marL="0" marR="0" lvl="0" indent="0" algn="l" rtl="0">
              <a:spcBef>
                <a:spcPts val="0"/>
              </a:spcBef>
              <a:spcAft>
                <a:spcPts val="0"/>
              </a:spcAft>
              <a:buNone/>
            </a:pPr>
            <a:r>
              <a:rPr lang="en-IN" sz="2000">
                <a:solidFill>
                  <a:schemeClr val="lt1"/>
                </a:solidFill>
                <a:latin typeface="Algerian"/>
                <a:ea typeface="Algerian"/>
                <a:cs typeface="Algerian"/>
                <a:sym typeface="Algerian"/>
              </a:rPr>
              <a:t>df[i]=df[i]**(1/5)</a:t>
            </a:r>
            <a:endParaRPr/>
          </a:p>
          <a:p>
            <a:pPr marL="0" marR="0" lvl="0" indent="0" algn="l" rtl="0">
              <a:spcBef>
                <a:spcPts val="0"/>
              </a:spcBef>
              <a:spcAft>
                <a:spcPts val="0"/>
              </a:spcAft>
              <a:buNone/>
            </a:pPr>
            <a:endParaRPr sz="2000">
              <a:solidFill>
                <a:schemeClr val="lt1"/>
              </a:solidFill>
              <a:latin typeface="Calibri"/>
              <a:ea typeface="Calibri"/>
              <a:cs typeface="Calibri"/>
              <a:sym typeface="Calibri"/>
            </a:endParaRPr>
          </a:p>
        </p:txBody>
      </p:sp>
      <p:sp>
        <p:nvSpPr>
          <p:cNvPr id="316" name="Google Shape;316;p18"/>
          <p:cNvSpPr txBox="1"/>
          <p:nvPr/>
        </p:nvSpPr>
        <p:spPr>
          <a:xfrm>
            <a:off x="4061791" y="3615584"/>
            <a:ext cx="4883426"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dirty="0">
                <a:solidFill>
                  <a:schemeClr val="lt1"/>
                </a:solidFill>
                <a:latin typeface="Algerian"/>
                <a:ea typeface="Algerian"/>
                <a:cs typeface="Algerian"/>
                <a:sym typeface="Algerian"/>
              </a:rPr>
              <a:t>Attributes:</a:t>
            </a:r>
            <a:endParaRPr dirty="0"/>
          </a:p>
          <a:p>
            <a:pPr marL="0" marR="0" lvl="0" indent="0" algn="l" rtl="0">
              <a:spcBef>
                <a:spcPts val="0"/>
              </a:spcBef>
              <a:spcAft>
                <a:spcPts val="0"/>
              </a:spcAft>
              <a:buNone/>
            </a:pPr>
            <a:r>
              <a:rPr lang="en-IN" sz="2800" b="0" dirty="0">
                <a:solidFill>
                  <a:schemeClr val="lt1"/>
                </a:solidFill>
                <a:latin typeface="Algerian"/>
                <a:ea typeface="Algerian"/>
                <a:cs typeface="Algerian"/>
                <a:sym typeface="Algerian"/>
              </a:rPr>
              <a:t>Price</a:t>
            </a:r>
            <a:endParaRPr dirty="0"/>
          </a:p>
          <a:p>
            <a:pPr marL="0" marR="0" lvl="0" indent="0" algn="l" rtl="0">
              <a:spcBef>
                <a:spcPts val="0"/>
              </a:spcBef>
              <a:spcAft>
                <a:spcPts val="0"/>
              </a:spcAft>
              <a:buNone/>
            </a:pPr>
            <a:r>
              <a:rPr lang="en-IN" sz="2800" dirty="0">
                <a:solidFill>
                  <a:schemeClr val="lt1"/>
                </a:solidFill>
                <a:latin typeface="Algerian"/>
                <a:ea typeface="Algerian"/>
                <a:cs typeface="Algerian"/>
                <a:sym typeface="Algerian"/>
              </a:rPr>
              <a:t>Rating</a:t>
            </a:r>
            <a:endParaRPr sz="2800" b="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800" dirty="0">
              <a:solidFill>
                <a:schemeClr val="lt1"/>
              </a:solidFill>
              <a:latin typeface="Algerian"/>
              <a:ea typeface="Algerian"/>
              <a:cs typeface="Algerian"/>
              <a:sym typeface="Algerian"/>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3717"/>
    </mc:Choice>
    <mc:Fallback>
      <p:transition spd="slow" advTm="23717"/>
    </mc:Fallback>
  </mc:AlternateContent>
  <p:extLst>
    <p:ext uri="{E180D4A7-C9FB-4DFB-919C-405C955672EB}">
      <p14:showEvtLst xmlns:p14="http://schemas.microsoft.com/office/powerpoint/2010/main">
        <p14:playEvt time="763" objId="2"/>
        <p14:stopEvt time="22545" objId="2"/>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p:nvPr/>
        </p:nvSpPr>
        <p:spPr>
          <a:xfrm>
            <a:off x="1020417" y="914400"/>
            <a:ext cx="172835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lgerian"/>
                <a:ea typeface="Algerian"/>
                <a:cs typeface="Algerian"/>
                <a:sym typeface="Algerian"/>
              </a:rPr>
              <a:t>Scaling:</a:t>
            </a:r>
            <a:endParaRPr/>
          </a:p>
        </p:txBody>
      </p:sp>
      <p:sp>
        <p:nvSpPr>
          <p:cNvPr id="322" name="Google Shape;322;p19"/>
          <p:cNvSpPr txBox="1"/>
          <p:nvPr/>
        </p:nvSpPr>
        <p:spPr>
          <a:xfrm>
            <a:off x="1934817" y="1802296"/>
            <a:ext cx="3591340" cy="3046988"/>
          </a:xfrm>
          <a:prstGeom prst="rect">
            <a:avLst/>
          </a:prstGeom>
          <a:noFill/>
          <a:ln>
            <a:noFill/>
          </a:ln>
        </p:spPr>
        <p:txBody>
          <a:bodyPr spcFirstLastPara="1" wrap="square" lIns="91425" tIns="45700" rIns="91425" bIns="45700" anchor="t" anchorCtr="0">
            <a:spAutoFit/>
          </a:bodyPr>
          <a:lstStyle/>
          <a:p>
            <a:pPr lvl="1"/>
            <a:r>
              <a:rPr lang="en-IN" sz="2400" dirty="0">
                <a:solidFill>
                  <a:schemeClr val="lt1"/>
                </a:solidFill>
                <a:latin typeface="Algerian"/>
                <a:ea typeface="Algerian"/>
                <a:cs typeface="Algerian"/>
                <a:sym typeface="Algerian"/>
              </a:rPr>
              <a:t>Normalisation:</a:t>
            </a:r>
            <a:endParaRPr dirty="0"/>
          </a:p>
          <a:p>
            <a:pPr marL="0" marR="0" lvl="0" indent="0" algn="l" rtl="0">
              <a:spcBef>
                <a:spcPts val="0"/>
              </a:spcBef>
              <a:spcAft>
                <a:spcPts val="0"/>
              </a:spcAft>
              <a:buNone/>
            </a:pPr>
            <a:endParaRPr sz="24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4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4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4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4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400" dirty="0">
              <a:solidFill>
                <a:schemeClr val="lt1"/>
              </a:solidFill>
              <a:latin typeface="Algerian"/>
              <a:ea typeface="Algerian"/>
              <a:cs typeface="Algerian"/>
              <a:sym typeface="Algerian"/>
            </a:endParaRPr>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Standardization</a:t>
            </a:r>
            <a:endParaRPr dirty="0"/>
          </a:p>
        </p:txBody>
      </p:sp>
      <p:pic>
        <p:nvPicPr>
          <p:cNvPr id="323" name="Google Shape;323;p19"/>
          <p:cNvPicPr preferRelativeResize="0"/>
          <p:nvPr/>
        </p:nvPicPr>
        <p:blipFill rotWithShape="1">
          <a:blip r:embed="rId4">
            <a:alphaModFix/>
          </a:blip>
          <a:srcRect/>
          <a:stretch/>
        </p:blipFill>
        <p:spPr>
          <a:xfrm>
            <a:off x="3943350" y="2650021"/>
            <a:ext cx="4305300" cy="1057275"/>
          </a:xfrm>
          <a:prstGeom prst="rect">
            <a:avLst/>
          </a:prstGeom>
          <a:noFill/>
          <a:ln>
            <a:noFill/>
          </a:ln>
        </p:spPr>
      </p:pic>
      <p:pic>
        <p:nvPicPr>
          <p:cNvPr id="324" name="Google Shape;324;p19"/>
          <p:cNvPicPr preferRelativeResize="0"/>
          <p:nvPr/>
        </p:nvPicPr>
        <p:blipFill rotWithShape="1">
          <a:blip r:embed="rId5">
            <a:alphaModFix/>
          </a:blip>
          <a:srcRect/>
          <a:stretch/>
        </p:blipFill>
        <p:spPr>
          <a:xfrm>
            <a:off x="4785483" y="5090077"/>
            <a:ext cx="2886075" cy="1581150"/>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0257"/>
    </mc:Choice>
    <mc:Fallback>
      <p:transition spd="slow" advTm="20257"/>
    </mc:Fallback>
  </mc:AlternateContent>
  <p:extLst>
    <p:ext uri="{E180D4A7-C9FB-4DFB-919C-405C955672EB}">
      <p14:showEvtLst xmlns:p14="http://schemas.microsoft.com/office/powerpoint/2010/main">
        <p14:playEvt time="1039" objId="2"/>
        <p14:stopEvt time="19850"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ctrTitle"/>
          </p:nvPr>
        </p:nvSpPr>
        <p:spPr>
          <a:xfrm>
            <a:off x="2036190" y="518474"/>
            <a:ext cx="7456602" cy="782425"/>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ts val="4800"/>
              <a:buFont typeface="Arial Rounded"/>
              <a:buNone/>
            </a:pPr>
            <a:r>
              <a:rPr lang="en-IN" sz="4900" dirty="0">
                <a:latin typeface="Algerian" panose="04020705040A02060702" pitchFamily="82" charset="0"/>
              </a:rPr>
              <a:t>Team</a:t>
            </a:r>
            <a:endParaRPr dirty="0">
              <a:latin typeface="Algerian" panose="04020705040A02060702" pitchFamily="82" charset="0"/>
            </a:endParaRPr>
          </a:p>
        </p:txBody>
      </p:sp>
      <p:sp>
        <p:nvSpPr>
          <p:cNvPr id="7" name="TextBox 6">
            <a:extLst>
              <a:ext uri="{FF2B5EF4-FFF2-40B4-BE49-F238E27FC236}">
                <a16:creationId xmlns:a16="http://schemas.microsoft.com/office/drawing/2014/main" id="{A9E314A9-A79D-5492-FE37-240DD0ABD508}"/>
              </a:ext>
            </a:extLst>
          </p:cNvPr>
          <p:cNvSpPr txBox="1"/>
          <p:nvPr/>
        </p:nvSpPr>
        <p:spPr>
          <a:xfrm>
            <a:off x="1611984" y="1677971"/>
            <a:ext cx="8917756" cy="4647426"/>
          </a:xfrm>
          <a:prstGeom prst="rect">
            <a:avLst/>
          </a:prstGeom>
          <a:noFill/>
        </p:spPr>
        <p:txBody>
          <a:bodyPr wrap="square" rtlCol="0">
            <a:spAutoFit/>
          </a:bodyPr>
          <a:lstStyle/>
          <a:p>
            <a:r>
              <a:rPr lang="en-IN" sz="3200" dirty="0">
                <a:solidFill>
                  <a:schemeClr val="bg1"/>
                </a:solidFill>
                <a:latin typeface="Algerian" panose="04020705040A02060702" pitchFamily="82" charset="0"/>
              </a:rPr>
              <a:t>Aravind Reddy M.                         </a:t>
            </a:r>
          </a:p>
          <a:p>
            <a:r>
              <a:rPr lang="en-IN" sz="2400" dirty="0">
                <a:solidFill>
                  <a:schemeClr val="bg1"/>
                </a:solidFill>
                <a:latin typeface="Algerian" panose="04020705040A02060702" pitchFamily="82" charset="0"/>
              </a:rPr>
              <a:t>(00771169)</a:t>
            </a:r>
          </a:p>
          <a:p>
            <a:endParaRPr lang="en-IN" sz="3200" dirty="0">
              <a:solidFill>
                <a:schemeClr val="bg1"/>
              </a:solidFill>
              <a:latin typeface="Algerian" panose="04020705040A02060702" pitchFamily="82" charset="0"/>
            </a:endParaRPr>
          </a:p>
          <a:p>
            <a:endParaRPr lang="en-IN" sz="3200" dirty="0">
              <a:solidFill>
                <a:schemeClr val="bg1"/>
              </a:solidFill>
              <a:latin typeface="Algerian" panose="04020705040A02060702" pitchFamily="82" charset="0"/>
            </a:endParaRPr>
          </a:p>
          <a:p>
            <a:r>
              <a:rPr lang="en-IN" sz="3200" dirty="0" err="1">
                <a:solidFill>
                  <a:schemeClr val="bg1"/>
                </a:solidFill>
                <a:latin typeface="Algerian" panose="04020705040A02060702" pitchFamily="82" charset="0"/>
              </a:rPr>
              <a:t>Susmitha</a:t>
            </a:r>
            <a:r>
              <a:rPr lang="en-IN" sz="3200" dirty="0">
                <a:solidFill>
                  <a:schemeClr val="bg1"/>
                </a:solidFill>
                <a:latin typeface="Algerian" panose="04020705040A02060702" pitchFamily="82" charset="0"/>
              </a:rPr>
              <a:t> </a:t>
            </a:r>
            <a:r>
              <a:rPr lang="en-IN" sz="3200" dirty="0" err="1">
                <a:solidFill>
                  <a:schemeClr val="bg1"/>
                </a:solidFill>
                <a:latin typeface="Algerian" panose="04020705040A02060702" pitchFamily="82" charset="0"/>
              </a:rPr>
              <a:t>Gopavarapu</a:t>
            </a:r>
            <a:r>
              <a:rPr lang="en-IN" sz="3200" dirty="0">
                <a:solidFill>
                  <a:schemeClr val="bg1"/>
                </a:solidFill>
                <a:latin typeface="Algerian" panose="04020705040A02060702" pitchFamily="82" charset="0"/>
              </a:rPr>
              <a:t>                </a:t>
            </a:r>
          </a:p>
          <a:p>
            <a:r>
              <a:rPr lang="en-IN" sz="2400" dirty="0">
                <a:solidFill>
                  <a:schemeClr val="bg1"/>
                </a:solidFill>
                <a:latin typeface="Algerian" panose="04020705040A02060702" pitchFamily="82" charset="0"/>
              </a:rPr>
              <a:t>(00760160)</a:t>
            </a:r>
          </a:p>
          <a:p>
            <a:endParaRPr lang="en-IN" sz="3200" dirty="0">
              <a:solidFill>
                <a:schemeClr val="bg1"/>
              </a:solidFill>
              <a:latin typeface="Algerian" panose="04020705040A02060702" pitchFamily="82" charset="0"/>
            </a:endParaRPr>
          </a:p>
          <a:p>
            <a:endParaRPr lang="en-IN" sz="3200" dirty="0">
              <a:solidFill>
                <a:schemeClr val="bg1"/>
              </a:solidFill>
              <a:latin typeface="Algerian" panose="04020705040A02060702" pitchFamily="82" charset="0"/>
            </a:endParaRPr>
          </a:p>
          <a:p>
            <a:r>
              <a:rPr lang="en-IN" sz="3200" dirty="0">
                <a:solidFill>
                  <a:schemeClr val="bg1"/>
                </a:solidFill>
                <a:latin typeface="Algerian" panose="04020705040A02060702" pitchFamily="82" charset="0"/>
              </a:rPr>
              <a:t>Praveena Silmala                       </a:t>
            </a:r>
          </a:p>
          <a:p>
            <a:r>
              <a:rPr lang="en-IN" sz="2400" dirty="0">
                <a:solidFill>
                  <a:schemeClr val="bg1"/>
                </a:solidFill>
                <a:latin typeface="Algerian" panose="04020705040A02060702" pitchFamily="82" charset="0"/>
              </a:rPr>
              <a:t>(00770123) </a:t>
            </a:r>
          </a:p>
        </p:txBody>
      </p:sp>
      <p:pic>
        <p:nvPicPr>
          <p:cNvPr id="9" name="Picture 8">
            <a:extLst>
              <a:ext uri="{FF2B5EF4-FFF2-40B4-BE49-F238E27FC236}">
                <a16:creationId xmlns:a16="http://schemas.microsoft.com/office/drawing/2014/main" id="{F311AC41-BE25-97C7-75E4-2FEBF1F27D76}"/>
              </a:ext>
            </a:extLst>
          </p:cNvPr>
          <p:cNvPicPr>
            <a:picLocks noChangeAspect="1"/>
          </p:cNvPicPr>
          <p:nvPr/>
        </p:nvPicPr>
        <p:blipFill rotWithShape="1">
          <a:blip r:embed="rId4"/>
          <a:srcRect l="25440" t="5556" r="20539" b="49166"/>
          <a:stretch/>
        </p:blipFill>
        <p:spPr>
          <a:xfrm>
            <a:off x="8333294" y="1564851"/>
            <a:ext cx="1395168" cy="1131215"/>
          </a:xfrm>
          <a:prstGeom prst="rect">
            <a:avLst/>
          </a:prstGeom>
        </p:spPr>
      </p:pic>
      <p:pic>
        <p:nvPicPr>
          <p:cNvPr id="11" name="Picture 10">
            <a:extLst>
              <a:ext uri="{FF2B5EF4-FFF2-40B4-BE49-F238E27FC236}">
                <a16:creationId xmlns:a16="http://schemas.microsoft.com/office/drawing/2014/main" id="{A9992572-DFB1-98F3-90F2-3CFCD62509D5}"/>
              </a:ext>
            </a:extLst>
          </p:cNvPr>
          <p:cNvPicPr>
            <a:picLocks noChangeAspect="1"/>
          </p:cNvPicPr>
          <p:nvPr/>
        </p:nvPicPr>
        <p:blipFill>
          <a:blip r:embed="rId5"/>
          <a:stretch>
            <a:fillRect/>
          </a:stretch>
        </p:blipFill>
        <p:spPr>
          <a:xfrm>
            <a:off x="8333294" y="3142512"/>
            <a:ext cx="1395167" cy="1269232"/>
          </a:xfrm>
          <a:prstGeom prst="rect">
            <a:avLst/>
          </a:prstGeom>
        </p:spPr>
      </p:pic>
      <p:pic>
        <p:nvPicPr>
          <p:cNvPr id="15" name="Picture 14">
            <a:extLst>
              <a:ext uri="{FF2B5EF4-FFF2-40B4-BE49-F238E27FC236}">
                <a16:creationId xmlns:a16="http://schemas.microsoft.com/office/drawing/2014/main" id="{0D952BF7-2A6A-D05D-C7D5-3796AB2F78A3}"/>
              </a:ext>
            </a:extLst>
          </p:cNvPr>
          <p:cNvPicPr>
            <a:picLocks noChangeAspect="1"/>
          </p:cNvPicPr>
          <p:nvPr/>
        </p:nvPicPr>
        <p:blipFill rotWithShape="1">
          <a:blip r:embed="rId6"/>
          <a:srcRect l="489" r="7662" b="21981"/>
          <a:stretch/>
        </p:blipFill>
        <p:spPr>
          <a:xfrm>
            <a:off x="8333294" y="4652134"/>
            <a:ext cx="1491854" cy="1578984"/>
          </a:xfrm>
          <a:prstGeom prst="rect">
            <a:avLst/>
          </a:prstGeom>
        </p:spPr>
      </p:pic>
    </p:spTree>
    <p:custDataLst>
      <p:tags r:id="rId1"/>
    </p:custDataLst>
    <p:extLst>
      <p:ext uri="{BB962C8B-B14F-4D97-AF65-F5344CB8AC3E}">
        <p14:creationId xmlns:p14="http://schemas.microsoft.com/office/powerpoint/2010/main" val="707428376"/>
      </p:ext>
    </p:extLst>
  </p:cSld>
  <p:clrMapOvr>
    <a:masterClrMapping/>
  </p:clrMapOvr>
  <mc:AlternateContent xmlns:mc="http://schemas.openxmlformats.org/markup-compatibility/2006">
    <mc:Choice xmlns:p14="http://schemas.microsoft.com/office/powerpoint/2010/main" Requires="p14">
      <p:transition spd="slow" p14:dur="2000" advTm="5025"/>
    </mc:Choice>
    <mc:Fallback>
      <p:transition spd="slow" advTm="5025"/>
    </mc:Fallback>
  </mc:AlternateContent>
  <p:extLst>
    <p:ext uri="{E180D4A7-C9FB-4DFB-919C-405C955672EB}">
      <p14:showEvtLst xmlns:p14="http://schemas.microsoft.com/office/powerpoint/2010/main">
        <p14:playEvt time="596" objId="16"/>
        <p14:stopEvt time="4630" objId="16"/>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0"/>
          <p:cNvSpPr txBox="1"/>
          <p:nvPr/>
        </p:nvSpPr>
        <p:spPr>
          <a:xfrm>
            <a:off x="808383" y="808383"/>
            <a:ext cx="32800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lgerian"/>
                <a:ea typeface="Algerian"/>
                <a:cs typeface="Algerian"/>
                <a:sym typeface="Algerian"/>
              </a:rPr>
              <a:t>Train-Test Spilt:</a:t>
            </a:r>
            <a:endParaRPr/>
          </a:p>
        </p:txBody>
      </p:sp>
      <p:sp>
        <p:nvSpPr>
          <p:cNvPr id="330" name="Google Shape;330;p20"/>
          <p:cNvSpPr txBox="1"/>
          <p:nvPr/>
        </p:nvSpPr>
        <p:spPr>
          <a:xfrm>
            <a:off x="2464905" y="1855304"/>
            <a:ext cx="90909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lt1"/>
                </a:solidFill>
                <a:latin typeface="Algerian"/>
                <a:ea typeface="Algerian"/>
                <a:cs typeface="Algerian"/>
                <a:sym typeface="Algerian"/>
              </a:rPr>
              <a:t>Splitting the records into 80 % of the data into training and 20% of the data into Test</a:t>
            </a:r>
            <a:endParaRPr dirty="0"/>
          </a:p>
        </p:txBody>
      </p:sp>
      <p:sp>
        <p:nvSpPr>
          <p:cNvPr id="331" name="Google Shape;331;p20"/>
          <p:cNvSpPr txBox="1"/>
          <p:nvPr/>
        </p:nvSpPr>
        <p:spPr>
          <a:xfrm>
            <a:off x="1192696" y="3538330"/>
            <a:ext cx="19399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lgerian"/>
                <a:ea typeface="Algerian"/>
                <a:cs typeface="Algerian"/>
                <a:sym typeface="Algerian"/>
              </a:rPr>
              <a:t>Encoding:</a:t>
            </a:r>
            <a:endParaRPr/>
          </a:p>
        </p:txBody>
      </p:sp>
      <p:sp>
        <p:nvSpPr>
          <p:cNvPr id="332" name="Google Shape;332;p20"/>
          <p:cNvSpPr txBox="1"/>
          <p:nvPr/>
        </p:nvSpPr>
        <p:spPr>
          <a:xfrm>
            <a:off x="2941983" y="4356367"/>
            <a:ext cx="3352800" cy="83099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lt1"/>
              </a:buClr>
              <a:buSzPts val="2400"/>
              <a:buFont typeface="Noto Sans Symbols"/>
              <a:buChar char="⮚"/>
            </a:pPr>
            <a:r>
              <a:rPr lang="en-IN" sz="2400" dirty="0">
                <a:solidFill>
                  <a:schemeClr val="lt1"/>
                </a:solidFill>
                <a:latin typeface="Algerian"/>
                <a:ea typeface="Algerian"/>
                <a:cs typeface="Algerian"/>
                <a:sym typeface="Algerian"/>
              </a:rPr>
              <a:t>Label Encoder</a:t>
            </a:r>
            <a:endParaRPr dirty="0"/>
          </a:p>
          <a:p>
            <a:pPr marL="342900" marR="0" lvl="0" indent="-342900" algn="l" rtl="0">
              <a:spcBef>
                <a:spcPts val="0"/>
              </a:spcBef>
              <a:spcAft>
                <a:spcPts val="0"/>
              </a:spcAft>
              <a:buClr>
                <a:schemeClr val="lt1"/>
              </a:buClr>
              <a:buSzPts val="2400"/>
              <a:buFont typeface="Noto Sans Symbols"/>
              <a:buChar char="⮚"/>
            </a:pPr>
            <a:r>
              <a:rPr lang="en-IN" sz="2400" dirty="0">
                <a:solidFill>
                  <a:schemeClr val="lt1"/>
                </a:solidFill>
                <a:latin typeface="Algerian"/>
                <a:ea typeface="Algerian"/>
                <a:cs typeface="Algerian"/>
                <a:sym typeface="Algerian"/>
              </a:rPr>
              <a:t>Dummy Variable</a:t>
            </a:r>
            <a:endParaRPr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2332"/>
    </mc:Choice>
    <mc:Fallback>
      <p:transition spd="slow" advTm="32332"/>
    </mc:Fallback>
  </mc:AlternateContent>
  <p:extLst>
    <p:ext uri="{E180D4A7-C9FB-4DFB-919C-405C955672EB}">
      <p14:showEvtLst xmlns:p14="http://schemas.microsoft.com/office/powerpoint/2010/main">
        <p14:playEvt time="325" objId="2"/>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21"/>
          <p:cNvPicPr preferRelativeResize="0"/>
          <p:nvPr/>
        </p:nvPicPr>
        <p:blipFill rotWithShape="1">
          <a:blip r:embed="rId4">
            <a:alphaModFix/>
          </a:blip>
          <a:srcRect/>
          <a:stretch/>
        </p:blipFill>
        <p:spPr>
          <a:xfrm>
            <a:off x="2376487" y="1532076"/>
            <a:ext cx="7439025" cy="5172075"/>
          </a:xfrm>
          <a:prstGeom prst="rect">
            <a:avLst/>
          </a:prstGeom>
          <a:noFill/>
          <a:ln>
            <a:noFill/>
          </a:ln>
        </p:spPr>
      </p:pic>
      <p:sp>
        <p:nvSpPr>
          <p:cNvPr id="338" name="Google Shape;338;p21"/>
          <p:cNvSpPr txBox="1"/>
          <p:nvPr/>
        </p:nvSpPr>
        <p:spPr>
          <a:xfrm>
            <a:off x="914400" y="742122"/>
            <a:ext cx="4104009"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lgerian"/>
                <a:ea typeface="Algerian"/>
                <a:cs typeface="Algerian"/>
                <a:sym typeface="Algerian"/>
              </a:rPr>
              <a:t>Feature Importance: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1000"/>
    </mc:Choice>
    <mc:Fallback>
      <p:transition spd="slow" advTm="21000"/>
    </mc:Fallback>
  </mc:AlternateContent>
  <p:extLst>
    <p:ext uri="{E180D4A7-C9FB-4DFB-919C-405C955672EB}">
      <p14:showEvtLst xmlns:p14="http://schemas.microsoft.com/office/powerpoint/2010/main">
        <p14:playEvt time="396" objId="2"/>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2"/>
          <p:cNvSpPr txBox="1"/>
          <p:nvPr/>
        </p:nvSpPr>
        <p:spPr>
          <a:xfrm>
            <a:off x="238539" y="821635"/>
            <a:ext cx="5857461"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lt1"/>
                </a:solidFill>
                <a:latin typeface="Algerian"/>
                <a:ea typeface="Algerian"/>
                <a:cs typeface="Algerian"/>
                <a:sym typeface="Algerian"/>
              </a:rPr>
              <a:t>Multiple linear Regression: </a:t>
            </a:r>
            <a:endParaRPr dirty="0"/>
          </a:p>
          <a:p>
            <a:pPr marL="0" marR="0" lvl="0" indent="0" algn="l" rtl="0">
              <a:spcBef>
                <a:spcPts val="0"/>
              </a:spcBef>
              <a:spcAft>
                <a:spcPts val="0"/>
              </a:spcAft>
              <a:buNone/>
            </a:pPr>
            <a:endParaRPr sz="2800" dirty="0">
              <a:solidFill>
                <a:schemeClr val="lt1"/>
              </a:solidFill>
              <a:latin typeface="Calibri"/>
              <a:ea typeface="Calibri"/>
              <a:cs typeface="Calibri"/>
              <a:sym typeface="Calibri"/>
            </a:endParaRPr>
          </a:p>
        </p:txBody>
      </p:sp>
      <p:pic>
        <p:nvPicPr>
          <p:cNvPr id="344" name="Google Shape;344;p22"/>
          <p:cNvPicPr preferRelativeResize="0"/>
          <p:nvPr/>
        </p:nvPicPr>
        <p:blipFill rotWithShape="1">
          <a:blip r:embed="rId4">
            <a:alphaModFix/>
          </a:blip>
          <a:srcRect/>
          <a:stretch/>
        </p:blipFill>
        <p:spPr>
          <a:xfrm>
            <a:off x="914369" y="1999777"/>
            <a:ext cx="4461959" cy="2969787"/>
          </a:xfrm>
          <a:prstGeom prst="rect">
            <a:avLst/>
          </a:prstGeom>
          <a:noFill/>
          <a:ln>
            <a:noFill/>
          </a:ln>
        </p:spPr>
      </p:pic>
      <p:sp>
        <p:nvSpPr>
          <p:cNvPr id="345" name="Google Shape;345;p22"/>
          <p:cNvSpPr txBox="1"/>
          <p:nvPr/>
        </p:nvSpPr>
        <p:spPr>
          <a:xfrm>
            <a:off x="7527236" y="821636"/>
            <a:ext cx="3432312"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lt1"/>
                </a:solidFill>
                <a:latin typeface="Algerian"/>
                <a:ea typeface="Algerian"/>
                <a:cs typeface="Algerian"/>
                <a:sym typeface="Algerian"/>
              </a:rPr>
              <a:t>Random Forest</a:t>
            </a:r>
            <a:endParaRPr dirty="0"/>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pic>
        <p:nvPicPr>
          <p:cNvPr id="346" name="Google Shape;346;p22"/>
          <p:cNvPicPr preferRelativeResize="0"/>
          <p:nvPr/>
        </p:nvPicPr>
        <p:blipFill rotWithShape="1">
          <a:blip r:embed="rId5">
            <a:alphaModFix/>
          </a:blip>
          <a:srcRect/>
          <a:stretch/>
        </p:blipFill>
        <p:spPr>
          <a:xfrm>
            <a:off x="6509837" y="1999777"/>
            <a:ext cx="4461959" cy="2974639"/>
          </a:xfrm>
          <a:prstGeom prst="rect">
            <a:avLst/>
          </a:prstGeom>
          <a:noFill/>
          <a:ln>
            <a:noFill/>
          </a:ln>
        </p:spPr>
      </p:pic>
      <p:sp>
        <p:nvSpPr>
          <p:cNvPr id="347" name="Google Shape;347;p22"/>
          <p:cNvSpPr txBox="1"/>
          <p:nvPr/>
        </p:nvSpPr>
        <p:spPr>
          <a:xfrm>
            <a:off x="1736035" y="5439729"/>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lgerian"/>
                <a:ea typeface="Algerian"/>
                <a:cs typeface="Algerian"/>
                <a:sym typeface="Algerian"/>
              </a:rPr>
              <a:t>R2:Train:0.719  </a:t>
            </a:r>
            <a:endParaRPr/>
          </a:p>
          <a:p>
            <a:pPr marL="0" marR="0" lvl="0" indent="0" algn="l" rtl="0">
              <a:spcBef>
                <a:spcPts val="0"/>
              </a:spcBef>
              <a:spcAft>
                <a:spcPts val="0"/>
              </a:spcAft>
              <a:buNone/>
            </a:pPr>
            <a:r>
              <a:rPr lang="en-IN" sz="1800">
                <a:solidFill>
                  <a:schemeClr val="lt1"/>
                </a:solidFill>
                <a:latin typeface="Algerian"/>
                <a:ea typeface="Algerian"/>
                <a:cs typeface="Algerian"/>
                <a:sym typeface="Algerian"/>
              </a:rPr>
              <a:t>       Test:0.727</a:t>
            </a:r>
            <a:endParaRPr/>
          </a:p>
        </p:txBody>
      </p:sp>
      <p:sp>
        <p:nvSpPr>
          <p:cNvPr id="348" name="Google Shape;348;p22"/>
          <p:cNvSpPr txBox="1"/>
          <p:nvPr/>
        </p:nvSpPr>
        <p:spPr>
          <a:xfrm>
            <a:off x="7832035" y="5415286"/>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lgerian"/>
                <a:ea typeface="Algerian"/>
                <a:cs typeface="Algerian"/>
                <a:sym typeface="Algerian"/>
              </a:rPr>
              <a:t>R2:Train:0.987  </a:t>
            </a:r>
            <a:endParaRPr/>
          </a:p>
          <a:p>
            <a:pPr marL="0" marR="0" lvl="0" indent="0" algn="l" rtl="0">
              <a:spcBef>
                <a:spcPts val="0"/>
              </a:spcBef>
              <a:spcAft>
                <a:spcPts val="0"/>
              </a:spcAft>
              <a:buNone/>
            </a:pPr>
            <a:r>
              <a:rPr lang="en-IN" sz="1800">
                <a:solidFill>
                  <a:schemeClr val="lt1"/>
                </a:solidFill>
                <a:latin typeface="Algerian"/>
                <a:ea typeface="Algerian"/>
                <a:cs typeface="Algerian"/>
                <a:sym typeface="Algerian"/>
              </a:rPr>
              <a:t>       Test:0.916</a:t>
            </a:r>
            <a:endParaRPr/>
          </a:p>
        </p:txBody>
      </p:sp>
      <p:sp>
        <p:nvSpPr>
          <p:cNvPr id="349" name="Google Shape;349;p22"/>
          <p:cNvSpPr txBox="1"/>
          <p:nvPr/>
        </p:nvSpPr>
        <p:spPr>
          <a:xfrm>
            <a:off x="238539" y="236860"/>
            <a:ext cx="295523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Modelling:</a:t>
            </a:r>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169"/>
    </mc:Choice>
    <mc:Fallback>
      <p:transition spd="slow" advTm="2169"/>
    </mc:Fallback>
  </mc:AlternateContent>
  <p:extLst>
    <p:ext uri="{E180D4A7-C9FB-4DFB-919C-405C955672EB}">
      <p14:showEvtLst xmlns:p14="http://schemas.microsoft.com/office/powerpoint/2010/main">
        <p14:playEvt time="373" objId="2"/>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24"/>
          <p:cNvPicPr preferRelativeResize="0"/>
          <p:nvPr/>
        </p:nvPicPr>
        <p:blipFill rotWithShape="1">
          <a:blip r:embed="rId4">
            <a:alphaModFix/>
          </a:blip>
          <a:srcRect/>
          <a:stretch/>
        </p:blipFill>
        <p:spPr>
          <a:xfrm>
            <a:off x="649251" y="1860834"/>
            <a:ext cx="4935224" cy="3294262"/>
          </a:xfrm>
          <a:prstGeom prst="rect">
            <a:avLst/>
          </a:prstGeom>
          <a:noFill/>
          <a:ln>
            <a:noFill/>
          </a:ln>
        </p:spPr>
      </p:pic>
      <p:sp>
        <p:nvSpPr>
          <p:cNvPr id="366" name="Google Shape;366;p24"/>
          <p:cNvSpPr txBox="1"/>
          <p:nvPr/>
        </p:nvSpPr>
        <p:spPr>
          <a:xfrm>
            <a:off x="1179443" y="927652"/>
            <a:ext cx="3231975"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Gradient Boosting </a:t>
            </a:r>
            <a:endParaRPr dirty="0"/>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367" name="Google Shape;367;p24"/>
          <p:cNvSpPr txBox="1"/>
          <p:nvPr/>
        </p:nvSpPr>
        <p:spPr>
          <a:xfrm>
            <a:off x="7248411" y="927653"/>
            <a:ext cx="4042441"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Light Gradient Boosting</a:t>
            </a:r>
            <a:endParaRPr dirty="0"/>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pic>
        <p:nvPicPr>
          <p:cNvPr id="368" name="Google Shape;368;p24"/>
          <p:cNvPicPr preferRelativeResize="0"/>
          <p:nvPr/>
        </p:nvPicPr>
        <p:blipFill rotWithShape="1">
          <a:blip r:embed="rId5">
            <a:alphaModFix/>
          </a:blip>
          <a:srcRect/>
          <a:stretch/>
        </p:blipFill>
        <p:spPr>
          <a:xfrm>
            <a:off x="6944152" y="1860834"/>
            <a:ext cx="4727973" cy="3294262"/>
          </a:xfrm>
          <a:prstGeom prst="rect">
            <a:avLst/>
          </a:prstGeom>
          <a:noFill/>
          <a:ln>
            <a:noFill/>
          </a:ln>
        </p:spPr>
      </p:pic>
      <p:sp>
        <p:nvSpPr>
          <p:cNvPr id="369" name="Google Shape;369;p24"/>
          <p:cNvSpPr txBox="1"/>
          <p:nvPr/>
        </p:nvSpPr>
        <p:spPr>
          <a:xfrm>
            <a:off x="1696279" y="5616608"/>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lgerian"/>
                <a:ea typeface="Algerian"/>
                <a:cs typeface="Algerian"/>
                <a:sym typeface="Algerian"/>
              </a:rPr>
              <a:t>R2:Train:0.987 </a:t>
            </a:r>
            <a:endParaRPr/>
          </a:p>
          <a:p>
            <a:pPr marL="0" marR="0" lvl="0" indent="0" algn="l" rtl="0">
              <a:spcBef>
                <a:spcPts val="0"/>
              </a:spcBef>
              <a:spcAft>
                <a:spcPts val="0"/>
              </a:spcAft>
              <a:buNone/>
            </a:pPr>
            <a:r>
              <a:rPr lang="en-IN" sz="1800">
                <a:solidFill>
                  <a:schemeClr val="lt1"/>
                </a:solidFill>
                <a:latin typeface="Algerian"/>
                <a:ea typeface="Algerian"/>
                <a:cs typeface="Algerian"/>
                <a:sym typeface="Algerian"/>
              </a:rPr>
              <a:t>       Test:0.916</a:t>
            </a:r>
            <a:endParaRPr/>
          </a:p>
        </p:txBody>
      </p:sp>
      <p:sp>
        <p:nvSpPr>
          <p:cNvPr id="370" name="Google Shape;370;p24"/>
          <p:cNvSpPr txBox="1"/>
          <p:nvPr/>
        </p:nvSpPr>
        <p:spPr>
          <a:xfrm>
            <a:off x="8362122" y="5481287"/>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lgerian"/>
                <a:ea typeface="Algerian"/>
                <a:cs typeface="Algerian"/>
                <a:sym typeface="Algerian"/>
              </a:rPr>
              <a:t>R2:Train:0.923 </a:t>
            </a:r>
            <a:endParaRPr/>
          </a:p>
          <a:p>
            <a:pPr marL="0" marR="0" lvl="0" indent="0" algn="l" rtl="0">
              <a:spcBef>
                <a:spcPts val="0"/>
              </a:spcBef>
              <a:spcAft>
                <a:spcPts val="0"/>
              </a:spcAft>
              <a:buNone/>
            </a:pPr>
            <a:r>
              <a:rPr lang="en-IN" sz="1800">
                <a:solidFill>
                  <a:schemeClr val="lt1"/>
                </a:solidFill>
                <a:latin typeface="Algerian"/>
                <a:ea typeface="Algerian"/>
                <a:cs typeface="Algerian"/>
                <a:sym typeface="Algerian"/>
              </a:rPr>
              <a:t>       Test:0.915</a:t>
            </a:r>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9274"/>
    </mc:Choice>
    <mc:Fallback>
      <p:transition spd="slow" advTm="9274"/>
    </mc:Fallback>
  </mc:AlternateContent>
  <p:extLst>
    <p:ext uri="{E180D4A7-C9FB-4DFB-919C-405C955672EB}">
      <p14:showEvtLst xmlns:p14="http://schemas.microsoft.com/office/powerpoint/2010/main">
        <p14:playEvt time="3978" objId="2"/>
        <p14:stopEvt time="8422" objId="2"/>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5"/>
          <p:cNvSpPr txBox="1"/>
          <p:nvPr/>
        </p:nvSpPr>
        <p:spPr>
          <a:xfrm>
            <a:off x="636104" y="768626"/>
            <a:ext cx="4988031"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Extreme Gradient Boosting</a:t>
            </a:r>
            <a:endParaRPr dirty="0"/>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pic>
        <p:nvPicPr>
          <p:cNvPr id="376" name="Google Shape;376;p25"/>
          <p:cNvPicPr preferRelativeResize="0"/>
          <p:nvPr/>
        </p:nvPicPr>
        <p:blipFill rotWithShape="1">
          <a:blip r:embed="rId4">
            <a:alphaModFix/>
          </a:blip>
          <a:srcRect/>
          <a:stretch/>
        </p:blipFill>
        <p:spPr>
          <a:xfrm>
            <a:off x="876093" y="2003148"/>
            <a:ext cx="4411524" cy="2873651"/>
          </a:xfrm>
          <a:prstGeom prst="rect">
            <a:avLst/>
          </a:prstGeom>
          <a:noFill/>
          <a:ln>
            <a:noFill/>
          </a:ln>
        </p:spPr>
      </p:pic>
      <p:sp>
        <p:nvSpPr>
          <p:cNvPr id="377" name="Google Shape;377;p25"/>
          <p:cNvSpPr txBox="1"/>
          <p:nvPr/>
        </p:nvSpPr>
        <p:spPr>
          <a:xfrm>
            <a:off x="7407965" y="768626"/>
            <a:ext cx="3339548"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Cat Boost </a:t>
            </a:r>
            <a:endParaRPr dirty="0"/>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pic>
        <p:nvPicPr>
          <p:cNvPr id="378" name="Google Shape;378;p25"/>
          <p:cNvPicPr preferRelativeResize="0"/>
          <p:nvPr/>
        </p:nvPicPr>
        <p:blipFill rotWithShape="1">
          <a:blip r:embed="rId5">
            <a:alphaModFix/>
          </a:blip>
          <a:srcRect/>
          <a:stretch/>
        </p:blipFill>
        <p:spPr>
          <a:xfrm>
            <a:off x="6427707" y="2003148"/>
            <a:ext cx="4319806" cy="2873651"/>
          </a:xfrm>
          <a:prstGeom prst="rect">
            <a:avLst/>
          </a:prstGeom>
          <a:noFill/>
          <a:ln>
            <a:noFill/>
          </a:ln>
        </p:spPr>
      </p:pic>
      <p:sp>
        <p:nvSpPr>
          <p:cNvPr id="379" name="Google Shape;379;p25"/>
          <p:cNvSpPr txBox="1"/>
          <p:nvPr/>
        </p:nvSpPr>
        <p:spPr>
          <a:xfrm>
            <a:off x="1550504" y="5552661"/>
            <a:ext cx="197682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lgerian"/>
                <a:ea typeface="Algerian"/>
                <a:cs typeface="Algerian"/>
                <a:sym typeface="Algerian"/>
              </a:rPr>
              <a:t>R2:Train:0.980  </a:t>
            </a:r>
            <a:endParaRPr/>
          </a:p>
          <a:p>
            <a:pPr marL="0" marR="0" lvl="0" indent="0" algn="l" rtl="0">
              <a:spcBef>
                <a:spcPts val="0"/>
              </a:spcBef>
              <a:spcAft>
                <a:spcPts val="0"/>
              </a:spcAft>
              <a:buNone/>
            </a:pPr>
            <a:r>
              <a:rPr lang="en-IN" sz="1800">
                <a:solidFill>
                  <a:schemeClr val="lt1"/>
                </a:solidFill>
                <a:latin typeface="Algerian"/>
                <a:ea typeface="Algerian"/>
                <a:cs typeface="Algerian"/>
                <a:sym typeface="Algerian"/>
              </a:rPr>
              <a:t>       Test:0.944</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25"/>
          <p:cNvSpPr txBox="1"/>
          <p:nvPr/>
        </p:nvSpPr>
        <p:spPr>
          <a:xfrm>
            <a:off x="7407965" y="5552661"/>
            <a:ext cx="225287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lgerian"/>
                <a:ea typeface="Algerian"/>
                <a:cs typeface="Algerian"/>
                <a:sym typeface="Algerian"/>
              </a:rPr>
              <a:t>R2:Train:0.948  </a:t>
            </a:r>
            <a:endParaRPr/>
          </a:p>
          <a:p>
            <a:pPr marL="0" marR="0" lvl="0" indent="0" algn="l" rtl="0">
              <a:spcBef>
                <a:spcPts val="0"/>
              </a:spcBef>
              <a:spcAft>
                <a:spcPts val="0"/>
              </a:spcAft>
              <a:buNone/>
            </a:pPr>
            <a:r>
              <a:rPr lang="en-IN" sz="1800">
                <a:solidFill>
                  <a:schemeClr val="lt1"/>
                </a:solidFill>
                <a:latin typeface="Algerian"/>
                <a:ea typeface="Algerian"/>
                <a:cs typeface="Algerian"/>
                <a:sym typeface="Algerian"/>
              </a:rPr>
              <a:t>       Test:0.922</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835"/>
    </mc:Choice>
    <mc:Fallback>
      <p:transition spd="slow" advTm="7835"/>
    </mc:Fallback>
  </mc:AlternateContent>
  <p:extLst>
    <p:ext uri="{E180D4A7-C9FB-4DFB-919C-405C955672EB}">
      <p14:showEvtLst xmlns:p14="http://schemas.microsoft.com/office/powerpoint/2010/main">
        <p14:playEvt time="614" objId="2"/>
        <p14:stopEvt time="7270" objId="2"/>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graphicFrame>
        <p:nvGraphicFramePr>
          <p:cNvPr id="385" name="Google Shape;385;p26"/>
          <p:cNvGraphicFramePr/>
          <p:nvPr/>
        </p:nvGraphicFramePr>
        <p:xfrm>
          <a:off x="1899478" y="1089145"/>
          <a:ext cx="7668600" cy="5177550"/>
        </p:xfrm>
        <a:graphic>
          <a:graphicData uri="http://schemas.openxmlformats.org/drawingml/2006/table">
            <a:tbl>
              <a:tblPr firstRow="1" bandRow="1">
                <a:noFill/>
                <a:tableStyleId>{E730CE36-EE99-4144-AF2E-E1DDA1C44F1B}</a:tableStyleId>
              </a:tblPr>
              <a:tblGrid>
                <a:gridCol w="2556200">
                  <a:extLst>
                    <a:ext uri="{9D8B030D-6E8A-4147-A177-3AD203B41FA5}">
                      <a16:colId xmlns:a16="http://schemas.microsoft.com/office/drawing/2014/main" val="20000"/>
                    </a:ext>
                  </a:extLst>
                </a:gridCol>
                <a:gridCol w="2556200">
                  <a:extLst>
                    <a:ext uri="{9D8B030D-6E8A-4147-A177-3AD203B41FA5}">
                      <a16:colId xmlns:a16="http://schemas.microsoft.com/office/drawing/2014/main" val="20001"/>
                    </a:ext>
                  </a:extLst>
                </a:gridCol>
                <a:gridCol w="2556200">
                  <a:extLst>
                    <a:ext uri="{9D8B030D-6E8A-4147-A177-3AD203B41FA5}">
                      <a16:colId xmlns:a16="http://schemas.microsoft.com/office/drawing/2014/main" val="20002"/>
                    </a:ext>
                  </a:extLst>
                </a:gridCol>
              </a:tblGrid>
              <a:tr h="739650">
                <a:tc>
                  <a:txBody>
                    <a:bodyPr/>
                    <a:lstStyle/>
                    <a:p>
                      <a:pPr marL="0" marR="0" lvl="0" indent="0" algn="l" rtl="0">
                        <a:spcBef>
                          <a:spcPts val="0"/>
                        </a:spcBef>
                        <a:spcAft>
                          <a:spcPts val="0"/>
                        </a:spcAft>
                        <a:buNone/>
                      </a:pPr>
                      <a:r>
                        <a:rPr lang="en-IN" sz="1800" u="none" strike="noStrike" cap="none"/>
                        <a:t>Algorthim</a:t>
                      </a:r>
                      <a:endParaRPr sz="1800"/>
                    </a:p>
                  </a:txBody>
                  <a:tcPr marL="91450" marR="91450" marT="45725" marB="45725"/>
                </a:tc>
                <a:tc>
                  <a:txBody>
                    <a:bodyPr/>
                    <a:lstStyle/>
                    <a:p>
                      <a:pPr marL="0" marR="0" lvl="0" indent="0" algn="l" rtl="0">
                        <a:spcBef>
                          <a:spcPts val="0"/>
                        </a:spcBef>
                        <a:spcAft>
                          <a:spcPts val="0"/>
                        </a:spcAft>
                        <a:buNone/>
                      </a:pPr>
                      <a:r>
                        <a:rPr lang="en-IN" sz="1800"/>
                        <a:t>Train R2</a:t>
                      </a:r>
                      <a:endParaRPr/>
                    </a:p>
                  </a:txBody>
                  <a:tcPr marL="91450" marR="91450" marT="45725" marB="45725"/>
                </a:tc>
                <a:tc>
                  <a:txBody>
                    <a:bodyPr/>
                    <a:lstStyle/>
                    <a:p>
                      <a:pPr marL="0" marR="0" lvl="0" indent="0" algn="l" rtl="0">
                        <a:spcBef>
                          <a:spcPts val="0"/>
                        </a:spcBef>
                        <a:spcAft>
                          <a:spcPts val="0"/>
                        </a:spcAft>
                        <a:buNone/>
                      </a:pPr>
                      <a:r>
                        <a:rPr lang="en-IN" sz="1800"/>
                        <a:t>Test R2</a:t>
                      </a:r>
                      <a:endParaRPr/>
                    </a:p>
                  </a:txBody>
                  <a:tcPr marL="91450" marR="91450" marT="45725" marB="45725"/>
                </a:tc>
                <a:extLst>
                  <a:ext uri="{0D108BD9-81ED-4DB2-BD59-A6C34878D82A}">
                    <a16:rowId xmlns:a16="http://schemas.microsoft.com/office/drawing/2014/main" val="10000"/>
                  </a:ext>
                </a:extLst>
              </a:tr>
              <a:tr h="739650">
                <a:tc>
                  <a:txBody>
                    <a:bodyPr/>
                    <a:lstStyle/>
                    <a:p>
                      <a:pPr marL="0" marR="0" lvl="0" indent="0" algn="l" rtl="0">
                        <a:spcBef>
                          <a:spcPts val="0"/>
                        </a:spcBef>
                        <a:spcAft>
                          <a:spcPts val="0"/>
                        </a:spcAft>
                        <a:buNone/>
                      </a:pPr>
                      <a:r>
                        <a:rPr lang="en-IN" sz="1800"/>
                        <a:t>Multiple linear </a:t>
                      </a:r>
                      <a:endParaRPr/>
                    </a:p>
                  </a:txBody>
                  <a:tcPr marL="91450" marR="91450" marT="45725" marB="45725"/>
                </a:tc>
                <a:tc>
                  <a:txBody>
                    <a:bodyPr/>
                    <a:lstStyle/>
                    <a:p>
                      <a:pPr marL="0" marR="0" lvl="0" indent="0" algn="l" rtl="0">
                        <a:spcBef>
                          <a:spcPts val="0"/>
                        </a:spcBef>
                        <a:spcAft>
                          <a:spcPts val="0"/>
                        </a:spcAft>
                        <a:buNone/>
                      </a:pPr>
                      <a:r>
                        <a:rPr lang="en-IN" sz="1800"/>
                        <a:t>0.719</a:t>
                      </a:r>
                      <a:endParaRPr/>
                    </a:p>
                  </a:txBody>
                  <a:tcPr marL="91450" marR="91450" marT="45725" marB="45725"/>
                </a:tc>
                <a:tc>
                  <a:txBody>
                    <a:bodyPr/>
                    <a:lstStyle/>
                    <a:p>
                      <a:pPr marL="0" marR="0" lvl="0" indent="0" algn="l" rtl="0">
                        <a:spcBef>
                          <a:spcPts val="0"/>
                        </a:spcBef>
                        <a:spcAft>
                          <a:spcPts val="0"/>
                        </a:spcAft>
                        <a:buNone/>
                      </a:pPr>
                      <a:r>
                        <a:rPr lang="en-IN" sz="1800"/>
                        <a:t>0.727</a:t>
                      </a:r>
                      <a:endParaRPr/>
                    </a:p>
                  </a:txBody>
                  <a:tcPr marL="91450" marR="91450" marT="45725" marB="45725"/>
                </a:tc>
                <a:extLst>
                  <a:ext uri="{0D108BD9-81ED-4DB2-BD59-A6C34878D82A}">
                    <a16:rowId xmlns:a16="http://schemas.microsoft.com/office/drawing/2014/main" val="10001"/>
                  </a:ext>
                </a:extLst>
              </a:tr>
              <a:tr h="739650">
                <a:tc>
                  <a:txBody>
                    <a:bodyPr/>
                    <a:lstStyle/>
                    <a:p>
                      <a:pPr marL="0" marR="0" lvl="0" indent="0" algn="l" rtl="0">
                        <a:spcBef>
                          <a:spcPts val="0"/>
                        </a:spcBef>
                        <a:spcAft>
                          <a:spcPts val="0"/>
                        </a:spcAft>
                        <a:buNone/>
                      </a:pPr>
                      <a:r>
                        <a:rPr lang="en-IN" sz="1800"/>
                        <a:t>Gradient Boosting Machine</a:t>
                      </a:r>
                      <a:endParaRPr/>
                    </a:p>
                  </a:txBody>
                  <a:tcPr marL="91450" marR="91450" marT="45725" marB="45725"/>
                </a:tc>
                <a:tc>
                  <a:txBody>
                    <a:bodyPr/>
                    <a:lstStyle/>
                    <a:p>
                      <a:pPr marL="0" marR="0" lvl="0" indent="0" algn="l" rtl="0">
                        <a:spcBef>
                          <a:spcPts val="0"/>
                        </a:spcBef>
                        <a:spcAft>
                          <a:spcPts val="0"/>
                        </a:spcAft>
                        <a:buNone/>
                      </a:pPr>
                      <a:r>
                        <a:rPr lang="en-IN" sz="1800"/>
                        <a:t>0.987</a:t>
                      </a:r>
                      <a:endParaRPr/>
                    </a:p>
                  </a:txBody>
                  <a:tcPr marL="91450" marR="91450" marT="45725" marB="45725"/>
                </a:tc>
                <a:tc>
                  <a:txBody>
                    <a:bodyPr/>
                    <a:lstStyle/>
                    <a:p>
                      <a:pPr marL="0" marR="0" lvl="0" indent="0" algn="l" rtl="0">
                        <a:spcBef>
                          <a:spcPts val="0"/>
                        </a:spcBef>
                        <a:spcAft>
                          <a:spcPts val="0"/>
                        </a:spcAft>
                        <a:buNone/>
                      </a:pPr>
                      <a:r>
                        <a:rPr lang="en-IN" sz="1800"/>
                        <a:t>0.916</a:t>
                      </a:r>
                      <a:endParaRPr/>
                    </a:p>
                  </a:txBody>
                  <a:tcPr marL="91450" marR="91450" marT="45725" marB="45725"/>
                </a:tc>
                <a:extLst>
                  <a:ext uri="{0D108BD9-81ED-4DB2-BD59-A6C34878D82A}">
                    <a16:rowId xmlns:a16="http://schemas.microsoft.com/office/drawing/2014/main" val="10002"/>
                  </a:ext>
                </a:extLst>
              </a:tr>
              <a:tr h="739650">
                <a:tc>
                  <a:txBody>
                    <a:bodyPr/>
                    <a:lstStyle/>
                    <a:p>
                      <a:pPr marL="0" marR="0" lvl="0" indent="0" algn="l" rtl="0">
                        <a:spcBef>
                          <a:spcPts val="0"/>
                        </a:spcBef>
                        <a:spcAft>
                          <a:spcPts val="0"/>
                        </a:spcAft>
                        <a:buNone/>
                      </a:pPr>
                      <a:r>
                        <a:rPr lang="en-IN" sz="1800"/>
                        <a:t>Light Gradient Boosting </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0.923</a:t>
                      </a:r>
                      <a:endParaRPr/>
                    </a:p>
                  </a:txBody>
                  <a:tcPr marL="91450" marR="91450" marT="45725" marB="45725"/>
                </a:tc>
                <a:tc>
                  <a:txBody>
                    <a:bodyPr/>
                    <a:lstStyle/>
                    <a:p>
                      <a:pPr marL="0" marR="0" lvl="0" indent="0" algn="l" rtl="0">
                        <a:spcBef>
                          <a:spcPts val="0"/>
                        </a:spcBef>
                        <a:spcAft>
                          <a:spcPts val="0"/>
                        </a:spcAft>
                        <a:buNone/>
                      </a:pPr>
                      <a:r>
                        <a:rPr lang="en-IN" sz="1800"/>
                        <a:t>0.925</a:t>
                      </a:r>
                      <a:endParaRPr/>
                    </a:p>
                  </a:txBody>
                  <a:tcPr marL="91450" marR="91450" marT="45725" marB="45725"/>
                </a:tc>
                <a:extLst>
                  <a:ext uri="{0D108BD9-81ED-4DB2-BD59-A6C34878D82A}">
                    <a16:rowId xmlns:a16="http://schemas.microsoft.com/office/drawing/2014/main" val="10003"/>
                  </a:ext>
                </a:extLst>
              </a:tr>
              <a:tr h="739650">
                <a:tc>
                  <a:txBody>
                    <a:bodyPr/>
                    <a:lstStyle/>
                    <a:p>
                      <a:pPr marL="0" marR="0" lvl="0" indent="0" algn="l" rtl="0">
                        <a:spcBef>
                          <a:spcPts val="0"/>
                        </a:spcBef>
                        <a:spcAft>
                          <a:spcPts val="0"/>
                        </a:spcAft>
                        <a:buNone/>
                      </a:pPr>
                      <a:r>
                        <a:rPr lang="en-IN" sz="1800"/>
                        <a:t>Extreme Gradient Boosting</a:t>
                      </a:r>
                      <a:endParaRPr/>
                    </a:p>
                  </a:txBody>
                  <a:tcPr marL="91450" marR="91450" marT="45725" marB="45725"/>
                </a:tc>
                <a:tc>
                  <a:txBody>
                    <a:bodyPr/>
                    <a:lstStyle/>
                    <a:p>
                      <a:pPr marL="0" marR="0" lvl="0" indent="0" algn="l" rtl="0">
                        <a:spcBef>
                          <a:spcPts val="0"/>
                        </a:spcBef>
                        <a:spcAft>
                          <a:spcPts val="0"/>
                        </a:spcAft>
                        <a:buNone/>
                      </a:pPr>
                      <a:r>
                        <a:rPr lang="en-IN" sz="1800"/>
                        <a:t>0.980</a:t>
                      </a:r>
                      <a:endParaRPr/>
                    </a:p>
                  </a:txBody>
                  <a:tcPr marL="91450" marR="91450" marT="45725" marB="45725"/>
                </a:tc>
                <a:tc>
                  <a:txBody>
                    <a:bodyPr/>
                    <a:lstStyle/>
                    <a:p>
                      <a:pPr marL="0" marR="0" lvl="0" indent="0" algn="l" rtl="0">
                        <a:spcBef>
                          <a:spcPts val="0"/>
                        </a:spcBef>
                        <a:spcAft>
                          <a:spcPts val="0"/>
                        </a:spcAft>
                        <a:buNone/>
                      </a:pPr>
                      <a:r>
                        <a:rPr lang="en-IN" sz="1800"/>
                        <a:t>0.944</a:t>
                      </a:r>
                      <a:endParaRPr/>
                    </a:p>
                  </a:txBody>
                  <a:tcPr marL="91450" marR="91450" marT="45725" marB="45725"/>
                </a:tc>
                <a:extLst>
                  <a:ext uri="{0D108BD9-81ED-4DB2-BD59-A6C34878D82A}">
                    <a16:rowId xmlns:a16="http://schemas.microsoft.com/office/drawing/2014/main" val="10004"/>
                  </a:ext>
                </a:extLst>
              </a:tr>
              <a:tr h="739650">
                <a:tc>
                  <a:txBody>
                    <a:bodyPr/>
                    <a:lstStyle/>
                    <a:p>
                      <a:pPr marL="0" marR="0" lvl="0" indent="0" algn="l" rtl="0">
                        <a:spcBef>
                          <a:spcPts val="0"/>
                        </a:spcBef>
                        <a:spcAft>
                          <a:spcPts val="0"/>
                        </a:spcAft>
                        <a:buNone/>
                      </a:pPr>
                      <a:r>
                        <a:rPr lang="en-IN" sz="1800"/>
                        <a:t>Random Forest</a:t>
                      </a:r>
                      <a:endParaRPr/>
                    </a:p>
                  </a:txBody>
                  <a:tcPr marL="91450" marR="91450" marT="45725" marB="45725"/>
                </a:tc>
                <a:tc>
                  <a:txBody>
                    <a:bodyPr/>
                    <a:lstStyle/>
                    <a:p>
                      <a:pPr marL="0" marR="0" lvl="0" indent="0" algn="l" rtl="0">
                        <a:spcBef>
                          <a:spcPts val="0"/>
                        </a:spcBef>
                        <a:spcAft>
                          <a:spcPts val="0"/>
                        </a:spcAft>
                        <a:buNone/>
                      </a:pPr>
                      <a:r>
                        <a:rPr lang="en-IN" sz="1800"/>
                        <a:t>0.987</a:t>
                      </a:r>
                      <a:endParaRPr/>
                    </a:p>
                  </a:txBody>
                  <a:tcPr marL="91450" marR="91450" marT="45725" marB="45725"/>
                </a:tc>
                <a:tc>
                  <a:txBody>
                    <a:bodyPr/>
                    <a:lstStyle/>
                    <a:p>
                      <a:pPr marL="0" marR="0" lvl="0" indent="0" algn="l" rtl="0">
                        <a:spcBef>
                          <a:spcPts val="0"/>
                        </a:spcBef>
                        <a:spcAft>
                          <a:spcPts val="0"/>
                        </a:spcAft>
                        <a:buNone/>
                      </a:pPr>
                      <a:r>
                        <a:rPr lang="en-IN" sz="1800" dirty="0"/>
                        <a:t>0.916</a:t>
                      </a:r>
                      <a:endParaRPr dirty="0"/>
                    </a:p>
                  </a:txBody>
                  <a:tcPr marL="91450" marR="91450" marT="45725" marB="45725"/>
                </a:tc>
                <a:extLst>
                  <a:ext uri="{0D108BD9-81ED-4DB2-BD59-A6C34878D82A}">
                    <a16:rowId xmlns:a16="http://schemas.microsoft.com/office/drawing/2014/main" val="10005"/>
                  </a:ext>
                </a:extLst>
              </a:tr>
              <a:tr h="739650">
                <a:tc>
                  <a:txBody>
                    <a:bodyPr/>
                    <a:lstStyle/>
                    <a:p>
                      <a:pPr marL="0" marR="0" lvl="0" indent="0" algn="l" rtl="0">
                        <a:spcBef>
                          <a:spcPts val="0"/>
                        </a:spcBef>
                        <a:spcAft>
                          <a:spcPts val="0"/>
                        </a:spcAft>
                        <a:buNone/>
                      </a:pPr>
                      <a:r>
                        <a:rPr lang="en-IN" sz="1800"/>
                        <a:t>Cat Boost </a:t>
                      </a:r>
                      <a:endParaRPr/>
                    </a:p>
                  </a:txBody>
                  <a:tcPr marL="91450" marR="91450" marT="45725" marB="45725"/>
                </a:tc>
                <a:tc>
                  <a:txBody>
                    <a:bodyPr/>
                    <a:lstStyle/>
                    <a:p>
                      <a:pPr marL="0" marR="0" lvl="0" indent="0" algn="l" rtl="0">
                        <a:spcBef>
                          <a:spcPts val="0"/>
                        </a:spcBef>
                        <a:spcAft>
                          <a:spcPts val="0"/>
                        </a:spcAft>
                        <a:buNone/>
                      </a:pPr>
                      <a:r>
                        <a:rPr lang="en-IN" sz="1800"/>
                        <a:t>0.948</a:t>
                      </a:r>
                      <a:endParaRPr/>
                    </a:p>
                  </a:txBody>
                  <a:tcPr marL="91450" marR="91450" marT="45725" marB="45725"/>
                </a:tc>
                <a:tc>
                  <a:txBody>
                    <a:bodyPr/>
                    <a:lstStyle/>
                    <a:p>
                      <a:pPr marL="0" marR="0" lvl="0" indent="0" algn="l" rtl="0">
                        <a:spcBef>
                          <a:spcPts val="0"/>
                        </a:spcBef>
                        <a:spcAft>
                          <a:spcPts val="0"/>
                        </a:spcAft>
                        <a:buNone/>
                      </a:pPr>
                      <a:r>
                        <a:rPr lang="en-IN" sz="1800" dirty="0"/>
                        <a:t>0.922</a:t>
                      </a:r>
                      <a:endParaRPr dirty="0"/>
                    </a:p>
                  </a:txBody>
                  <a:tcPr marL="91450" marR="91450" marT="45725" marB="45725"/>
                </a:tc>
                <a:extLst>
                  <a:ext uri="{0D108BD9-81ED-4DB2-BD59-A6C34878D82A}">
                    <a16:rowId xmlns:a16="http://schemas.microsoft.com/office/drawing/2014/main" val="10006"/>
                  </a:ext>
                </a:extLst>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4839"/>
    </mc:Choice>
    <mc:Fallback>
      <p:transition spd="slow" advTm="34839"/>
    </mc:Fallback>
  </mc:AlternateContent>
  <p:extLst>
    <p:ext uri="{E180D4A7-C9FB-4DFB-919C-405C955672EB}">
      <p14:showEvtLst xmlns:p14="http://schemas.microsoft.com/office/powerpoint/2010/main">
        <p14:playEvt time="915" objId="2"/>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p:nvPr/>
        </p:nvSpPr>
        <p:spPr>
          <a:xfrm>
            <a:off x="4551413" y="2967335"/>
            <a:ext cx="308917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0" cap="none">
                <a:solidFill>
                  <a:srgbClr val="734F13"/>
                </a:solidFill>
                <a:latin typeface="Calibri"/>
                <a:ea typeface="Calibri"/>
                <a:cs typeface="Calibri"/>
                <a:sym typeface="Calibri"/>
              </a:rPr>
              <a:t>Thank you</a:t>
            </a:r>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582"/>
    </mc:Choice>
    <mc:Fallback>
      <p:transition spd="slow" advTm="5582"/>
    </mc:Fallback>
  </mc:AlternateContent>
  <p:extLst>
    <p:ext uri="{E180D4A7-C9FB-4DFB-919C-405C955672EB}">
      <p14:showEvtLst xmlns:p14="http://schemas.microsoft.com/office/powerpoint/2010/main">
        <p14:playEvt time="517" objId="2"/>
        <p14:stopEvt time="3117"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p:nvPr/>
        </p:nvSpPr>
        <p:spPr>
          <a:xfrm>
            <a:off x="914400" y="993913"/>
            <a:ext cx="293061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lt1"/>
                </a:solidFill>
                <a:latin typeface="Algerian"/>
                <a:ea typeface="Algerian"/>
                <a:cs typeface="Algerian"/>
                <a:sym typeface="Algerian"/>
              </a:rPr>
              <a:t>BACKGROUND:</a:t>
            </a:r>
            <a:endParaRPr/>
          </a:p>
        </p:txBody>
      </p:sp>
      <p:sp>
        <p:nvSpPr>
          <p:cNvPr id="170" name="Google Shape;170;p4"/>
          <p:cNvSpPr txBox="1"/>
          <p:nvPr/>
        </p:nvSpPr>
        <p:spPr>
          <a:xfrm>
            <a:off x="596348" y="1775791"/>
            <a:ext cx="11410121" cy="5016758"/>
          </a:xfrm>
          <a:prstGeom prst="rect">
            <a:avLst/>
          </a:prstGeom>
          <a:noFill/>
          <a:ln>
            <a:noFill/>
          </a:ln>
        </p:spPr>
        <p:txBody>
          <a:bodyPr spcFirstLastPara="1" wrap="square" lIns="91425" tIns="45700" rIns="91425" bIns="45700" anchor="t" anchorCtr="0">
            <a:spAutoFit/>
          </a:bodyPr>
          <a:lstStyle/>
          <a:p>
            <a:pPr marL="457200" marR="0" lvl="0" indent="-304800" algn="l" rtl="0">
              <a:spcBef>
                <a:spcPts val="0"/>
              </a:spcBef>
              <a:spcAft>
                <a:spcPts val="0"/>
              </a:spcAft>
              <a:buClr>
                <a:schemeClr val="lt1"/>
              </a:buClr>
              <a:buSzPts val="2400"/>
              <a:buFont typeface="Noto Sans Symbols"/>
              <a:buNone/>
            </a:pPr>
            <a:endParaRPr sz="2400" dirty="0">
              <a:solidFill>
                <a:schemeClr val="lt1"/>
              </a:solidFill>
              <a:latin typeface="Algerian"/>
              <a:ea typeface="Algerian"/>
              <a:cs typeface="Algerian"/>
              <a:sym typeface="Algerian"/>
            </a:endParaRPr>
          </a:p>
          <a:p>
            <a:pPr marL="457200" marR="0" lvl="0" indent="-304800" algn="l" rtl="0">
              <a:spcBef>
                <a:spcPts val="0"/>
              </a:spcBef>
              <a:spcAft>
                <a:spcPts val="0"/>
              </a:spcAft>
              <a:buClr>
                <a:schemeClr val="lt1"/>
              </a:buClr>
              <a:buSzPts val="2400"/>
              <a:buFont typeface="Noto Sans Symbols"/>
              <a:buNone/>
            </a:pPr>
            <a:endParaRPr sz="2400" dirty="0">
              <a:solidFill>
                <a:schemeClr val="lt1"/>
              </a:solidFill>
              <a:latin typeface="Algerian"/>
              <a:ea typeface="Algerian"/>
              <a:cs typeface="Algerian"/>
              <a:sym typeface="Algerian"/>
            </a:endParaRPr>
          </a:p>
          <a:p>
            <a:pPr marL="457200" marR="0" lvl="0" indent="-457200" algn="l" rtl="0">
              <a:spcBef>
                <a:spcPts val="0"/>
              </a:spcBef>
              <a:spcAft>
                <a:spcPts val="0"/>
              </a:spcAft>
              <a:buClr>
                <a:schemeClr val="lt1"/>
              </a:buClr>
              <a:buSzPts val="2400"/>
              <a:buFont typeface="Noto Sans Symbols"/>
              <a:buChar char="⮚"/>
            </a:pPr>
            <a:r>
              <a:rPr lang="en-IN" sz="2400" dirty="0">
                <a:solidFill>
                  <a:schemeClr val="lt1"/>
                </a:solidFill>
                <a:latin typeface="Algerian"/>
                <a:ea typeface="Algerian"/>
                <a:cs typeface="Algerian"/>
                <a:sym typeface="Algerian"/>
              </a:rPr>
              <a:t>According to study conducted by Indian Blue Book, in FY20 the used car market in India stand point at 4.2 million units. It also claimed that used car sales increased by 5% YoY within the in the same fiscal, while the new car sales contracted by 17.8%, due to the pre-pandemic depression. The used car sale  were actually 50% above the amount of latest car sales recorded at 2.8 million units. </a:t>
            </a:r>
            <a:endParaRPr dirty="0"/>
          </a:p>
          <a:p>
            <a:pPr marL="457200" marR="0" lvl="0" indent="-304800" algn="l" rtl="0">
              <a:spcBef>
                <a:spcPts val="0"/>
              </a:spcBef>
              <a:spcAft>
                <a:spcPts val="0"/>
              </a:spcAft>
              <a:buClr>
                <a:schemeClr val="lt1"/>
              </a:buClr>
              <a:buSzPts val="2400"/>
              <a:buFont typeface="Noto Sans Symbols"/>
              <a:buNone/>
            </a:pPr>
            <a:endParaRPr sz="24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24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lt1"/>
              </a:solidFill>
              <a:latin typeface="Times New Roman"/>
              <a:ea typeface="Times New Roman"/>
              <a:cs typeface="Times New Roman"/>
              <a:sym typeface="Times New Roman"/>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90915"/>
    </mc:Choice>
    <mc:Fallback>
      <p:transition spd="slow" advTm="90915"/>
    </mc:Fallback>
  </mc:AlternateContent>
  <p:extLst>
    <p:ext uri="{E180D4A7-C9FB-4DFB-919C-405C955672EB}">
      <p14:showEvtLst xmlns:p14="http://schemas.microsoft.com/office/powerpoint/2010/main">
        <p14:playEvt time="481" objId="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50" name="Google Shape;150;p3"/>
          <p:cNvGrpSpPr/>
          <p:nvPr/>
        </p:nvGrpSpPr>
        <p:grpSpPr>
          <a:xfrm>
            <a:off x="3249399" y="714333"/>
            <a:ext cx="5856641" cy="5422749"/>
            <a:chOff x="1217400" y="-5333"/>
            <a:chExt cx="5856641" cy="5422749"/>
          </a:xfrm>
        </p:grpSpPr>
        <p:sp>
          <p:nvSpPr>
            <p:cNvPr id="151" name="Google Shape;151;p3"/>
            <p:cNvSpPr/>
            <p:nvPr/>
          </p:nvSpPr>
          <p:spPr>
            <a:xfrm>
              <a:off x="1441719" y="-5333"/>
              <a:ext cx="5408003" cy="5408003"/>
            </a:xfrm>
            <a:custGeom>
              <a:avLst/>
              <a:gdLst/>
              <a:ahLst/>
              <a:cxnLst/>
              <a:rect l="l" t="t" r="r" b="b"/>
              <a:pathLst>
                <a:path w="120000" h="120000" extrusionOk="0">
                  <a:moveTo>
                    <a:pt x="75081" y="5454"/>
                  </a:moveTo>
                  <a:lnTo>
                    <a:pt x="75081" y="5454"/>
                  </a:lnTo>
                  <a:cubicBezTo>
                    <a:pt x="100832" y="12574"/>
                    <a:pt x="118096" y="36733"/>
                    <a:pt x="116490" y="63402"/>
                  </a:cubicBezTo>
                  <a:cubicBezTo>
                    <a:pt x="114884" y="90071"/>
                    <a:pt x="94845" y="111983"/>
                    <a:pt x="68426" y="115961"/>
                  </a:cubicBezTo>
                  <a:cubicBezTo>
                    <a:pt x="42007" y="119939"/>
                    <a:pt x="16405" y="104899"/>
                    <a:pt x="7017" y="79885"/>
                  </a:cubicBezTo>
                  <a:cubicBezTo>
                    <a:pt x="-2371" y="54872"/>
                    <a:pt x="7013" y="26700"/>
                    <a:pt x="29526" y="12314"/>
                  </a:cubicBezTo>
                  <a:lnTo>
                    <a:pt x="27949" y="9306"/>
                  </a:lnTo>
                  <a:lnTo>
                    <a:pt x="35196" y="12679"/>
                  </a:lnTo>
                  <a:lnTo>
                    <a:pt x="34052" y="20949"/>
                  </a:lnTo>
                  <a:lnTo>
                    <a:pt x="32476" y="17942"/>
                  </a:lnTo>
                  <a:lnTo>
                    <a:pt x="32476" y="17942"/>
                  </a:lnTo>
                  <a:cubicBezTo>
                    <a:pt x="12664" y="30908"/>
                    <a:pt x="4587" y="55944"/>
                    <a:pt x="13087" y="78044"/>
                  </a:cubicBezTo>
                  <a:cubicBezTo>
                    <a:pt x="21587" y="100143"/>
                    <a:pt x="44358" y="113314"/>
                    <a:pt x="67753" y="109662"/>
                  </a:cubicBezTo>
                  <a:cubicBezTo>
                    <a:pt x="91148" y="106009"/>
                    <a:pt x="108821" y="86524"/>
                    <a:pt x="110180" y="62885"/>
                  </a:cubicBezTo>
                  <a:cubicBezTo>
                    <a:pt x="111540" y="39246"/>
                    <a:pt x="96216" y="17864"/>
                    <a:pt x="73394" y="11554"/>
                  </a:cubicBezTo>
                  <a:close/>
                </a:path>
              </a:pathLst>
            </a:custGeom>
            <a:solidFill>
              <a:srgbClr val="F2D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117388" y="1250"/>
              <a:ext cx="2056666" cy="1028333"/>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txBox="1"/>
            <p:nvPr/>
          </p:nvSpPr>
          <p:spPr>
            <a:xfrm>
              <a:off x="3167587" y="51449"/>
              <a:ext cx="1956268" cy="92793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Algerian"/>
                <a:buNone/>
              </a:pPr>
              <a:r>
                <a:rPr lang="en-IN" sz="1800" b="0" i="0" u="none" strike="noStrike" cap="none">
                  <a:solidFill>
                    <a:schemeClr val="dk1"/>
                  </a:solidFill>
                  <a:latin typeface="Algerian"/>
                  <a:ea typeface="Algerian"/>
                  <a:cs typeface="Algerian"/>
                  <a:sym typeface="Algerian"/>
                </a:rPr>
                <a:t>Business Understanding</a:t>
              </a:r>
              <a:endParaRPr/>
            </a:p>
          </p:txBody>
        </p:sp>
        <p:sp>
          <p:nvSpPr>
            <p:cNvPr id="154" name="Google Shape;154;p3"/>
            <p:cNvSpPr/>
            <p:nvPr/>
          </p:nvSpPr>
          <p:spPr>
            <a:xfrm>
              <a:off x="5017375" y="1098208"/>
              <a:ext cx="2056666" cy="1028333"/>
            </a:xfrm>
            <a:prstGeom prst="roundRect">
              <a:avLst>
                <a:gd name="adj" fmla="val 16667"/>
              </a:avLst>
            </a:prstGeom>
            <a:solidFill>
              <a:srgbClr val="DD8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txBox="1"/>
            <p:nvPr/>
          </p:nvSpPr>
          <p:spPr>
            <a:xfrm>
              <a:off x="5067574" y="1148407"/>
              <a:ext cx="1956268" cy="92793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Algerian"/>
                <a:buNone/>
              </a:pPr>
              <a:r>
                <a:rPr lang="en-IN" sz="1800" b="0" i="0" u="none" strike="noStrike" cap="none">
                  <a:solidFill>
                    <a:schemeClr val="dk1"/>
                  </a:solidFill>
                  <a:latin typeface="Algerian"/>
                  <a:ea typeface="Algerian"/>
                  <a:cs typeface="Algerian"/>
                  <a:sym typeface="Algerian"/>
                </a:rPr>
                <a:t>Data Understanding</a:t>
              </a:r>
              <a:endParaRPr/>
            </a:p>
          </p:txBody>
        </p:sp>
        <p:sp>
          <p:nvSpPr>
            <p:cNvPr id="156" name="Google Shape;156;p3"/>
            <p:cNvSpPr/>
            <p:nvPr/>
          </p:nvSpPr>
          <p:spPr>
            <a:xfrm>
              <a:off x="5017375" y="3292125"/>
              <a:ext cx="2056666" cy="1028333"/>
            </a:xfrm>
            <a:prstGeom prst="roundRect">
              <a:avLst>
                <a:gd name="adj" fmla="val 16667"/>
              </a:avLst>
            </a:prstGeom>
            <a:solidFill>
              <a:srgbClr val="DE7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txBox="1"/>
            <p:nvPr/>
          </p:nvSpPr>
          <p:spPr>
            <a:xfrm>
              <a:off x="5067574" y="3342324"/>
              <a:ext cx="1956268" cy="92793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Algerian"/>
                <a:buNone/>
              </a:pPr>
              <a:r>
                <a:rPr lang="en-IN" sz="1800" b="0" i="0" u="none" strike="noStrike" cap="none">
                  <a:solidFill>
                    <a:schemeClr val="dk1"/>
                  </a:solidFill>
                  <a:latin typeface="Algerian"/>
                  <a:ea typeface="Algerian"/>
                  <a:cs typeface="Algerian"/>
                  <a:sym typeface="Algerian"/>
                </a:rPr>
                <a:t>Data Preparation</a:t>
              </a:r>
              <a:endParaRPr/>
            </a:p>
          </p:txBody>
        </p:sp>
        <p:sp>
          <p:nvSpPr>
            <p:cNvPr id="158" name="Google Shape;158;p3"/>
            <p:cNvSpPr/>
            <p:nvPr/>
          </p:nvSpPr>
          <p:spPr>
            <a:xfrm>
              <a:off x="3117388" y="4389083"/>
              <a:ext cx="2056666" cy="1028333"/>
            </a:xfrm>
            <a:prstGeom prst="roundRect">
              <a:avLst>
                <a:gd name="adj" fmla="val 16667"/>
              </a:avLst>
            </a:prstGeom>
            <a:solidFill>
              <a:srgbClr val="DF6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txBox="1"/>
            <p:nvPr/>
          </p:nvSpPr>
          <p:spPr>
            <a:xfrm>
              <a:off x="3167587" y="4439282"/>
              <a:ext cx="1956268" cy="92793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Algerian"/>
                <a:buNone/>
              </a:pPr>
              <a:r>
                <a:rPr lang="en-IN" sz="1800" b="0" i="0" u="none" strike="noStrike" cap="none">
                  <a:solidFill>
                    <a:schemeClr val="dk1"/>
                  </a:solidFill>
                  <a:latin typeface="Algerian"/>
                  <a:ea typeface="Algerian"/>
                  <a:cs typeface="Algerian"/>
                  <a:sym typeface="Algerian"/>
                </a:rPr>
                <a:t>Modelling</a:t>
              </a:r>
              <a:endParaRPr/>
            </a:p>
          </p:txBody>
        </p:sp>
        <p:sp>
          <p:nvSpPr>
            <p:cNvPr id="160" name="Google Shape;160;p3"/>
            <p:cNvSpPr/>
            <p:nvPr/>
          </p:nvSpPr>
          <p:spPr>
            <a:xfrm>
              <a:off x="1217400" y="3292125"/>
              <a:ext cx="2056666" cy="1028333"/>
            </a:xfrm>
            <a:prstGeom prst="roundRect">
              <a:avLst>
                <a:gd name="adj" fmla="val 16667"/>
              </a:avLst>
            </a:prstGeom>
            <a:solidFill>
              <a:srgbClr val="E05E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txBox="1"/>
            <p:nvPr/>
          </p:nvSpPr>
          <p:spPr>
            <a:xfrm>
              <a:off x="1267599" y="3342324"/>
              <a:ext cx="1956268" cy="92793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Algerian"/>
                <a:buNone/>
              </a:pPr>
              <a:r>
                <a:rPr lang="en-IN" sz="1800" b="0" i="0" u="none" strike="noStrike" cap="none">
                  <a:solidFill>
                    <a:schemeClr val="dk1"/>
                  </a:solidFill>
                  <a:latin typeface="Algerian"/>
                  <a:ea typeface="Algerian"/>
                  <a:cs typeface="Algerian"/>
                  <a:sym typeface="Algerian"/>
                </a:rPr>
                <a:t>Evaluation</a:t>
              </a:r>
              <a:endParaRPr/>
            </a:p>
          </p:txBody>
        </p:sp>
        <p:sp>
          <p:nvSpPr>
            <p:cNvPr id="162" name="Google Shape;162;p3"/>
            <p:cNvSpPr/>
            <p:nvPr/>
          </p:nvSpPr>
          <p:spPr>
            <a:xfrm>
              <a:off x="1440074" y="1297000"/>
              <a:ext cx="2056666" cy="1028333"/>
            </a:xfrm>
            <a:prstGeom prst="roundRect">
              <a:avLst>
                <a:gd name="adj" fmla="val 16667"/>
              </a:avLst>
            </a:prstGeom>
            <a:solidFill>
              <a:srgbClr val="E150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txBox="1"/>
            <p:nvPr/>
          </p:nvSpPr>
          <p:spPr>
            <a:xfrm>
              <a:off x="1490273" y="1347199"/>
              <a:ext cx="1956268" cy="927935"/>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Algerian"/>
                <a:buNone/>
              </a:pPr>
              <a:r>
                <a:rPr lang="en-IN" sz="1800" b="0" i="0" u="none" strike="noStrike" cap="none">
                  <a:solidFill>
                    <a:schemeClr val="dk1"/>
                  </a:solidFill>
                  <a:latin typeface="Algerian"/>
                  <a:ea typeface="Algerian"/>
                  <a:cs typeface="Algerian"/>
                  <a:sym typeface="Algerian"/>
                </a:rPr>
                <a:t>Deployment</a:t>
              </a:r>
              <a:endParaRPr/>
            </a:p>
          </p:txBody>
        </p:sp>
      </p:grpSp>
      <p:sp>
        <p:nvSpPr>
          <p:cNvPr id="164" name="Google Shape;164;p3"/>
          <p:cNvSpPr txBox="1"/>
          <p:nvPr/>
        </p:nvSpPr>
        <p:spPr>
          <a:xfrm>
            <a:off x="874643" y="622852"/>
            <a:ext cx="280946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0" i="0" u="sng" strike="noStrike" cap="none" dirty="0">
                <a:solidFill>
                  <a:schemeClr val="lt1"/>
                </a:solidFill>
                <a:latin typeface="Algerian"/>
                <a:ea typeface="Algerian"/>
                <a:cs typeface="Algerian"/>
                <a:sym typeface="Algerian"/>
              </a:rPr>
              <a:t>CRISP-DM</a:t>
            </a:r>
            <a:endParaRPr sz="3200" dirty="0">
              <a:solidFill>
                <a:schemeClr val="lt1"/>
              </a:solidFill>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66209"/>
    </mc:Choice>
    <mc:Fallback>
      <p:transition spd="slow" advTm="66209"/>
    </mc:Fallback>
  </mc:AlternateContent>
  <p:extLst>
    <p:ext uri="{E180D4A7-C9FB-4DFB-919C-405C955672EB}">
      <p14:showEvtLst xmlns:p14="http://schemas.microsoft.com/office/powerpoint/2010/main">
        <p14:playEvt time="442" objId="2"/>
        <p14:stopEvt time="65868" objId="2"/>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p:nvPr/>
        </p:nvSpPr>
        <p:spPr>
          <a:xfrm>
            <a:off x="556591" y="622852"/>
            <a:ext cx="10813773"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dirty="0">
                <a:solidFill>
                  <a:schemeClr val="lt1"/>
                </a:solidFill>
                <a:latin typeface="Algerian"/>
                <a:ea typeface="Algerian"/>
                <a:cs typeface="Algerian"/>
                <a:sym typeface="Algerian"/>
              </a:rPr>
              <a:t>Problem:</a:t>
            </a:r>
            <a:endParaRPr sz="3600" dirty="0">
              <a:solidFill>
                <a:schemeClr val="lt1"/>
              </a:solidFill>
              <a:latin typeface="Calibri"/>
              <a:ea typeface="Calibri"/>
              <a:cs typeface="Calibri"/>
              <a:sym typeface="Calibri"/>
            </a:endParaRPr>
          </a:p>
          <a:p>
            <a:pPr marL="0" marR="0" lvl="0" indent="0" algn="l" rtl="0">
              <a:spcBef>
                <a:spcPts val="0"/>
              </a:spcBef>
              <a:spcAft>
                <a:spcPts val="0"/>
              </a:spcAft>
              <a:buNone/>
            </a:pPr>
            <a:endParaRPr sz="3600" dirty="0">
              <a:solidFill>
                <a:schemeClr val="lt1"/>
              </a:solidFill>
              <a:latin typeface="Algerian"/>
              <a:ea typeface="Algerian"/>
              <a:cs typeface="Algerian"/>
              <a:sym typeface="Algerian"/>
            </a:endParaRPr>
          </a:p>
          <a:p>
            <a:pPr marL="0" marR="0" lvl="0" indent="0" algn="l" rtl="0">
              <a:spcBef>
                <a:spcPts val="0"/>
              </a:spcBef>
              <a:spcAft>
                <a:spcPts val="0"/>
              </a:spcAft>
              <a:buNone/>
            </a:pPr>
            <a:r>
              <a:rPr lang="en-IN" sz="3600" dirty="0">
                <a:solidFill>
                  <a:schemeClr val="lt1"/>
                </a:solidFill>
                <a:latin typeface="Algerian"/>
                <a:ea typeface="Algerian"/>
                <a:cs typeface="Algerian"/>
                <a:sym typeface="Algerian"/>
              </a:rPr>
              <a:t>Frankly, 90% of people are with confession that They don’t know the exact price of car to sell . </a:t>
            </a:r>
            <a:endParaRPr dirty="0"/>
          </a:p>
          <a:p>
            <a:pPr marL="0" marR="0" lvl="0" indent="0" algn="l" rtl="0">
              <a:spcBef>
                <a:spcPts val="0"/>
              </a:spcBef>
              <a:spcAft>
                <a:spcPts val="0"/>
              </a:spcAft>
              <a:buNone/>
            </a:pPr>
            <a:endParaRPr sz="36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3600" dirty="0">
              <a:solidFill>
                <a:schemeClr val="lt1"/>
              </a:solidFill>
              <a:latin typeface="Algerian"/>
              <a:ea typeface="Algerian"/>
              <a:cs typeface="Algerian"/>
              <a:sym typeface="Algerian"/>
            </a:endParaRPr>
          </a:p>
          <a:p>
            <a:pPr marL="571500" marR="0" lvl="0" indent="-571500" algn="l" rtl="0">
              <a:spcBef>
                <a:spcPts val="0"/>
              </a:spcBef>
              <a:spcAft>
                <a:spcPts val="0"/>
              </a:spcAft>
              <a:buClr>
                <a:schemeClr val="lt1"/>
              </a:buClr>
              <a:buSzPts val="3600"/>
              <a:buFont typeface="Noto Sans Symbols"/>
              <a:buChar char="❑"/>
            </a:pPr>
            <a:r>
              <a:rPr lang="en-IN" sz="3600" dirty="0">
                <a:solidFill>
                  <a:schemeClr val="lt1"/>
                </a:solidFill>
                <a:latin typeface="Algerian"/>
                <a:ea typeface="Algerian"/>
                <a:cs typeface="Algerian"/>
                <a:sym typeface="Algerian"/>
              </a:rPr>
              <a:t>Predictive price of used car in </a:t>
            </a:r>
            <a:r>
              <a:rPr lang="en-IN" sz="3600" dirty="0" err="1">
                <a:solidFill>
                  <a:schemeClr val="lt1"/>
                </a:solidFill>
                <a:latin typeface="Algerian"/>
                <a:ea typeface="Algerian"/>
                <a:cs typeface="Algerian"/>
                <a:sym typeface="Algerian"/>
              </a:rPr>
              <a:t>india</a:t>
            </a:r>
            <a:endParaRPr sz="3600" dirty="0">
              <a:solidFill>
                <a:schemeClr val="lt1"/>
              </a:solidFill>
              <a:latin typeface="Algerian"/>
              <a:ea typeface="Algerian"/>
              <a:cs typeface="Algerian"/>
              <a:sym typeface="Algerian"/>
            </a:endParaRPr>
          </a:p>
          <a:p>
            <a:pPr marL="0" marR="0" lvl="0" indent="0" algn="l" rtl="0">
              <a:spcBef>
                <a:spcPts val="0"/>
              </a:spcBef>
              <a:spcAft>
                <a:spcPts val="0"/>
              </a:spcAft>
              <a:buNone/>
            </a:pPr>
            <a:endParaRPr sz="3600" dirty="0">
              <a:solidFill>
                <a:schemeClr val="lt1"/>
              </a:solidFill>
              <a:latin typeface="Algerian"/>
              <a:ea typeface="Algerian"/>
              <a:cs typeface="Algerian"/>
              <a:sym typeface="Algerian"/>
            </a:endParaRPr>
          </a:p>
        </p:txBody>
      </p:sp>
      <p:sp>
        <p:nvSpPr>
          <p:cNvPr id="176" name="Google Shape;176;p5"/>
          <p:cNvSpPr txBox="1"/>
          <p:nvPr/>
        </p:nvSpPr>
        <p:spPr>
          <a:xfrm>
            <a:off x="2080591" y="2279374"/>
            <a:ext cx="85874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 </a:t>
            </a:r>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0280"/>
    </mc:Choice>
    <mc:Fallback>
      <p:transition spd="slow" advTm="20280"/>
    </mc:Fallback>
  </mc:AlternateContent>
  <p:extLst>
    <p:ext uri="{E180D4A7-C9FB-4DFB-919C-405C955672EB}">
      <p14:showEvtLst xmlns:p14="http://schemas.microsoft.com/office/powerpoint/2010/main">
        <p14:playEvt time="422" objId="2"/>
        <p14:stopEvt time="18651" objId="2"/>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569843" y="1086678"/>
            <a:ext cx="4152099"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lgerian"/>
                <a:ea typeface="Algerian"/>
                <a:cs typeface="Algerian"/>
                <a:sym typeface="Algerian"/>
              </a:rPr>
              <a:t>Attributes Required:</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6"/>
          <p:cNvSpPr txBox="1"/>
          <p:nvPr/>
        </p:nvSpPr>
        <p:spPr>
          <a:xfrm>
            <a:off x="1616765" y="1886897"/>
            <a:ext cx="4479235"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Name</a:t>
            </a:r>
            <a:endParaRPr dirty="0"/>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Rating</a:t>
            </a:r>
            <a:endParaRPr dirty="0"/>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City </a:t>
            </a:r>
            <a:endParaRPr dirty="0"/>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Kilometres Travelled</a:t>
            </a:r>
            <a:endParaRPr dirty="0"/>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 Year of purchase</a:t>
            </a:r>
            <a:endParaRPr dirty="0"/>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Owner</a:t>
            </a:r>
            <a:endParaRPr dirty="0"/>
          </a:p>
        </p:txBody>
      </p:sp>
      <p:sp>
        <p:nvSpPr>
          <p:cNvPr id="183" name="Google Shape;183;p6"/>
          <p:cNvSpPr txBox="1"/>
          <p:nvPr/>
        </p:nvSpPr>
        <p:spPr>
          <a:xfrm>
            <a:off x="6096000" y="1886897"/>
            <a:ext cx="510208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Fuel type</a:t>
            </a:r>
            <a:endParaRPr dirty="0"/>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Transmission</a:t>
            </a:r>
            <a:endParaRPr dirty="0"/>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RT0</a:t>
            </a:r>
            <a:endParaRPr dirty="0"/>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Insurance</a:t>
            </a:r>
            <a:endParaRPr dirty="0"/>
          </a:p>
          <a:p>
            <a:pPr marL="0" marR="0" lvl="0" indent="0" algn="l" rtl="0">
              <a:spcBef>
                <a:spcPts val="0"/>
              </a:spcBef>
              <a:spcAft>
                <a:spcPts val="0"/>
              </a:spcAft>
              <a:buNone/>
            </a:pPr>
            <a:r>
              <a:rPr lang="en-IN" sz="2400" dirty="0">
                <a:solidFill>
                  <a:schemeClr val="lt1"/>
                </a:solidFill>
                <a:latin typeface="Algerian"/>
                <a:ea typeface="Algerian"/>
                <a:cs typeface="Algerian"/>
                <a:sym typeface="Algerian"/>
              </a:rPr>
              <a:t>Insurance Type</a:t>
            </a:r>
            <a:endParaRPr dirty="0"/>
          </a:p>
          <a:p>
            <a:pPr marL="0" marR="0" lvl="0" indent="0" algn="l" rtl="0">
              <a:spcBef>
                <a:spcPts val="0"/>
              </a:spcBef>
              <a:spcAft>
                <a:spcPts val="0"/>
              </a:spcAft>
              <a:buNone/>
            </a:pPr>
            <a:endParaRPr sz="2400" dirty="0">
              <a:solidFill>
                <a:schemeClr val="lt1"/>
              </a:solidFill>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0884"/>
    </mc:Choice>
    <mc:Fallback>
      <p:transition spd="slow" advTm="20884"/>
    </mc:Fallback>
  </mc:AlternateContent>
  <p:extLst>
    <p:ext uri="{E180D4A7-C9FB-4DFB-919C-405C955672EB}">
      <p14:showEvtLst xmlns:p14="http://schemas.microsoft.com/office/powerpoint/2010/main">
        <p14:playEvt time="630" objId="2"/>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p:nvPr/>
        </p:nvSpPr>
        <p:spPr>
          <a:xfrm>
            <a:off x="1152939" y="861391"/>
            <a:ext cx="9581322"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lt1"/>
                </a:solidFill>
                <a:latin typeface="Algerian"/>
                <a:ea typeface="Algerian"/>
                <a:cs typeface="Algerian"/>
                <a:sym typeface="Algerian"/>
              </a:rPr>
              <a:t>There are various websites providing information about buy or sell price in India:</a:t>
            </a:r>
            <a:endParaRPr lang="en-US" dirty="0"/>
          </a:p>
          <a:p>
            <a:pPr marL="0" marR="0" lvl="0" indent="0" algn="l" rtl="0">
              <a:spcBef>
                <a:spcPts val="0"/>
              </a:spcBef>
              <a:spcAft>
                <a:spcPts val="0"/>
              </a:spcAft>
              <a:buNone/>
            </a:pPr>
            <a:endParaRPr lang="en-US" sz="2800" dirty="0">
              <a:solidFill>
                <a:schemeClr val="lt1"/>
              </a:solidFill>
              <a:latin typeface="Calibri"/>
              <a:ea typeface="Calibri"/>
              <a:cs typeface="Calibri"/>
              <a:sym typeface="Calibri"/>
            </a:endParaRPr>
          </a:p>
        </p:txBody>
      </p:sp>
      <p:sp>
        <p:nvSpPr>
          <p:cNvPr id="189" name="Google Shape;189;p7"/>
          <p:cNvSpPr txBox="1"/>
          <p:nvPr/>
        </p:nvSpPr>
        <p:spPr>
          <a:xfrm>
            <a:off x="2464905" y="2358888"/>
            <a:ext cx="7262192"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dirty="0">
                <a:solidFill>
                  <a:schemeClr val="lt1"/>
                </a:solidFill>
                <a:latin typeface="Algerian"/>
                <a:ea typeface="Algerian"/>
                <a:cs typeface="Algerian"/>
                <a:sym typeface="Algerian"/>
              </a:rPr>
              <a:t>Carwala.com</a:t>
            </a:r>
            <a:endParaRPr dirty="0"/>
          </a:p>
          <a:p>
            <a:pPr marL="0" marR="0" lvl="0" indent="0" algn="l" rtl="0">
              <a:spcBef>
                <a:spcPts val="0"/>
              </a:spcBef>
              <a:spcAft>
                <a:spcPts val="0"/>
              </a:spcAft>
              <a:buNone/>
            </a:pPr>
            <a:r>
              <a:rPr lang="en-IN" sz="3600" dirty="0">
                <a:solidFill>
                  <a:schemeClr val="lt1"/>
                </a:solidFill>
                <a:latin typeface="Algerian"/>
                <a:ea typeface="Algerian"/>
                <a:cs typeface="Algerian"/>
                <a:sym typeface="Algerian"/>
              </a:rPr>
              <a:t>Caardekho.com</a:t>
            </a:r>
            <a:endParaRPr dirty="0"/>
          </a:p>
          <a:p>
            <a:pPr marL="0" marR="0" lvl="0" indent="0" algn="l" rtl="0">
              <a:spcBef>
                <a:spcPts val="0"/>
              </a:spcBef>
              <a:spcAft>
                <a:spcPts val="0"/>
              </a:spcAft>
              <a:buNone/>
            </a:pPr>
            <a:r>
              <a:rPr lang="en-IN" sz="3600" dirty="0">
                <a:solidFill>
                  <a:schemeClr val="lt1"/>
                </a:solidFill>
                <a:latin typeface="Algerian"/>
                <a:ea typeface="Algerian"/>
                <a:cs typeface="Algerian"/>
                <a:sym typeface="Algerian"/>
              </a:rPr>
              <a:t>Cartrade.com</a:t>
            </a:r>
            <a:endParaRPr dirty="0"/>
          </a:p>
          <a:p>
            <a:pPr marL="0" marR="0" lvl="0" indent="0" algn="l" rtl="0">
              <a:spcBef>
                <a:spcPts val="0"/>
              </a:spcBef>
              <a:spcAft>
                <a:spcPts val="0"/>
              </a:spcAft>
              <a:buNone/>
            </a:pPr>
            <a:r>
              <a:rPr lang="en-IN" sz="3600" dirty="0">
                <a:solidFill>
                  <a:schemeClr val="lt1"/>
                </a:solidFill>
                <a:latin typeface="Algerian"/>
                <a:ea typeface="Algerian"/>
                <a:cs typeface="Algerian"/>
                <a:sym typeface="Algerian"/>
              </a:rPr>
              <a:t>Car24.com</a:t>
            </a:r>
            <a:endParaRPr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3160"/>
    </mc:Choice>
    <mc:Fallback>
      <p:transition spd="slow" advTm="23160"/>
    </mc:Fallback>
  </mc:AlternateContent>
  <p:extLst>
    <p:ext uri="{E180D4A7-C9FB-4DFB-919C-405C955672EB}">
      <p14:showEvtLst xmlns:p14="http://schemas.microsoft.com/office/powerpoint/2010/main">
        <p14:playEvt time="586" objId="2"/>
        <p14:stopEvt time="21618"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pSp>
        <p:nvGrpSpPr>
          <p:cNvPr id="194" name="Google Shape;194;p8"/>
          <p:cNvGrpSpPr/>
          <p:nvPr/>
        </p:nvGrpSpPr>
        <p:grpSpPr>
          <a:xfrm>
            <a:off x="2121975" y="1338470"/>
            <a:ext cx="2951980" cy="4799862"/>
            <a:chOff x="1538879" y="0"/>
            <a:chExt cx="2951980" cy="4799862"/>
          </a:xfrm>
        </p:grpSpPr>
        <p:sp>
          <p:nvSpPr>
            <p:cNvPr id="195" name="Google Shape;195;p8"/>
            <p:cNvSpPr/>
            <p:nvPr/>
          </p:nvSpPr>
          <p:spPr>
            <a:xfrm>
              <a:off x="2180557" y="0"/>
              <a:ext cx="2310302" cy="2310654"/>
            </a:xfrm>
            <a:custGeom>
              <a:avLst/>
              <a:gdLst/>
              <a:ahLst/>
              <a:cxnLst/>
              <a:rect l="l" t="t" r="r" b="b"/>
              <a:pathLst>
                <a:path w="120000" h="120000" extrusionOk="0">
                  <a:moveTo>
                    <a:pt x="8412" y="60000"/>
                  </a:moveTo>
                  <a:lnTo>
                    <a:pt x="8412" y="60000"/>
                  </a:lnTo>
                  <a:cubicBezTo>
                    <a:pt x="8412" y="32962"/>
                    <a:pt x="29287" y="10511"/>
                    <a:pt x="56253" y="8547"/>
                  </a:cubicBezTo>
                  <a:cubicBezTo>
                    <a:pt x="83219" y="6583"/>
                    <a:pt x="107126" y="25773"/>
                    <a:pt x="111044" y="52526"/>
                  </a:cubicBezTo>
                  <a:cubicBezTo>
                    <a:pt x="114961" y="79279"/>
                    <a:pt x="97559" y="104517"/>
                    <a:pt x="71162" y="110367"/>
                  </a:cubicBezTo>
                  <a:lnTo>
                    <a:pt x="70593" y="118429"/>
                  </a:lnTo>
                  <a:lnTo>
                    <a:pt x="56830" y="104890"/>
                  </a:lnTo>
                  <a:lnTo>
                    <a:pt x="72706" y="88508"/>
                  </a:lnTo>
                  <a:lnTo>
                    <a:pt x="72145" y="96445"/>
                  </a:lnTo>
                  <a:cubicBezTo>
                    <a:pt x="90761" y="90240"/>
                    <a:pt x="101708" y="70999"/>
                    <a:pt x="97532" y="51824"/>
                  </a:cubicBezTo>
                  <a:cubicBezTo>
                    <a:pt x="93356" y="32649"/>
                    <a:pt x="75399" y="19705"/>
                    <a:pt x="55889" y="21805"/>
                  </a:cubicBezTo>
                  <a:cubicBezTo>
                    <a:pt x="36379" y="23906"/>
                    <a:pt x="21588" y="40375"/>
                    <a:pt x="21588" y="60000"/>
                  </a:cubicBezTo>
                  <a:close/>
                </a:path>
              </a:pathLst>
            </a:custGeom>
            <a:solidFill>
              <a:schemeClr val="accent5"/>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691210" y="834216"/>
              <a:ext cx="1283790" cy="6417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txBox="1"/>
            <p:nvPr/>
          </p:nvSpPr>
          <p:spPr>
            <a:xfrm>
              <a:off x="2691210" y="834216"/>
              <a:ext cx="1283790" cy="641741"/>
            </a:xfrm>
            <a:prstGeom prst="rect">
              <a:avLst/>
            </a:prstGeom>
            <a:noFill/>
            <a:ln>
              <a:noFill/>
            </a:ln>
          </p:spPr>
          <p:txBody>
            <a:bodyPr spcFirstLastPara="1" wrap="square" lIns="13325" tIns="13325" rIns="13325" bIns="13325"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IN" sz="2100">
                  <a:solidFill>
                    <a:schemeClr val="lt1"/>
                  </a:solidFill>
                  <a:latin typeface="Calibri"/>
                  <a:ea typeface="Calibri"/>
                  <a:cs typeface="Calibri"/>
                  <a:sym typeface="Calibri"/>
                </a:rPr>
                <a:t>Car24.com</a:t>
              </a:r>
              <a:endParaRPr/>
            </a:p>
          </p:txBody>
        </p:sp>
        <p:sp>
          <p:nvSpPr>
            <p:cNvPr id="198" name="Google Shape;198;p8"/>
            <p:cNvSpPr/>
            <p:nvPr/>
          </p:nvSpPr>
          <p:spPr>
            <a:xfrm>
              <a:off x="1538879" y="1327642"/>
              <a:ext cx="2310302" cy="2310654"/>
            </a:xfrm>
            <a:custGeom>
              <a:avLst/>
              <a:gdLst/>
              <a:ahLst/>
              <a:cxnLst/>
              <a:rect l="l" t="t" r="r" b="b"/>
              <a:pathLst>
                <a:path w="120000" h="120000" extrusionOk="0">
                  <a:moveTo>
                    <a:pt x="96481" y="23524"/>
                  </a:moveTo>
                  <a:lnTo>
                    <a:pt x="87165" y="32840"/>
                  </a:lnTo>
                  <a:cubicBezTo>
                    <a:pt x="75945" y="21617"/>
                    <a:pt x="58981" y="18448"/>
                    <a:pt x="44467" y="24865"/>
                  </a:cubicBezTo>
                  <a:cubicBezTo>
                    <a:pt x="29954" y="31283"/>
                    <a:pt x="20881" y="45964"/>
                    <a:pt x="21631" y="61816"/>
                  </a:cubicBezTo>
                  <a:cubicBezTo>
                    <a:pt x="22381" y="77668"/>
                    <a:pt x="32801" y="91427"/>
                    <a:pt x="47855" y="96445"/>
                  </a:cubicBezTo>
                  <a:lnTo>
                    <a:pt x="47294" y="88508"/>
                  </a:lnTo>
                  <a:lnTo>
                    <a:pt x="63170" y="104890"/>
                  </a:lnTo>
                  <a:lnTo>
                    <a:pt x="49407" y="118429"/>
                  </a:lnTo>
                  <a:lnTo>
                    <a:pt x="48838" y="110367"/>
                  </a:lnTo>
                  <a:lnTo>
                    <a:pt x="48838" y="110367"/>
                  </a:lnTo>
                  <a:cubicBezTo>
                    <a:pt x="27395" y="105615"/>
                    <a:pt x="11311" y="87806"/>
                    <a:pt x="8761" y="65990"/>
                  </a:cubicBezTo>
                  <a:cubicBezTo>
                    <a:pt x="6211" y="44174"/>
                    <a:pt x="17753" y="23136"/>
                    <a:pt x="37522" y="13566"/>
                  </a:cubicBezTo>
                  <a:cubicBezTo>
                    <a:pt x="57291" y="3995"/>
                    <a:pt x="80952" y="7992"/>
                    <a:pt x="96481" y="23524"/>
                  </a:cubicBezTo>
                  <a:close/>
                </a:path>
              </a:pathLst>
            </a:custGeom>
            <a:solidFill>
              <a:srgbClr val="DE743B"/>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052135" y="2169538"/>
              <a:ext cx="1283790" cy="6417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txBox="1"/>
            <p:nvPr/>
          </p:nvSpPr>
          <p:spPr>
            <a:xfrm>
              <a:off x="2052135" y="2169538"/>
              <a:ext cx="1283790" cy="641741"/>
            </a:xfrm>
            <a:prstGeom prst="rect">
              <a:avLst/>
            </a:prstGeom>
            <a:noFill/>
            <a:ln>
              <a:noFill/>
            </a:ln>
          </p:spPr>
          <p:txBody>
            <a:bodyPr spcFirstLastPara="1" wrap="square" lIns="13325" tIns="13325" rIns="13325" bIns="13325"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IN" sz="2100">
                  <a:solidFill>
                    <a:schemeClr val="lt1"/>
                  </a:solidFill>
                  <a:latin typeface="Calibri"/>
                  <a:ea typeface="Calibri"/>
                  <a:cs typeface="Calibri"/>
                  <a:sym typeface="Calibri"/>
                </a:rPr>
                <a:t>Python+ Selenium</a:t>
              </a:r>
              <a:endParaRPr/>
            </a:p>
          </p:txBody>
        </p:sp>
        <p:sp>
          <p:nvSpPr>
            <p:cNvPr id="201" name="Google Shape;201;p8"/>
            <p:cNvSpPr/>
            <p:nvPr/>
          </p:nvSpPr>
          <p:spPr>
            <a:xfrm>
              <a:off x="2344990" y="2814159"/>
              <a:ext cx="1984907" cy="1985703"/>
            </a:xfrm>
            <a:prstGeom prst="blockArc">
              <a:avLst>
                <a:gd name="adj1" fmla="val 13500000"/>
                <a:gd name="adj2" fmla="val 10800000"/>
                <a:gd name="adj3" fmla="val 12740"/>
              </a:avLst>
            </a:prstGeom>
            <a:solidFill>
              <a:srgbClr val="E15046"/>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694247" y="3506779"/>
              <a:ext cx="1283790" cy="6417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txBox="1"/>
            <p:nvPr/>
          </p:nvSpPr>
          <p:spPr>
            <a:xfrm>
              <a:off x="2694247" y="3506779"/>
              <a:ext cx="1283790" cy="641741"/>
            </a:xfrm>
            <a:prstGeom prst="rect">
              <a:avLst/>
            </a:prstGeom>
            <a:noFill/>
            <a:ln>
              <a:noFill/>
            </a:ln>
          </p:spPr>
          <p:txBody>
            <a:bodyPr spcFirstLastPara="1" wrap="square" lIns="13325" tIns="13325" rIns="13325" bIns="13325"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IN" sz="2100">
                  <a:solidFill>
                    <a:schemeClr val="lt1"/>
                  </a:solidFill>
                  <a:latin typeface="Calibri"/>
                  <a:ea typeface="Calibri"/>
                  <a:cs typeface="Calibri"/>
                  <a:sym typeface="Calibri"/>
                </a:rPr>
                <a:t>Data Base</a:t>
              </a:r>
              <a:endParaRPr/>
            </a:p>
          </p:txBody>
        </p:sp>
      </p:grpSp>
      <p:sp>
        <p:nvSpPr>
          <p:cNvPr id="204" name="Google Shape;204;p8"/>
          <p:cNvSpPr txBox="1"/>
          <p:nvPr/>
        </p:nvSpPr>
        <p:spPr>
          <a:xfrm>
            <a:off x="1391478" y="556591"/>
            <a:ext cx="357808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Algerian"/>
                <a:ea typeface="Algerian"/>
                <a:cs typeface="Algerian"/>
                <a:sym typeface="Algerian"/>
              </a:rPr>
              <a:t> Data Collection: </a:t>
            </a:r>
            <a:endParaRPr sz="2400">
              <a:solidFill>
                <a:schemeClr val="lt1"/>
              </a:solidFill>
              <a:latin typeface="Calibri"/>
              <a:ea typeface="Calibri"/>
              <a:cs typeface="Calibri"/>
              <a:sym typeface="Calibri"/>
            </a:endParaRPr>
          </a:p>
        </p:txBody>
      </p:sp>
      <p:grpSp>
        <p:nvGrpSpPr>
          <p:cNvPr id="205" name="Google Shape;205;p8"/>
          <p:cNvGrpSpPr/>
          <p:nvPr/>
        </p:nvGrpSpPr>
        <p:grpSpPr>
          <a:xfrm>
            <a:off x="1081398" y="693308"/>
            <a:ext cx="10148754" cy="5941837"/>
            <a:chOff x="-4989158" y="-764431"/>
            <a:chExt cx="10148754" cy="5941837"/>
          </a:xfrm>
        </p:grpSpPr>
        <p:sp>
          <p:nvSpPr>
            <p:cNvPr id="206" name="Google Shape;206;p8"/>
            <p:cNvSpPr/>
            <p:nvPr/>
          </p:nvSpPr>
          <p:spPr>
            <a:xfrm>
              <a:off x="-4989158" y="-764431"/>
              <a:ext cx="5941837" cy="5941837"/>
            </a:xfrm>
            <a:prstGeom prst="blockArc">
              <a:avLst>
                <a:gd name="adj1" fmla="val 18900000"/>
                <a:gd name="adj2" fmla="val 2700000"/>
                <a:gd name="adj3" fmla="val 364"/>
              </a:avLst>
            </a:pr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12721" y="441297"/>
              <a:ext cx="4546875" cy="882594"/>
            </a:xfrm>
            <a:prstGeom prst="rect">
              <a:avLst/>
            </a:prstGeom>
            <a:solidFill>
              <a:srgbClr val="8FB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txBox="1"/>
            <p:nvPr/>
          </p:nvSpPr>
          <p:spPr>
            <a:xfrm>
              <a:off x="612721" y="441297"/>
              <a:ext cx="4546875" cy="882594"/>
            </a:xfrm>
            <a:prstGeom prst="rect">
              <a:avLst/>
            </a:prstGeom>
            <a:noFill/>
            <a:ln>
              <a:noFill/>
            </a:ln>
          </p:spPr>
          <p:txBody>
            <a:bodyPr spcFirstLastPara="1" wrap="square" lIns="700550" tIns="116825" rIns="116825" bIns="116825" anchor="ctr" anchorCtr="0">
              <a:noAutofit/>
            </a:bodyPr>
            <a:lstStyle/>
            <a:p>
              <a:pPr marL="0" marR="0" lvl="0" indent="0" algn="l" rtl="0">
                <a:lnSpc>
                  <a:spcPct val="90000"/>
                </a:lnSpc>
                <a:spcBef>
                  <a:spcPts val="0"/>
                </a:spcBef>
                <a:spcAft>
                  <a:spcPts val="0"/>
                </a:spcAft>
                <a:buClr>
                  <a:schemeClr val="lt1"/>
                </a:buClr>
                <a:buSzPts val="4600"/>
                <a:buFont typeface="Calibri"/>
                <a:buNone/>
              </a:pPr>
              <a:r>
                <a:rPr lang="en-IN" sz="4600">
                  <a:solidFill>
                    <a:schemeClr val="lt1"/>
                  </a:solidFill>
                  <a:latin typeface="Calibri"/>
                  <a:ea typeface="Calibri"/>
                  <a:cs typeface="Calibri"/>
                  <a:sym typeface="Calibri"/>
                </a:rPr>
                <a:t>Data Base</a:t>
              </a:r>
              <a:endParaRPr/>
            </a:p>
          </p:txBody>
        </p:sp>
        <p:sp>
          <p:nvSpPr>
            <p:cNvPr id="209" name="Google Shape;209;p8"/>
            <p:cNvSpPr/>
            <p:nvPr/>
          </p:nvSpPr>
          <p:spPr>
            <a:xfrm>
              <a:off x="61099" y="344223"/>
              <a:ext cx="1103243" cy="1103243"/>
            </a:xfrm>
            <a:prstGeom prst="ellipse">
              <a:avLst/>
            </a:prstGeom>
            <a:solidFill>
              <a:schemeClr val="lt1"/>
            </a:solidFill>
            <a:ln w="9525" cap="rnd" cmpd="sng">
              <a:solidFill>
                <a:srgbClr val="8FBA4A"/>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933544" y="1765189"/>
              <a:ext cx="4226051" cy="882594"/>
            </a:xfrm>
            <a:prstGeom prst="rect">
              <a:avLst/>
            </a:prstGeom>
            <a:solidFill>
              <a:srgbClr val="C9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txBox="1"/>
            <p:nvPr/>
          </p:nvSpPr>
          <p:spPr>
            <a:xfrm>
              <a:off x="933544" y="1765189"/>
              <a:ext cx="4226051" cy="882594"/>
            </a:xfrm>
            <a:prstGeom prst="rect">
              <a:avLst/>
            </a:prstGeom>
            <a:noFill/>
            <a:ln>
              <a:noFill/>
            </a:ln>
          </p:spPr>
          <p:txBody>
            <a:bodyPr spcFirstLastPara="1" wrap="square" lIns="700550" tIns="116825" rIns="116825" bIns="116825" anchor="ctr" anchorCtr="0">
              <a:noAutofit/>
            </a:bodyPr>
            <a:lstStyle/>
            <a:p>
              <a:pPr marL="0" marR="0" lvl="0" indent="0" algn="l" rtl="0">
                <a:lnSpc>
                  <a:spcPct val="90000"/>
                </a:lnSpc>
                <a:spcBef>
                  <a:spcPts val="0"/>
                </a:spcBef>
                <a:spcAft>
                  <a:spcPts val="0"/>
                </a:spcAft>
                <a:buClr>
                  <a:schemeClr val="lt1"/>
                </a:buClr>
                <a:buSzPts val="4600"/>
                <a:buFont typeface="Calibri"/>
                <a:buNone/>
              </a:pPr>
              <a:r>
                <a:rPr lang="en-IN" sz="4600">
                  <a:solidFill>
                    <a:schemeClr val="lt1"/>
                  </a:solidFill>
                  <a:latin typeface="Calibri"/>
                  <a:ea typeface="Calibri"/>
                  <a:cs typeface="Calibri"/>
                  <a:sym typeface="Calibri"/>
                </a:rPr>
                <a:t>Using Pandas </a:t>
              </a:r>
              <a:endParaRPr/>
            </a:p>
          </p:txBody>
        </p:sp>
        <p:sp>
          <p:nvSpPr>
            <p:cNvPr id="212" name="Google Shape;212;p8"/>
            <p:cNvSpPr/>
            <p:nvPr/>
          </p:nvSpPr>
          <p:spPr>
            <a:xfrm>
              <a:off x="381923" y="1654865"/>
              <a:ext cx="1103243" cy="1103243"/>
            </a:xfrm>
            <a:prstGeom prst="ellipse">
              <a:avLst/>
            </a:prstGeom>
            <a:solidFill>
              <a:schemeClr val="lt1"/>
            </a:solidFill>
            <a:ln w="9525" cap="rnd" cmpd="sng">
              <a:solidFill>
                <a:srgbClr val="C9CB3C"/>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12721" y="3089081"/>
              <a:ext cx="4546875" cy="882594"/>
            </a:xfrm>
            <a:prstGeom prst="rect">
              <a:avLst/>
            </a:prstGeom>
            <a:solidFill>
              <a:srgbClr val="DD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txBox="1"/>
            <p:nvPr/>
          </p:nvSpPr>
          <p:spPr>
            <a:xfrm>
              <a:off x="612721" y="3089081"/>
              <a:ext cx="4546875" cy="882594"/>
            </a:xfrm>
            <a:prstGeom prst="rect">
              <a:avLst/>
            </a:prstGeom>
            <a:noFill/>
            <a:ln>
              <a:noFill/>
            </a:ln>
          </p:spPr>
          <p:txBody>
            <a:bodyPr spcFirstLastPara="1" wrap="square" lIns="700550" tIns="116825" rIns="116825" bIns="116825" anchor="ctr" anchorCtr="0">
              <a:noAutofit/>
            </a:bodyPr>
            <a:lstStyle/>
            <a:p>
              <a:pPr marL="0" marR="0" lvl="0" indent="0" algn="l" rtl="0">
                <a:lnSpc>
                  <a:spcPct val="90000"/>
                </a:lnSpc>
                <a:spcBef>
                  <a:spcPts val="0"/>
                </a:spcBef>
                <a:spcAft>
                  <a:spcPts val="0"/>
                </a:spcAft>
                <a:buClr>
                  <a:schemeClr val="lt1"/>
                </a:buClr>
                <a:buSzPts val="4600"/>
                <a:buFont typeface="Calibri"/>
                <a:buNone/>
              </a:pPr>
              <a:r>
                <a:rPr lang="en-IN" sz="4600">
                  <a:solidFill>
                    <a:schemeClr val="lt1"/>
                  </a:solidFill>
                  <a:latin typeface="Calibri"/>
                  <a:ea typeface="Calibri"/>
                  <a:cs typeface="Calibri"/>
                  <a:sym typeface="Calibri"/>
                </a:rPr>
                <a:t>Data Base</a:t>
              </a:r>
              <a:endParaRPr/>
            </a:p>
          </p:txBody>
        </p:sp>
        <p:sp>
          <p:nvSpPr>
            <p:cNvPr id="215" name="Google Shape;215;p8"/>
            <p:cNvSpPr/>
            <p:nvPr/>
          </p:nvSpPr>
          <p:spPr>
            <a:xfrm>
              <a:off x="61099" y="2978757"/>
              <a:ext cx="1103243" cy="1103243"/>
            </a:xfrm>
            <a:prstGeom prst="ellipse">
              <a:avLst/>
            </a:prstGeom>
            <a:solidFill>
              <a:schemeClr val="lt1"/>
            </a:solidFill>
            <a:ln w="9525" cap="rnd" cmpd="sng">
              <a:solidFill>
                <a:srgbClr val="DD9C2E"/>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8"/>
          <p:cNvSpPr txBox="1"/>
          <p:nvPr/>
        </p:nvSpPr>
        <p:spPr>
          <a:xfrm>
            <a:off x="6891130" y="556592"/>
            <a:ext cx="4638261"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Algerian"/>
                <a:ea typeface="Algerian"/>
                <a:cs typeface="Algerian"/>
                <a:sym typeface="Algerian"/>
              </a:rPr>
              <a:t>Raw Data Cleaning:</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3067"/>
    </mc:Choice>
    <mc:Fallback>
      <p:transition spd="slow" advTm="23067"/>
    </mc:Fallback>
  </mc:AlternateContent>
  <p:extLst>
    <p:ext uri="{E180D4A7-C9FB-4DFB-919C-405C955672EB}">
      <p14:showEvtLst xmlns:p14="http://schemas.microsoft.com/office/powerpoint/2010/main">
        <p14:playEvt time="901" objId="2"/>
        <p14:stopEvt time="22433"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9"/>
          <p:cNvPicPr preferRelativeResize="0"/>
          <p:nvPr/>
        </p:nvPicPr>
        <p:blipFill rotWithShape="1">
          <a:blip r:embed="rId4">
            <a:alphaModFix/>
          </a:blip>
          <a:srcRect/>
          <a:stretch/>
        </p:blipFill>
        <p:spPr>
          <a:xfrm>
            <a:off x="1219200" y="1295215"/>
            <a:ext cx="9992139" cy="2133785"/>
          </a:xfrm>
          <a:prstGeom prst="rect">
            <a:avLst/>
          </a:prstGeom>
          <a:noFill/>
          <a:ln>
            <a:noFill/>
          </a:ln>
        </p:spPr>
      </p:pic>
      <p:pic>
        <p:nvPicPr>
          <p:cNvPr id="222" name="Google Shape;222;p9"/>
          <p:cNvPicPr preferRelativeResize="0"/>
          <p:nvPr/>
        </p:nvPicPr>
        <p:blipFill rotWithShape="1">
          <a:blip r:embed="rId5">
            <a:alphaModFix/>
          </a:blip>
          <a:srcRect/>
          <a:stretch/>
        </p:blipFill>
        <p:spPr>
          <a:xfrm>
            <a:off x="1219200" y="4417901"/>
            <a:ext cx="10619241" cy="1095003"/>
          </a:xfrm>
          <a:prstGeom prst="rect">
            <a:avLst/>
          </a:prstGeom>
          <a:noFill/>
          <a:ln>
            <a:noFill/>
          </a:ln>
        </p:spPr>
      </p:pic>
      <p:sp>
        <p:nvSpPr>
          <p:cNvPr id="223" name="Google Shape;223;p9"/>
          <p:cNvSpPr txBox="1"/>
          <p:nvPr/>
        </p:nvSpPr>
        <p:spPr>
          <a:xfrm>
            <a:off x="1232452" y="357809"/>
            <a:ext cx="34211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lgerian"/>
                <a:ea typeface="Algerian"/>
                <a:cs typeface="Algerian"/>
                <a:sym typeface="Algerian"/>
              </a:rPr>
              <a:t>Before raw data cleaning</a:t>
            </a:r>
            <a:endParaRPr/>
          </a:p>
        </p:txBody>
      </p:sp>
      <p:sp>
        <p:nvSpPr>
          <p:cNvPr id="224" name="Google Shape;224;p9"/>
          <p:cNvSpPr txBox="1"/>
          <p:nvPr/>
        </p:nvSpPr>
        <p:spPr>
          <a:xfrm>
            <a:off x="1908313" y="3723861"/>
            <a:ext cx="335754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Algerian"/>
                <a:ea typeface="Algerian"/>
                <a:cs typeface="Algerian"/>
                <a:sym typeface="Algerian"/>
              </a:rPr>
              <a:t>After raw data cleaning</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191"/>
    </mc:Choice>
    <mc:Fallback>
      <p:transition spd="slow" advTm="3191"/>
    </mc:Fallback>
  </mc:AlternateContent>
  <p:extLst>
    <p:ext uri="{E180D4A7-C9FB-4DFB-919C-405C955672EB}">
      <p14:showEvtLst xmlns:p14="http://schemas.microsoft.com/office/powerpoint/2010/main">
        <p14:playEvt time="413" objId="2"/>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ags/tag10.xml><?xml version="1.0" encoding="utf-8"?>
<p:tagLst xmlns:a="http://schemas.openxmlformats.org/drawingml/2006/main" xmlns:r="http://schemas.openxmlformats.org/officeDocument/2006/relationships" xmlns:p="http://schemas.openxmlformats.org/presentationml/2006/main">
  <p:tag name="TIMING" val="|4.4"/>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12.xml><?xml version="1.0" encoding="utf-8"?>
<p:tagLst xmlns:a="http://schemas.openxmlformats.org/drawingml/2006/main" xmlns:r="http://schemas.openxmlformats.org/officeDocument/2006/relationships" xmlns:p="http://schemas.openxmlformats.org/presentationml/2006/main">
  <p:tag name="TIMING" val="|0.6"/>
</p:tagLst>
</file>

<file path=ppt/tags/tag13.xml><?xml version="1.0" encoding="utf-8"?>
<p:tagLst xmlns:a="http://schemas.openxmlformats.org/drawingml/2006/main" xmlns:r="http://schemas.openxmlformats.org/officeDocument/2006/relationships" xmlns:p="http://schemas.openxmlformats.org/presentationml/2006/main">
  <p:tag name="TIMING" val="|0.6"/>
</p:tagLst>
</file>

<file path=ppt/tags/tag14.xml><?xml version="1.0" encoding="utf-8"?>
<p:tagLst xmlns:a="http://schemas.openxmlformats.org/drawingml/2006/main" xmlns:r="http://schemas.openxmlformats.org/officeDocument/2006/relationships" xmlns:p="http://schemas.openxmlformats.org/presentationml/2006/main">
  <p:tag name="TIMING" val="|0.4"/>
</p:tagLst>
</file>

<file path=ppt/tags/tag15.xml><?xml version="1.0" encoding="utf-8"?>
<p:tagLst xmlns:a="http://schemas.openxmlformats.org/drawingml/2006/main" xmlns:r="http://schemas.openxmlformats.org/officeDocument/2006/relationships" xmlns:p="http://schemas.openxmlformats.org/presentationml/2006/main">
  <p:tag name="TIMING" val="|0.4"/>
</p:tagLst>
</file>

<file path=ppt/tags/tag16.xml><?xml version="1.0" encoding="utf-8"?>
<p:tagLst xmlns:a="http://schemas.openxmlformats.org/drawingml/2006/main" xmlns:r="http://schemas.openxmlformats.org/officeDocument/2006/relationships" xmlns:p="http://schemas.openxmlformats.org/presentationml/2006/main">
  <p:tag name="TIMING" val="|0.2"/>
</p:tagLst>
</file>

<file path=ppt/tags/tag17.xml><?xml version="1.0" encoding="utf-8"?>
<p:tagLst xmlns:a="http://schemas.openxmlformats.org/drawingml/2006/main" xmlns:r="http://schemas.openxmlformats.org/officeDocument/2006/relationships" xmlns:p="http://schemas.openxmlformats.org/presentationml/2006/main">
  <p:tag name="TIMING" val="|0.3"/>
</p:tagLst>
</file>

<file path=ppt/tags/tag18.xml><?xml version="1.0" encoding="utf-8"?>
<p:tagLst xmlns:a="http://schemas.openxmlformats.org/drawingml/2006/main" xmlns:r="http://schemas.openxmlformats.org/officeDocument/2006/relationships" xmlns:p="http://schemas.openxmlformats.org/presentationml/2006/main">
  <p:tag name="TIMING" val="|0.7"/>
</p:tagLst>
</file>

<file path=ppt/tags/tag19.xml><?xml version="1.0" encoding="utf-8"?>
<p:tagLst xmlns:a="http://schemas.openxmlformats.org/drawingml/2006/main" xmlns:r="http://schemas.openxmlformats.org/officeDocument/2006/relationships" xmlns:p="http://schemas.openxmlformats.org/presentationml/2006/main">
  <p:tag name="TIMING" val="|1"/>
</p:tagLst>
</file>

<file path=ppt/tags/tag2.xml><?xml version="1.0" encoding="utf-8"?>
<p:tagLst xmlns:a="http://schemas.openxmlformats.org/drawingml/2006/main" xmlns:r="http://schemas.openxmlformats.org/officeDocument/2006/relationships" xmlns:p="http://schemas.openxmlformats.org/presentationml/2006/main">
  <p:tag name="TIMING" val="|0.5"/>
</p:tagLst>
</file>

<file path=ppt/tags/tag20.xml><?xml version="1.0" encoding="utf-8"?>
<p:tagLst xmlns:a="http://schemas.openxmlformats.org/drawingml/2006/main" xmlns:r="http://schemas.openxmlformats.org/officeDocument/2006/relationships" xmlns:p="http://schemas.openxmlformats.org/presentationml/2006/main">
  <p:tag name="TIMING" val="|0.3"/>
</p:tagLst>
</file>

<file path=ppt/tags/tag21.xml><?xml version="1.0" encoding="utf-8"?>
<p:tagLst xmlns:a="http://schemas.openxmlformats.org/drawingml/2006/main" xmlns:r="http://schemas.openxmlformats.org/officeDocument/2006/relationships" xmlns:p="http://schemas.openxmlformats.org/presentationml/2006/main">
  <p:tag name="TIMING" val="|0.3"/>
</p:tagLst>
</file>

<file path=ppt/tags/tag22.xml><?xml version="1.0" encoding="utf-8"?>
<p:tagLst xmlns:a="http://schemas.openxmlformats.org/drawingml/2006/main" xmlns:r="http://schemas.openxmlformats.org/officeDocument/2006/relationships" xmlns:p="http://schemas.openxmlformats.org/presentationml/2006/main">
  <p:tag name="TIMING" val="|0.3"/>
</p:tagLst>
</file>

<file path=ppt/tags/tag23.xml><?xml version="1.0" encoding="utf-8"?>
<p:tagLst xmlns:a="http://schemas.openxmlformats.org/drawingml/2006/main" xmlns:r="http://schemas.openxmlformats.org/officeDocument/2006/relationships" xmlns:p="http://schemas.openxmlformats.org/presentationml/2006/main">
  <p:tag name="TIMING" val="|3.9"/>
</p:tagLst>
</file>

<file path=ppt/tags/tag24.xml><?xml version="1.0" encoding="utf-8"?>
<p:tagLst xmlns:a="http://schemas.openxmlformats.org/drawingml/2006/main" xmlns:r="http://schemas.openxmlformats.org/officeDocument/2006/relationships" xmlns:p="http://schemas.openxmlformats.org/presentationml/2006/main">
  <p:tag name="TIMING" val="|0.6"/>
</p:tagLst>
</file>

<file path=ppt/tags/tag25.xml><?xml version="1.0" encoding="utf-8"?>
<p:tagLst xmlns:a="http://schemas.openxmlformats.org/drawingml/2006/main" xmlns:r="http://schemas.openxmlformats.org/officeDocument/2006/relationships" xmlns:p="http://schemas.openxmlformats.org/presentationml/2006/main">
  <p:tag name="TIMING" val="|0.9"/>
</p:tagLst>
</file>

<file path=ppt/tags/tag26.xml><?xml version="1.0" encoding="utf-8"?>
<p:tagLst xmlns:a="http://schemas.openxmlformats.org/drawingml/2006/main" xmlns:r="http://schemas.openxmlformats.org/officeDocument/2006/relationships" xmlns:p="http://schemas.openxmlformats.org/presentationml/2006/main">
  <p:tag name="TIMING" val="|0.5"/>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0.6"/>
</p:tagLst>
</file>

<file path=ppt/tags/tag7.xml><?xml version="1.0" encoding="utf-8"?>
<p:tagLst xmlns:a="http://schemas.openxmlformats.org/drawingml/2006/main" xmlns:r="http://schemas.openxmlformats.org/officeDocument/2006/relationships" xmlns:p="http://schemas.openxmlformats.org/presentationml/2006/main">
  <p:tag name="TIMING" val="|0.5"/>
</p:tagLst>
</file>

<file path=ppt/tags/tag8.xml><?xml version="1.0" encoding="utf-8"?>
<p:tagLst xmlns:a="http://schemas.openxmlformats.org/drawingml/2006/main" xmlns:r="http://schemas.openxmlformats.org/officeDocument/2006/relationships" xmlns:p="http://schemas.openxmlformats.org/presentationml/2006/main">
  <p:tag name="TIMING" val="|0.8"/>
</p:tagLst>
</file>

<file path=ppt/tags/tag9.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TotalTime>
  <Words>565</Words>
  <Application>Microsoft Office PowerPoint</Application>
  <PresentationFormat>Widescreen</PresentationFormat>
  <Paragraphs>181</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Arial Rounded</vt:lpstr>
      <vt:lpstr>Calibri</vt:lpstr>
      <vt:lpstr>Noto Sans Symbols</vt:lpstr>
      <vt:lpstr>Times New Roman</vt:lpstr>
      <vt:lpstr>Celestial</vt:lpstr>
      <vt:lpstr>PREDICTED PRICE FOR USED CAR</vt:lpstr>
      <vt:lpstr>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PREDICTED PRICE FOR USED CAR</dc:title>
  <dc:creator>SAI EK VILLAN</dc:creator>
  <cp:lastModifiedBy>Praveena S</cp:lastModifiedBy>
  <cp:revision>18</cp:revision>
  <dcterms:created xsi:type="dcterms:W3CDTF">2021-07-19T09:35:19Z</dcterms:created>
  <dcterms:modified xsi:type="dcterms:W3CDTF">2023-05-01T05:20:45Z</dcterms:modified>
</cp:coreProperties>
</file>