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2" r:id="rId1"/>
  </p:sldMasterIdLst>
  <p:sldIdLst>
    <p:sldId id="256" r:id="rId2"/>
    <p:sldId id="266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742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734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76121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2690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46002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40679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57633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29147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87676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78005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4582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7837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0296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7320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0133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1102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1187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8135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17149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  <p:sldLayoutId id="214748392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600200" y="1214867"/>
            <a:ext cx="9928225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3213735">
              <a:spcBef>
                <a:spcPts val="130"/>
              </a:spcBef>
            </a:pPr>
            <a:r>
              <a:rPr lang="en-IN" sz="4800" b="1" spc="15" dirty="0">
                <a:solidFill>
                  <a:schemeClr val="accent2">
                    <a:lumMod val="20000"/>
                    <a:lumOff val="80000"/>
                  </a:schemeClr>
                </a:solidFill>
                <a:latin typeface="Stencil" panose="040409050D0802020404" pitchFamily="82" charset="0"/>
              </a:rPr>
              <a:t>PREETHI ASHRITHA </a:t>
            </a:r>
            <a:br>
              <a:rPr lang="en-IN" sz="4800" b="1" spc="15" dirty="0">
                <a:solidFill>
                  <a:schemeClr val="accent2">
                    <a:lumMod val="20000"/>
                    <a:lumOff val="80000"/>
                  </a:schemeClr>
                </a:solidFill>
                <a:latin typeface="Stencil" panose="040409050D0802020404" pitchFamily="82" charset="0"/>
              </a:rPr>
            </a:br>
            <a:r>
              <a:rPr lang="en-IN" sz="4800" b="1" spc="15" dirty="0">
                <a:solidFill>
                  <a:schemeClr val="accent2">
                    <a:lumMod val="20000"/>
                    <a:lumOff val="80000"/>
                  </a:schemeClr>
                </a:solidFill>
                <a:latin typeface="Stencil" panose="040409050D0802020404" pitchFamily="82" charset="0"/>
              </a:rPr>
              <a:t>                     GUNNAM</a:t>
            </a:r>
            <a:endParaRPr sz="4800" b="1" spc="15" dirty="0">
              <a:solidFill>
                <a:schemeClr val="accent2">
                  <a:lumMod val="20000"/>
                  <a:lumOff val="80000"/>
                </a:schemeClr>
              </a:solidFill>
              <a:latin typeface="Stencil" panose="040409050D0802020404" pitchFamily="82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6705600" y="3754323"/>
            <a:ext cx="365760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10" dirty="0">
                <a:solidFill>
                  <a:schemeClr val="accent4">
                    <a:lumMod val="40000"/>
                    <a:lumOff val="60000"/>
                  </a:schemeClr>
                </a:solidFill>
                <a:latin typeface="Stencil" panose="040409050D0802020404" pitchFamily="82" charset="0"/>
                <a:cs typeface="Trebuchet MS"/>
              </a:rPr>
              <a:t>KEYLOGGER &amp; SECURITY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10" dirty="0">
                <a:solidFill>
                  <a:schemeClr val="accent4">
                    <a:lumMod val="40000"/>
                    <a:lumOff val="60000"/>
                  </a:schemeClr>
                </a:solidFill>
                <a:latin typeface="Stencil" panose="040409050D0802020404" pitchFamily="82" charset="0"/>
                <a:cs typeface="Trebuchet MS"/>
              </a:rPr>
              <a:t>Final Project.</a:t>
            </a:r>
            <a:endParaRPr sz="2400" dirty="0">
              <a:solidFill>
                <a:schemeClr val="accent4">
                  <a:lumMod val="40000"/>
                  <a:lumOff val="60000"/>
                </a:schemeClr>
              </a:solidFill>
              <a:latin typeface="Stencil" panose="040409050D0802020404" pitchFamily="82" charset="0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49DB80-9703-00F9-9754-D974872C4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7" y="1355436"/>
            <a:ext cx="2752971" cy="20907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27D71E-61D7-8F86-8F78-26E930F3F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55436"/>
            <a:ext cx="2752971" cy="21188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ED0550-79BD-A4DE-EE08-B36B910F6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233" y="1355436"/>
            <a:ext cx="2856537" cy="21188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F05AA7-39FC-2DDC-9F01-FBFFD7AC2B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7" y="3658008"/>
            <a:ext cx="5112703" cy="29954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9FA96-A5FB-DC34-FDAB-703D2833D7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96" y="3658008"/>
            <a:ext cx="5092937" cy="29954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4EBE-36B4-BE3A-8E39-9B1EEE8A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066800"/>
            <a:ext cx="10353761" cy="1326321"/>
          </a:xfrm>
        </p:spPr>
        <p:txBody>
          <a:bodyPr/>
          <a:lstStyle/>
          <a:p>
            <a:r>
              <a:rPr lang="en-IN" dirty="0"/>
              <a:t>LINK: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19116-26B4-8139-6EED-6A7C0630BC15}"/>
              </a:ext>
            </a:extLst>
          </p:cNvPr>
          <p:cNvSpPr txBox="1"/>
          <p:nvPr/>
        </p:nvSpPr>
        <p:spPr>
          <a:xfrm>
            <a:off x="2362200" y="2743200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https://github.com/PREETHI-ASHRITHA/cybersecurity.git</a:t>
            </a:r>
          </a:p>
        </p:txBody>
      </p:sp>
    </p:spTree>
    <p:extLst>
      <p:ext uri="{BB962C8B-B14F-4D97-AF65-F5344CB8AC3E}">
        <p14:creationId xmlns:p14="http://schemas.microsoft.com/office/powerpoint/2010/main" val="337257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258B-9BC9-D2A1-CCBF-61822888D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935037"/>
          </a:xfrm>
        </p:spPr>
        <p:txBody>
          <a:bodyPr/>
          <a:lstStyle/>
          <a:p>
            <a:r>
              <a:rPr lang="en-IN" u="sng" dirty="0"/>
              <a:t>Keylogger &amp;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16E59-5883-40E0-A402-D91A22F34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8" y="2819400"/>
            <a:ext cx="9453731" cy="3048000"/>
          </a:xfrm>
        </p:spPr>
        <p:txBody>
          <a:bodyPr>
            <a:normAutofit/>
          </a:bodyPr>
          <a:lstStyle/>
          <a:p>
            <a:r>
              <a:rPr lang="en-IN" dirty="0"/>
              <a:t>Keylogging is a powerful cybersecurity tool that records every keystroke on a target device, providing valuable insights into user activity and potential security breaches.</a:t>
            </a:r>
          </a:p>
          <a:p>
            <a:r>
              <a:rPr lang="en-US" dirty="0"/>
              <a:t>As a security tool, keyloggers are often employed by cybersecurity professionals and system administrators to monitor and analyze user activity on a network or a specific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78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CA04-C5A3-5F80-9406-3CF6F16AE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38400" y="609600"/>
            <a:ext cx="9001462" cy="858837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CC908-1F50-5F96-D35B-AC8D725A9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1981200"/>
            <a:ext cx="9148931" cy="3733800"/>
          </a:xfrm>
        </p:spPr>
        <p:txBody>
          <a:bodyPr>
            <a:normAutofit fontScale="70000" lnSpcReduction="2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800" dirty="0"/>
              <a:t>Problem Statement.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800" dirty="0"/>
              <a:t>Project Overview.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800" dirty="0"/>
              <a:t>Who are the end users 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800" dirty="0"/>
              <a:t>Solution and value proposition.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800" dirty="0"/>
              <a:t>The “Wow” factor in our solution.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800" dirty="0"/>
              <a:t>Modelling.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800" dirty="0"/>
              <a:t>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52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304800" y="648148"/>
            <a:ext cx="867727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IN" sz="4250" spc="2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BFBF0D-C8E2-73D4-3536-5EA44EA130D7}"/>
              </a:ext>
            </a:extLst>
          </p:cNvPr>
          <p:cNvSpPr txBox="1"/>
          <p:nvPr/>
        </p:nvSpPr>
        <p:spPr>
          <a:xfrm>
            <a:off x="985588" y="1683766"/>
            <a:ext cx="6858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As a security tool, keyloggers are often employed by cybersecurity professionals and system administrators to monitor and analyze user activity on a network or a specific system. They can help identify suspicious behavior, detect unauthorized access, and provide valuable information for forensic analysis in the event of a security incident.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693" y="798248"/>
            <a:ext cx="80772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FD101-B465-EEAB-025D-EE3376D074CD}"/>
              </a:ext>
            </a:extLst>
          </p:cNvPr>
          <p:cNvSpPr txBox="1"/>
          <p:nvPr/>
        </p:nvSpPr>
        <p:spPr>
          <a:xfrm>
            <a:off x="1066800" y="1905000"/>
            <a:ext cx="8077200" cy="1097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E0D6DE"/>
                </a:solidFill>
                <a:latin typeface="MS Reference Sans Serif" panose="020B0604030504040204" pitchFamily="34" charset="0"/>
                <a:ea typeface="p22-mackinac-pro" pitchFamily="34" charset="-122"/>
                <a:cs typeface="p22-mackinac-pro" pitchFamily="34" charset="-120"/>
              </a:rPr>
              <a:t>Understand the Risks</a:t>
            </a:r>
          </a:p>
          <a:p>
            <a:pPr marL="0" indent="0" algn="l">
              <a:lnSpc>
                <a:spcPts val="2734"/>
              </a:lnSpc>
              <a:buNone/>
            </a:pPr>
            <a:r>
              <a:rPr lang="en-US" kern="0" spc="-66" dirty="0">
                <a:solidFill>
                  <a:srgbClr val="E0D6DE"/>
                </a:solidFill>
                <a:latin typeface="MS Reference Sans Serif" panose="020B0604030504040204" pitchFamily="34" charset="0"/>
                <a:ea typeface="p22-mackinac-pro" pitchFamily="34" charset="-122"/>
              </a:rPr>
              <a:t>Conduct a thorough risk assessment to identify vulnerabilities and potential threats.</a:t>
            </a:r>
            <a:endParaRPr lang="en-US" dirty="0">
              <a:latin typeface="MS Reference Sans Serif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594D63-0062-8BB0-8DB0-DA22B56CA9E3}"/>
              </a:ext>
            </a:extLst>
          </p:cNvPr>
          <p:cNvSpPr txBox="1"/>
          <p:nvPr/>
        </p:nvSpPr>
        <p:spPr>
          <a:xfrm>
            <a:off x="1066800" y="3429000"/>
            <a:ext cx="8077200" cy="109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E0D6DE"/>
                </a:solidFill>
                <a:latin typeface="MS Reference Sans Serif" panose="020B0604030504040204" pitchFamily="34" charset="0"/>
                <a:ea typeface="p22-mackinac-pro" pitchFamily="34" charset="-122"/>
                <a:cs typeface="p22-mackinac-pro" pitchFamily="34" charset="-120"/>
              </a:rPr>
              <a:t>Evaluate Keylogging Solutions</a:t>
            </a:r>
          </a:p>
          <a:p>
            <a:pPr marL="0" indent="0" algn="l">
              <a:lnSpc>
                <a:spcPts val="2734"/>
              </a:lnSpc>
              <a:buNone/>
            </a:pPr>
            <a:r>
              <a:rPr lang="en-US" kern="0" spc="-66" dirty="0">
                <a:solidFill>
                  <a:srgbClr val="E0D6DE"/>
                </a:solidFill>
                <a:latin typeface="MS Reference Sans Serif" panose="020B0604030504040204" pitchFamily="34" charset="0"/>
                <a:ea typeface="p22-mackinac-pro" pitchFamily="34" charset="-122"/>
              </a:rPr>
              <a:t>Research and compare different keylogging technologies, considering their features, capabilities, and privacy implications.</a:t>
            </a:r>
            <a:endParaRPr lang="en-US" dirty="0">
              <a:latin typeface="MS Reference Sans Serif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7580" y="798377"/>
            <a:ext cx="7377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3A9F2EB-64ED-E7CA-78E7-F638EF95A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19056"/>
              </p:ext>
            </p:extLst>
          </p:nvPr>
        </p:nvGraphicFramePr>
        <p:xfrm>
          <a:off x="911892" y="1764633"/>
          <a:ext cx="3431507" cy="1664367"/>
        </p:xfrm>
        <a:graphic>
          <a:graphicData uri="http://schemas.openxmlformats.org/drawingml/2006/table">
            <a:tbl>
              <a:tblPr/>
              <a:tblGrid>
                <a:gridCol w="3431507">
                  <a:extLst>
                    <a:ext uri="{9D8B030D-6E8A-4147-A177-3AD203B41FA5}">
                      <a16:colId xmlns:a16="http://schemas.microsoft.com/office/drawing/2014/main" val="2345795492"/>
                    </a:ext>
                  </a:extLst>
                </a:gridCol>
              </a:tblGrid>
              <a:tr h="1664367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 Black" panose="020B0A04020102020204" pitchFamily="34" charset="0"/>
                        </a:rPr>
                        <a:t>IT Administrators</a:t>
                      </a:r>
                    </a:p>
                    <a:p>
                      <a:r>
                        <a:rPr lang="en-IN" dirty="0"/>
                        <a:t>Use keylogging to monitor system </a:t>
                      </a:r>
                      <a:r>
                        <a:rPr lang="en-IN" b="0" dirty="0"/>
                        <a:t>activity, detect suspicious </a:t>
                      </a:r>
                      <a:r>
                        <a:rPr lang="en-IN" b="0" dirty="0" err="1"/>
                        <a:t>behavior</a:t>
                      </a:r>
                      <a:r>
                        <a:rPr lang="en-IN" b="0" dirty="0"/>
                        <a:t> , and respond to security incidents</a:t>
                      </a:r>
                      <a:r>
                        <a:rPr lang="en-IN" dirty="0"/>
                        <a:t>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69271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8C45C7-4B3F-9250-F121-FB1A8D38D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49434"/>
              </p:ext>
            </p:extLst>
          </p:nvPr>
        </p:nvGraphicFramePr>
        <p:xfrm>
          <a:off x="6019800" y="1764633"/>
          <a:ext cx="3698207" cy="1664367"/>
        </p:xfrm>
        <a:graphic>
          <a:graphicData uri="http://schemas.openxmlformats.org/drawingml/2006/table">
            <a:tbl>
              <a:tblPr/>
              <a:tblGrid>
                <a:gridCol w="3698207">
                  <a:extLst>
                    <a:ext uri="{9D8B030D-6E8A-4147-A177-3AD203B41FA5}">
                      <a16:colId xmlns:a16="http://schemas.microsoft.com/office/drawing/2014/main" val="1550673908"/>
                    </a:ext>
                  </a:extLst>
                </a:gridCol>
              </a:tblGrid>
              <a:tr h="1664367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 Black" panose="020B0A04020102020204" pitchFamily="34" charset="0"/>
                        </a:rPr>
                        <a:t>Security Analysts</a:t>
                      </a:r>
                    </a:p>
                    <a:p>
                      <a:r>
                        <a:rPr lang="en-US" sz="1800" kern="0" spc="-35" dirty="0">
                          <a:solidFill>
                            <a:srgbClr val="E0D6DE"/>
                          </a:solidFill>
                          <a:latin typeface="+mn-lt"/>
                          <a:ea typeface="Inter" pitchFamily="34" charset="-122"/>
                          <a:cs typeface="Inter" pitchFamily="34" charset="-120"/>
                        </a:rPr>
                        <a:t>Leverage keylogging data to investigate potential breaches, conduct forensic analysis, and enhance security protocols.</a:t>
                      </a:r>
                      <a:endParaRPr lang="en-IN" sz="18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45099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97F878F-AE0F-3C28-ED0D-E0799D74E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373266"/>
              </p:ext>
            </p:extLst>
          </p:nvPr>
        </p:nvGraphicFramePr>
        <p:xfrm>
          <a:off x="911893" y="4383507"/>
          <a:ext cx="3431506" cy="1798320"/>
        </p:xfrm>
        <a:graphic>
          <a:graphicData uri="http://schemas.openxmlformats.org/drawingml/2006/table">
            <a:tbl>
              <a:tblPr/>
              <a:tblGrid>
                <a:gridCol w="3431506">
                  <a:extLst>
                    <a:ext uri="{9D8B030D-6E8A-4147-A177-3AD203B41FA5}">
                      <a16:colId xmlns:a16="http://schemas.microsoft.com/office/drawing/2014/main" val="1232616282"/>
                    </a:ext>
                  </a:extLst>
                </a:gridCol>
              </a:tblGrid>
              <a:tr h="1664367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 Black" panose="020B0A04020102020204" pitchFamily="34" charset="0"/>
                        </a:rPr>
                        <a:t>Compliance Officers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-35" dirty="0">
                          <a:solidFill>
                            <a:srgbClr val="E0D6DE"/>
                          </a:solidFill>
                          <a:latin typeface="+mn-lt"/>
                          <a:ea typeface="Inter" pitchFamily="34" charset="-122"/>
                          <a:cs typeface="Inter" pitchFamily="34" charset="-120"/>
                        </a:rPr>
                        <a:t>Utilize keylogging to ensure adherence to regulatory requirements and industry best practices.</a:t>
                      </a:r>
                      <a:endParaRPr lang="en-US" sz="1800" dirty="0">
                        <a:latin typeface="+mn-lt"/>
                      </a:endParaRPr>
                    </a:p>
                    <a:p>
                      <a:endParaRPr lang="en-IN" sz="20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73328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46EC62B-80D4-0B61-252D-B620771CA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544060"/>
              </p:ext>
            </p:extLst>
          </p:nvPr>
        </p:nvGraphicFramePr>
        <p:xfrm>
          <a:off x="6019800" y="4383507"/>
          <a:ext cx="3698207" cy="1798320"/>
        </p:xfrm>
        <a:graphic>
          <a:graphicData uri="http://schemas.openxmlformats.org/drawingml/2006/table">
            <a:tbl>
              <a:tblPr/>
              <a:tblGrid>
                <a:gridCol w="3698207">
                  <a:extLst>
                    <a:ext uri="{9D8B030D-6E8A-4147-A177-3AD203B41FA5}">
                      <a16:colId xmlns:a16="http://schemas.microsoft.com/office/drawing/2014/main" val="4202573303"/>
                    </a:ext>
                  </a:extLst>
                </a:gridCol>
              </a:tblGrid>
              <a:tr h="1744577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 Black" panose="020B0A04020102020204" pitchFamily="34" charset="0"/>
                        </a:rPr>
                        <a:t>Researchers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-35" dirty="0">
                          <a:solidFill>
                            <a:srgbClr val="E0D6DE"/>
                          </a:solidFill>
                          <a:latin typeface="+mn-lt"/>
                          <a:ea typeface="Inter" pitchFamily="34" charset="-122"/>
                          <a:cs typeface="Inter" pitchFamily="34" charset="-120"/>
                        </a:rPr>
                        <a:t>Analyze keylogging data to uncover patterns, trends, and vulnerabilities, informing ongoing security improvements.</a:t>
                      </a:r>
                      <a:endParaRPr lang="en-US" sz="1800" dirty="0">
                        <a:latin typeface="+mn-lt"/>
                      </a:endParaRPr>
                    </a:p>
                    <a:p>
                      <a:endParaRPr lang="en-IN" sz="20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2845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4437" y="565125"/>
            <a:ext cx="976312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AA9D1B-7E60-7E8C-5368-9D9095C2DDFF}"/>
              </a:ext>
            </a:extLst>
          </p:cNvPr>
          <p:cNvSpPr txBox="1"/>
          <p:nvPr/>
        </p:nvSpPr>
        <p:spPr>
          <a:xfrm>
            <a:off x="990600" y="2337535"/>
            <a:ext cx="4419600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chemeClr val="bg2">
                    <a:lumMod val="40000"/>
                    <a:lumOff val="60000"/>
                  </a:schemeClr>
                </a:solidFill>
                <a:latin typeface="MS Reference Sans Serif" panose="020B0604030504040204" pitchFamily="34" charset="0"/>
                <a:ea typeface="p22-mackinac-pro" pitchFamily="34" charset="-122"/>
              </a:rPr>
              <a:t>Comprehensive Monitoring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9BE0B1-4A8C-95E7-F86C-52021F224BEE}"/>
              </a:ext>
            </a:extLst>
          </p:cNvPr>
          <p:cNvSpPr txBox="1"/>
          <p:nvPr/>
        </p:nvSpPr>
        <p:spPr>
          <a:xfrm>
            <a:off x="990600" y="2971800"/>
            <a:ext cx="4038600" cy="1730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624"/>
              </a:lnSpc>
              <a:buNone/>
            </a:pPr>
            <a:r>
              <a:rPr lang="en-US" sz="1800" kern="0" spc="-35" dirty="0">
                <a:solidFill>
                  <a:srgbClr val="E0D6DE"/>
                </a:solidFill>
                <a:ea typeface="Inter" pitchFamily="34" charset="-122"/>
                <a:cs typeface="Inter" pitchFamily="34" charset="-120"/>
              </a:rPr>
              <a:t>Our keylogging solution provides a complete record of user activity, including keystroke logs, screenshot captures, and network traffic monitoring.</a:t>
            </a:r>
            <a:endParaRPr lang="en-US" sz="1800" dirty="0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7CA135CA-1548-545C-EC92-E3B71644B685}"/>
              </a:ext>
            </a:extLst>
          </p:cNvPr>
          <p:cNvSpPr/>
          <p:nvPr/>
        </p:nvSpPr>
        <p:spPr>
          <a:xfrm>
            <a:off x="6024562" y="232806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chemeClr val="bg2">
                    <a:lumMod val="40000"/>
                    <a:lumOff val="60000"/>
                  </a:schemeClr>
                </a:solidFill>
                <a:latin typeface="MS Reference Sans Serif" panose="020B0604030504040204" pitchFamily="34" charset="0"/>
                <a:ea typeface="p22-mackinac-pro" pitchFamily="34" charset="-122"/>
                <a:cs typeface="p22-mackinac-pro" pitchFamily="34" charset="-120"/>
              </a:rPr>
              <a:t>Robust Security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674A50-6765-4490-9CE7-EC8F6F3ABEAB}"/>
              </a:ext>
            </a:extLst>
          </p:cNvPr>
          <p:cNvSpPr txBox="1"/>
          <p:nvPr/>
        </p:nvSpPr>
        <p:spPr>
          <a:xfrm>
            <a:off x="6024562" y="2971331"/>
            <a:ext cx="4719638" cy="1068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624"/>
              </a:lnSpc>
              <a:buNone/>
            </a:pPr>
            <a:r>
              <a:rPr lang="en-US" sz="2000" kern="0" spc="-35" dirty="0">
                <a:solidFill>
                  <a:srgbClr val="E0D6DE"/>
                </a:solidFill>
                <a:ea typeface="Inter" pitchFamily="34" charset="-122"/>
                <a:cs typeface="Inter" pitchFamily="34" charset="-120"/>
              </a:rPr>
              <a:t>Military-grade encryption and secure storage ensure the confidentiality and integrity of sensitive keylogging data</a:t>
            </a:r>
            <a:r>
              <a:rPr lang="en-US" sz="1800" kern="0" spc="-35" dirty="0">
                <a:solidFill>
                  <a:srgbClr val="E0D6DE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00" y="20574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754121"/>
            <a:ext cx="9699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3F9659-EBA5-D1A8-E687-875A282D9A54}"/>
              </a:ext>
            </a:extLst>
          </p:cNvPr>
          <p:cNvSpPr txBox="1"/>
          <p:nvPr/>
        </p:nvSpPr>
        <p:spPr>
          <a:xfrm>
            <a:off x="569660" y="2382559"/>
            <a:ext cx="32403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Innovative Approach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0D6DE"/>
                </a:solidFill>
                <a:effectLst/>
              </a:rPr>
              <a:t>Combining technical measures with user education for comprehensive protection.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CAEF4-EC8F-DAE2-654E-733156890DA8}"/>
              </a:ext>
            </a:extLst>
          </p:cNvPr>
          <p:cNvSpPr txBox="1"/>
          <p:nvPr/>
        </p:nvSpPr>
        <p:spPr>
          <a:xfrm>
            <a:off x="4724400" y="2382558"/>
            <a:ext cx="3962400" cy="2069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kern="0" spc="-35" dirty="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Inter" pitchFamily="34" charset="-122"/>
                <a:cs typeface="Inter" pitchFamily="34" charset="-120"/>
              </a:rPr>
              <a:t>Automated Reporting</a:t>
            </a:r>
          </a:p>
          <a:p>
            <a:pPr marL="0" indent="0" algn="l">
              <a:lnSpc>
                <a:spcPts val="2624"/>
              </a:lnSpc>
              <a:buNone/>
            </a:pPr>
            <a:r>
              <a:rPr lang="en-US" sz="2000" kern="0" spc="-35" dirty="0">
                <a:solidFill>
                  <a:srgbClr val="E0D6DE"/>
                </a:solidFill>
                <a:ea typeface="Inter" pitchFamily="34" charset="-122"/>
                <a:cs typeface="Inter" pitchFamily="34" charset="-120"/>
              </a:rPr>
              <a:t>Customizable reports and dashboards provide comprehensive visibility into system health and security posture.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246506" y="615966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BA39E0-1BEA-13DB-3F73-B65932804352}"/>
              </a:ext>
            </a:extLst>
          </p:cNvPr>
          <p:cNvSpPr txBox="1"/>
          <p:nvPr/>
        </p:nvSpPr>
        <p:spPr>
          <a:xfrm>
            <a:off x="1246506" y="1698975"/>
            <a:ext cx="3303904" cy="1730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kern="0" spc="-35" dirty="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Inter" pitchFamily="34" charset="-122"/>
                <a:cs typeface="Inter" pitchFamily="34" charset="-120"/>
              </a:rPr>
              <a:t>Pilot Implementation</a:t>
            </a:r>
          </a:p>
          <a:p>
            <a:pPr marL="0" indent="0" algn="l">
              <a:lnSpc>
                <a:spcPts val="2624"/>
              </a:lnSpc>
              <a:buNone/>
            </a:pPr>
            <a:r>
              <a:rPr lang="en-US" sz="1800" kern="0" spc="-35" dirty="0">
                <a:solidFill>
                  <a:srgbClr val="E0D6DE"/>
                </a:solidFill>
                <a:ea typeface="Inter" pitchFamily="34" charset="-122"/>
                <a:cs typeface="Inter" pitchFamily="34" charset="-120"/>
              </a:rPr>
              <a:t>Test the keylogging solution in a controlled environment to validate functionality and identify any issues.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5421C9-DDC8-2173-8D18-8B169FB50C8A}"/>
              </a:ext>
            </a:extLst>
          </p:cNvPr>
          <p:cNvSpPr txBox="1"/>
          <p:nvPr/>
        </p:nvSpPr>
        <p:spPr>
          <a:xfrm>
            <a:off x="7162800" y="1698975"/>
            <a:ext cx="3124198" cy="1730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kern="0" spc="-35" dirty="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Inter" pitchFamily="34" charset="-122"/>
                <a:cs typeface="Inter" pitchFamily="34" charset="-120"/>
              </a:rPr>
              <a:t>Customization</a:t>
            </a:r>
          </a:p>
          <a:p>
            <a:pPr marL="0" indent="0" algn="l">
              <a:lnSpc>
                <a:spcPts val="2624"/>
              </a:lnSpc>
              <a:buNone/>
            </a:pPr>
            <a:r>
              <a:rPr lang="en-US" sz="1800" kern="0" spc="-35" dirty="0">
                <a:solidFill>
                  <a:srgbClr val="E0D6DE"/>
                </a:solidFill>
                <a:ea typeface="Inter" pitchFamily="34" charset="-122"/>
                <a:cs typeface="Inter" pitchFamily="34" charset="-120"/>
              </a:rPr>
              <a:t>Tailor the solution to meet the specific requirements and policies of the organization.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CAFA5-0ED1-6201-AA6B-DEDB6EB8E697}"/>
              </a:ext>
            </a:extLst>
          </p:cNvPr>
          <p:cNvSpPr txBox="1"/>
          <p:nvPr/>
        </p:nvSpPr>
        <p:spPr>
          <a:xfrm>
            <a:off x="1246506" y="4078638"/>
            <a:ext cx="3630294" cy="1730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kern="0" spc="-35" dirty="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Inter" pitchFamily="34" charset="-122"/>
                <a:cs typeface="Inter" pitchFamily="34" charset="-120"/>
              </a:rPr>
              <a:t>Enterprise-Wide Rollout</a:t>
            </a:r>
          </a:p>
          <a:p>
            <a:pPr marL="0" indent="0" algn="l">
              <a:lnSpc>
                <a:spcPts val="2624"/>
              </a:lnSpc>
              <a:buNone/>
            </a:pPr>
            <a:r>
              <a:rPr lang="en-US" sz="1800" kern="0" spc="-35" dirty="0">
                <a:solidFill>
                  <a:srgbClr val="E0D6DE"/>
                </a:solidFill>
                <a:ea typeface="Inter" pitchFamily="34" charset="-122"/>
                <a:cs typeface="Inter" pitchFamily="34" charset="-120"/>
              </a:rPr>
              <a:t>Deploy the keylogging solution across the organization, providing training and support to end users.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C1920B-0352-7B86-14A4-1860B30B1ED7}"/>
              </a:ext>
            </a:extLst>
          </p:cNvPr>
          <p:cNvSpPr txBox="1"/>
          <p:nvPr/>
        </p:nvSpPr>
        <p:spPr>
          <a:xfrm>
            <a:off x="7247021" y="4078638"/>
            <a:ext cx="3276600" cy="2396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kern="0" spc="-35" dirty="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Inter" pitchFamily="34" charset="-122"/>
                <a:cs typeface="Inter" pitchFamily="34" charset="-120"/>
              </a:rPr>
              <a:t>Ongoing Monitoring</a:t>
            </a:r>
          </a:p>
          <a:p>
            <a:pPr marL="0" indent="0" algn="l">
              <a:lnSpc>
                <a:spcPts val="2624"/>
              </a:lnSpc>
              <a:buNone/>
            </a:pPr>
            <a:r>
              <a:rPr lang="en-US" sz="1800" kern="0" spc="-35" dirty="0">
                <a:solidFill>
                  <a:srgbClr val="E0D6DE"/>
                </a:solidFill>
                <a:ea typeface="Inter" pitchFamily="34" charset="-122"/>
                <a:cs typeface="Inter" pitchFamily="34" charset="-120"/>
              </a:rPr>
              <a:t>Continuously monitor the performance and effectiveness of the keylogging solution, making iterative improvements as needed.</a:t>
            </a:r>
            <a:endParaRPr lang="en-US" sz="18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93F4B0A-DFF4-AF9B-1EE2-10F13319B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236575"/>
              </p:ext>
            </p:extLst>
          </p:nvPr>
        </p:nvGraphicFramePr>
        <p:xfrm>
          <a:off x="1010653" y="1636295"/>
          <a:ext cx="4267200" cy="1941094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1126140793"/>
                    </a:ext>
                  </a:extLst>
                </a:gridCol>
              </a:tblGrid>
              <a:tr h="194109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60700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2C1BC0C-23E8-EDFE-B3CD-FAABC461A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09955"/>
              </p:ext>
            </p:extLst>
          </p:nvPr>
        </p:nvGraphicFramePr>
        <p:xfrm>
          <a:off x="6320589" y="1636295"/>
          <a:ext cx="4203032" cy="1941094"/>
        </p:xfrm>
        <a:graphic>
          <a:graphicData uri="http://schemas.openxmlformats.org/drawingml/2006/table">
            <a:tbl>
              <a:tblPr/>
              <a:tblGrid>
                <a:gridCol w="4203032">
                  <a:extLst>
                    <a:ext uri="{9D8B030D-6E8A-4147-A177-3AD203B41FA5}">
                      <a16:colId xmlns:a16="http://schemas.microsoft.com/office/drawing/2014/main" val="1707884270"/>
                    </a:ext>
                  </a:extLst>
                </a:gridCol>
              </a:tblGrid>
              <a:tr h="194109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9564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3ED680B-E2AB-6918-FFFD-BEE9B0475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823225"/>
              </p:ext>
            </p:extLst>
          </p:nvPr>
        </p:nvGraphicFramePr>
        <p:xfrm>
          <a:off x="1026695" y="3962401"/>
          <a:ext cx="4219073" cy="2513112"/>
        </p:xfrm>
        <a:graphic>
          <a:graphicData uri="http://schemas.openxmlformats.org/drawingml/2006/table">
            <a:tbl>
              <a:tblPr/>
              <a:tblGrid>
                <a:gridCol w="4219073">
                  <a:extLst>
                    <a:ext uri="{9D8B030D-6E8A-4147-A177-3AD203B41FA5}">
                      <a16:colId xmlns:a16="http://schemas.microsoft.com/office/drawing/2014/main" val="1389871482"/>
                    </a:ext>
                  </a:extLst>
                </a:gridCol>
              </a:tblGrid>
              <a:tr h="2513112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29192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B765A41-88B9-A495-DEA2-9380167CF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0461"/>
              </p:ext>
            </p:extLst>
          </p:nvPr>
        </p:nvGraphicFramePr>
        <p:xfrm>
          <a:off x="6352674" y="4078639"/>
          <a:ext cx="4219073" cy="2396874"/>
        </p:xfrm>
        <a:graphic>
          <a:graphicData uri="http://schemas.openxmlformats.org/drawingml/2006/table">
            <a:tbl>
              <a:tblPr/>
              <a:tblGrid>
                <a:gridCol w="4219073">
                  <a:extLst>
                    <a:ext uri="{9D8B030D-6E8A-4147-A177-3AD203B41FA5}">
                      <a16:colId xmlns:a16="http://schemas.microsoft.com/office/drawing/2014/main" val="2384006930"/>
                    </a:ext>
                  </a:extLst>
                </a:gridCol>
              </a:tblGrid>
              <a:tr h="23968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3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91</TotalTime>
  <Words>441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Bookman Old Style</vt:lpstr>
      <vt:lpstr>Inter</vt:lpstr>
      <vt:lpstr>MS Reference Sans Serif</vt:lpstr>
      <vt:lpstr>Rockwell</vt:lpstr>
      <vt:lpstr>Stencil</vt:lpstr>
      <vt:lpstr>Trebuchet MS</vt:lpstr>
      <vt:lpstr>Damask</vt:lpstr>
      <vt:lpstr>PREETHI ASHRITHA                       GUNNAM</vt:lpstr>
      <vt:lpstr>Keylogger &amp; security</vt:lpstr>
      <vt:lpstr>Agenda</vt:lpstr>
      <vt:lpstr>PROBLEM STATEMENT</vt:lpstr>
      <vt:lpstr>PROJECT OVERVIEW</vt:lpstr>
      <vt:lpstr>WHO ARE THE END USERS?</vt:lpstr>
      <vt:lpstr>OUR SOLUTION AND ITS VALUE PROPOSITION</vt:lpstr>
      <vt:lpstr>THE WOW IN OUR SOLUTION</vt:lpstr>
      <vt:lpstr>PowerPoint Presentation</vt:lpstr>
      <vt:lpstr>RESULTS</vt:lpstr>
      <vt:lpstr>LINK: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PREETHI ASHRITHA                       GUNNAM</dc:title>
  <dc:creator>Preethi</dc:creator>
  <cp:lastModifiedBy>Preethi Ashritha</cp:lastModifiedBy>
  <cp:revision>4</cp:revision>
  <dcterms:created xsi:type="dcterms:W3CDTF">2024-06-03T05:48:59Z</dcterms:created>
  <dcterms:modified xsi:type="dcterms:W3CDTF">2024-06-14T04:15:18Z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