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S" userId="a90f9e418dc78283" providerId="LiveId" clId="{87E03F43-9D4A-4276-AA04-5C21F67E6DB0}"/>
    <pc:docChg chg="custSel addSld delSld modSld">
      <pc:chgData name="Preethi S" userId="a90f9e418dc78283" providerId="LiveId" clId="{87E03F43-9D4A-4276-AA04-5C21F67E6DB0}" dt="2025-05-09T04:57:21.389" v="173" actId="20577"/>
      <pc:docMkLst>
        <pc:docMk/>
      </pc:docMkLst>
      <pc:sldChg chg="modSp mod">
        <pc:chgData name="Preethi S" userId="a90f9e418dc78283" providerId="LiveId" clId="{87E03F43-9D4A-4276-AA04-5C21F67E6DB0}" dt="2025-05-09T04:57:21.389" v="173" actId="20577"/>
        <pc:sldMkLst>
          <pc:docMk/>
          <pc:sldMk cId="3805361596" sldId="259"/>
        </pc:sldMkLst>
        <pc:spChg chg="mod">
          <ac:chgData name="Preethi S" userId="a90f9e418dc78283" providerId="LiveId" clId="{87E03F43-9D4A-4276-AA04-5C21F67E6DB0}" dt="2025-05-09T04:57:21.389" v="173" actId="20577"/>
          <ac:spMkLst>
            <pc:docMk/>
            <pc:sldMk cId="3805361596" sldId="259"/>
            <ac:spMk id="5" creationId="{CA6488DA-099A-27E1-D605-A4F869906EA3}"/>
          </ac:spMkLst>
        </pc:spChg>
      </pc:sldChg>
      <pc:sldChg chg="modSp mod">
        <pc:chgData name="Preethi S" userId="a90f9e418dc78283" providerId="LiveId" clId="{87E03F43-9D4A-4276-AA04-5C21F67E6DB0}" dt="2025-05-09T04:52:13.551" v="156" actId="20577"/>
        <pc:sldMkLst>
          <pc:docMk/>
          <pc:sldMk cId="1543694103" sldId="263"/>
        </pc:sldMkLst>
        <pc:spChg chg="mod">
          <ac:chgData name="Preethi S" userId="a90f9e418dc78283" providerId="LiveId" clId="{87E03F43-9D4A-4276-AA04-5C21F67E6DB0}" dt="2025-05-09T04:52:13.551" v="156" actId="20577"/>
          <ac:spMkLst>
            <pc:docMk/>
            <pc:sldMk cId="1543694103" sldId="263"/>
            <ac:spMk id="4" creationId="{565A1CCA-32E3-4E54-63EF-7D82FDA91F0C}"/>
          </ac:spMkLst>
        </pc:spChg>
      </pc:sldChg>
      <pc:sldChg chg="modSp mod">
        <pc:chgData name="Preethi S" userId="a90f9e418dc78283" providerId="LiveId" clId="{87E03F43-9D4A-4276-AA04-5C21F67E6DB0}" dt="2025-05-09T04:56:32.671" v="163" actId="20577"/>
        <pc:sldMkLst>
          <pc:docMk/>
          <pc:sldMk cId="3956806457" sldId="264"/>
        </pc:sldMkLst>
        <pc:spChg chg="mod">
          <ac:chgData name="Preethi S" userId="a90f9e418dc78283" providerId="LiveId" clId="{87E03F43-9D4A-4276-AA04-5C21F67E6DB0}" dt="2025-05-09T04:56:32.671" v="163" actId="20577"/>
          <ac:spMkLst>
            <pc:docMk/>
            <pc:sldMk cId="3956806457" sldId="264"/>
            <ac:spMk id="3" creationId="{8B3CD290-53C4-A534-0424-9BE0844DE9B6}"/>
          </ac:spMkLst>
        </pc:spChg>
      </pc:sldChg>
      <pc:sldChg chg="addSp modSp new mod">
        <pc:chgData name="Preethi S" userId="a90f9e418dc78283" providerId="LiveId" clId="{87E03F43-9D4A-4276-AA04-5C21F67E6DB0}" dt="2025-05-09T04:52:42.800" v="159" actId="20577"/>
        <pc:sldMkLst>
          <pc:docMk/>
          <pc:sldMk cId="2435539866" sldId="265"/>
        </pc:sldMkLst>
        <pc:graphicFrameChg chg="add mod modGraphic">
          <ac:chgData name="Preethi S" userId="a90f9e418dc78283" providerId="LiveId" clId="{87E03F43-9D4A-4276-AA04-5C21F67E6DB0}" dt="2025-05-09T04:52:42.800" v="159" actId="20577"/>
          <ac:graphicFrameMkLst>
            <pc:docMk/>
            <pc:sldMk cId="2435539866" sldId="265"/>
            <ac:graphicFrameMk id="2" creationId="{F6566B7C-53F1-F8C2-F2BF-B7DF93E3A4D5}"/>
          </ac:graphicFrameMkLst>
        </pc:graphicFrameChg>
      </pc:sldChg>
      <pc:sldChg chg="new del">
        <pc:chgData name="Preethi S" userId="a90f9e418dc78283" providerId="LiveId" clId="{87E03F43-9D4A-4276-AA04-5C21F67E6DB0}" dt="2025-05-09T04:56:11.626" v="161" actId="47"/>
        <pc:sldMkLst>
          <pc:docMk/>
          <pc:sldMk cId="1950562233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BB82D7-2B27-6D6B-E702-A3FF7CC1E3D5}"/>
              </a:ext>
            </a:extLst>
          </p:cNvPr>
          <p:cNvSpPr txBox="1">
            <a:spLocks/>
          </p:cNvSpPr>
          <p:nvPr/>
        </p:nvSpPr>
        <p:spPr>
          <a:xfrm>
            <a:off x="581194" y="810592"/>
            <a:ext cx="10993438" cy="14747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Echo: Your Smartest Conversational Partner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2D9A5B7-EE18-BED6-3F3B-E7537498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lgerian" panose="04020705040A02060702" pitchFamily="82" charset="0"/>
              </a:rPr>
              <a:t>DONE BY: </a:t>
            </a:r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PREETHI S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C94C-0D26-AF9D-E9CA-6C7D02111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85" y="1786228"/>
            <a:ext cx="11029615" cy="3634486"/>
          </a:xfrm>
        </p:spPr>
        <p:txBody>
          <a:bodyPr>
            <a:no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users leave reviews about their experience with the app.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Manually reading and 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all reviews is difficult and time-consuming.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It’s important to know if users feel positive, negative, or neutral about the app.</a:t>
            </a:r>
            <a:endParaRPr lang="en-IN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automated system is needed to understand the overall user sentiment quickly and accurately.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084AA7-94ED-A3A5-B18C-A0EF4B31506F}"/>
              </a:ext>
            </a:extLst>
          </p:cNvPr>
          <p:cNvSpPr txBox="1">
            <a:spLocks/>
          </p:cNvSpPr>
          <p:nvPr/>
        </p:nvSpPr>
        <p:spPr>
          <a:xfrm>
            <a:off x="514684" y="44536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Problem: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65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0EDCCD-841F-27E6-8219-E9A8FB1B0D1D}"/>
              </a:ext>
            </a:extLst>
          </p:cNvPr>
          <p:cNvSpPr txBox="1">
            <a:spLocks/>
          </p:cNvSpPr>
          <p:nvPr/>
        </p:nvSpPr>
        <p:spPr>
          <a:xfrm>
            <a:off x="580857" y="465455"/>
            <a:ext cx="1102995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oBJECTIVES: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6488DA-099A-27E1-D605-A4F869906E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857" y="2084742"/>
            <a:ext cx="1102995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system that can read user reviews and detect their sentiment (positive, neutral, or negative).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and deep learning models to analyze the text.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web app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sentiment analysis.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the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understand user satisfaction and common issues.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results to improve the app and make users happier.</a:t>
            </a:r>
          </a:p>
        </p:txBody>
      </p:sp>
    </p:spTree>
    <p:extLst>
      <p:ext uri="{BB962C8B-B14F-4D97-AF65-F5344CB8AC3E}">
        <p14:creationId xmlns:p14="http://schemas.microsoft.com/office/powerpoint/2010/main" val="380536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FF22-351D-466A-3E6D-8671A0B5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23810"/>
            <a:ext cx="11029615" cy="1891812"/>
          </a:xfrm>
        </p:spPr>
        <p:txBody>
          <a:bodyPr>
            <a:normAutofit lnSpcReduction="10000"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found: object(7),</a:t>
            </a:r>
            <a:r>
              <a:rPr lang="en-IN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int64(3), float64(1),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datetime64[ns](1)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10000 rows × 12 columns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in the dataset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duplicates in the dataset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whether the review date is wrong.(future date)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the value counts of all categorical columns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0C5F32-6372-B6DC-1E3C-69504C2903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701675"/>
            <a:ext cx="11029950" cy="6470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INITIAL DATA INSPECTION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A2C343-5470-4D4B-4D06-03B7228DC08B}"/>
              </a:ext>
            </a:extLst>
          </p:cNvPr>
          <p:cNvSpPr txBox="1">
            <a:spLocks/>
          </p:cNvSpPr>
          <p:nvPr/>
        </p:nvSpPr>
        <p:spPr>
          <a:xfrm>
            <a:off x="581192" y="3315622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CLEANING and preprocessing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2CBDE6-DEE4-E133-F1BE-683A8936B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3688771"/>
            <a:ext cx="988210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unwanted column </a:t>
            </a:r>
            <a:r>
              <a:rPr lang="en-IN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‘username’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of review column has been detected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Deleted the rows with the language except English.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Merged title and review column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done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demojize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emoji, converting text to lowercase, removing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punctuations, digits, brackets, extra spaces, done tokenization, spell checking,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lemmatization.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 sentiment using VADERSENTIMENT.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ENCODING has been done for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‘sentiment’.</a:t>
            </a:r>
          </a:p>
        </p:txBody>
      </p:sp>
    </p:spTree>
    <p:extLst>
      <p:ext uri="{BB962C8B-B14F-4D97-AF65-F5344CB8AC3E}">
        <p14:creationId xmlns:p14="http://schemas.microsoft.com/office/powerpoint/2010/main" val="96822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DCFF-D102-E9D0-9A48-9B693F10DD75}"/>
              </a:ext>
            </a:extLst>
          </p:cNvPr>
          <p:cNvSpPr txBox="1">
            <a:spLocks/>
          </p:cNvSpPr>
          <p:nvPr/>
        </p:nvSpPr>
        <p:spPr>
          <a:xfrm>
            <a:off x="581192" y="1148871"/>
            <a:ext cx="11029616" cy="558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balancing data, model training, model evaluation - ml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FBACB-800A-8860-5D80-FF9E211E52D8}"/>
              </a:ext>
            </a:extLst>
          </p:cNvPr>
          <p:cNvSpPr txBox="1"/>
          <p:nvPr/>
        </p:nvSpPr>
        <p:spPr>
          <a:xfrm>
            <a:off x="581192" y="1959312"/>
            <a:ext cx="10856303" cy="3320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feature(</a:t>
            </a:r>
            <a:r>
              <a:rPr lang="en-IN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merged_review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and target (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for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tf-idf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vectorizer on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merged_review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Balanced the dataset using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UNDERSAMPLING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avoid biased predictions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(SAMPLING)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 into 80/20 training/testing sets while preserving class distribution.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(TRAIN-TEST SPLIT)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odels Built: Logistic Regression, Random forest, Naïve Bayes, SVM, Decision Tree, Naïve Bayes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(OTHER MODELS)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 Accuracy, F1 Score, Precision, Recall, ROC-AUC, Confusion matrix </a:t>
            </a:r>
            <a:r>
              <a:rPr lang="en-I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(EVALUATION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 random forest trained model, label encoder, </a:t>
            </a:r>
            <a:r>
              <a:rPr lang="en-IN" sz="20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IN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deployment.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(FINAL MODEL)</a:t>
            </a:r>
          </a:p>
        </p:txBody>
      </p:sp>
    </p:spTree>
    <p:extLst>
      <p:ext uri="{BB962C8B-B14F-4D97-AF65-F5344CB8AC3E}">
        <p14:creationId xmlns:p14="http://schemas.microsoft.com/office/powerpoint/2010/main" val="11441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5A1CCA-32E3-4E54-63EF-7D82FDA91F0C}"/>
              </a:ext>
            </a:extLst>
          </p:cNvPr>
          <p:cNvSpPr txBox="1">
            <a:spLocks/>
          </p:cNvSpPr>
          <p:nvPr/>
        </p:nvSpPr>
        <p:spPr>
          <a:xfrm>
            <a:off x="581192" y="645077"/>
            <a:ext cx="11029616" cy="77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selection, model training, model evaluation-DL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37BF4-A12A-C18B-CBE3-673CFFE86E0B}"/>
              </a:ext>
            </a:extLst>
          </p:cNvPr>
          <p:cNvSpPr txBox="1"/>
          <p:nvPr/>
        </p:nvSpPr>
        <p:spPr>
          <a:xfrm>
            <a:off x="581192" y="1530110"/>
            <a:ext cx="11029616" cy="418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feature 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merged_review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and target (sentiment) for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Tokenized and padded text sequences using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tokenizer.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GloVe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(100d) word embeddings for semantic representation.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(WORD EMBEDDINGS)</a:t>
            </a:r>
            <a:endParaRPr lang="en-IN" sz="2000" kern="1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Balanced the dataset using class weights to handle class imbalance.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(SAMPLING)</a:t>
            </a:r>
            <a:endParaRPr lang="en-IN" sz="2000" kern="1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 into 80/20 training/testing sets while preserving class distribution.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(TRAIN-TEST SPLIT)</a:t>
            </a: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a deep learning model with Bidirectional LSTM and dropout layers.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(LSTM MODEL)</a:t>
            </a: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callbacks: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EarlyStopping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ReduceLROnPlateau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better training control.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(TRAINING CONTROL)</a:t>
            </a: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 Accuracy, F1 Score, Precision, Recall, Confusion Matrix.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(EVALUATION)</a:t>
            </a:r>
          </a:p>
          <a:p>
            <a:pPr marL="5715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Visualized training history (accuracy/loss) and confusion matrix. 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(VISUALIZATION)</a:t>
            </a:r>
          </a:p>
        </p:txBody>
      </p:sp>
    </p:spTree>
    <p:extLst>
      <p:ext uri="{BB962C8B-B14F-4D97-AF65-F5344CB8AC3E}">
        <p14:creationId xmlns:p14="http://schemas.microsoft.com/office/powerpoint/2010/main" val="154369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566B7C-53F1-F8C2-F2BF-B7DF93E3A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40109"/>
              </p:ext>
            </p:extLst>
          </p:nvPr>
        </p:nvGraphicFramePr>
        <p:xfrm>
          <a:off x="434715" y="764498"/>
          <a:ext cx="11362547" cy="5699280"/>
        </p:xfrm>
        <a:graphic>
          <a:graphicData uri="http://schemas.openxmlformats.org/drawingml/2006/table">
            <a:tbl>
              <a:tblPr/>
              <a:tblGrid>
                <a:gridCol w="1623221">
                  <a:extLst>
                    <a:ext uri="{9D8B030D-6E8A-4147-A177-3AD203B41FA5}">
                      <a16:colId xmlns:a16="http://schemas.microsoft.com/office/drawing/2014/main" val="3183976203"/>
                    </a:ext>
                  </a:extLst>
                </a:gridCol>
                <a:gridCol w="1884477">
                  <a:extLst>
                    <a:ext uri="{9D8B030D-6E8A-4147-A177-3AD203B41FA5}">
                      <a16:colId xmlns:a16="http://schemas.microsoft.com/office/drawing/2014/main" val="431948931"/>
                    </a:ext>
                  </a:extLst>
                </a:gridCol>
                <a:gridCol w="1663908">
                  <a:extLst>
                    <a:ext uri="{9D8B030D-6E8A-4147-A177-3AD203B41FA5}">
                      <a16:colId xmlns:a16="http://schemas.microsoft.com/office/drawing/2014/main" val="3690597201"/>
                    </a:ext>
                  </a:extLst>
                </a:gridCol>
                <a:gridCol w="1813810">
                  <a:extLst>
                    <a:ext uri="{9D8B030D-6E8A-4147-A177-3AD203B41FA5}">
                      <a16:colId xmlns:a16="http://schemas.microsoft.com/office/drawing/2014/main" val="2388158212"/>
                    </a:ext>
                  </a:extLst>
                </a:gridCol>
                <a:gridCol w="1678899">
                  <a:extLst>
                    <a:ext uri="{9D8B030D-6E8A-4147-A177-3AD203B41FA5}">
                      <a16:colId xmlns:a16="http://schemas.microsoft.com/office/drawing/2014/main" val="1027022202"/>
                    </a:ext>
                  </a:extLst>
                </a:gridCol>
                <a:gridCol w="1738859">
                  <a:extLst>
                    <a:ext uri="{9D8B030D-6E8A-4147-A177-3AD203B41FA5}">
                      <a16:colId xmlns:a16="http://schemas.microsoft.com/office/drawing/2014/main" val="3821838001"/>
                    </a:ext>
                  </a:extLst>
                </a:gridCol>
                <a:gridCol w="959373">
                  <a:extLst>
                    <a:ext uri="{9D8B030D-6E8A-4147-A177-3AD203B41FA5}">
                      <a16:colId xmlns:a16="http://schemas.microsoft.com/office/drawing/2014/main" val="3448980591"/>
                    </a:ext>
                  </a:extLst>
                </a:gridCol>
              </a:tblGrid>
              <a:tr h="456873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AUC-ROC Score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177989"/>
                  </a:ext>
                </a:extLst>
              </a:tr>
              <a:tr h="652677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0.9108527131782945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0.9102680973072035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0.9130670702369068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0.9108527131782945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0.9807778979628627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[[82, 2, 2], [8, 72, 6], [3, 2, 81]]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009720"/>
                  </a:ext>
                </a:extLst>
              </a:tr>
              <a:tr h="652677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[[86, 0, 0], [0, 86, 0], [0, 0, 86]]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20329"/>
                  </a:ext>
                </a:extLst>
              </a:tr>
              <a:tr h="652677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Multinomial NB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0.872093023255814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0.8713084738973287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0.8772942336179036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0.872093023255814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0.9767441860465116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[[82, 1, 3], [10, 68, 8], [7, 4, 75]]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750644"/>
                  </a:ext>
                </a:extLst>
              </a:tr>
              <a:tr h="652677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NB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0.8798449612403101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0.8773869079013964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0.8960423634336678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0.8798449612403101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0.9702203893996756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[[84, 2, 0], [5, 81, 0], [15, 9, 62]]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17400"/>
                  </a:ext>
                </a:extLst>
              </a:tr>
              <a:tr h="652677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[[86, 0, 0], [0, 86, 0], [0, 0, 86]]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492594"/>
                  </a:ext>
                </a:extLst>
              </a:tr>
              <a:tr h="652677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SVC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0.9961240310077519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0.9961238999876055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0.9961685823754789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0.9961240310077519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[[86, 0, 0], [1, 85, 0], [0, 0, 86]]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324799"/>
                  </a:ext>
                </a:extLst>
              </a:tr>
              <a:tr h="848479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 LSTM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[[159, 45, 44], [30, 33, 19], [269, 194, 1205]]</a:t>
                      </a:r>
                    </a:p>
                  </a:txBody>
                  <a:tcPr marL="45660" marR="45660" marT="22830" marB="228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05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3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C53C-BA8C-0E06-1E95-F74A037B5C0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923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STREAMLIT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D290-53C4-A534-0424-9BE0844DE9B6}"/>
              </a:ext>
            </a:extLst>
          </p:cNvPr>
          <p:cNvSpPr txBox="1">
            <a:spLocks/>
          </p:cNvSpPr>
          <p:nvPr/>
        </p:nvSpPr>
        <p:spPr>
          <a:xfrm>
            <a:off x="581192" y="1296516"/>
            <a:ext cx="11029615" cy="3634486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giving review, we can get the prediction like the positive, negative and neutral.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perspectives 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has been shown with charts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064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{BE626622-BCC6-4E53-B348-F9CB8C91A1A6}tf33552983_win32</Template>
  <TotalTime>63</TotalTime>
  <Words>774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Franklin Gothic Book</vt:lpstr>
      <vt:lpstr>Franklin Gothic Demi</vt:lpstr>
      <vt:lpstr>Times New Roman</vt:lpstr>
      <vt:lpstr>Wingdings 2</vt:lpstr>
      <vt:lpstr>DividendVTI</vt:lpstr>
      <vt:lpstr>PowerPoint Presentation</vt:lpstr>
      <vt:lpstr>PowerPoint Presentation</vt:lpstr>
      <vt:lpstr>PowerPoint Presentation</vt:lpstr>
      <vt:lpstr>INITIAL DATA INSPECTION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Preethi S</dc:creator>
  <cp:lastModifiedBy>Preethi S</cp:lastModifiedBy>
  <cp:revision>1</cp:revision>
  <dcterms:created xsi:type="dcterms:W3CDTF">2025-05-09T03:34:00Z</dcterms:created>
  <dcterms:modified xsi:type="dcterms:W3CDTF">2025-05-09T04:59:06Z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