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66" r:id="rId7"/>
    <p:sldId id="259" r:id="rId8"/>
    <p:sldId id="263" r:id="rId9"/>
    <p:sldId id="270" r:id="rId10"/>
    <p:sldId id="271" r:id="rId11"/>
    <p:sldId id="261" r:id="rId12"/>
    <p:sldId id="262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S" userId="a90f9e418dc78283" providerId="LiveId" clId="{9091B31A-913C-488F-9B4D-5F61655DE31D}"/>
    <pc:docChg chg="custSel addSld modSld sldOrd">
      <pc:chgData name="Preethi S" userId="a90f9e418dc78283" providerId="LiveId" clId="{9091B31A-913C-488F-9B4D-5F61655DE31D}" dt="2025-04-16T12:22:50.433" v="690" actId="20577"/>
      <pc:docMkLst>
        <pc:docMk/>
      </pc:docMkLst>
      <pc:sldChg chg="modSp mod">
        <pc:chgData name="Preethi S" userId="a90f9e418dc78283" providerId="LiveId" clId="{9091B31A-913C-488F-9B4D-5F61655DE31D}" dt="2025-04-15T13:45:25.114" v="676" actId="1076"/>
        <pc:sldMkLst>
          <pc:docMk/>
          <pc:sldMk cId="2475805559" sldId="257"/>
        </pc:sldMkLst>
        <pc:spChg chg="mod">
          <ac:chgData name="Preethi S" userId="a90f9e418dc78283" providerId="LiveId" clId="{9091B31A-913C-488F-9B4D-5F61655DE31D}" dt="2025-04-15T13:45:25.114" v="676" actId="1076"/>
          <ac:spMkLst>
            <pc:docMk/>
            <pc:sldMk cId="2475805559" sldId="257"/>
            <ac:spMk id="2" creationId="{1C21E816-31F5-48BB-BD02-D15F2F18B48A}"/>
          </ac:spMkLst>
        </pc:spChg>
      </pc:sldChg>
      <pc:sldChg chg="modSp mod">
        <pc:chgData name="Preethi S" userId="a90f9e418dc78283" providerId="LiveId" clId="{9091B31A-913C-488F-9B4D-5F61655DE31D}" dt="2025-04-15T13:22:44.834" v="211" actId="20577"/>
        <pc:sldMkLst>
          <pc:docMk/>
          <pc:sldMk cId="641171812" sldId="262"/>
        </pc:sldMkLst>
        <pc:graphicFrameChg chg="modGraphic">
          <ac:chgData name="Preethi S" userId="a90f9e418dc78283" providerId="LiveId" clId="{9091B31A-913C-488F-9B4D-5F61655DE31D}" dt="2025-04-15T13:22:44.834" v="211" actId="20577"/>
          <ac:graphicFrameMkLst>
            <pc:docMk/>
            <pc:sldMk cId="641171812" sldId="262"/>
            <ac:graphicFrameMk id="5" creationId="{AA1C6673-8F43-161E-60E8-28D9E12D0C39}"/>
          </ac:graphicFrameMkLst>
        </pc:graphicFrameChg>
      </pc:sldChg>
      <pc:sldChg chg="addSp delSp modSp mod modClrScheme chgLayout">
        <pc:chgData name="Preethi S" userId="a90f9e418dc78283" providerId="LiveId" clId="{9091B31A-913C-488F-9B4D-5F61655DE31D}" dt="2025-04-15T13:41:15.214" v="612" actId="1076"/>
        <pc:sldMkLst>
          <pc:docMk/>
          <pc:sldMk cId="1921711513" sldId="265"/>
        </pc:sldMkLst>
        <pc:spChg chg="mod ord">
          <ac:chgData name="Preethi S" userId="a90f9e418dc78283" providerId="LiveId" clId="{9091B31A-913C-488F-9B4D-5F61655DE31D}" dt="2025-04-15T13:36:37.008" v="568" actId="700"/>
          <ac:spMkLst>
            <pc:docMk/>
            <pc:sldMk cId="1921711513" sldId="265"/>
            <ac:spMk id="2" creationId="{0B8E6014-DE92-1DF7-7049-1963621AA71E}"/>
          </ac:spMkLst>
        </pc:spChg>
        <pc:spChg chg="mod ord">
          <ac:chgData name="Preethi S" userId="a90f9e418dc78283" providerId="LiveId" clId="{9091B31A-913C-488F-9B4D-5F61655DE31D}" dt="2025-04-15T13:37:07.086" v="573" actId="5793"/>
          <ac:spMkLst>
            <pc:docMk/>
            <pc:sldMk cId="1921711513" sldId="265"/>
            <ac:spMk id="3" creationId="{B7B0F9CB-C193-64E5-5E3C-71F8E88E91A6}"/>
          </ac:spMkLst>
        </pc:spChg>
        <pc:spChg chg="add del mod ord">
          <ac:chgData name="Preethi S" userId="a90f9e418dc78283" providerId="LiveId" clId="{9091B31A-913C-488F-9B4D-5F61655DE31D}" dt="2025-04-15T13:38:30.939" v="574"/>
          <ac:spMkLst>
            <pc:docMk/>
            <pc:sldMk cId="1921711513" sldId="265"/>
            <ac:spMk id="4" creationId="{0B63B5F3-314B-4137-3DA3-A092015992C1}"/>
          </ac:spMkLst>
        </pc:spChg>
        <pc:spChg chg="add del mod">
          <ac:chgData name="Preethi S" userId="a90f9e418dc78283" providerId="LiveId" clId="{9091B31A-913C-488F-9B4D-5F61655DE31D}" dt="2025-04-15T13:40:14.917" v="588" actId="478"/>
          <ac:spMkLst>
            <pc:docMk/>
            <pc:sldMk cId="1921711513" sldId="265"/>
            <ac:spMk id="5" creationId="{B363B30E-77DB-FE48-20F6-E0D4AD194062}"/>
          </ac:spMkLst>
        </pc:spChg>
        <pc:spChg chg="add mod">
          <ac:chgData name="Preethi S" userId="a90f9e418dc78283" providerId="LiveId" clId="{9091B31A-913C-488F-9B4D-5F61655DE31D}" dt="2025-04-15T13:41:15.214" v="612" actId="1076"/>
          <ac:spMkLst>
            <pc:docMk/>
            <pc:sldMk cId="1921711513" sldId="265"/>
            <ac:spMk id="6" creationId="{3B23A11A-6C05-84F0-9360-C86759F1FA90}"/>
          </ac:spMkLst>
        </pc:spChg>
      </pc:sldChg>
      <pc:sldChg chg="modSp mod">
        <pc:chgData name="Preethi S" userId="a90f9e418dc78283" providerId="LiveId" clId="{9091B31A-913C-488F-9B4D-5F61655DE31D}" dt="2025-04-15T13:42:26.199" v="655" actId="27636"/>
        <pc:sldMkLst>
          <pc:docMk/>
          <pc:sldMk cId="488732702" sldId="266"/>
        </pc:sldMkLst>
        <pc:spChg chg="mod">
          <ac:chgData name="Preethi S" userId="a90f9e418dc78283" providerId="LiveId" clId="{9091B31A-913C-488F-9B4D-5F61655DE31D}" dt="2025-04-15T13:42:26.199" v="655" actId="27636"/>
          <ac:spMkLst>
            <pc:docMk/>
            <pc:sldMk cId="488732702" sldId="266"/>
            <ac:spMk id="3" creationId="{4BA8392F-3470-6472-D73A-AE81033E49D4}"/>
          </ac:spMkLst>
        </pc:spChg>
      </pc:sldChg>
      <pc:sldChg chg="addSp delSp modSp add mod ord">
        <pc:chgData name="Preethi S" userId="a90f9e418dc78283" providerId="LiveId" clId="{9091B31A-913C-488F-9B4D-5F61655DE31D}" dt="2025-04-15T13:15:56.041" v="194" actId="20577"/>
        <pc:sldMkLst>
          <pc:docMk/>
          <pc:sldMk cId="2504871807" sldId="267"/>
        </pc:sldMkLst>
        <pc:spChg chg="mod">
          <ac:chgData name="Preethi S" userId="a90f9e418dc78283" providerId="LiveId" clId="{9091B31A-913C-488F-9B4D-5F61655DE31D}" dt="2025-04-15T13:08:42.347" v="37" actId="20577"/>
          <ac:spMkLst>
            <pc:docMk/>
            <pc:sldMk cId="2504871807" sldId="267"/>
            <ac:spMk id="2" creationId="{FCCFDCF6-A427-1A59-C766-D86DE009F5D7}"/>
          </ac:spMkLst>
        </pc:spChg>
        <pc:spChg chg="add del mod">
          <ac:chgData name="Preethi S" userId="a90f9e418dc78283" providerId="LiveId" clId="{9091B31A-913C-488F-9B4D-5F61655DE31D}" dt="2025-04-15T13:12:15.798" v="164" actId="478"/>
          <ac:spMkLst>
            <pc:docMk/>
            <pc:sldMk cId="2504871807" sldId="267"/>
            <ac:spMk id="3" creationId="{C664BBCC-D5A5-7371-EF9D-85EEF2908195}"/>
          </ac:spMkLst>
        </pc:spChg>
        <pc:spChg chg="mod">
          <ac:chgData name="Preethi S" userId="a90f9e418dc78283" providerId="LiveId" clId="{9091B31A-913C-488F-9B4D-5F61655DE31D}" dt="2025-04-15T13:15:56.041" v="194" actId="20577"/>
          <ac:spMkLst>
            <pc:docMk/>
            <pc:sldMk cId="2504871807" sldId="267"/>
            <ac:spMk id="9" creationId="{92F4A348-EE95-7521-E2EA-41A25D845F84}"/>
          </ac:spMkLst>
        </pc:spChg>
      </pc:sldChg>
      <pc:sldChg chg="addSp delSp modSp new mod modClrScheme chgLayout">
        <pc:chgData name="Preethi S" userId="a90f9e418dc78283" providerId="LiveId" clId="{9091B31A-913C-488F-9B4D-5F61655DE31D}" dt="2025-04-15T13:20:16.924" v="206" actId="14734"/>
        <pc:sldMkLst>
          <pc:docMk/>
          <pc:sldMk cId="2924070420" sldId="268"/>
        </pc:sldMkLst>
        <pc:spChg chg="del">
          <ac:chgData name="Preethi S" userId="a90f9e418dc78283" providerId="LiveId" clId="{9091B31A-913C-488F-9B4D-5F61655DE31D}" dt="2025-04-15T13:19:18.921" v="196" actId="700"/>
          <ac:spMkLst>
            <pc:docMk/>
            <pc:sldMk cId="2924070420" sldId="268"/>
            <ac:spMk id="2" creationId="{9ABC5A9B-45F2-66B0-D4EB-D299E7A2D3EF}"/>
          </ac:spMkLst>
        </pc:spChg>
        <pc:spChg chg="del">
          <ac:chgData name="Preethi S" userId="a90f9e418dc78283" providerId="LiveId" clId="{9091B31A-913C-488F-9B4D-5F61655DE31D}" dt="2025-04-15T13:19:18.921" v="196" actId="700"/>
          <ac:spMkLst>
            <pc:docMk/>
            <pc:sldMk cId="2924070420" sldId="268"/>
            <ac:spMk id="3" creationId="{53994D79-B167-4C6B-3B97-8E38F349B97C}"/>
          </ac:spMkLst>
        </pc:spChg>
        <pc:graphicFrameChg chg="add mod modGraphic">
          <ac:chgData name="Preethi S" userId="a90f9e418dc78283" providerId="LiveId" clId="{9091B31A-913C-488F-9B4D-5F61655DE31D}" dt="2025-04-15T13:20:16.924" v="206" actId="14734"/>
          <ac:graphicFrameMkLst>
            <pc:docMk/>
            <pc:sldMk cId="2924070420" sldId="268"/>
            <ac:graphicFrameMk id="4" creationId="{0C7E8103-0CA5-E290-BDD5-351AEB525924}"/>
          </ac:graphicFrameMkLst>
        </pc:graphicFrameChg>
      </pc:sldChg>
      <pc:sldChg chg="modSp new mod">
        <pc:chgData name="Preethi S" userId="a90f9e418dc78283" providerId="LiveId" clId="{9091B31A-913C-488F-9B4D-5F61655DE31D}" dt="2025-04-15T13:34:06.295" v="564" actId="20577"/>
        <pc:sldMkLst>
          <pc:docMk/>
          <pc:sldMk cId="1595000141" sldId="269"/>
        </pc:sldMkLst>
        <pc:spChg chg="mod">
          <ac:chgData name="Preethi S" userId="a90f9e418dc78283" providerId="LiveId" clId="{9091B31A-913C-488F-9B4D-5F61655DE31D}" dt="2025-04-15T13:26:10.463" v="232" actId="20577"/>
          <ac:spMkLst>
            <pc:docMk/>
            <pc:sldMk cId="1595000141" sldId="269"/>
            <ac:spMk id="2" creationId="{18C1427D-1EEF-9D32-2DD8-BF5214C23012}"/>
          </ac:spMkLst>
        </pc:spChg>
        <pc:spChg chg="mod">
          <ac:chgData name="Preethi S" userId="a90f9e418dc78283" providerId="LiveId" clId="{9091B31A-913C-488F-9B4D-5F61655DE31D}" dt="2025-04-15T13:34:06.295" v="564" actId="20577"/>
          <ac:spMkLst>
            <pc:docMk/>
            <pc:sldMk cId="1595000141" sldId="269"/>
            <ac:spMk id="3" creationId="{B063162C-DF46-B702-EAE5-804EFF2075A0}"/>
          </ac:spMkLst>
        </pc:spChg>
      </pc:sldChg>
      <pc:sldChg chg="modSp mod">
        <pc:chgData name="Preethi S" userId="a90f9e418dc78283" providerId="LiveId" clId="{9091B31A-913C-488F-9B4D-5F61655DE31D}" dt="2025-04-16T12:22:50.433" v="690" actId="20577"/>
        <pc:sldMkLst>
          <pc:docMk/>
          <pc:sldMk cId="1538606428" sldId="271"/>
        </pc:sldMkLst>
        <pc:spChg chg="mod">
          <ac:chgData name="Preethi S" userId="a90f9e418dc78283" providerId="LiveId" clId="{9091B31A-913C-488F-9B4D-5F61655DE31D}" dt="2025-04-16T12:22:43.711" v="683" actId="20577"/>
          <ac:spMkLst>
            <pc:docMk/>
            <pc:sldMk cId="1538606428" sldId="271"/>
            <ac:spMk id="2" creationId="{52BE4B7E-0CB6-FBCA-874C-08D1579BAF09}"/>
          </ac:spMkLst>
        </pc:spChg>
        <pc:spChg chg="mod">
          <ac:chgData name="Preethi S" userId="a90f9e418dc78283" providerId="LiveId" clId="{9091B31A-913C-488F-9B4D-5F61655DE31D}" dt="2025-04-16T12:22:50.433" v="690" actId="20577"/>
          <ac:spMkLst>
            <pc:docMk/>
            <pc:sldMk cId="1538606428" sldId="271"/>
            <ac:spMk id="3" creationId="{5D621D0A-CAA3-5D5F-11BE-475B2DCE6C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58" y="1152144"/>
            <a:ext cx="11029616" cy="1188720"/>
          </a:xfrm>
        </p:spPr>
        <p:txBody>
          <a:bodyPr>
            <a:noAutofit/>
          </a:bodyPr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and Prediction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113B-6533-BB6A-70AD-8A68BADA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CF6-A427-1A59-C766-D86DE009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14597"/>
            <a:ext cx="11029616" cy="77073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selection, balancing data, scaling, important features, model training, model evaluation for PERFORMANCE RATING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372599-1F58-077C-941B-B3F72EDDB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5425" y="277066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DDA251-F6A2-AC67-29ED-7DC9797C8A51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A348-EE95-7521-E2EA-41A25D845F84}"/>
              </a:ext>
            </a:extLst>
          </p:cNvPr>
          <p:cNvSpPr txBox="1"/>
          <p:nvPr/>
        </p:nvSpPr>
        <p:spPr>
          <a:xfrm>
            <a:off x="581025" y="1541349"/>
            <a:ext cx="9145249" cy="43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</a:t>
            </a: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RandomUnderSampler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imblearn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balance the classes in the training data.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both the training and test datasets using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scale features between 0 and 1.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resampled and scaled data to train the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Random Forest model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15 important features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AUC-ROC, Confusion matrix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Stratified Cross-Validation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resampled training set.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and encoders for deployment.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7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7E8103-0CA5-E290-BDD5-351AEB52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79949"/>
              </p:ext>
            </p:extLst>
          </p:nvPr>
        </p:nvGraphicFramePr>
        <p:xfrm>
          <a:off x="480659" y="924075"/>
          <a:ext cx="11481491" cy="4952070"/>
        </p:xfrm>
        <a:graphic>
          <a:graphicData uri="http://schemas.openxmlformats.org/drawingml/2006/table">
            <a:tbl>
              <a:tblPr/>
              <a:tblGrid>
                <a:gridCol w="1640213">
                  <a:extLst>
                    <a:ext uri="{9D8B030D-6E8A-4147-A177-3AD203B41FA5}">
                      <a16:colId xmlns:a16="http://schemas.microsoft.com/office/drawing/2014/main" val="1364006943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4245516486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1723793810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3304502890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1041185841"/>
                    </a:ext>
                  </a:extLst>
                </a:gridCol>
                <a:gridCol w="2081214">
                  <a:extLst>
                    <a:ext uri="{9D8B030D-6E8A-4147-A177-3AD203B41FA5}">
                      <a16:colId xmlns:a16="http://schemas.microsoft.com/office/drawing/2014/main" val="2798999709"/>
                    </a:ext>
                  </a:extLst>
                </a:gridCol>
                <a:gridCol w="1199212">
                  <a:extLst>
                    <a:ext uri="{9D8B030D-6E8A-4147-A177-3AD203B41FA5}">
                      <a16:colId xmlns:a16="http://schemas.microsoft.com/office/drawing/2014/main" val="3296030892"/>
                    </a:ext>
                  </a:extLst>
                </a:gridCol>
              </a:tblGrid>
              <a:tr h="76978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976851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[[249, 0],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71358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0.9397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0.9546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[[230, 19],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85720"/>
                  </a:ext>
                </a:extLst>
              </a:tr>
              <a:tr h="1099696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0.9497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0.9949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[[227, 22],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90075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[[249, 0],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04287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[[218, 31], [2, 43]]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0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7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27D-1EEF-9D32-2DD8-BF5214C2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162C-DF46-B702-EAE5-804EFF20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employee details, we can get the attrition prediction like the employee will likely to work or leave the company.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employee details, we can get the performance rating prediction like the employee will get performance rating 3 or 4.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0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6F9-8C29-95AE-7D53-CBAEC29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3207"/>
          </a:xfrm>
        </p:spPr>
        <p:txBody>
          <a:bodyPr/>
          <a:lstStyle/>
          <a:p>
            <a:r>
              <a:rPr lang="en-US" dirty="0"/>
              <a:t>Solutions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5F972-E6C7-E8A1-DF47-71BDDE0BE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179" y="1435740"/>
            <a:ext cx="10267234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salary for low earners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reduce financial stress and boost retention.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stock options or bonuses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give employees long-term financial benefits.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job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recognition, career growth, and training.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new 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onboarding and mentorship in the first 5 years.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managers to build strong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regularly check in with their teams.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high-attrition departments like R&amp;D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support and growth opportunities.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work 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work-life balance and reduce stress.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single 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team-building activities and social programs.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and improve employee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regular feedback and coaching.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reward loyalty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motivate employees to stay longer.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6014-DE92-1DF7-7049-1963621A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F9CB-C193-64E5-5E3C-71F8E88E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5" y="1115868"/>
            <a:ext cx="5194767" cy="430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employee Attrition leads to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Recruitment and Training Costs,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Organizational Knowledge,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Productivity,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 to Team Dynamics,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Risks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136C14-E67A-F770-51C5-B384AAF1DBF0}"/>
              </a:ext>
            </a:extLst>
          </p:cNvPr>
          <p:cNvSpPr txBox="1">
            <a:spLocks/>
          </p:cNvSpPr>
          <p:nvPr/>
        </p:nvSpPr>
        <p:spPr>
          <a:xfrm>
            <a:off x="5775962" y="1526179"/>
            <a:ext cx="5194767" cy="430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inaccurate performance ratings lead to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Unfair Promotions and Recognitions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Decreased Employee Motivation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Compensation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Development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Attrition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Damaged Company Reputation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F46-5610-6809-D68A-E028D4A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392F-3470-6472-D73A-AE81033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069"/>
            <a:ext cx="11029615" cy="41297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identify key factors contributing to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identify key factors contributing to performance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(EDA) to uncover patterns and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machine learning models to predict employee attrition risk and performance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 interactive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to visualize insights and model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recommendations to support effective employee retention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7502-652E-3EF7-38F0-CBC81A32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58293"/>
            <a:ext cx="11029616" cy="527037"/>
          </a:xfrm>
        </p:spPr>
        <p:txBody>
          <a:bodyPr/>
          <a:lstStyle/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1543C57-F448-6732-8BC1-68DFB7E81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385330"/>
            <a:ext cx="9882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types found: object,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int64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1470 rows × 35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in the dataset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statistical description for both numerical and categorical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unique values of all the categorical columns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targets Attrition (No&gt;Yes) and performance rating (3&gt;4).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EE62A2-13A5-EE67-6BFF-68BC09ABA967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29F4C33-18C5-139D-0196-8D3AF29C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179868"/>
            <a:ext cx="98821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unwanted columns 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'EmployeeCount'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'EmployeeNumber'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'Over18'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'StandardHours’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the trailing spaces in the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univariate analysis using box plot – handled outliers  using IQR and capped for continuous numerical columns only.</a:t>
            </a:r>
          </a:p>
        </p:txBody>
      </p:sp>
    </p:spTree>
    <p:extLst>
      <p:ext uri="{BB962C8B-B14F-4D97-AF65-F5344CB8AC3E}">
        <p14:creationId xmlns:p14="http://schemas.microsoft.com/office/powerpoint/2010/main" val="2866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E4C1AB-7A7B-66D9-DFAB-B28ABC92151D}"/>
              </a:ext>
            </a:extLst>
          </p:cNvPr>
          <p:cNvSpPr txBox="1"/>
          <p:nvPr/>
        </p:nvSpPr>
        <p:spPr>
          <a:xfrm>
            <a:off x="498421" y="654168"/>
            <a:ext cx="11328818" cy="5418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Steps: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Classification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numerical columns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numeric-but-categorical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(with ≤10 unique values)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pure categorical columns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(object type)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continuous numeric features with skewness values &amp;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for: Numeric-but-categorical features, Pure categorical features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with Attrition: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Continuous numeric features vs Attrition  &amp;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Numeric-but-categorical vs Attrition, Categorical variables vs Attrition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 Association: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 Test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significance between categorical features and Attrition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Association Strength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Cramér’s V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numeric-but-categorical features + Attrition, Visualized associations using a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Cramér’s V Heatmap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Pearson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continuous numerical features + Attrition,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Plotted a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endParaRPr lang="en-IN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(same analysis has been done with respect to performance rating separately)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8E3-928D-C10B-0755-61F23513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eda</a:t>
            </a:r>
            <a:r>
              <a:rPr lang="en-US" dirty="0"/>
              <a:t> for attrition - 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F423-FC56-94C8-41C6-8FD6D6A1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8761"/>
            <a:ext cx="11029615" cy="4086589"/>
          </a:xfrm>
        </p:spPr>
        <p:txBody>
          <a:bodyPr>
            <a:normAutofit fontScale="77500" lnSpcReduction="20000"/>
          </a:bodyPr>
          <a:lstStyle/>
          <a:p>
            <a:r>
              <a:rPr lang="en-US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columns are 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skewed</a:t>
            </a:r>
            <a:endParaRPr lang="en-IN" sz="2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target variable (Attrition) (No&gt;Yes)</a:t>
            </a:r>
          </a:p>
          <a:p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Salary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(&lt;6000) increases the attrition.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likely to leave the company.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stockoption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incentives or financial benefits) are likely to leave the company.</a:t>
            </a:r>
          </a:p>
          <a:p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job satisfaction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attrition</a:t>
            </a:r>
          </a:p>
          <a:p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'Department-Research &amp; Development’ </a:t>
            </a: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the higher attrition than other departments.</a:t>
            </a:r>
          </a:p>
          <a:p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who are having </a:t>
            </a:r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years with current manager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likely to leave the company,</a:t>
            </a:r>
            <a:endParaRPr lang="en-IN" sz="2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less years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(&lt;5 years) in the company are probably likely to leave the company. 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performance rating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 leads to attrition.</a:t>
            </a:r>
          </a:p>
          <a:p>
            <a:r>
              <a:rPr lang="en-IN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Montly</a:t>
            </a:r>
            <a:r>
              <a:rPr lang="en-IN" sz="21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StockOptionLevel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JobSatisfaction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MaritalStatus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Department, 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</a:t>
            </a:r>
            <a:r>
              <a:rPr lang="en-IN" sz="2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YearsWithCurrManager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likely strong predictors.</a:t>
            </a:r>
            <a:endParaRPr lang="en-IN" sz="2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9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B9FC-6E50-FBDA-2A5A-E758CD31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B7E-0CB6-FBCA-874C-08D1579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eda</a:t>
            </a:r>
            <a:r>
              <a:rPr lang="en-US" dirty="0"/>
              <a:t> for performance rating - 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D0A-CAA3-5D5F-11BE-475B2DCE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9214"/>
            <a:ext cx="11029615" cy="3132944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columns are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skewed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target variable (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percent salary hike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having high performance rating. (highly deciding factor)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promoted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performance rating.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has worked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number of companies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performance rating.</a:t>
            </a: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YearsWithCurrManager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slight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predictors.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A8FA2-DF60-26FD-ECD6-EC14B831423C}"/>
              </a:ext>
            </a:extLst>
          </p:cNvPr>
          <p:cNvSpPr txBox="1">
            <a:spLocks/>
          </p:cNvSpPr>
          <p:nvPr/>
        </p:nvSpPr>
        <p:spPr>
          <a:xfrm>
            <a:off x="581191" y="4216089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ENCODING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64C8A2-5572-4D3E-DA52-CC315746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468929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 for 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'Attrition’, 'Gender’, '</a:t>
            </a:r>
            <a:r>
              <a:rPr lang="en-IN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 encoding for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BusinessTravel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'Department'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EducationField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JobRole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MaritalStatus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A3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1470 rows × 50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float64,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0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95758-CF7D-8859-08B0-E2C20A7F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CF8-647E-DBA1-FFC0-25F58894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14597"/>
            <a:ext cx="11029616" cy="77073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selection, balancing data, scaling, important features, model training, model evaluation for attrition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8FF8B2-45C4-7537-F119-CDE294E58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5425" y="277066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761FAB-DA8B-EEAA-6FAB-8325458E322B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3A0B7-CED4-FB09-9D79-29EF2E6D6F8C}"/>
              </a:ext>
            </a:extLst>
          </p:cNvPr>
          <p:cNvSpPr txBox="1"/>
          <p:nvPr/>
        </p:nvSpPr>
        <p:spPr>
          <a:xfrm>
            <a:off x="581025" y="1318059"/>
            <a:ext cx="9145249" cy="509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(Attrition)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SMOTE to avoid biased predictions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features to a uniform scale.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baseline Random Forest model.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top 15 features based on feature importance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15 important features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AUC-ROC, Confusion matrix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 </a:t>
            </a: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hyperparameter tuning on Random Forest using Grid Search.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Params selected for optimized performance.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model evaluated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and encoders for deployment.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1C6673-8F43-161E-60E8-28D9E12D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02186"/>
              </p:ext>
            </p:extLst>
          </p:nvPr>
        </p:nvGraphicFramePr>
        <p:xfrm>
          <a:off x="584616" y="881166"/>
          <a:ext cx="11137693" cy="5354739"/>
        </p:xfrm>
        <a:graphic>
          <a:graphicData uri="http://schemas.openxmlformats.org/drawingml/2006/table">
            <a:tbl>
              <a:tblPr/>
              <a:tblGrid>
                <a:gridCol w="1591099">
                  <a:extLst>
                    <a:ext uri="{9D8B030D-6E8A-4147-A177-3AD203B41FA5}">
                      <a16:colId xmlns:a16="http://schemas.microsoft.com/office/drawing/2014/main" val="355254192"/>
                    </a:ext>
                  </a:extLst>
                </a:gridCol>
                <a:gridCol w="1591099">
                  <a:extLst>
                    <a:ext uri="{9D8B030D-6E8A-4147-A177-3AD203B41FA5}">
                      <a16:colId xmlns:a16="http://schemas.microsoft.com/office/drawing/2014/main" val="214747045"/>
                    </a:ext>
                  </a:extLst>
                </a:gridCol>
                <a:gridCol w="1591099">
                  <a:extLst>
                    <a:ext uri="{9D8B030D-6E8A-4147-A177-3AD203B41FA5}">
                      <a16:colId xmlns:a16="http://schemas.microsoft.com/office/drawing/2014/main" val="3751881052"/>
                    </a:ext>
                  </a:extLst>
                </a:gridCol>
                <a:gridCol w="1591099">
                  <a:extLst>
                    <a:ext uri="{9D8B030D-6E8A-4147-A177-3AD203B41FA5}">
                      <a16:colId xmlns:a16="http://schemas.microsoft.com/office/drawing/2014/main" val="3147592251"/>
                    </a:ext>
                  </a:extLst>
                </a:gridCol>
                <a:gridCol w="1591099">
                  <a:extLst>
                    <a:ext uri="{9D8B030D-6E8A-4147-A177-3AD203B41FA5}">
                      <a16:colId xmlns:a16="http://schemas.microsoft.com/office/drawing/2014/main" val="3711005901"/>
                    </a:ext>
                  </a:extLst>
                </a:gridCol>
                <a:gridCol w="2222827">
                  <a:extLst>
                    <a:ext uri="{9D8B030D-6E8A-4147-A177-3AD203B41FA5}">
                      <a16:colId xmlns:a16="http://schemas.microsoft.com/office/drawing/2014/main" val="3972436292"/>
                    </a:ext>
                  </a:extLst>
                </a:gridCol>
                <a:gridCol w="959371">
                  <a:extLst>
                    <a:ext uri="{9D8B030D-6E8A-4147-A177-3AD203B41FA5}">
                      <a16:colId xmlns:a16="http://schemas.microsoft.com/office/drawing/2014/main" val="4210647593"/>
                    </a:ext>
                  </a:extLst>
                </a:gridCol>
              </a:tblGrid>
              <a:tr h="594971">
                <a:tc>
                  <a:txBody>
                    <a:bodyPr/>
                    <a:lstStyle/>
                    <a:p>
                      <a:r>
                        <a:rPr lang="en-IN" sz="1100"/>
                        <a:t>Model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Accuracy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F1 Score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Precision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Recall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AUC-ROC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Confusion Matrix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39741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Random Forest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0.9149797570850202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0.9139344262295082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0.9253112033195021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0.902834008097166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0.9149797570850202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[[229,  18], [24, 223]]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426957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Logistic Regression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0.7550607287449392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0.7603960396039604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0.7441860465116279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0.7773279352226721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0.8273205592617482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[[181, 66], [55, 192]]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53703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SVM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0.8643724696356275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0.8640973630831643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0.8658536585365854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0.8623481781376519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0.932436197938009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[[214, 33], [34, 213]]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835594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KNN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0.8704453441295547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0.8787878787878788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0.8256227758007118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0.9392712550607287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0.938017341703683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[[198, 49], [15, 232]]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08532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Decision Tree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0.8218623481781376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0.8247011952191236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0.8117647058823529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0.8380566801619433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0.8218623481781375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[[199, 48], [40, 207]]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745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/>
                        <a:t>XGBoost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0.902834008097166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0.9020408163265307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0.9094650205761317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0.8947368421052632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0.958170106049927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[[225, 22], [26, 221]]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40284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 dirty="0"/>
                        <a:t>Tuned </a:t>
                      </a:r>
                      <a:r>
                        <a:rPr lang="en-IN" sz="1100" b="1" dirty="0" err="1"/>
                        <a:t>XGBoost</a:t>
                      </a:r>
                      <a:endParaRPr lang="en-IN" sz="1100" dirty="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0.9089068825910931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0.906832298136646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0.9279661016949152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0.8866396761133604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0.9608582340310445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[[230, 17], [28, 219]]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554186"/>
                  </a:ext>
                </a:extLst>
              </a:tr>
              <a:tr h="594971">
                <a:tc>
                  <a:txBody>
                    <a:bodyPr/>
                    <a:lstStyle/>
                    <a:p>
                      <a:r>
                        <a:rPr lang="en-IN" sz="1100" b="1" dirty="0"/>
                        <a:t>Tuned RF</a:t>
                      </a:r>
                      <a:endParaRPr lang="en-IN" sz="1100" dirty="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0.9271255060728745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0.926829268292683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0.9306122448979591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0.9230769230769231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0.9707911947417595</a:t>
                      </a:r>
                      <a:endParaRPr lang="en-IN" sz="1100"/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[[230, 17], [19, 228]]</a:t>
                      </a:r>
                    </a:p>
                  </a:txBody>
                  <a:tcPr marL="57982" marR="57982" marT="28991" marB="28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61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718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{BE626622-BCC6-4E53-B348-F9CB8C91A1A6}tf33552983_win32</Template>
  <TotalTime>330</TotalTime>
  <Words>1398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Franklin Gothic Book</vt:lpstr>
      <vt:lpstr>Franklin Gothic Demi</vt:lpstr>
      <vt:lpstr>Times New Roman</vt:lpstr>
      <vt:lpstr>Wingdings 2</vt:lpstr>
      <vt:lpstr>DividendVTI</vt:lpstr>
      <vt:lpstr>Employee Attrition Analysis and Prediction</vt:lpstr>
      <vt:lpstr>Problem:</vt:lpstr>
      <vt:lpstr>oBJECTIVE:</vt:lpstr>
      <vt:lpstr>INITIAL DATA INSPECTION</vt:lpstr>
      <vt:lpstr>PowerPoint Presentation</vt:lpstr>
      <vt:lpstr>eda for attrition - key findings</vt:lpstr>
      <vt:lpstr>eda for performance rating - key findings</vt:lpstr>
      <vt:lpstr>Feature selection, balancing data, scaling, important features, model training, model evaluation for attrition</vt:lpstr>
      <vt:lpstr>PowerPoint Presentation</vt:lpstr>
      <vt:lpstr>Feature selection, balancing data, scaling, important features, model training, model evaluation for PERFORMANCE RATING</vt:lpstr>
      <vt:lpstr>PowerPoint Presentation</vt:lpstr>
      <vt:lpstr>STREAMLIT DEPLOYMENT</vt:lpstr>
      <vt:lpstr>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S</dc:creator>
  <cp:lastModifiedBy>Preethi S</cp:lastModifiedBy>
  <cp:revision>4</cp:revision>
  <dcterms:created xsi:type="dcterms:W3CDTF">2025-04-15T10:59:50Z</dcterms:created>
  <dcterms:modified xsi:type="dcterms:W3CDTF">2025-04-16T12:23:27Z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