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58" r:id="rId7"/>
    <p:sldId id="260" r:id="rId8"/>
    <p:sldId id="267" r:id="rId9"/>
    <p:sldId id="271" r:id="rId10"/>
    <p:sldId id="261" r:id="rId11"/>
    <p:sldId id="264" r:id="rId12"/>
    <p:sldId id="268" r:id="rId13"/>
    <p:sldId id="272" r:id="rId14"/>
    <p:sldId id="263" r:id="rId15"/>
    <p:sldId id="265" r:id="rId16"/>
    <p:sldId id="269" r:id="rId17"/>
    <p:sldId id="273" r:id="rId18"/>
    <p:sldId id="262" r:id="rId19"/>
    <p:sldId id="266" r:id="rId20"/>
    <p:sldId id="270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45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Algerian" panose="04020705040A02060702" pitchFamily="82" charset="0"/>
              </a:rPr>
              <a:t>DONE BY: </a:t>
            </a:r>
            <a:r>
              <a:rPr lang="en-US" sz="2400" b="1" dirty="0">
                <a:solidFill>
                  <a:srgbClr val="FF0000"/>
                </a:solidFill>
                <a:latin typeface="Algerian" panose="04020705040A02060702" pitchFamily="82" charset="0"/>
              </a:rPr>
              <a:t>PREETHI 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3BAC75E-6901-B45D-BF7F-A97D357D6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4" y="810592"/>
            <a:ext cx="10993438" cy="1474787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000000"/>
                </a:solidFill>
                <a:latin typeface="Sitka Heading" pitchFamily="2" charset="0"/>
                <a:cs typeface="Times New Roman" panose="02020603050405020304" pitchFamily="18" charset="0"/>
              </a:rPr>
              <a:t>MULTIPLE DISEASE </a:t>
            </a:r>
            <a:r>
              <a:rPr lang="en-US" sz="4800" b="1" i="0" u="none" strike="noStrike" dirty="0">
                <a:solidFill>
                  <a:srgbClr val="000000"/>
                </a:solidFill>
                <a:effectLst/>
                <a:latin typeface="Sitka Heading" pitchFamily="2" charset="0"/>
                <a:cs typeface="Times New Roman" panose="02020603050405020304" pitchFamily="18" charset="0"/>
              </a:rPr>
              <a:t>Prediction</a:t>
            </a:r>
            <a:endParaRPr lang="en-US" sz="4800" dirty="0">
              <a:latin typeface="Sitka Heading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4C11A-8457-88E6-4089-1308F7802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A6149A-1F28-A69E-AC58-4BD5ECB58759}"/>
              </a:ext>
            </a:extLst>
          </p:cNvPr>
          <p:cNvSpPr txBox="1">
            <a:spLocks/>
          </p:cNvSpPr>
          <p:nvPr/>
        </p:nvSpPr>
        <p:spPr>
          <a:xfrm>
            <a:off x="390692" y="671676"/>
            <a:ext cx="11029616" cy="4970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eda</a:t>
            </a:r>
            <a:r>
              <a:rPr lang="en-US" dirty="0"/>
              <a:t> - KIDNEY DISEASE - key findings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8DA315-7C44-9592-110A-2A0133770FF5}"/>
              </a:ext>
            </a:extLst>
          </p:cNvPr>
          <p:cNvSpPr txBox="1">
            <a:spLocks/>
          </p:cNvSpPr>
          <p:nvPr/>
        </p:nvSpPr>
        <p:spPr>
          <a:xfrm>
            <a:off x="581192" y="1379707"/>
            <a:ext cx="11029615" cy="4806617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Lower sg, sod,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rc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pcv</a:t>
            </a:r>
            <a:r>
              <a:rPr lang="en-I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hemo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mostly seen in patients with kidney disease.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Higher bp , al</a:t>
            </a:r>
            <a:r>
              <a:rPr lang="en-I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bg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bgr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levels are linked to kidney disease.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Abnormal red blood cells (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rbc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and pus cells (pc) are more frequent in class 1.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 cell clumps (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pcc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and bacteria (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appear mostly in disease cases.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Hypertension (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htn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diabetes (dm), and coronary artery disease (cad) are more common in kidney disease patients.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Loss of appetite (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appet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swelling in legs (pe), and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anemia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ane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are clearly more present in patients with the disease.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 like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sg, </a:t>
            </a:r>
            <a:r>
              <a:rPr lang="en-IN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hemo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pcv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al, </a:t>
            </a:r>
            <a:r>
              <a:rPr lang="en-IN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rc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htn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dm are likely strong indicators.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can be used to build an effective classification model.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194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B55F3-D53F-82A6-A45A-F7FE116A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69BD857-2825-2F4D-22B8-DF87BCFD3B00}"/>
              </a:ext>
            </a:extLst>
          </p:cNvPr>
          <p:cNvSpPr txBox="1">
            <a:spLocks/>
          </p:cNvSpPr>
          <p:nvPr/>
        </p:nvSpPr>
        <p:spPr>
          <a:xfrm>
            <a:off x="733425" y="766997"/>
            <a:ext cx="11029616" cy="77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selection, balancing data, scaling, important features, model training, model evaluation for KIDNEY DISEASE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AF89F3-9EB0-E589-628F-BE015FEE1B7E}"/>
              </a:ext>
            </a:extLst>
          </p:cNvPr>
          <p:cNvSpPr txBox="1"/>
          <p:nvPr/>
        </p:nvSpPr>
        <p:spPr>
          <a:xfrm>
            <a:off x="733425" y="1537730"/>
            <a:ext cx="9145249" cy="4628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Separated features(all features) and target (</a:t>
            </a:r>
            <a:r>
              <a:rPr lang="en-IN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status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for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modeling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Ensured clean data by dropping rows with missing values.</a:t>
            </a:r>
            <a:endParaRPr lang="en-IN" sz="16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 data into 80/20 training/testing sets while preserving class distribution. 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(TRAIN-TEST SPLIT)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Built a baseline Random Forest model. 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(BASE MODEL)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Selected the top 10 features based on feature importance 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(FEATURE IMPORTANCES)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Normalized features to a uniform scale. </a:t>
            </a:r>
            <a:r>
              <a:rPr lang="en-IN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(SCALING)</a:t>
            </a:r>
            <a:endParaRPr lang="en-IN" sz="16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Trained a focused model only on top 10 important features 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(TOP 10 FEATURES MODEL)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Metrics: Accuracy, F1 Score, Precision, Recall, ROC-AUC, Confusion matrix </a:t>
            </a:r>
            <a:r>
              <a:rPr lang="en-IN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(EVALUATION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Compared models: Logistic Regression, SVM, KNN, Decision Tree, </a:t>
            </a:r>
            <a:r>
              <a:rPr lang="en-IN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Naïve Bayes 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(OTHER MODELS)</a:t>
            </a:r>
            <a:endParaRPr lang="en-IN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Performed </a:t>
            </a:r>
            <a:r>
              <a:rPr lang="en-IN" sz="1600" kern="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 VALIDATION </a:t>
            </a:r>
            <a:r>
              <a:rPr lang="en-IN" sz="16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selected the final model.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Saved </a:t>
            </a:r>
            <a:r>
              <a:rPr lang="en-IN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trained model, scaler, features for deployment. 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(FINAL MODEL)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571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8EF0EB-9953-363A-711C-8250241BC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710494"/>
              </p:ext>
            </p:extLst>
          </p:nvPr>
        </p:nvGraphicFramePr>
        <p:xfrm>
          <a:off x="667657" y="740229"/>
          <a:ext cx="11016341" cy="4955848"/>
        </p:xfrm>
        <a:graphic>
          <a:graphicData uri="http://schemas.openxmlformats.org/drawingml/2006/table">
            <a:tbl>
              <a:tblPr/>
              <a:tblGrid>
                <a:gridCol w="1573763">
                  <a:extLst>
                    <a:ext uri="{9D8B030D-6E8A-4147-A177-3AD203B41FA5}">
                      <a16:colId xmlns:a16="http://schemas.microsoft.com/office/drawing/2014/main" val="3292961105"/>
                    </a:ext>
                  </a:extLst>
                </a:gridCol>
                <a:gridCol w="1169437">
                  <a:extLst>
                    <a:ext uri="{9D8B030D-6E8A-4147-A177-3AD203B41FA5}">
                      <a16:colId xmlns:a16="http://schemas.microsoft.com/office/drawing/2014/main" val="3463164662"/>
                    </a:ext>
                  </a:extLst>
                </a:gridCol>
                <a:gridCol w="2191657">
                  <a:extLst>
                    <a:ext uri="{9D8B030D-6E8A-4147-A177-3AD203B41FA5}">
                      <a16:colId xmlns:a16="http://schemas.microsoft.com/office/drawing/2014/main" val="2035713565"/>
                    </a:ext>
                  </a:extLst>
                </a:gridCol>
                <a:gridCol w="1973943">
                  <a:extLst>
                    <a:ext uri="{9D8B030D-6E8A-4147-A177-3AD203B41FA5}">
                      <a16:colId xmlns:a16="http://schemas.microsoft.com/office/drawing/2014/main" val="2907858058"/>
                    </a:ext>
                  </a:extLst>
                </a:gridCol>
                <a:gridCol w="960015">
                  <a:extLst>
                    <a:ext uri="{9D8B030D-6E8A-4147-A177-3AD203B41FA5}">
                      <a16:colId xmlns:a16="http://schemas.microsoft.com/office/drawing/2014/main" val="485724838"/>
                    </a:ext>
                  </a:extLst>
                </a:gridCol>
                <a:gridCol w="2276671">
                  <a:extLst>
                    <a:ext uri="{9D8B030D-6E8A-4147-A177-3AD203B41FA5}">
                      <a16:colId xmlns:a16="http://schemas.microsoft.com/office/drawing/2014/main" val="951430727"/>
                    </a:ext>
                  </a:extLst>
                </a:gridCol>
                <a:gridCol w="870855">
                  <a:extLst>
                    <a:ext uri="{9D8B030D-6E8A-4147-A177-3AD203B41FA5}">
                      <a16:colId xmlns:a16="http://schemas.microsoft.com/office/drawing/2014/main" val="1954701606"/>
                    </a:ext>
                  </a:extLst>
                </a:gridCol>
              </a:tblGrid>
              <a:tr h="775757"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ROC-AUC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 Matrix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789555"/>
                  </a:ext>
                </a:extLst>
              </a:tr>
              <a:tr h="595053"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0.9875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0.987455948984729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0.9877450980392156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0.9875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[[29, 1], [0, 50]]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083153"/>
                  </a:ext>
                </a:extLst>
              </a:tr>
              <a:tr h="595053"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0.975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0.9751481237656353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0.9765625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0.975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0.9993333333333333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[[30, 0], [2, 48]]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681625"/>
                  </a:ext>
                </a:extLst>
              </a:tr>
              <a:tr h="595053"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0.975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0.975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0.975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0.975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0.9993333333333333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[[29, 1], [1, 49]]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491470"/>
                  </a:ext>
                </a:extLst>
              </a:tr>
              <a:tr h="595053"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0.9625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0.9626179831097863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0.9630513495720869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0.9625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0.9633333333333334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[[29, 1], [2, 48]]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260578"/>
                  </a:ext>
                </a:extLst>
              </a:tr>
              <a:tr h="595053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0.975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0.975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0.975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0.975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0.9893333333333333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[[29, 1], [1, 49]]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469435"/>
                  </a:ext>
                </a:extLst>
              </a:tr>
              <a:tr h="588780"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[[30, 0], [0, 50]]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578980"/>
                  </a:ext>
                </a:extLst>
              </a:tr>
              <a:tr h="595053"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0.9625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0.9628129602356406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0.965909090909091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0.9625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0.9993333333333333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[[30, 0], [3, 47]]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86944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E0F4D44-2044-D82F-9FED-784B7F28095D}"/>
              </a:ext>
            </a:extLst>
          </p:cNvPr>
          <p:cNvSpPr txBox="1"/>
          <p:nvPr/>
        </p:nvSpPr>
        <p:spPr>
          <a:xfrm>
            <a:off x="667657" y="57484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Mean CV Accuracy(XGBOOST): 0.98125</a:t>
            </a:r>
            <a:endParaRPr lang="en-IN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481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444AA-4FEB-9FE7-2253-1907D2244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41DD8C4-F992-AE7D-066D-9254B2550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560" y="499474"/>
            <a:ext cx="988210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 - LIVER</a:t>
            </a:r>
          </a:p>
          <a:p>
            <a:pPr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BE2744-619D-D538-B637-C84C344DB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4" y="3929617"/>
            <a:ext cx="988210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duplicates.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Filled missing values with median.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570 rows × 11 columns</a:t>
            </a: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univariate analysis using box plot – handled outliers  using IQR and capped for continuous numerical columns only.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F5F058F-21C8-051E-DA4B-A1A52D848B50}"/>
              </a:ext>
            </a:extLst>
          </p:cNvPr>
          <p:cNvSpPr txBox="1">
            <a:spLocks/>
          </p:cNvSpPr>
          <p:nvPr/>
        </p:nvSpPr>
        <p:spPr>
          <a:xfrm>
            <a:off x="581025" y="1038083"/>
            <a:ext cx="11029616" cy="527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INITIAL DATA INSPECTION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1FCEF29-CF40-F3BB-6D11-4BDA292BB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4" y="1461756"/>
            <a:ext cx="988210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found: object(1),</a:t>
            </a:r>
            <a:r>
              <a:rPr lang="en-IN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int64(5), float64(5)</a:t>
            </a: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583 rows × 11 columns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missing values in the dataset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duplicates in the dataset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 statistical description for both numerical and categorical columns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 the value counts of target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‘Dataset’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(1&gt;2 ----imbalanced)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17FCC6B-BAC8-9368-A938-77505C362E70}"/>
              </a:ext>
            </a:extLst>
          </p:cNvPr>
          <p:cNvSpPr txBox="1">
            <a:spLocks/>
          </p:cNvSpPr>
          <p:nvPr/>
        </p:nvSpPr>
        <p:spPr>
          <a:xfrm>
            <a:off x="581023" y="3429000"/>
            <a:ext cx="11029616" cy="527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515C08-E788-F91F-8660-1924FF3A569B}"/>
              </a:ext>
            </a:extLst>
          </p:cNvPr>
          <p:cNvSpPr txBox="1">
            <a:spLocks/>
          </p:cNvSpPr>
          <p:nvPr/>
        </p:nvSpPr>
        <p:spPr>
          <a:xfrm>
            <a:off x="581023" y="5518406"/>
            <a:ext cx="11029616" cy="527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ENCODING</a:t>
            </a:r>
            <a:endParaRPr lang="en-IN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61E4452-0772-AA49-4BA7-43AE7CDF2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4" y="5988897"/>
            <a:ext cx="98821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‘Gender’ column is encoded. </a:t>
            </a:r>
          </a:p>
        </p:txBody>
      </p:sp>
    </p:spTree>
    <p:extLst>
      <p:ext uri="{BB962C8B-B14F-4D97-AF65-F5344CB8AC3E}">
        <p14:creationId xmlns:p14="http://schemas.microsoft.com/office/powerpoint/2010/main" val="2702588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C1DFD-FB16-DD12-06C0-70996C90B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36F880-CAD9-EB5B-13B5-1F0D216EE2DC}"/>
              </a:ext>
            </a:extLst>
          </p:cNvPr>
          <p:cNvSpPr txBox="1">
            <a:spLocks/>
          </p:cNvSpPr>
          <p:nvPr/>
        </p:nvSpPr>
        <p:spPr>
          <a:xfrm>
            <a:off x="390692" y="671676"/>
            <a:ext cx="11029616" cy="4970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eda</a:t>
            </a:r>
            <a:r>
              <a:rPr lang="en-US" dirty="0"/>
              <a:t> - LIVER DISEASE - key findings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9439998-706A-9C13-1750-6CC16193D5E9}"/>
              </a:ext>
            </a:extLst>
          </p:cNvPr>
          <p:cNvSpPr txBox="1">
            <a:spLocks/>
          </p:cNvSpPr>
          <p:nvPr/>
        </p:nvSpPr>
        <p:spPr>
          <a:xfrm>
            <a:off x="581192" y="1379707"/>
            <a:ext cx="11029616" cy="4806617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 significant relationship between gender and Dataset (TARGET).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Higher </a:t>
            </a:r>
            <a:r>
              <a:rPr lang="en-IN" sz="2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Total_Bilirubin</a:t>
            </a: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Direct_Bilirubin</a:t>
            </a: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IN" sz="2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Alkaline_Phosphotase</a:t>
            </a:r>
            <a:r>
              <a:rPr lang="en-IN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Alamine_Aminotransferase</a:t>
            </a: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Aspartate_Aminotransferase</a:t>
            </a: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commonly seen in patients’ with liver disease.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features can be used to build an effective classification model.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267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90C18-67EC-3E24-978E-CF27EECA2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276B212-9749-CC9A-9CF0-09F9F29A2211}"/>
              </a:ext>
            </a:extLst>
          </p:cNvPr>
          <p:cNvSpPr txBox="1">
            <a:spLocks/>
          </p:cNvSpPr>
          <p:nvPr/>
        </p:nvSpPr>
        <p:spPr>
          <a:xfrm>
            <a:off x="733425" y="766997"/>
            <a:ext cx="11029616" cy="77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selection, balancing data, scaling, important features, model training, model evaluation for Indian liver patient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DA61EA-BCD5-3BF5-01AD-6AAF48A7DA51}"/>
              </a:ext>
            </a:extLst>
          </p:cNvPr>
          <p:cNvSpPr txBox="1"/>
          <p:nvPr/>
        </p:nvSpPr>
        <p:spPr>
          <a:xfrm>
            <a:off x="733425" y="1537730"/>
            <a:ext cx="10725150" cy="5096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Separated features(all features) and target (</a:t>
            </a:r>
            <a:r>
              <a:rPr lang="en-IN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status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for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modeling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Ensured clean data by dropping rows with missing values.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Balanced the dataset using 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SMOTE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avoid biased predictions 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(SAMPLING)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 data into 80/20 training/testing sets while preserving class distribution. 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(TRAIN-TEST SPLIT)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Built a baseline Random Forest model. 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(BASE MODEL)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Selected the top 10 features based on feature importance 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(FEATURE IMPORTANCES)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Normalized features to a uniform scale. </a:t>
            </a:r>
            <a:r>
              <a:rPr lang="en-IN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(SCALING)</a:t>
            </a:r>
            <a:endParaRPr lang="en-IN" sz="16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Trained a focused model only on top 10 important features 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(TOP 10 FEATURES MODEL)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Metrics: Accuracy, F1 Score, Precision, Recall, ROC-AUC, Confusion matrix </a:t>
            </a:r>
            <a:r>
              <a:rPr lang="en-IN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(EVALUATION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Compared models: Logistic Regression, SVM, KNN, Decision Tree, Naïve Bayes 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(OTHER MODELS)</a:t>
            </a:r>
            <a:endParaRPr lang="en-IN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Performed hyperparameter tuning on Random Forest using Grid Search. 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(HYPERPARAMETER TUNING)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Params selected for optimized performance.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model evaluated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Saved random forest trained model, scaler, features for deployment.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034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749208-955A-8063-E695-428400DFF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24001"/>
              </p:ext>
            </p:extLst>
          </p:nvPr>
        </p:nvGraphicFramePr>
        <p:xfrm>
          <a:off x="478972" y="914400"/>
          <a:ext cx="11306631" cy="5588001"/>
        </p:xfrm>
        <a:graphic>
          <a:graphicData uri="http://schemas.openxmlformats.org/drawingml/2006/table">
            <a:tbl>
              <a:tblPr/>
              <a:tblGrid>
                <a:gridCol w="1523999">
                  <a:extLst>
                    <a:ext uri="{9D8B030D-6E8A-4147-A177-3AD203B41FA5}">
                      <a16:colId xmlns:a16="http://schemas.microsoft.com/office/drawing/2014/main" val="1480515862"/>
                    </a:ext>
                  </a:extLst>
                </a:gridCol>
                <a:gridCol w="1712686">
                  <a:extLst>
                    <a:ext uri="{9D8B030D-6E8A-4147-A177-3AD203B41FA5}">
                      <a16:colId xmlns:a16="http://schemas.microsoft.com/office/drawing/2014/main" val="3040774830"/>
                    </a:ext>
                  </a:extLst>
                </a:gridCol>
                <a:gridCol w="1698172">
                  <a:extLst>
                    <a:ext uri="{9D8B030D-6E8A-4147-A177-3AD203B41FA5}">
                      <a16:colId xmlns:a16="http://schemas.microsoft.com/office/drawing/2014/main" val="1258230854"/>
                    </a:ext>
                  </a:extLst>
                </a:gridCol>
                <a:gridCol w="1756228">
                  <a:extLst>
                    <a:ext uri="{9D8B030D-6E8A-4147-A177-3AD203B41FA5}">
                      <a16:colId xmlns:a16="http://schemas.microsoft.com/office/drawing/2014/main" val="3663467404"/>
                    </a:ext>
                  </a:extLst>
                </a:gridCol>
                <a:gridCol w="1698172">
                  <a:extLst>
                    <a:ext uri="{9D8B030D-6E8A-4147-A177-3AD203B41FA5}">
                      <a16:colId xmlns:a16="http://schemas.microsoft.com/office/drawing/2014/main" val="3223662016"/>
                    </a:ext>
                  </a:extLst>
                </a:gridCol>
                <a:gridCol w="2017485">
                  <a:extLst>
                    <a:ext uri="{9D8B030D-6E8A-4147-A177-3AD203B41FA5}">
                      <a16:colId xmlns:a16="http://schemas.microsoft.com/office/drawing/2014/main" val="4036200969"/>
                    </a:ext>
                  </a:extLst>
                </a:gridCol>
                <a:gridCol w="899889">
                  <a:extLst>
                    <a:ext uri="{9D8B030D-6E8A-4147-A177-3AD203B41FA5}">
                      <a16:colId xmlns:a16="http://schemas.microsoft.com/office/drawing/2014/main" val="207017313"/>
                    </a:ext>
                  </a:extLst>
                </a:gridCol>
              </a:tblGrid>
              <a:tr h="662983"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ROC-AUC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 Matrix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792187"/>
                  </a:ext>
                </a:extLst>
              </a:tr>
              <a:tr h="662983"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0.8282208588957055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0.8276371937379214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0.8333614238522215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0.8282208588957055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0.9089882565492322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[[63, 19], [9, 72]]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859413"/>
                  </a:ext>
                </a:extLst>
              </a:tr>
              <a:tr h="662983"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0.7361963190184049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0.7334693551136052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0.7472643044948041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0.7361963190184049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0.7807889190003011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[[52, 30], [13, 68]]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057845"/>
                  </a:ext>
                </a:extLst>
              </a:tr>
              <a:tr h="662983"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0.7484662576687117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0.7393530713206615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0.7909513498650995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0.7484662576687117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0.8003613369467028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[[46, 36], [5, 76]]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569242"/>
                  </a:ext>
                </a:extLst>
              </a:tr>
              <a:tr h="662983"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0.6503067484662577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0.6497532069683337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0.6516081055958357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0.6503067484662577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0.6505570611261668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[[50, 32], [25, 56]]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805744"/>
                  </a:ext>
                </a:extLst>
              </a:tr>
              <a:tr h="662983"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0.7730061349693251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0.7686028803898534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0.7969681093576279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0.7730061349693251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0.8279132791327913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[[52, 30], [7, 74]]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482299"/>
                  </a:ext>
                </a:extLst>
              </a:tr>
              <a:tr h="662983"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0.7055214723926381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0.6941139942847614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0.743603887290298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0.7055214723926381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0.779735019572418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[[42, 40], [8, 73]]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497683"/>
                  </a:ext>
                </a:extLst>
              </a:tr>
              <a:tr h="947120"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Tuned Random Forest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0.8466257668711656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0.8462091305842283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0.8510042860744601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0.8466257668711656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0.8469587473652515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[[65, 17], [8, 73]]</a:t>
                      </a:r>
                    </a:p>
                  </a:txBody>
                  <a:tcPr marL="61912" marR="61912" marT="30956" marB="3095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657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545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D37D-DF0F-15BF-0D24-184ABB108E2E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STREAMLIT 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7DC8-A08D-91CD-C82D-A0B4D4025DBD}"/>
              </a:ext>
            </a:extLst>
          </p:cNvPr>
          <p:cNvSpPr txBox="1">
            <a:spLocks/>
          </p:cNvSpPr>
          <p:nvPr/>
        </p:nvSpPr>
        <p:spPr>
          <a:xfrm>
            <a:off x="581192" y="1296516"/>
            <a:ext cx="11029615" cy="3634486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the disease to be predicted.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Giving patient’s details, we can get the prediction like the person has the disease or not.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prediction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will also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shown in the chart format.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742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28FDFEB-9544-657C-50C0-991D7E55891D}"/>
              </a:ext>
            </a:extLst>
          </p:cNvPr>
          <p:cNvSpPr txBox="1">
            <a:spLocks/>
          </p:cNvSpPr>
          <p:nvPr/>
        </p:nvSpPr>
        <p:spPr>
          <a:xfrm>
            <a:off x="733592" y="676192"/>
            <a:ext cx="11029616" cy="5532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BUSINESS INSIGHTS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173E978-4130-4E75-5337-AF723DA95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592" y="1229399"/>
            <a:ext cx="10229521" cy="5519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Enables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early detection of critical diseases 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like kidney, liver, and Parkinson’s.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Reduces treatment costs 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avoiding late-stage complications.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Focuses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medical screening 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high-risk patients.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Optimizes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 of hospital resources and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staff time.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Lowers emergency admissions 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through early intervention.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Improves personalized care 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follow-up planning.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Supports preventive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healthcare initiatives and awareness programs.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Increases efficiency with automated risk assessment.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Enhances compliance with clinical care standards.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Provides a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tech-driven edge for hospitals and insurers.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76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D783143-27F1-5947-AB71-C063945B40D3}"/>
              </a:ext>
            </a:extLst>
          </p:cNvPr>
          <p:cNvSpPr txBox="1">
            <a:spLocks/>
          </p:cNvSpPr>
          <p:nvPr/>
        </p:nvSpPr>
        <p:spPr>
          <a:xfrm>
            <a:off x="581195" y="1433700"/>
            <a:ext cx="10963105" cy="4784220"/>
          </a:xfrm>
          <a:prstGeom prst="rect">
            <a:avLst/>
          </a:prstGeom>
        </p:spPr>
        <p:txBody>
          <a:bodyPr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hospitals and clinics struggle with delays in disease detection due to limited resources and manual diagnosis.</a:t>
            </a:r>
            <a:endParaRPr lang="en-IN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Lack of early disease detection leads to: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Delayed Treatment and Recovery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Healthcare Costs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Higher Risk of Complications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Overburdened Medical Staff and Resources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Reduced Patient Satisfaction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Lower Diagnostic Accuracy in Busy Settings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6419EC-2C42-3247-F68D-0000CF6F396A}"/>
              </a:ext>
            </a:extLst>
          </p:cNvPr>
          <p:cNvSpPr txBox="1">
            <a:spLocks/>
          </p:cNvSpPr>
          <p:nvPr/>
        </p:nvSpPr>
        <p:spPr>
          <a:xfrm>
            <a:off x="514684" y="445368"/>
            <a:ext cx="11029616" cy="988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Problem: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78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413A2D-2BF7-6CC2-4283-EDA71A394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60" y="2094121"/>
            <a:ext cx="11029615" cy="3634486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develop a machine learning model that accurately predicts diseases using clinical data, and deploy it through an interactive 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application. This system aims to: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Assist in the 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early detection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medical conditions.</a:t>
            </a:r>
            <a:endParaRPr lang="en-IN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Support healthcare professionals 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making informed decisions.</a:t>
            </a:r>
            <a:endParaRPr lang="en-IN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 diagnostic time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providing quick, data-driven predictions through a user-friendly interface.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B6E251-86EC-721F-B82F-5C45CA53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189038"/>
          </a:xfrm>
        </p:spPr>
        <p:txBody>
          <a:bodyPr/>
          <a:lstStyle/>
          <a:p>
            <a:r>
              <a:rPr lang="en-US" dirty="0" err="1"/>
              <a:t>oBJECTIVES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5D44DC3-3B3B-825D-4230-CD13F41D9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560" y="499474"/>
            <a:ext cx="988210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 - PARKINSONS</a:t>
            </a:r>
          </a:p>
          <a:p>
            <a:pPr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45899F-C0BB-AEE8-C924-96ACCABC2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4432078"/>
            <a:ext cx="988210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unwanted column </a:t>
            </a:r>
            <a:r>
              <a:rPr lang="en-IN" sz="20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‘name’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195 rows × 23 columns</a:t>
            </a: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Renamed and removed the trailing spaces in the columns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univariate analysis using box plot – handled outliers  using IQR and capped for continuous numerical columns only.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CATEGORIES----NO ENCODING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94BF64-08F6-44D4-87F4-3F7E6F166E3B}"/>
              </a:ext>
            </a:extLst>
          </p:cNvPr>
          <p:cNvSpPr txBox="1">
            <a:spLocks/>
          </p:cNvSpPr>
          <p:nvPr/>
        </p:nvSpPr>
        <p:spPr>
          <a:xfrm>
            <a:off x="581025" y="1358373"/>
            <a:ext cx="11029616" cy="527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INITIAL DATA INSPECTION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5DC21EA-4C9C-913D-7CB0-8AB8DA10E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1890077"/>
            <a:ext cx="988210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found: object(1),</a:t>
            </a:r>
            <a:r>
              <a:rPr lang="en-IN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int64(1), float64(22)</a:t>
            </a: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195 rows × 24 columns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missing values in the dataset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duplicates in the dataset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 statistical description for both numerical and categorical columns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 the value counts of target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‘status’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(1&gt;0 ----imbalanced)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D54D84-35F9-F1A2-A57A-4C0AE4C7047D}"/>
              </a:ext>
            </a:extLst>
          </p:cNvPr>
          <p:cNvSpPr txBox="1">
            <a:spLocks/>
          </p:cNvSpPr>
          <p:nvPr/>
        </p:nvSpPr>
        <p:spPr>
          <a:xfrm>
            <a:off x="581025" y="3905041"/>
            <a:ext cx="11029616" cy="527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CLEANING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297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8C6703-82FA-1845-E33C-1693AD4D48E2}"/>
              </a:ext>
            </a:extLst>
          </p:cNvPr>
          <p:cNvSpPr txBox="1"/>
          <p:nvPr/>
        </p:nvSpPr>
        <p:spPr>
          <a:xfrm>
            <a:off x="650821" y="806568"/>
            <a:ext cx="11328818" cy="5706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 (EDA) Steps: (common for all the three diseases)</a:t>
            </a:r>
            <a:endParaRPr lang="en-IN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Type Classification</a:t>
            </a:r>
            <a:r>
              <a:rPr lang="en-IN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Separated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numeric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categorical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features: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Identified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 numerical columns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Identified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numeric-but-categorical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features (with ≤10 unique values)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Extracted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pure categorical columns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(object type)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Univariate Analysis:</a:t>
            </a:r>
            <a:r>
              <a:rPr lang="en-I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Plots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continuous numeric features with skewness values &amp;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 Plots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for: Numeric-but-categorical features, Pure categorical features</a:t>
            </a:r>
            <a:endParaRPr lang="en-IN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Bivariate Analysis with </a:t>
            </a:r>
            <a:r>
              <a:rPr lang="en-IN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Boxplots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Continuous numeric features vs </a:t>
            </a:r>
            <a:r>
              <a:rPr lang="en-I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&amp;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 plots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Numeric-but-categorical vs </a:t>
            </a:r>
            <a:r>
              <a:rPr lang="en-I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Categorical variables vs </a:t>
            </a:r>
            <a:r>
              <a:rPr lang="en-I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Categorical Feature Association:</a:t>
            </a:r>
            <a:r>
              <a:rPr lang="en-I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Chi-Square Test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significance between categorical features and target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Analysis</a:t>
            </a:r>
            <a:r>
              <a:rPr lang="en-IN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Plotted a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Heatmap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  <a:buNone/>
            </a:pPr>
            <a:endParaRPr lang="en-IN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(same analysis has been done with respect to other diseases separately)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49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3FF490-F190-63BF-7BE6-8F0FBFC3367E}"/>
              </a:ext>
            </a:extLst>
          </p:cNvPr>
          <p:cNvSpPr txBox="1">
            <a:spLocks/>
          </p:cNvSpPr>
          <p:nvPr/>
        </p:nvSpPr>
        <p:spPr>
          <a:xfrm>
            <a:off x="390692" y="671676"/>
            <a:ext cx="11029616" cy="4970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eda</a:t>
            </a:r>
            <a:r>
              <a:rPr lang="en-US" dirty="0"/>
              <a:t> - PARKINSONS’ DISEASE - key findings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A78712E-E6B7-F6DE-895A-98F60A51A3D1}"/>
              </a:ext>
            </a:extLst>
          </p:cNvPr>
          <p:cNvSpPr txBox="1">
            <a:spLocks/>
          </p:cNvSpPr>
          <p:nvPr/>
        </p:nvSpPr>
        <p:spPr>
          <a:xfrm>
            <a:off x="581192" y="1379707"/>
            <a:ext cx="11029615" cy="4806617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Higher in Parkinson's Patients (Status = 1):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mdvp:jitter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(%),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mdvp:jitter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(abs),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mdvp:rap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mdvp:ppq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jitter:ddp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mdvp:shimmer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mdvp:shimmer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shimmer:apq3, shimmer:apq5,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mdvp:apq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shimmer:dda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nhr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spread1, spread2, d2,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ppe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rpde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dfa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Lower in Parkinson's Patients (Status = 1):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mdvp:fo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hz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mdvp:fhi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hz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mdvp:flo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hz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hnr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Patients with Parkinson’s tend to have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higher values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jitter, shimmer, noise ratios, and signal complexity features, and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lower values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frequency measures and harmonic-to-noise ratio.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voice becomes less stable, more hoarse, and irregular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Parkinson’s.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 like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jitter, shimmer, </a:t>
            </a:r>
            <a:r>
              <a:rPr lang="en-IN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nhr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spread, and </a:t>
            </a:r>
            <a:r>
              <a:rPr lang="en-IN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ppe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strong predictors.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can be used to build an effective classification model.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502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87A71A0-E349-585E-BA44-152B21BF744C}"/>
              </a:ext>
            </a:extLst>
          </p:cNvPr>
          <p:cNvSpPr txBox="1">
            <a:spLocks/>
          </p:cNvSpPr>
          <p:nvPr/>
        </p:nvSpPr>
        <p:spPr>
          <a:xfrm>
            <a:off x="733425" y="766997"/>
            <a:ext cx="11029616" cy="770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selection, balancing data, scaling, important features, model training, model evaluation for PARKINSONS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A80ABC-831D-92D8-33C2-2173B24A2E29}"/>
              </a:ext>
            </a:extLst>
          </p:cNvPr>
          <p:cNvSpPr txBox="1"/>
          <p:nvPr/>
        </p:nvSpPr>
        <p:spPr>
          <a:xfrm>
            <a:off x="733425" y="1798987"/>
            <a:ext cx="11029616" cy="4730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Separated features(all features) and target (</a:t>
            </a:r>
            <a:r>
              <a:rPr lang="en-IN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status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for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modeling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Ensured clean data by dropping rows with missing values.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Balanced the dataset using 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SMOTE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avoid biased predictions 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(SAMPLING)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 data into 80/20 training/testing sets while preserving class distribution. 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(TRAIN-TEST SPLIT)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Built a baseline Random Forest model. 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(BASE MODEL)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Selected the top </a:t>
            </a:r>
            <a:r>
              <a:rPr lang="en-IN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features based on feature importance 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(FEATURE IMPORTANCES)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Normalized features to a uniform scale. </a:t>
            </a:r>
            <a:r>
              <a:rPr lang="en-IN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(SCALING)</a:t>
            </a:r>
            <a:endParaRPr lang="en-IN" sz="16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Trained a focused model only on top 7 important features 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(TOP 7 FEATURES MODEL)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Metrics: Accuracy, F1 Score, Precision, Recall, ROC-AUC, Confusion matrix </a:t>
            </a:r>
            <a:r>
              <a:rPr lang="en-IN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(EVALUATION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Compared models: Logistic Regression, SVM, KNN, Decision Tree, </a:t>
            </a:r>
            <a:r>
              <a:rPr lang="en-IN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Naïve Bayes 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(OTHER MODELS)</a:t>
            </a:r>
            <a:endParaRPr lang="en-IN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Performed </a:t>
            </a:r>
            <a:r>
              <a:rPr lang="en-IN" sz="1600" kern="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 VALIDATION </a:t>
            </a:r>
            <a:r>
              <a:rPr lang="en-IN" sz="16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selected the final model.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Saved random forest trained model, scaler, features for deployment. 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(FINAL MODEL)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13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B930FD-3A49-DE4E-A9CD-649ACF363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967634"/>
              </p:ext>
            </p:extLst>
          </p:nvPr>
        </p:nvGraphicFramePr>
        <p:xfrm>
          <a:off x="541867" y="829732"/>
          <a:ext cx="11169970" cy="4656672"/>
        </p:xfrm>
        <a:graphic>
          <a:graphicData uri="http://schemas.openxmlformats.org/drawingml/2006/table">
            <a:tbl>
              <a:tblPr/>
              <a:tblGrid>
                <a:gridCol w="1595710">
                  <a:extLst>
                    <a:ext uri="{9D8B030D-6E8A-4147-A177-3AD203B41FA5}">
                      <a16:colId xmlns:a16="http://schemas.microsoft.com/office/drawing/2014/main" val="242668050"/>
                    </a:ext>
                  </a:extLst>
                </a:gridCol>
                <a:gridCol w="1595710">
                  <a:extLst>
                    <a:ext uri="{9D8B030D-6E8A-4147-A177-3AD203B41FA5}">
                      <a16:colId xmlns:a16="http://schemas.microsoft.com/office/drawing/2014/main" val="852486700"/>
                    </a:ext>
                  </a:extLst>
                </a:gridCol>
                <a:gridCol w="1595710">
                  <a:extLst>
                    <a:ext uri="{9D8B030D-6E8A-4147-A177-3AD203B41FA5}">
                      <a16:colId xmlns:a16="http://schemas.microsoft.com/office/drawing/2014/main" val="3387895539"/>
                    </a:ext>
                  </a:extLst>
                </a:gridCol>
                <a:gridCol w="1595710">
                  <a:extLst>
                    <a:ext uri="{9D8B030D-6E8A-4147-A177-3AD203B41FA5}">
                      <a16:colId xmlns:a16="http://schemas.microsoft.com/office/drawing/2014/main" val="338785079"/>
                    </a:ext>
                  </a:extLst>
                </a:gridCol>
                <a:gridCol w="1595710">
                  <a:extLst>
                    <a:ext uri="{9D8B030D-6E8A-4147-A177-3AD203B41FA5}">
                      <a16:colId xmlns:a16="http://schemas.microsoft.com/office/drawing/2014/main" val="1048162029"/>
                    </a:ext>
                  </a:extLst>
                </a:gridCol>
                <a:gridCol w="2176810">
                  <a:extLst>
                    <a:ext uri="{9D8B030D-6E8A-4147-A177-3AD203B41FA5}">
                      <a16:colId xmlns:a16="http://schemas.microsoft.com/office/drawing/2014/main" val="417980530"/>
                    </a:ext>
                  </a:extLst>
                </a:gridCol>
                <a:gridCol w="1014610">
                  <a:extLst>
                    <a:ext uri="{9D8B030D-6E8A-4147-A177-3AD203B41FA5}">
                      <a16:colId xmlns:a16="http://schemas.microsoft.com/office/drawing/2014/main" val="3309892316"/>
                    </a:ext>
                  </a:extLst>
                </a:gridCol>
              </a:tblGrid>
              <a:tr h="582084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ROC-AUC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 Matrix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741723"/>
                  </a:ext>
                </a:extLst>
              </a:tr>
              <a:tr h="582084"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0.9661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0.9661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0.9661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0.9661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0.9920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[[29, 1], [1, 28]]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469617"/>
                  </a:ext>
                </a:extLst>
              </a:tr>
              <a:tr h="582084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0.8305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0.8295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0.8363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0.8305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0.9115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[[27, 3], [7, 22]]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567872"/>
                  </a:ext>
                </a:extLst>
              </a:tr>
              <a:tr h="582084"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0.8644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0.8627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0.8798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0.8644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0.9713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[[29, 1], [7, 22]]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890436"/>
                  </a:ext>
                </a:extLst>
              </a:tr>
              <a:tr h="582084"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0.9322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0.9318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0.9402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0.9322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0.9310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[[30, 0], [4, 25]]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312109"/>
                  </a:ext>
                </a:extLst>
              </a:tr>
              <a:tr h="582084"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0.8983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0.8981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0.9000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0.8983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0.9770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[[28, 2], [4, 25]]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240116"/>
                  </a:ext>
                </a:extLst>
              </a:tr>
              <a:tr h="582084"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0.9661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0.9661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0.9661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0.9661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0.9885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[[29, 1], [1, 28]]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46979"/>
                  </a:ext>
                </a:extLst>
              </a:tr>
              <a:tr h="582084"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0.8475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0.8450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0.8677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0.8475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0.9080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[[29, 1], [8, 21]]</a:t>
                      </a:r>
                    </a:p>
                  </a:txBody>
                  <a:tcPr marL="65229" marR="65229" marT="32615" marB="326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0593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318E608-C468-BFF8-43A0-1CDD90162784}"/>
              </a:ext>
            </a:extLst>
          </p:cNvPr>
          <p:cNvSpPr txBox="1"/>
          <p:nvPr/>
        </p:nvSpPr>
        <p:spPr>
          <a:xfrm>
            <a:off x="541867" y="5658936"/>
            <a:ext cx="10576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Mean CV Accuracy(XGBOOST): 0.9321969696969695</a:t>
            </a:r>
          </a:p>
          <a:p>
            <a:r>
              <a:rPr lang="en-IN" b="1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Mean CV Accuracy(RANDOM FOREST): 0.953409090909091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81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2A2C9-0C72-790A-2558-C356B1FAE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B0CA8D5-91F1-AF16-27CB-3293B1066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560" y="499474"/>
            <a:ext cx="988210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 – KIDNEY </a:t>
            </a:r>
          </a:p>
          <a:p>
            <a:pPr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CAE416-873E-4E31-15D7-125A6EB63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4" y="4131237"/>
            <a:ext cx="988210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unwanted column </a:t>
            </a:r>
            <a:r>
              <a:rPr lang="en-IN" sz="20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sz="20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400 rows × 25 columns</a:t>
            </a: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Replaced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‘?’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categorical columns with nan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been done for all the categorical columns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Filled missing values with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based imputation-</a:t>
            </a:r>
            <a:r>
              <a:rPr lang="en-IN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r>
              <a:rPr lang="en-IN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univariate analysis using box plot – handled outliers  using IQR and capped for continuous numerical columns only.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EF51F5-7154-0584-401A-7BCF1073C15A}"/>
              </a:ext>
            </a:extLst>
          </p:cNvPr>
          <p:cNvSpPr txBox="1">
            <a:spLocks/>
          </p:cNvSpPr>
          <p:nvPr/>
        </p:nvSpPr>
        <p:spPr>
          <a:xfrm>
            <a:off x="581025" y="1049655"/>
            <a:ext cx="11029616" cy="527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INITIAL DATA INSPECTION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5F05B9D-CD6F-0B8B-10E4-94971BF16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1576692"/>
            <a:ext cx="988210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found: object(14),</a:t>
            </a:r>
            <a:r>
              <a:rPr lang="en-IN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int64(1), float64(11)</a:t>
            </a: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400rows × 26 columns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vast missing values in the dataset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duplicates in the dataset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 the unique values of all the categorical columns and found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‘?’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between.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 statistical description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 the value counts of target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‘classification’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ckd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&gt; ‘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notckd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----imbalanced)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CF40C6A-F5D8-8382-B261-DEF007239601}"/>
              </a:ext>
            </a:extLst>
          </p:cNvPr>
          <p:cNvSpPr txBox="1">
            <a:spLocks/>
          </p:cNvSpPr>
          <p:nvPr/>
        </p:nvSpPr>
        <p:spPr>
          <a:xfrm>
            <a:off x="581025" y="3738582"/>
            <a:ext cx="11029616" cy="527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CLEANING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18243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{BE626622-BCC6-4E53-B348-F9CB8C91A1A6}tf33552983_win32</Template>
  <TotalTime>274</TotalTime>
  <Words>2081</Words>
  <Application>Microsoft Office PowerPoint</Application>
  <PresentationFormat>Widescreen</PresentationFormat>
  <Paragraphs>327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Algerian</vt:lpstr>
      <vt:lpstr>Arial</vt:lpstr>
      <vt:lpstr>Calibri</vt:lpstr>
      <vt:lpstr>Courier New</vt:lpstr>
      <vt:lpstr>Franklin Gothic Book</vt:lpstr>
      <vt:lpstr>Franklin Gothic Demi</vt:lpstr>
      <vt:lpstr>Sitka Heading</vt:lpstr>
      <vt:lpstr>Times New Roman</vt:lpstr>
      <vt:lpstr>Wingdings</vt:lpstr>
      <vt:lpstr>Wingdings 2</vt:lpstr>
      <vt:lpstr>DividendVTI</vt:lpstr>
      <vt:lpstr>MULTIPLE DISEASE Prediction</vt:lpstr>
      <vt:lpstr>PowerPoint Presentation</vt:lpstr>
      <vt:lpstr>oBJECTIVES: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Preethi S</dc:creator>
  <cp:lastModifiedBy>Preethi S</cp:lastModifiedBy>
  <cp:revision>2</cp:revision>
  <dcterms:created xsi:type="dcterms:W3CDTF">2025-04-28T08:07:45Z</dcterms:created>
  <dcterms:modified xsi:type="dcterms:W3CDTF">2025-04-30T07:32:59Z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