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blipFill xmlns:a="http://schemas.openxmlformats.org/drawingml/2006/main">
          <a:blip xmlns:r="http://schemas.openxmlformats.org/officeDocument/2006/relationships" r:embed="rId2">
            <a:duotone>
              <a:srgbClr val="000A12"/>
              <a:srgbClr val="447CB4"/>
            </a:duotone>
          </a:blip>
          <a:stretch/>
        </a:blip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ctrTitle"/>
          </p:nvPr>
        </p:nvSpPr>
        <p:spPr>
          <a:xfrm xmlns:a="http://schemas.openxmlformats.org/drawingml/2006/main" rot="0">
            <a:off x="1595269" y="1122363"/>
            <a:ext cx="9001463"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4800" b="1" i="0" u="none" strike="noStrike" kern="1200" cap="all" spc="0" baseline="0">
                <a:solidFill>
                  <a:schemeClr val="tx1"/>
                </a:solidFill>
                <a:latin typeface="Bookman Old Style" pitchFamily="0" charset="0"/>
                <a:ea typeface="宋体" pitchFamily="0" charset="0"/>
                <a:cs typeface="Lucida Sans" pitchFamily="0" charset="0"/>
              </a:rPr>
              <a:t>Click to edit Master title style</a:t>
            </a:r>
            <a:endParaRPr lang="zh-CN" altLang="en-US" sz="48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8" name="文本框"/>
          <p:cNvSpPr>
            <a:spLocks xmlns:a="http://schemas.openxmlformats.org/drawingml/2006/main" noGrp="1"/>
          </p:cNvSpPr>
          <p:nvPr>
            <p:ph type="subTitle" idx="1"/>
          </p:nvPr>
        </p:nvSpPr>
        <p:spPr>
          <a:xfrm xmlns:a="http://schemas.openxmlformats.org/drawingml/2006/main" rot="0">
            <a:off x="1595269" y="3602038"/>
            <a:ext cx="9001463"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20000"/>
              </a:lnSpc>
              <a:spcBef>
                <a:spcPts val="1000"/>
              </a:spcBef>
              <a:spcAft>
                <a:spcPts val="0"/>
              </a:spcAft>
              <a:buNone/>
            </a:pPr>
            <a:r>
              <a:rPr lang="en-US" altLang="zh-CN" sz="2400" b="0" i="0" u="none" strike="noStrike" kern="1200" cap="none" spc="0" baseline="0">
                <a:solidFill>
                  <a:schemeClr val="tx1"/>
                </a:solidFill>
                <a:latin typeface="Rockwell" pitchFamily="0" charset="0"/>
                <a:ea typeface="宋体" pitchFamily="0" charset="0"/>
                <a:cs typeface="Lucida Sans" pitchFamily="0" charset="0"/>
              </a:rPr>
              <a:t>Click to edit Master subtitle style</a:t>
            </a:r>
            <a:endParaRPr lang="zh-CN" altLang="en-US" sz="2400" b="0" i="0" u="none" strike="noStrike" kern="1200" cap="none" spc="0" baseline="0">
              <a:solidFill>
                <a:schemeClr val="tx1"/>
              </a:solidFill>
              <a:latin typeface="Rockwell" pitchFamily="0" charset="0"/>
              <a:ea typeface="宋体" pitchFamily="0" charset="0"/>
              <a:cs typeface="Lucida Sans" pitchFamily="0" charset="0"/>
            </a:endParaRPr>
          </a:p>
        </p:txBody>
      </p:sp>
      <p:sp>
        <p:nvSpPr>
          <p:cNvPr id="9" name="文本框"/>
          <p:cNvSpPr>
            <a:spLocks xmlns:a="http://schemas.openxmlformats.org/drawingml/2006/main" noGrp="1"/>
          </p:cNvSpPr>
          <p:nvPr>
            <p:ph type="dt" idx="10"/>
          </p:nvPr>
        </p:nvSpPr>
        <p:spPr>
          <a:xfrm xmlns:a="http://schemas.openxmlformats.org/drawingml/2006/main" rot="0">
            <a:off x="7678736" y="5883275"/>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000" b="0" i="0" u="none" strike="noStrike" kern="1200" cap="none" spc="0" baseline="0">
              <a:solidFill>
                <a:srgbClr val="FFFFFF"/>
              </a:solidFill>
              <a:latin typeface="Rockwell" pitchFamily="0" charset="0"/>
              <a:ea typeface="宋体" pitchFamily="0" charset="0"/>
              <a:cs typeface="Rockwell" pitchFamily="0" charset="0"/>
            </a:endParaRPr>
          </a:p>
        </p:txBody>
      </p:sp>
      <p:sp>
        <p:nvSpPr>
          <p:cNvPr id="10" name="文本框"/>
          <p:cNvSpPr>
            <a:spLocks xmlns:a="http://schemas.openxmlformats.org/drawingml/2006/main" noGrp="1"/>
          </p:cNvSpPr>
          <p:nvPr>
            <p:ph type="ftr"/>
          </p:nvPr>
        </p:nvSpPr>
        <p:spPr>
          <a:xfrm xmlns:a="http://schemas.openxmlformats.org/drawingml/2006/main" rot="0">
            <a:off x="913793" y="5883275"/>
            <a:ext cx="667286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00" b="0" i="0" u="none" strike="noStrike" kern="1200" cap="none" spc="0" baseline="0">
              <a:solidFill>
                <a:srgbClr val="FFFFFF"/>
              </a:solidFill>
              <a:latin typeface="Rockwell" pitchFamily="0" charset="0"/>
              <a:ea typeface="宋体" pitchFamily="0" charset="0"/>
              <a:cs typeface="Rockwell" pitchFamily="0" charset="0"/>
            </a:endParaRPr>
          </a:p>
        </p:txBody>
      </p:sp>
      <p:sp>
        <p:nvSpPr>
          <p:cNvPr id="11" name="文本框"/>
          <p:cNvSpPr>
            <a:spLocks xmlns:a="http://schemas.openxmlformats.org/drawingml/2006/main" noGrp="1"/>
          </p:cNvSpPr>
          <p:nvPr>
            <p:ph type="sldNum"/>
          </p:nvPr>
        </p:nvSpPr>
        <p:spPr>
          <a:xfrm xmlns:a="http://schemas.openxmlformats.org/drawingml/2006/main" rot="0">
            <a:off x="10514011" y="5883275"/>
            <a:ext cx="75354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Rockwell" pitchFamily="0" charset="0"/>
                <a:ea typeface="宋体" pitchFamily="0" charset="0"/>
                <a:cs typeface="Rockwell" pitchFamily="0" charset="0"/>
              </a:rPr>
              <a:t>&lt;#&gt;</a:t>
            </a:fld>
            <a:endParaRPr lang="zh-CN" altLang="en-US" sz="1000" b="0" i="0" u="none" strike="noStrike" kern="1200" cap="none" spc="0" baseline="0">
              <a:solidFill>
                <a:srgbClr val="FFFFFF"/>
              </a:solidFill>
              <a:latin typeface="Rockwell" pitchFamily="0" charset="0"/>
              <a:ea typeface="宋体" pitchFamily="0" charset="0"/>
              <a:cs typeface="Rockwell" pitchFamily="0" charset="0"/>
            </a:endParaRPr>
          </a:p>
        </p:txBody>
      </p:sp>
    </p:spTree>
    <p:extLst>
      <p:ext uri="{BB962C8B-B14F-4D97-AF65-F5344CB8AC3E}">
        <p14:creationId xmlns:p14="http://schemas.microsoft.com/office/powerpoint/2010/main" val="156523785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65925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86048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00A12"/>
              <a:srgbClr val="447CB4"/>
            </a:duotone>
          </a:blip>
          <a:stretch/>
        </a:blipFill>
      </p:bgPr>
    </p:bg>
    <p:spTree>
      <p:nvGrpSpPr>
        <p:cNvPr id="1" name=""/>
        <p:cNvGrpSpPr/>
        <p:nvPr/>
      </p:nvGrpSpPr>
      <p:grpSpPr>
        <a:xfrm xmlns:a="http://schemas.openxmlformats.org/drawingml/2006/main">
          <a:off x="0" y="0"/>
          <a:ext cx="0" cy="0"/>
          <a:chOff x="0" y="0"/>
          <a:chExt cx="0" cy="0"/>
        </a:xfrm>
      </p:grpSpPr>
      <p:sp>
        <p:nvSpPr>
          <p:cNvPr id="16" name="文本框"/>
          <p:cNvSpPr>
            <a:spLocks xmlns:a="http://schemas.openxmlformats.org/drawingml/2006/main" noGrp="1"/>
          </p:cNvSpPr>
          <p:nvPr>
            <p:ph type="title"/>
          </p:nvPr>
        </p:nvSpPr>
        <p:spPr>
          <a:xfrm xmlns:a="http://schemas.openxmlformats.org/drawingml/2006/main" rot="0">
            <a:off x="913795" y="609600"/>
            <a:ext cx="10353762" cy="1326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7" name="文本框"/>
          <p:cNvSpPr>
            <a:spLocks xmlns:a="http://schemas.openxmlformats.org/drawingml/2006/main" noGrp="1"/>
          </p:cNvSpPr>
          <p:nvPr>
            <p:ph type="body" idx="1"/>
          </p:nvPr>
        </p:nvSpPr>
        <p:spPr>
          <a:xfrm xmlns:a="http://schemas.openxmlformats.org/drawingml/2006/main" rot="0">
            <a:off x="913795" y="2096064"/>
            <a:ext cx="10353762" cy="369513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8" name="文本框"/>
          <p:cNvSpPr>
            <a:spLocks xmlns:a="http://schemas.openxmlformats.org/drawingml/2006/main" noGrp="1"/>
          </p:cNvSpPr>
          <p:nvPr>
            <p:ph type="dt" idx="10"/>
          </p:nvPr>
        </p:nvSpPr>
        <p:spPr>
          <a:xfrm xmlns:a="http://schemas.openxmlformats.org/drawingml/2006/main" rot="0">
            <a:off x="7678736" y="5883275"/>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rgbClr val="FFFFFF"/>
              </a:solidFill>
              <a:latin typeface="Rockwell" pitchFamily="0" charset="0"/>
              <a:ea typeface="宋体" pitchFamily="0" charset="0"/>
              <a:cs typeface="Rockwell"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913793" y="5883275"/>
            <a:ext cx="667286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rgbClr val="FFFFFF"/>
              </a:solidFill>
              <a:latin typeface="Rockwell" pitchFamily="0" charset="0"/>
              <a:ea typeface="宋体" pitchFamily="0" charset="0"/>
              <a:cs typeface="Rockwell"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10514011" y="5883275"/>
            <a:ext cx="75354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rgbClr val="FFFFFF"/>
                </a:solidFill>
                <a:latin typeface="Rockwell" pitchFamily="0" charset="0"/>
                <a:ea typeface="宋体" pitchFamily="0" charset="0"/>
                <a:cs typeface="Rockwell" pitchFamily="0" charset="0"/>
              </a:rPr>
              <a:t>&lt;#&gt;</a:t>
            </a:fld>
            <a:endParaRPr lang="zh-CN" altLang="en-US" sz="1000">
              <a:solidFill>
                <a:srgbClr val="FFFFFF"/>
              </a:solidFill>
              <a:latin typeface="Rockwell" pitchFamily="0" charset="0"/>
              <a:ea typeface="宋体" pitchFamily="0" charset="0"/>
              <a:cs typeface="Rockwell" pitchFamily="0" charset="0"/>
            </a:endParaRPr>
          </a:p>
        </p:txBody>
      </p:sp>
    </p:spTree>
    <p:extLst>
      <p:ext uri="{BB962C8B-B14F-4D97-AF65-F5344CB8AC3E}">
        <p14:creationId xmlns:p14="http://schemas.microsoft.com/office/powerpoint/2010/main" val="18050945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03230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349838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39808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34639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6820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11880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1422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312827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913795" y="609600"/>
            <a:ext cx="10353762" cy="1326321"/>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913795" y="2096064"/>
            <a:ext cx="10353762" cy="36951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78736" y="5883275"/>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a:solidFill>
                  <a:srgbClr val="FFFFFF"/>
                </a:solidFill>
                <a:latin typeface="Rockwell" pitchFamily="0" charset="0"/>
                <a:ea typeface="宋体" pitchFamily="0" charset="0"/>
                <a:cs typeface="Rockwell" pitchFamily="0" charset="0"/>
              </a:rPr>
              <a:t>8/31/2024</a:t>
            </a:fld>
            <a:endParaRPr lang="zh-CN" altLang="en-US" sz="1000">
              <a:solidFill>
                <a:srgbClr val="FFFFFF"/>
              </a:solidFill>
              <a:latin typeface="Rockwell" pitchFamily="0" charset="0"/>
              <a:ea typeface="宋体" pitchFamily="0" charset="0"/>
              <a:cs typeface="Rockwell" pitchFamily="0" charset="0"/>
            </a:endParaRPr>
          </a:p>
        </p:txBody>
      </p:sp>
      <p:sp>
        <p:nvSpPr>
          <p:cNvPr id="5" name="文本框"/>
          <p:cNvSpPr>
            <a:spLocks noGrp="1"/>
          </p:cNvSpPr>
          <p:nvPr>
            <p:ph type="ftr" idx="3"/>
          </p:nvPr>
        </p:nvSpPr>
        <p:spPr>
          <a:xfrm rot="0">
            <a:off x="913793" y="5883275"/>
            <a:ext cx="6672863"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a:solidFill>
                <a:srgbClr val="FFFFFF"/>
              </a:solidFill>
              <a:latin typeface="Rockwell" pitchFamily="0" charset="0"/>
              <a:ea typeface="宋体" pitchFamily="0" charset="0"/>
              <a:cs typeface="Rockwell" pitchFamily="0" charset="0"/>
            </a:endParaRPr>
          </a:p>
        </p:txBody>
      </p:sp>
      <p:sp>
        <p:nvSpPr>
          <p:cNvPr id="6" name="文本框"/>
          <p:cNvSpPr>
            <a:spLocks noGrp="1"/>
          </p:cNvSpPr>
          <p:nvPr>
            <p:ph type="sldNum" idx="4"/>
          </p:nvPr>
        </p:nvSpPr>
        <p:spPr>
          <a:xfrm rot="0">
            <a:off x="10514011" y="5883275"/>
            <a:ext cx="753543"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rgbClr val="FFFFFF"/>
                </a:solidFill>
                <a:latin typeface="Rockwell" pitchFamily="0" charset="0"/>
                <a:ea typeface="宋体" pitchFamily="0" charset="0"/>
                <a:cs typeface="Rockwell" pitchFamily="0" charset="0"/>
              </a:rPr>
              <a:t>&lt;#&gt;</a:t>
            </a:fld>
            <a:endParaRPr lang="zh-CN" altLang="en-US" sz="1000">
              <a:solidFill>
                <a:srgbClr val="FFFFFF"/>
              </a:solidFill>
              <a:latin typeface="Rockwell" pitchFamily="0" charset="0"/>
              <a:ea typeface="宋体" pitchFamily="0" charset="0"/>
              <a:cs typeface="Rockwell" pitchFamily="0" charset="0"/>
            </a:endParaRPr>
          </a:p>
        </p:txBody>
      </p:sp>
    </p:spTree>
    <p:extLst>
      <p:ext uri="{BB962C8B-B14F-4D97-AF65-F5344CB8AC3E}">
        <p14:creationId xmlns:p14="http://schemas.microsoft.com/office/powerpoint/2010/main" val="78227113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ctr" defTabSz="914400" eaLnBrk="1" fontAlgn="auto" latinLnBrk="0" hangingPunct="1">
        <a:lnSpc>
          <a:spcPct val="90000"/>
        </a:lnSpc>
        <a:spcBef>
          <a:spcPts val="0"/>
        </a:spcBef>
        <a:buNone/>
        <a:defRPr sz="3400" b="1" i="0" kern="1200" cap="all">
          <a:solidFill>
            <a:schemeClr val="tx1"/>
          </a:solidFill>
          <a:effectLst>
            <a:outerShdw sx="100000" sy="100000" blurRad="50800" dir="2700000" dist="63500" algn="tl">
              <a:srgbClr val="000000">
                <a:alpha val="48000"/>
              </a:srgbClr>
            </a:outerShdw>
          </a:effectLst>
          <a:latin typeface="Bookman Old Style" pitchFamily="0" charset="0"/>
          <a:ea typeface="宋体" pitchFamily="0" charset="0"/>
          <a:cs typeface="Bookman Old Style" pitchFamily="0" charset="0"/>
        </a:defRPr>
      </a:lvl1pPr>
    </p:titleStyle>
    <p:bodyStyle>
      <a:lvl1pPr marL="228600" indent="-228600" algn="l" defTabSz="914400" eaLnBrk="1" fontAlgn="auto" latinLnBrk="0" hangingPunct="1">
        <a:lnSpc>
          <a:spcPct val="120000"/>
        </a:lnSpc>
        <a:spcBef>
          <a:spcPts val="1000"/>
        </a:spcBef>
        <a:buFont typeface="Arial" pitchFamily="34" charset="0"/>
        <a:buChar char="•"/>
        <a:defRPr sz="20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1pPr>
      <a:lvl2pPr marL="685800" indent="-228600" algn="l" defTabSz="914400" eaLnBrk="1" fontAlgn="auto" latinLnBrk="0" hangingPunct="1">
        <a:lnSpc>
          <a:spcPct val="120000"/>
        </a:lnSpc>
        <a:spcBef>
          <a:spcPts val="500"/>
        </a:spcBef>
        <a:buFont typeface="Arial" pitchFamily="34" charset="0"/>
        <a:buChar char="•"/>
        <a:defRPr sz="18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2pPr>
      <a:lvl3pPr marL="1143000" indent="-228600" algn="l" defTabSz="914400" eaLnBrk="1" fontAlgn="auto" latinLnBrk="0" hangingPunct="1">
        <a:lnSpc>
          <a:spcPct val="120000"/>
        </a:lnSpc>
        <a:spcBef>
          <a:spcPts val="500"/>
        </a:spcBef>
        <a:buFont typeface="Arial" pitchFamily="34" charset="0"/>
        <a:buChar char="•"/>
        <a:defRPr sz="16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3pPr>
      <a:lvl4pPr marL="1600200" indent="-228600" algn="l" defTabSz="914400" eaLnBrk="1" fontAlgn="auto" latinLnBrk="0" hangingPunct="1">
        <a:lnSpc>
          <a:spcPct val="120000"/>
        </a:lnSpc>
        <a:spcBef>
          <a:spcPts val="500"/>
        </a:spcBef>
        <a:buFont typeface="Arial" pitchFamily="34" charset="0"/>
        <a:buChar char="•"/>
        <a:defRPr sz="14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4pPr>
      <a:lvl5pPr marL="2057400" indent="-228600" algn="l" defTabSz="914400" eaLnBrk="1" fontAlgn="auto" latinLnBrk="0" hangingPunct="1">
        <a:lnSpc>
          <a:spcPct val="120000"/>
        </a:lnSpc>
        <a:spcBef>
          <a:spcPts val="500"/>
        </a:spcBef>
        <a:buFont typeface="Arial" pitchFamily="34" charset="0"/>
        <a:buChar char="•"/>
        <a:defRPr sz="12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5pPr>
      <a:lvl6pPr marL="2514600" indent="-228600" algn="l" defTabSz="914400" eaLnBrk="1" fontAlgn="auto" latinLnBrk="0" hangingPunct="1">
        <a:lnSpc>
          <a:spcPct val="120000"/>
        </a:lnSpc>
        <a:spcBef>
          <a:spcPts val="500"/>
        </a:spcBef>
        <a:buFont typeface="Arial" pitchFamily="34" charset="0"/>
        <a:buChar char="•"/>
        <a:defRPr sz="12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6pPr>
      <a:lvl7pPr marL="2971800" indent="-228600" algn="l" defTabSz="914400" eaLnBrk="1" fontAlgn="auto" latinLnBrk="0" hangingPunct="1">
        <a:lnSpc>
          <a:spcPct val="120000"/>
        </a:lnSpc>
        <a:spcBef>
          <a:spcPts val="500"/>
        </a:spcBef>
        <a:buFont typeface="Arial" pitchFamily="34" charset="0"/>
        <a:buChar char="•"/>
        <a:defRPr sz="12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7pPr>
      <a:lvl8pPr marL="3429000" indent="-228600" algn="l" defTabSz="914400" eaLnBrk="1" fontAlgn="auto" latinLnBrk="0" hangingPunct="1">
        <a:lnSpc>
          <a:spcPct val="120000"/>
        </a:lnSpc>
        <a:spcBef>
          <a:spcPts val="500"/>
        </a:spcBef>
        <a:buFont typeface="Arial" pitchFamily="34" charset="0"/>
        <a:buChar char="•"/>
        <a:defRPr sz="12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8pPr>
      <a:lvl9pPr marL="3429000" indent="-228600" algn="l" defTabSz="914400" eaLnBrk="1" fontAlgn="auto" latinLnBrk="0" hangingPunct="1">
        <a:lnSpc>
          <a:spcPct val="120000"/>
        </a:lnSpc>
        <a:spcBef>
          <a:spcPts val="500"/>
        </a:spcBef>
        <a:buFont typeface="Arial" pitchFamily="34" charset="0"/>
        <a:buChar char="•"/>
        <a:defRPr sz="1200" kern="1200">
          <a:solidFill>
            <a:schemeClr val="tx1"/>
          </a:solidFill>
          <a:effectLst>
            <a:outerShdw sx="100000" sy="100000" blurRad="50800" dir="2700000" dist="38100" algn="tl">
              <a:srgbClr val="000000">
                <a:alpha val="48000"/>
              </a:srgbClr>
            </a:outerShdw>
          </a:effectLst>
          <a:latin typeface="Rockwell" pitchFamily="0" charset="0"/>
          <a:ea typeface="宋体" pitchFamily="0" charset="0"/>
          <a:cs typeface="Rockwel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eg"/><Relationship Id="rId3" Type="http://schemas.openxmlformats.org/officeDocument/2006/relationships/image" Target="../media/3.jpeg"/><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jpeg"/><Relationship Id="rId3"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595269" y="-216815"/>
            <a:ext cx="9001463" cy="207389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800" b="1" i="0" u="none" strike="noStrike" kern="1200" cap="all" spc="0" baseline="0">
                <a:solidFill>
                  <a:schemeClr val="tx1"/>
                </a:solidFill>
                <a:latin typeface="Bookman Old Style" pitchFamily="0" charset="0"/>
                <a:ea typeface="宋体" pitchFamily="0" charset="0"/>
                <a:cs typeface="Lucida Sans" pitchFamily="0" charset="0"/>
              </a:rPr>
              <a:t>Employee data analysis using excel </a:t>
            </a:r>
            <a:endParaRPr lang="zh-CN" altLang="en-US" sz="48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13" name="文本框"/>
          <p:cNvSpPr>
            <a:spLocks noGrp="1"/>
          </p:cNvSpPr>
          <p:nvPr>
            <p:ph type="subTitle" idx="1"/>
          </p:nvPr>
        </p:nvSpPr>
        <p:spPr>
          <a:xfrm rot="0">
            <a:off x="1595269" y="2875175"/>
            <a:ext cx="10133751" cy="32747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400" b="0" i="0" u="none" strike="noStrike" kern="1200" cap="none" spc="0" baseline="0">
                <a:solidFill>
                  <a:schemeClr val="tx1"/>
                </a:solidFill>
                <a:latin typeface="Rockwell" pitchFamily="0" charset="0"/>
                <a:ea typeface="宋体" pitchFamily="0" charset="0"/>
                <a:cs typeface="Lucida Sans" pitchFamily="0" charset="0"/>
              </a:rPr>
              <a:t>STUDENT </a:t>
            </a:r>
            <a:r>
              <a:rPr lang="en-US" altLang="zh-CN" sz="2400" b="0" i="0" u="none" strike="noStrike" kern="1200" cap="none" spc="0" baseline="0">
                <a:solidFill>
                  <a:schemeClr val="tx1"/>
                </a:solidFill>
                <a:latin typeface="Rockwell" pitchFamily="0" charset="0"/>
                <a:ea typeface="宋体" pitchFamily="0" charset="0"/>
                <a:cs typeface="Lucida Sans" pitchFamily="0" charset="0"/>
              </a:rPr>
              <a:t>NAME  : </a:t>
            </a:r>
            <a:r>
              <a:rPr lang="en-US" altLang="zh-CN" sz="2400" b="0" i="0" u="none" strike="noStrike" kern="1200" cap="none" spc="0" baseline="0">
                <a:solidFill>
                  <a:schemeClr val="tx1"/>
                </a:solidFill>
                <a:latin typeface="Rockwell" pitchFamily="0" charset="0"/>
                <a:ea typeface="宋体" pitchFamily="0" charset="0"/>
                <a:cs typeface="Lucida Sans" pitchFamily="0" charset="0"/>
              </a:rPr>
              <a:t>PREETHIPA.S</a:t>
            </a:r>
            <a:endParaRPr lang="en-US" altLang="zh-CN" sz="24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400" b="0" i="0" u="none" strike="noStrike" kern="1200" cap="none" spc="0" baseline="0">
                <a:solidFill>
                  <a:schemeClr val="tx1"/>
                </a:solidFill>
                <a:latin typeface="Rockwell" pitchFamily="0" charset="0"/>
                <a:ea typeface="宋体" pitchFamily="0" charset="0"/>
                <a:cs typeface="Lucida Sans" pitchFamily="0" charset="0"/>
              </a:rPr>
              <a:t>REGISTER NO       :</a:t>
            </a:r>
            <a:r>
              <a:rPr lang="en-US" altLang="zh-CN" sz="2400" b="0" i="0" u="none" strike="noStrike" kern="1200" cap="none" spc="0" baseline="0">
                <a:solidFill>
                  <a:schemeClr val="tx1"/>
                </a:solidFill>
                <a:latin typeface="Rockwell" pitchFamily="0" charset="0"/>
                <a:ea typeface="宋体" pitchFamily="0" charset="0"/>
                <a:cs typeface="Lucida Sans" pitchFamily="0" charset="0"/>
              </a:rPr>
              <a:t> 312210850</a:t>
            </a:r>
            <a:r>
              <a:rPr lang="en-US" altLang="zh-CN" sz="2400" b="0" i="0" u="none" strike="noStrike" kern="1200" cap="none" spc="0" baseline="0">
                <a:solidFill>
                  <a:schemeClr val="tx1"/>
                </a:solidFill>
                <a:latin typeface="Rockwell" pitchFamily="0" charset="0"/>
                <a:ea typeface="宋体" pitchFamily="0" charset="0"/>
                <a:cs typeface="Lucida Sans" pitchFamily="0" charset="0"/>
              </a:rPr>
              <a:t>, 1C89EE7A3B443408312435914D781A81</a:t>
            </a:r>
            <a:endParaRPr lang="en-US" altLang="zh-CN" sz="24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400" b="0" i="0" u="none" strike="noStrike" kern="1200" cap="none" spc="0" baseline="0">
                <a:solidFill>
                  <a:schemeClr val="tx1"/>
                </a:solidFill>
                <a:latin typeface="Rockwell" pitchFamily="0" charset="0"/>
                <a:ea typeface="宋体" pitchFamily="0" charset="0"/>
                <a:cs typeface="Lucida Sans" pitchFamily="0" charset="0"/>
              </a:rPr>
              <a:t>DEPARTMENT     </a:t>
            </a:r>
            <a:r>
              <a:rPr lang="en-US" altLang="zh-CN" sz="2400" b="0" i="0" u="none" strike="noStrike" kern="1200" cap="none" spc="0" baseline="0">
                <a:solidFill>
                  <a:schemeClr val="tx1"/>
                </a:solidFill>
                <a:latin typeface="Rockwell" pitchFamily="0" charset="0"/>
                <a:ea typeface="宋体" pitchFamily="0" charset="0"/>
                <a:cs typeface="Lucida Sans" pitchFamily="0" charset="0"/>
              </a:rPr>
              <a:t>: PG AND RESEARCH DEPARTMENT OF </a:t>
            </a:r>
            <a:endParaRPr lang="en-US" altLang="zh-CN" sz="24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400" b="0" i="0" u="none" strike="noStrike" kern="1200" cap="none" spc="0" baseline="0">
                <a:solidFill>
                  <a:schemeClr val="tx1"/>
                </a:solidFill>
                <a:latin typeface="Rockwell" pitchFamily="0" charset="0"/>
                <a:ea typeface="宋体" pitchFamily="0" charset="0"/>
                <a:cs typeface="Lucida Sans" pitchFamily="0" charset="0"/>
              </a:rPr>
              <a:t>                                 COMMERCE </a:t>
            </a:r>
            <a:endParaRPr lang="en-US" altLang="zh-CN" sz="24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400" b="0" i="0" u="none" strike="noStrike" kern="1200" cap="none" spc="0" baseline="0">
                <a:solidFill>
                  <a:schemeClr val="tx1"/>
                </a:solidFill>
                <a:latin typeface="Rockwell" pitchFamily="0" charset="0"/>
                <a:ea typeface="宋体" pitchFamily="0" charset="0"/>
                <a:cs typeface="Lucida Sans" pitchFamily="0" charset="0"/>
              </a:rPr>
              <a:t>COLLEGE              : BHAKTAVATSALAM MEMORIAL COLLEGE FOR </a:t>
            </a:r>
            <a:endParaRPr lang="en-US" altLang="zh-CN" sz="24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400" b="0" i="0" u="none" strike="noStrike" kern="1200" cap="none" spc="0" baseline="0">
                <a:solidFill>
                  <a:schemeClr val="tx1"/>
                </a:solidFill>
                <a:latin typeface="Rockwell" pitchFamily="0" charset="0"/>
                <a:ea typeface="宋体" pitchFamily="0" charset="0"/>
                <a:cs typeface="Lucida Sans" pitchFamily="0" charset="0"/>
              </a:rPr>
              <a:t>                                WOMEN </a:t>
            </a:r>
            <a:endParaRPr lang="zh-CN" altLang="en-US" sz="24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310825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913795" y="179110"/>
            <a:ext cx="10353762" cy="111236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THE “WOW” IN OUR SOLUTION</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35" name="文本框"/>
          <p:cNvSpPr>
            <a:spLocks noGrp="1"/>
          </p:cNvSpPr>
          <p:nvPr>
            <p:ph type="body" idx="1"/>
          </p:nvPr>
        </p:nvSpPr>
        <p:spPr>
          <a:xfrm rot="0">
            <a:off x="913795" y="1291472"/>
            <a:ext cx="10353762" cy="4939646"/>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chemeClr val="tx1"/>
                </a:solidFill>
                <a:latin typeface="Rockwell" pitchFamily="0" charset="0"/>
                <a:ea typeface="宋体" pitchFamily="0" charset="0"/>
                <a:cs typeface="Lucida Sans" pitchFamily="0" charset="0"/>
              </a:rPr>
              <a:t>Exceptional Problem-Solving Skills</a:t>
            </a:r>
            <a:r>
              <a:rPr lang="en-US" altLang="zh-CN" sz="1900" b="0" i="0" u="none" strike="noStrike" kern="1200" cap="none" spc="0" baseline="0">
                <a:solidFill>
                  <a:schemeClr val="tx1"/>
                </a:solidFill>
                <a:latin typeface="Rockwell" pitchFamily="0" charset="0"/>
                <a:ea typeface="宋体" pitchFamily="0" charset="0"/>
                <a:cs typeface="Lucida Sans" pitchFamily="0" charset="0"/>
              </a:rPr>
              <a:t>: Employees who can tackle complex issues creatively and effectively often make a significant impact. Look for individuals who proactively address challenges and come up with innovative solutions.</a:t>
            </a:r>
            <a:endParaRPr lang="en-US" altLang="zh-CN" sz="19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chemeClr val="tx1"/>
                </a:solidFill>
                <a:latin typeface="Rockwell" pitchFamily="0" charset="0"/>
                <a:ea typeface="宋体" pitchFamily="0" charset="0"/>
                <a:cs typeface="Lucida Sans" pitchFamily="0" charset="0"/>
              </a:rPr>
              <a:t>Outstanding Communication</a:t>
            </a:r>
            <a:r>
              <a:rPr lang="en-US" altLang="zh-CN" sz="1900" b="0" i="0" u="none" strike="noStrike" kern="1200" cap="none" spc="0" baseline="0">
                <a:solidFill>
                  <a:schemeClr val="tx1"/>
                </a:solidFill>
                <a:latin typeface="Rockwell" pitchFamily="0" charset="0"/>
                <a:ea typeface="宋体" pitchFamily="0" charset="0"/>
                <a:cs typeface="Lucida Sans" pitchFamily="0" charset="0"/>
              </a:rPr>
              <a:t>: Employees who excel in both verbal and written communication can drive projects forward, facilitate better team collaboration, and improve client relations. Their ability to articulate ideas clearly and listen actively can be game-changing.</a:t>
            </a:r>
            <a:endParaRPr lang="en-US" altLang="zh-CN" sz="19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chemeClr val="tx1"/>
                </a:solidFill>
                <a:latin typeface="Rockwell" pitchFamily="0" charset="0"/>
                <a:ea typeface="宋体" pitchFamily="0" charset="0"/>
                <a:cs typeface="Lucida Sans" pitchFamily="0" charset="0"/>
              </a:rPr>
              <a:t>Leadership and Initiative</a:t>
            </a:r>
            <a:r>
              <a:rPr lang="en-US" altLang="zh-CN" sz="1900" b="0" i="0" u="none" strike="noStrike" kern="1200" cap="none" spc="0" baseline="0">
                <a:solidFill>
                  <a:schemeClr val="tx1"/>
                </a:solidFill>
                <a:latin typeface="Rockwell" pitchFamily="0" charset="0"/>
                <a:ea typeface="宋体" pitchFamily="0" charset="0"/>
                <a:cs typeface="Lucida Sans" pitchFamily="0" charset="0"/>
              </a:rPr>
              <a:t>: Those who go beyond their job description by taking on leadership roles, mentoring others, or spearheading new initiatives demonstrate a high level of engagement and commitment.</a:t>
            </a:r>
            <a:endParaRPr lang="en-US" altLang="zh-CN" sz="19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chemeClr val="tx1"/>
                </a:solidFill>
                <a:latin typeface="Rockwell" pitchFamily="0" charset="0"/>
                <a:ea typeface="宋体" pitchFamily="0" charset="0"/>
                <a:cs typeface="Lucida Sans" pitchFamily="0" charset="0"/>
              </a:rPr>
              <a:t>Continuous Learning and Improvement</a:t>
            </a:r>
            <a:r>
              <a:rPr lang="en-US" altLang="zh-CN" sz="1900" b="0" i="0" u="none" strike="noStrike" kern="1200" cap="none" spc="0" baseline="0">
                <a:solidFill>
                  <a:schemeClr val="tx1"/>
                </a:solidFill>
                <a:latin typeface="Rockwell" pitchFamily="0" charset="0"/>
                <a:ea typeface="宋体" pitchFamily="0" charset="0"/>
                <a:cs typeface="Lucida Sans" pitchFamily="0" charset="0"/>
              </a:rPr>
              <a:t>: Employees who actively seek out opportunities for growth, whether through additional training, certifications, or staying current with industry trends, show a commitment to both their personal development and the company's success.</a:t>
            </a:r>
            <a:endParaRPr lang="zh-CN" altLang="en-US" sz="19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4443747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913795" y="216815"/>
            <a:ext cx="10353762" cy="150828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MODELLING </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37" name="文本框"/>
          <p:cNvSpPr>
            <a:spLocks noGrp="1"/>
          </p:cNvSpPr>
          <p:nvPr>
            <p:ph type="body" idx="1"/>
          </p:nvPr>
        </p:nvSpPr>
        <p:spPr>
          <a:xfrm rot="0">
            <a:off x="913795" y="1725104"/>
            <a:ext cx="10353762" cy="4066096"/>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Data collection - books and google</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Data cleaning - Define Data Requirements, Gather Data</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Techniques - Regular Performance Reviews, Goal Setting and Management</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Pivot table - to analyze employee performance data can provide valuable insights and help you summarize, analyze, and present performance information effectively</a:t>
            </a:r>
            <a:endParaRPr lang="zh-CN" altLang="en-US" sz="20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5196713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913795" y="207390"/>
            <a:ext cx="10353762" cy="85941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results</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pic>
        <p:nvPicPr>
          <p:cNvPr id="39" name="图片"/>
          <p:cNvPicPr>
            <a:picLocks noChangeAspect="1"/>
          </p:cNvPicPr>
          <p:nvPr/>
        </p:nvPicPr>
        <p:blipFill>
          <a:blip r:embed="rId2" cstate="print"/>
          <a:stretch>
            <a:fillRect/>
          </a:stretch>
        </p:blipFill>
        <p:spPr>
          <a:xfrm rot="0">
            <a:off x="6241181" y="1357313"/>
            <a:ext cx="4433886" cy="4433887"/>
          </a:xfrm>
          <a:prstGeom prst="rect"/>
          <a:noFill/>
          <a:ln w="12700" cmpd="sng" cap="flat">
            <a:noFill/>
            <a:prstDash val="solid"/>
            <a:miter/>
          </a:ln>
        </p:spPr>
      </p:pic>
      <p:pic>
        <p:nvPicPr>
          <p:cNvPr id="40" name="图片"/>
          <p:cNvPicPr>
            <a:picLocks noChangeAspect="1"/>
          </p:cNvPicPr>
          <p:nvPr/>
        </p:nvPicPr>
        <p:blipFill>
          <a:blip r:embed="rId3" cstate="print"/>
          <a:stretch>
            <a:fillRect/>
          </a:stretch>
        </p:blipFill>
        <p:spPr>
          <a:xfrm rot="0">
            <a:off x="1516929" y="1357313"/>
            <a:ext cx="4433887" cy="4433887"/>
          </a:xfrm>
          <a:prstGeom prst="rect"/>
          <a:noFill/>
          <a:ln w="12700" cmpd="sng" cap="flat">
            <a:noFill/>
            <a:prstDash val="solid"/>
            <a:miter/>
          </a:ln>
        </p:spPr>
      </p:pic>
    </p:spTree>
    <p:extLst>
      <p:ext uri="{BB962C8B-B14F-4D97-AF65-F5344CB8AC3E}">
        <p14:creationId xmlns:p14="http://schemas.microsoft.com/office/powerpoint/2010/main" val="111983628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913795" y="358220"/>
            <a:ext cx="10353762" cy="141401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conclusion</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pic>
        <p:nvPicPr>
          <p:cNvPr id="42" name="图片"/>
          <p:cNvPicPr>
            <a:picLocks noChangeAspect="1"/>
          </p:cNvPicPr>
          <p:nvPr/>
        </p:nvPicPr>
        <p:blipFill>
          <a:blip r:embed="rId2" cstate="print"/>
          <a:stretch>
            <a:fillRect/>
          </a:stretch>
        </p:blipFill>
        <p:spPr>
          <a:xfrm rot="0">
            <a:off x="2481864" y="1722748"/>
            <a:ext cx="7217621" cy="3695700"/>
          </a:xfrm>
          <a:prstGeom prst="rect"/>
          <a:noFill/>
          <a:ln w="12700" cmpd="sng" cap="flat">
            <a:noFill/>
            <a:prstDash val="solid"/>
            <a:miter/>
          </a:ln>
        </p:spPr>
      </p:pic>
    </p:spTree>
    <p:extLst>
      <p:ext uri="{BB962C8B-B14F-4D97-AF65-F5344CB8AC3E}">
        <p14:creationId xmlns:p14="http://schemas.microsoft.com/office/powerpoint/2010/main" val="10846575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14" name="文本框"/>
          <p:cNvSpPr>
            <a:spLocks noGrp="1"/>
          </p:cNvSpPr>
          <p:nvPr>
            <p:ph type="ctrTitle"/>
          </p:nvPr>
        </p:nvSpPr>
        <p:spPr>
          <a:xfrm rot="0">
            <a:off x="1595269" y="-603315"/>
            <a:ext cx="9001463" cy="197962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800" b="1" i="0" u="none" strike="noStrike" kern="1200" cap="all" spc="0" baseline="0">
                <a:solidFill>
                  <a:schemeClr val="tx1"/>
                </a:solidFill>
                <a:latin typeface="Bookman Old Style" pitchFamily="0" charset="0"/>
                <a:ea typeface="宋体" pitchFamily="0" charset="0"/>
                <a:cs typeface="Lucida Sans" pitchFamily="0" charset="0"/>
              </a:rPr>
              <a:t>Project title </a:t>
            </a:r>
            <a:endParaRPr lang="zh-CN" altLang="en-US" sz="48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15" name="文本框"/>
          <p:cNvSpPr>
            <a:spLocks noGrp="1"/>
          </p:cNvSpPr>
          <p:nvPr>
            <p:ph type="subTitle" idx="1"/>
          </p:nvPr>
        </p:nvSpPr>
        <p:spPr>
          <a:xfrm rot="0">
            <a:off x="1595269" y="2450969"/>
            <a:ext cx="9001463" cy="1630837"/>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4800" b="1" i="0" u="none" strike="noStrike" kern="1200" cap="none" spc="0" baseline="0">
                <a:solidFill>
                  <a:schemeClr val="tx1"/>
                </a:solidFill>
                <a:latin typeface="Rockwell" pitchFamily="0" charset="0"/>
                <a:ea typeface="宋体" pitchFamily="0" charset="0"/>
                <a:cs typeface="Lucida Sans" pitchFamily="0" charset="0"/>
              </a:rPr>
              <a:t>Employee Performance Analysis  </a:t>
            </a:r>
            <a:endParaRPr lang="en-US" altLang="zh-CN" sz="4800" b="1" i="0" u="none" strike="noStrike" kern="1200" cap="none" spc="0" baseline="0">
              <a:solidFill>
                <a:schemeClr val="tx1"/>
              </a:solidFill>
              <a:latin typeface="Rockwell" pitchFamily="0" charset="0"/>
              <a:ea typeface="宋体" pitchFamily="0" charset="0"/>
              <a:cs typeface="Lucida Sans" pitchFamily="0" charset="0"/>
            </a:endParaRPr>
          </a:p>
          <a:p>
            <a:pPr marL="0" indent="0" algn="ctr">
              <a:lnSpc>
                <a:spcPct val="120000"/>
              </a:lnSpc>
              <a:spcBef>
                <a:spcPts val="1000"/>
              </a:spcBef>
              <a:spcAft>
                <a:spcPts val="0"/>
              </a:spcAft>
              <a:buNone/>
            </a:pPr>
            <a:r>
              <a:rPr lang="en-US" altLang="zh-CN" sz="4800" b="1" i="0" u="none" strike="noStrike" kern="1200" cap="none" spc="0" baseline="0">
                <a:solidFill>
                  <a:schemeClr val="tx1"/>
                </a:solidFill>
                <a:latin typeface="Rockwell" pitchFamily="0" charset="0"/>
                <a:ea typeface="宋体" pitchFamily="0" charset="0"/>
                <a:cs typeface="Lucida Sans" pitchFamily="0" charset="0"/>
              </a:rPr>
              <a:t>Using Excel </a:t>
            </a:r>
            <a:endParaRPr lang="zh-CN" altLang="en-US" sz="4800" b="1"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4422859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913795" y="141403"/>
            <a:ext cx="10353762" cy="118777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5400" b="1" i="0" u="none" strike="noStrike" kern="1200" cap="all" spc="0" baseline="0">
                <a:solidFill>
                  <a:schemeClr val="tx1"/>
                </a:solidFill>
                <a:latin typeface="Bookman Old Style" pitchFamily="0" charset="0"/>
                <a:ea typeface="宋体" pitchFamily="0" charset="0"/>
                <a:cs typeface="Lucida Sans" pitchFamily="0" charset="0"/>
              </a:rPr>
              <a:t>AGENDA </a:t>
            </a:r>
            <a:endParaRPr lang="zh-CN" altLang="en-US" sz="5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22" name="文本框"/>
          <p:cNvSpPr>
            <a:spLocks noGrp="1"/>
          </p:cNvSpPr>
          <p:nvPr>
            <p:ph type="body" idx="1"/>
          </p:nvPr>
        </p:nvSpPr>
        <p:spPr>
          <a:xfrm rot="0">
            <a:off x="913795" y="1536569"/>
            <a:ext cx="10353762" cy="3949831"/>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Problem Statement </a:t>
            </a:r>
            <a:endParaRPr lang="en-US" altLang="zh-CN" sz="2400" b="1"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Project Overview</a:t>
            </a:r>
            <a:endParaRPr lang="en-US" altLang="zh-CN" sz="2400" b="1"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End users </a:t>
            </a:r>
            <a:endParaRPr lang="en-US" altLang="zh-CN" sz="2400" b="1"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Our Solution and Proposition</a:t>
            </a:r>
            <a:endParaRPr lang="en-US" altLang="zh-CN" sz="2400" b="1"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Dataset Description </a:t>
            </a:r>
            <a:endParaRPr lang="en-US" altLang="zh-CN" sz="2400" b="1"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Modelling Approach </a:t>
            </a:r>
            <a:endParaRPr lang="en-US" altLang="zh-CN" sz="2400" b="1"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Results and Discussion </a:t>
            </a:r>
            <a:endParaRPr lang="en-US" altLang="zh-CN" sz="2400" b="1"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Rockwell" pitchFamily="0" charset="0"/>
                <a:ea typeface="宋体" pitchFamily="0" charset="0"/>
                <a:cs typeface="Lucida Sans" pitchFamily="0" charset="0"/>
              </a:rPr>
              <a:t>Conclusion </a:t>
            </a:r>
            <a:endParaRPr lang="zh-CN" altLang="en-US" sz="2400" b="1"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3132709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913795" y="-94268"/>
            <a:ext cx="10353762" cy="132917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PROBLEM STATEMENT </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24" name="文本框"/>
          <p:cNvSpPr>
            <a:spLocks noGrp="1"/>
          </p:cNvSpPr>
          <p:nvPr>
            <p:ph type="body" idx="1"/>
          </p:nvPr>
        </p:nvSpPr>
        <p:spPr>
          <a:xfrm rot="0">
            <a:off x="913795" y="1036948"/>
            <a:ext cx="10353762" cy="513760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When selecting criteria for evaluating employee performance, it’s important to tailor your choices to fit the specific goals and needs of your organization. Here are some key factors you might consider:</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Job-Specific Skills: Evaluate how well employees perform the core tasks of their job. This includes technical skills, knowledge, and competency in their specific role.</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Quality of Work: Assess the accuracy, thoroughness, and effectiveness of the work produced. High-quality work usually meets or exceeds standards and contributes to overall success.</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Productivity: Measure how efficiently employees complete their tasks. This includes their ability to manage time, meet deadlines, and handle workload effectively.</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Attendance and Punctuality: Consider the reliability of employees in terms of their attendance and punctuality, as these factors can impact overall team performance.</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endParaRPr lang="zh-CN" altLang="en-US" sz="20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07500506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913795" y="122548"/>
            <a:ext cx="10353762" cy="209275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PROJECT OVERVIEW</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26" name="文本框"/>
          <p:cNvSpPr>
            <a:spLocks noGrp="1"/>
          </p:cNvSpPr>
          <p:nvPr>
            <p:ph type="body" idx="1"/>
          </p:nvPr>
        </p:nvSpPr>
        <p:spPr>
          <a:xfrm rot="0">
            <a:off x="913795" y="1093509"/>
            <a:ext cx="10353762" cy="469769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Analysis of data using employee database for their performance using different matrix</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zh-CN" altLang="en-US" sz="20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4473608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913795" y="65989"/>
            <a:ext cx="10353762" cy="100081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WHO ARE THE END USERS ?</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28" name="文本框"/>
          <p:cNvSpPr>
            <a:spLocks noGrp="1"/>
          </p:cNvSpPr>
          <p:nvPr>
            <p:ph type="body" idx="1"/>
          </p:nvPr>
        </p:nvSpPr>
        <p:spPr>
          <a:xfrm rot="0">
            <a:off x="913795" y="989814"/>
            <a:ext cx="10353762" cy="48013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1000"/>
              </a:spcBef>
              <a:spcAft>
                <a:spcPts val="0"/>
              </a:spcAft>
              <a:buNone/>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The end users of employee performance data are the various stakeholders who utilize performance evaluations and related information to make informed decisions and enhance organizational effectiveness. Here’s a breakdown of the key end users:</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10000"/>
              </a:lnSpc>
              <a:spcBef>
                <a:spcPts val="1000"/>
              </a:spcBef>
              <a:spcAft>
                <a:spcPts val="0"/>
              </a:spcAft>
              <a:buNone/>
            </a:pPr>
            <a:r>
              <a:rPr lang="en-US" altLang="zh-CN" sz="2000" b="1" i="0" u="none" strike="noStrike" kern="1200" cap="none" spc="0" baseline="0">
                <a:solidFill>
                  <a:schemeClr val="tx1"/>
                </a:solidFill>
                <a:latin typeface="Rockwell" pitchFamily="0" charset="0"/>
                <a:ea typeface="宋体" pitchFamily="0" charset="0"/>
                <a:cs typeface="Lucida Sans" pitchFamily="0" charset="0"/>
              </a:rPr>
              <a:t>1. EMPLOYEES </a:t>
            </a:r>
            <a:endParaRPr lang="en-US" altLang="zh-CN" sz="2000" b="1"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10000"/>
              </a:lnSpc>
              <a:spcBef>
                <a:spcPts val="1000"/>
              </a:spcBef>
              <a:spcAft>
                <a:spcPts val="0"/>
              </a:spcAft>
              <a:buNone/>
            </a:pPr>
            <a:r>
              <a:rPr lang="en-US" altLang="zh-CN" sz="2000" b="0" i="0" u="sng" strike="noStrike" kern="1200" cap="none" spc="0" baseline="0">
                <a:solidFill>
                  <a:schemeClr val="tx1"/>
                </a:solidFill>
                <a:latin typeface="Rockwell" pitchFamily="0" charset="0"/>
                <a:ea typeface="宋体" pitchFamily="0" charset="0"/>
                <a:cs typeface="Lucida Sans" pitchFamily="0" charset="0"/>
              </a:rPr>
              <a:t> Self-Improvement</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Employees use performance feedback to identify areas for personal growth and development .</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10000"/>
              </a:lnSpc>
              <a:spcBef>
                <a:spcPts val="1000"/>
              </a:spcBef>
              <a:spcAft>
                <a:spcPts val="0"/>
              </a:spcAft>
              <a:buNone/>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 </a:t>
            </a:r>
            <a:r>
              <a:rPr lang="en-US" altLang="zh-CN" sz="2000" b="0" i="0" u="sng" strike="noStrike" kern="1200" cap="none" spc="0" baseline="0">
                <a:solidFill>
                  <a:schemeClr val="tx1"/>
                </a:solidFill>
                <a:latin typeface="Rockwell" pitchFamily="0" charset="0"/>
                <a:ea typeface="宋体" pitchFamily="0" charset="0"/>
                <a:cs typeface="Lucida Sans" pitchFamily="0" charset="0"/>
              </a:rPr>
              <a:t>Career Development</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Insights from performance evaluations help employees set career goals and pursue professional development opportunities.</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10000"/>
              </a:lnSpc>
              <a:spcBef>
                <a:spcPts val="1000"/>
              </a:spcBef>
              <a:spcAft>
                <a:spcPts val="0"/>
              </a:spcAft>
              <a:buNone/>
            </a:pPr>
            <a:r>
              <a:rPr lang="en-US" altLang="zh-CN" sz="2000" b="1" i="0" u="none" strike="noStrike" kern="1200" cap="none" spc="0" baseline="0">
                <a:solidFill>
                  <a:schemeClr val="tx1"/>
                </a:solidFill>
                <a:latin typeface="Rockwell" pitchFamily="0" charset="0"/>
                <a:ea typeface="宋体" pitchFamily="0" charset="0"/>
                <a:cs typeface="Lucida Sans" pitchFamily="0" charset="0"/>
              </a:rPr>
              <a:t>2. MANAGERS AND SUPERVISORS </a:t>
            </a:r>
            <a:endParaRPr lang="en-US" altLang="zh-CN" sz="2000" b="1"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10000"/>
              </a:lnSpc>
              <a:spcBef>
                <a:spcPts val="1000"/>
              </a:spcBef>
              <a:spcAft>
                <a:spcPts val="0"/>
              </a:spcAft>
              <a:buNone/>
            </a:pPr>
            <a:r>
              <a:rPr lang="en-US" altLang="zh-CN" sz="2000" b="0" i="0" u="sng" strike="noStrike" kern="1200" cap="none" spc="0" baseline="0">
                <a:solidFill>
                  <a:schemeClr val="tx1"/>
                </a:solidFill>
                <a:latin typeface="Rockwell" pitchFamily="0" charset="0"/>
                <a:ea typeface="宋体" pitchFamily="0" charset="0"/>
                <a:cs typeface="Lucida Sans" pitchFamily="0" charset="0"/>
              </a:rPr>
              <a:t>Performance Management</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Managers use performance data to assess employee contributions, set performance expectations, and make decisions about promotions, raises, and disciplinary actions.</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457200" indent="-457200" algn="l">
              <a:lnSpc>
                <a:spcPct val="110000"/>
              </a:lnSpc>
              <a:spcBef>
                <a:spcPts val="1000"/>
              </a:spcBef>
              <a:spcAft>
                <a:spcPts val="0"/>
              </a:spcAft>
              <a:buFontTx/>
              <a:buAutoNum type="arabicPeriod"/>
            </a:pPr>
            <a:endParaRPr lang="zh-CN" altLang="en-US" sz="20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77584634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29" name="文本框"/>
          <p:cNvSpPr>
            <a:spLocks noGrp="1"/>
          </p:cNvSpPr>
          <p:nvPr>
            <p:ph type="body" idx="1"/>
          </p:nvPr>
        </p:nvSpPr>
        <p:spPr>
          <a:xfrm rot="0">
            <a:off x="913795" y="584462"/>
            <a:ext cx="10353762" cy="56560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sng" strike="noStrike" kern="1200" cap="none" spc="0" baseline="0">
                <a:solidFill>
                  <a:schemeClr val="tx1"/>
                </a:solidFill>
                <a:latin typeface="Rockwell" pitchFamily="0" charset="0"/>
                <a:ea typeface="宋体" pitchFamily="0" charset="0"/>
                <a:cs typeface="Lucida Sans" pitchFamily="0" charset="0"/>
              </a:rPr>
              <a:t>Coaching and Support</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Performance evaluations help managers provide targeted coaching and support to help employees improve and succeed.</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Rockwell" pitchFamily="0" charset="0"/>
                <a:ea typeface="宋体" pitchFamily="0" charset="0"/>
                <a:cs typeface="Lucida Sans" pitchFamily="0" charset="0"/>
              </a:rPr>
              <a:t>3.</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a:t>
            </a:r>
            <a:r>
              <a:rPr lang="en-US" altLang="zh-CN" sz="2000" b="1" i="0" u="none" strike="noStrike" kern="1200" cap="none" spc="0" baseline="0">
                <a:solidFill>
                  <a:schemeClr val="tx1"/>
                </a:solidFill>
                <a:latin typeface="Rockwell" pitchFamily="0" charset="0"/>
                <a:ea typeface="宋体" pitchFamily="0" charset="0"/>
                <a:cs typeface="Lucida Sans" pitchFamily="0" charset="0"/>
              </a:rPr>
              <a:t>HUMAN RESOURCES (HR) DEPARTMENT </a:t>
            </a:r>
            <a:endParaRPr lang="en-US" altLang="zh-CN" sz="2000" b="1"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sng" strike="noStrike" kern="1200" cap="none" spc="0" baseline="0">
                <a:solidFill>
                  <a:schemeClr val="tx1"/>
                </a:solidFill>
                <a:latin typeface="Rockwell" pitchFamily="0" charset="0"/>
                <a:ea typeface="宋体" pitchFamily="0" charset="0"/>
                <a:cs typeface="Lucida Sans" pitchFamily="0" charset="0"/>
              </a:rPr>
              <a:t>Talent Management</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HR uses performance data for workforce planning, talent acquisition, and succession planning.</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sng" strike="noStrike" kern="1200" cap="none" spc="0" baseline="0">
                <a:solidFill>
                  <a:schemeClr val="tx1"/>
                </a:solidFill>
                <a:latin typeface="Rockwell" pitchFamily="0" charset="0"/>
                <a:ea typeface="宋体" pitchFamily="0" charset="0"/>
                <a:cs typeface="Lucida Sans" pitchFamily="0" charset="0"/>
              </a:rPr>
              <a:t>Training and Development</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Identifying skill gaps and performance issues enables HR to design and implement training programs.</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Rockwell" pitchFamily="0" charset="0"/>
                <a:ea typeface="宋体" pitchFamily="0" charset="0"/>
                <a:cs typeface="Lucida Sans" pitchFamily="0" charset="0"/>
              </a:rPr>
              <a:t>4. SENIOR LEADERSHIO AND EXECUTIVES</a:t>
            </a:r>
            <a:endParaRPr lang="en-US" altLang="zh-CN" sz="2000" b="1"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sng" strike="noStrike" kern="1200" cap="none" spc="0" baseline="0">
                <a:solidFill>
                  <a:schemeClr val="tx1"/>
                </a:solidFill>
                <a:latin typeface="Rockwell" pitchFamily="0" charset="0"/>
                <a:ea typeface="宋体" pitchFamily="0" charset="0"/>
                <a:cs typeface="Lucida Sans" pitchFamily="0" charset="0"/>
              </a:rPr>
              <a:t>Strategic Planning</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Performance metrics provide insights into how well organizational goals are being met and where strategic adjustments may be needed.</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sng" strike="noStrike" kern="1200" cap="none" spc="0" baseline="0">
                <a:solidFill>
                  <a:schemeClr val="tx1"/>
                </a:solidFill>
                <a:latin typeface="Rockwell" pitchFamily="0" charset="0"/>
                <a:ea typeface="宋体" pitchFamily="0" charset="0"/>
                <a:cs typeface="Lucida Sans" pitchFamily="0" charset="0"/>
              </a:rPr>
              <a:t>Resource Allocation</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Executives use performance data to make decisions about resource allocation and investment in various departments or projects.</a:t>
            </a:r>
            <a:endParaRPr lang="zh-CN" altLang="en-US" sz="20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9477248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913795" y="84840"/>
            <a:ext cx="10353762" cy="200790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OUR SOLUTION AND ITS VALUE PROPOSITION</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31" name="文本框"/>
          <p:cNvSpPr>
            <a:spLocks noGrp="1"/>
          </p:cNvSpPr>
          <p:nvPr>
            <p:ph type="body" idx="1"/>
          </p:nvPr>
        </p:nvSpPr>
        <p:spPr>
          <a:xfrm rot="0">
            <a:off x="913795" y="1866507"/>
            <a:ext cx="10353762" cy="4128939"/>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Rockwell" pitchFamily="0" charset="0"/>
                <a:ea typeface="宋体" pitchFamily="0" charset="0"/>
                <a:cs typeface="Lucida Sans" pitchFamily="0" charset="0"/>
              </a:rPr>
              <a:t>Filtering </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employee</a:t>
            </a:r>
            <a:r>
              <a:rPr lang="en-US" altLang="zh-CN" sz="2000" b="1" i="0" u="none" strike="noStrike" kern="1200" cap="none" spc="0" baseline="0">
                <a:solidFill>
                  <a:schemeClr val="tx1"/>
                </a:solidFill>
                <a:latin typeface="Rockwell" pitchFamily="0" charset="0"/>
                <a:ea typeface="宋体" pitchFamily="0" charset="0"/>
                <a:cs typeface="Lucida Sans" pitchFamily="0" charset="0"/>
              </a:rPr>
              <a:t> </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performance involves sorting and analyzing performance data to make informed decisions about employee management, development, and rewards</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Rockwell" pitchFamily="0" charset="0"/>
                <a:ea typeface="宋体" pitchFamily="0" charset="0"/>
                <a:cs typeface="Lucida Sans" pitchFamily="0" charset="0"/>
              </a:rPr>
              <a:t>Conditional formatting</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 applied to employee performance data, it can help quickly identify trends, outliers, and areas needing attention. Here’s how to apply conditional formatting to employee performance data.</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Rockwell" pitchFamily="0" charset="0"/>
                <a:ea typeface="宋体" pitchFamily="0" charset="0"/>
                <a:cs typeface="Lucida Sans" pitchFamily="0" charset="0"/>
              </a:rPr>
              <a:t>Pivot table </a:t>
            </a:r>
            <a:r>
              <a:rPr lang="en-US" altLang="zh-CN" sz="2000" b="0" i="0" u="none" strike="noStrike" kern="1200" cap="none" spc="0" baseline="0">
                <a:solidFill>
                  <a:schemeClr val="tx1"/>
                </a:solidFill>
                <a:latin typeface="Rockwell" pitchFamily="0" charset="0"/>
                <a:ea typeface="宋体" pitchFamily="0" charset="0"/>
                <a:cs typeface="Lucida Sans" pitchFamily="0" charset="0"/>
              </a:rPr>
              <a:t>to analyze employee performance data can provide valuable insights and help you summarize, analyze, and present performance information effectively</a:t>
            </a:r>
            <a:endParaRPr lang="zh-CN" altLang="en-US" sz="20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41886319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00A12"/>
              <a:srgbClr val="447CB4"/>
            </a:duotone>
          </a:blip>
          <a:stretch/>
        </a:blip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913795" y="141403"/>
            <a:ext cx="10353762" cy="9253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3400" b="1" i="0" u="none" strike="noStrike" kern="1200" cap="all" spc="0" baseline="0">
                <a:solidFill>
                  <a:schemeClr val="tx1"/>
                </a:solidFill>
                <a:latin typeface="Bookman Old Style" pitchFamily="0" charset="0"/>
                <a:ea typeface="宋体" pitchFamily="0" charset="0"/>
                <a:cs typeface="Lucida Sans" pitchFamily="0" charset="0"/>
              </a:rPr>
              <a:t>DATASET DESCRIPTION</a:t>
            </a:r>
            <a:endParaRPr lang="zh-CN" altLang="en-US" sz="3400" b="1" i="0" u="none" strike="noStrike" kern="1200" cap="all" spc="0" baseline="0">
              <a:solidFill>
                <a:schemeClr val="tx1"/>
              </a:solidFill>
              <a:latin typeface="Bookman Old Style" pitchFamily="0" charset="0"/>
              <a:ea typeface="宋体" pitchFamily="0" charset="0"/>
              <a:cs typeface="Lucida Sans" pitchFamily="0" charset="0"/>
            </a:endParaRPr>
          </a:p>
        </p:txBody>
      </p:sp>
      <p:sp>
        <p:nvSpPr>
          <p:cNvPr id="33" name="文本框"/>
          <p:cNvSpPr>
            <a:spLocks noGrp="1"/>
          </p:cNvSpPr>
          <p:nvPr>
            <p:ph type="body" idx="1"/>
          </p:nvPr>
        </p:nvSpPr>
        <p:spPr>
          <a:xfrm rot="0">
            <a:off x="913795" y="1338605"/>
            <a:ext cx="10353762" cy="445259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Employee data set – Kaggle</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26features</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Feature - 9 feature </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Employee id </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Gender - male, female </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Performance </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Business unit </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Name </a:t>
            </a:r>
            <a:endParaRPr lang="en-US" altLang="zh-CN" sz="2000" b="0" i="0" u="none" strike="noStrike" kern="1200" cap="none" spc="0" baseline="0">
              <a:solidFill>
                <a:schemeClr val="tx1"/>
              </a:solidFill>
              <a:latin typeface="Rockwell" pitchFamily="0" charset="0"/>
              <a:ea typeface="宋体" pitchFamily="0" charset="0"/>
              <a:cs typeface="Lucida Sans" pitchFamily="0" charset="0"/>
            </a:endParaRPr>
          </a:p>
          <a:p>
            <a:pPr marL="228600" indent="-228600" algn="l">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Rockwell" pitchFamily="0" charset="0"/>
                <a:ea typeface="宋体" pitchFamily="0" charset="0"/>
                <a:cs typeface="Lucida Sans" pitchFamily="0" charset="0"/>
              </a:rPr>
              <a:t>Rating - numerical</a:t>
            </a:r>
            <a:endParaRPr lang="zh-CN" altLang="en-US" sz="2000" b="0" i="0" u="none" strike="noStrike" kern="1200" cap="none" spc="0" baseline="0">
              <a:solidFill>
                <a:schemeClr val="tx1"/>
              </a:solidFill>
              <a:latin typeface="Rockwell" pitchFamily="0" charset="0"/>
              <a:ea typeface="宋体" pitchFamily="0" charset="0"/>
              <a:cs typeface="Lucida Sans" pitchFamily="0" charset="0"/>
            </a:endParaRPr>
          </a:p>
        </p:txBody>
      </p:sp>
    </p:spTree>
    <p:extLst>
      <p:ext uri="{BB962C8B-B14F-4D97-AF65-F5344CB8AC3E}">
        <p14:creationId xmlns:p14="http://schemas.microsoft.com/office/powerpoint/2010/main" val="1825814555"/>
      </p:ext>
    </p:extLst>
  </p:cSld>
  <p:clrMapOvr>
    <a:masterClrMapping/>
  </p:clrMapOvr>
</p:sld>
</file>

<file path=ppt/theme/theme1.xml><?xml version="1.0" encoding="utf-8"?>
<a:theme xmlns:a="http://schemas.openxmlformats.org/drawingml/2006/main" name="Damask">
  <a:themeElements>
    <a:clrScheme name="Damask">
      <a:dk1>
        <a:srgbClr val="FFFFFF"/>
      </a:dk1>
      <a:lt1>
        <a:srgbClr val="000000"/>
      </a:lt1>
      <a:dk2>
        <a:srgbClr val="ABDAFC"/>
      </a:dk2>
      <a:lt2>
        <a:srgbClr val="2A5B7F"/>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
        <a:ea typeface=""/>
        <a:cs typeface=""/>
      </a:majorFont>
      <a:minorFont>
        <a:latin typeface=""/>
        <a:ea typeface=""/>
        <a:cs typeface=""/>
      </a:minorFont>
    </a:fontScheme>
    <a:fmtScheme name="Damask">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175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tata harilegasri</dc:creator>
  <cp:lastModifiedBy>root</cp:lastModifiedBy>
  <cp:revision>1</cp:revision>
  <dcterms:created xsi:type="dcterms:W3CDTF">2024-08-30T06:42:20Z</dcterms:created>
  <dcterms:modified xsi:type="dcterms:W3CDTF">2024-08-31T01:42:12Z</dcterms:modified>
</cp:coreProperties>
</file>