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B35B59-AA55-844D-9C36-B35F5B5023FE}" v="10" dt="2024-06-12T20:35:50.0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5"/>
    <p:restoredTop sz="94710"/>
  </p:normalViewPr>
  <p:slideViewPr>
    <p:cSldViewPr snapToGrid="0">
      <p:cViewPr varScale="1">
        <p:scale>
          <a:sx n="116" d="100"/>
          <a:sy n="116" d="100"/>
        </p:scale>
        <p:origin x="192"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mjeet kumar" userId="ae0d45439e051edd" providerId="LiveId" clId="{A8B35B59-AA55-844D-9C36-B35F5B5023FE}"/>
    <pc:docChg chg="custSel addSld modSld">
      <pc:chgData name="Priyamjeet kumar" userId="ae0d45439e051edd" providerId="LiveId" clId="{A8B35B59-AA55-844D-9C36-B35F5B5023FE}" dt="2024-06-12T20:36:02.351" v="2999" actId="14100"/>
      <pc:docMkLst>
        <pc:docMk/>
      </pc:docMkLst>
      <pc:sldChg chg="addSp modSp mod">
        <pc:chgData name="Priyamjeet kumar" userId="ae0d45439e051edd" providerId="LiveId" clId="{A8B35B59-AA55-844D-9C36-B35F5B5023FE}" dt="2024-06-12T18:24:10.642" v="313" actId="20577"/>
        <pc:sldMkLst>
          <pc:docMk/>
          <pc:sldMk cId="290374784" sldId="260"/>
        </pc:sldMkLst>
        <pc:spChg chg="mod">
          <ac:chgData name="Priyamjeet kumar" userId="ae0d45439e051edd" providerId="LiveId" clId="{A8B35B59-AA55-844D-9C36-B35F5B5023FE}" dt="2024-06-12T18:17:34.739" v="1" actId="14100"/>
          <ac:spMkLst>
            <pc:docMk/>
            <pc:sldMk cId="290374784" sldId="260"/>
            <ac:spMk id="2" creationId="{53CE17D0-C37F-A02C-957D-97D89088C72D}"/>
          </ac:spMkLst>
        </pc:spChg>
        <pc:spChg chg="mod">
          <ac:chgData name="Priyamjeet kumar" userId="ae0d45439e051edd" providerId="LiveId" clId="{A8B35B59-AA55-844D-9C36-B35F5B5023FE}" dt="2024-06-12T18:24:10.642" v="313" actId="20577"/>
          <ac:spMkLst>
            <pc:docMk/>
            <pc:sldMk cId="290374784" sldId="260"/>
            <ac:spMk id="3" creationId="{A50318D0-16C4-FA8D-7167-C26B5D8A96DB}"/>
          </ac:spMkLst>
        </pc:spChg>
        <pc:picChg chg="add mod">
          <ac:chgData name="Priyamjeet kumar" userId="ae0d45439e051edd" providerId="LiveId" clId="{A8B35B59-AA55-844D-9C36-B35F5B5023FE}" dt="2024-06-12T18:23:24.963" v="298" actId="1076"/>
          <ac:picMkLst>
            <pc:docMk/>
            <pc:sldMk cId="290374784" sldId="260"/>
            <ac:picMk id="5" creationId="{DEA349ED-3267-C4EF-BB27-FF8F43C14D74}"/>
          </ac:picMkLst>
        </pc:picChg>
        <pc:picChg chg="add mod">
          <ac:chgData name="Priyamjeet kumar" userId="ae0d45439e051edd" providerId="LiveId" clId="{A8B35B59-AA55-844D-9C36-B35F5B5023FE}" dt="2024-06-12T18:24:01.980" v="308" actId="14100"/>
          <ac:picMkLst>
            <pc:docMk/>
            <pc:sldMk cId="290374784" sldId="260"/>
            <ac:picMk id="7" creationId="{E9D4DB35-FCC8-EE53-7734-A0D49D80F83B}"/>
          </ac:picMkLst>
        </pc:picChg>
      </pc:sldChg>
      <pc:sldChg chg="addSp modSp new mod">
        <pc:chgData name="Priyamjeet kumar" userId="ae0d45439e051edd" providerId="LiveId" clId="{A8B35B59-AA55-844D-9C36-B35F5B5023FE}" dt="2024-06-12T20:36:02.351" v="2999" actId="14100"/>
        <pc:sldMkLst>
          <pc:docMk/>
          <pc:sldMk cId="3592524562" sldId="261"/>
        </pc:sldMkLst>
        <pc:spChg chg="mod">
          <ac:chgData name="Priyamjeet kumar" userId="ae0d45439e051edd" providerId="LiveId" clId="{A8B35B59-AA55-844D-9C36-B35F5B5023FE}" dt="2024-06-12T18:31:24.539" v="696" actId="14100"/>
          <ac:spMkLst>
            <pc:docMk/>
            <pc:sldMk cId="3592524562" sldId="261"/>
            <ac:spMk id="2" creationId="{C4F91FEF-7BAD-041B-0808-4F15F1CEF6A0}"/>
          </ac:spMkLst>
        </pc:spChg>
        <pc:spChg chg="mod">
          <ac:chgData name="Priyamjeet kumar" userId="ae0d45439e051edd" providerId="LiveId" clId="{A8B35B59-AA55-844D-9C36-B35F5B5023FE}" dt="2024-06-12T20:35:15.042" v="2993" actId="20577"/>
          <ac:spMkLst>
            <pc:docMk/>
            <pc:sldMk cId="3592524562" sldId="261"/>
            <ac:spMk id="3" creationId="{48D33ECD-7A93-1F1D-FC6E-B0322ADE4482}"/>
          </ac:spMkLst>
        </pc:spChg>
        <pc:picChg chg="add mod">
          <ac:chgData name="Priyamjeet kumar" userId="ae0d45439e051edd" providerId="LiveId" clId="{A8B35B59-AA55-844D-9C36-B35F5B5023FE}" dt="2024-06-12T20:32:23.735" v="2836" actId="1076"/>
          <ac:picMkLst>
            <pc:docMk/>
            <pc:sldMk cId="3592524562" sldId="261"/>
            <ac:picMk id="5" creationId="{34536B78-5689-93DF-03BF-7FF13C9CCEEB}"/>
          </ac:picMkLst>
        </pc:picChg>
        <pc:picChg chg="add mod">
          <ac:chgData name="Priyamjeet kumar" userId="ae0d45439e051edd" providerId="LiveId" clId="{A8B35B59-AA55-844D-9C36-B35F5B5023FE}" dt="2024-06-12T20:36:02.351" v="2999" actId="14100"/>
          <ac:picMkLst>
            <pc:docMk/>
            <pc:sldMk cId="3592524562" sldId="261"/>
            <ac:picMk id="7" creationId="{BAAC36B2-5C7E-EB89-82B8-116416C99F20}"/>
          </ac:picMkLst>
        </pc:picChg>
      </pc:sldChg>
      <pc:sldChg chg="addSp modSp new mod">
        <pc:chgData name="Priyamjeet kumar" userId="ae0d45439e051edd" providerId="LiveId" clId="{A8B35B59-AA55-844D-9C36-B35F5B5023FE}" dt="2024-06-12T19:14:16.670" v="1126" actId="20577"/>
        <pc:sldMkLst>
          <pc:docMk/>
          <pc:sldMk cId="756423600" sldId="262"/>
        </pc:sldMkLst>
        <pc:spChg chg="mod">
          <ac:chgData name="Priyamjeet kumar" userId="ae0d45439e051edd" providerId="LiveId" clId="{A8B35B59-AA55-844D-9C36-B35F5B5023FE}" dt="2024-06-12T19:06:51.885" v="742" actId="14100"/>
          <ac:spMkLst>
            <pc:docMk/>
            <pc:sldMk cId="756423600" sldId="262"/>
            <ac:spMk id="2" creationId="{2C97BB4D-750C-3CF8-B105-CB1BDAE5A152}"/>
          </ac:spMkLst>
        </pc:spChg>
        <pc:spChg chg="mod">
          <ac:chgData name="Priyamjeet kumar" userId="ae0d45439e051edd" providerId="LiveId" clId="{A8B35B59-AA55-844D-9C36-B35F5B5023FE}" dt="2024-06-12T19:14:16.670" v="1126" actId="20577"/>
          <ac:spMkLst>
            <pc:docMk/>
            <pc:sldMk cId="756423600" sldId="262"/>
            <ac:spMk id="3" creationId="{8B77D01D-5C7E-D2F5-6B1F-28D4944E4618}"/>
          </ac:spMkLst>
        </pc:spChg>
        <pc:picChg chg="add mod">
          <ac:chgData name="Priyamjeet kumar" userId="ae0d45439e051edd" providerId="LiveId" clId="{A8B35B59-AA55-844D-9C36-B35F5B5023FE}" dt="2024-06-12T19:12:43.808" v="1106" actId="14100"/>
          <ac:picMkLst>
            <pc:docMk/>
            <pc:sldMk cId="756423600" sldId="262"/>
            <ac:picMk id="5" creationId="{589FCBE5-259E-B081-28B4-20DD2D939CD2}"/>
          </ac:picMkLst>
        </pc:picChg>
        <pc:picChg chg="add mod">
          <ac:chgData name="Priyamjeet kumar" userId="ae0d45439e051edd" providerId="LiveId" clId="{A8B35B59-AA55-844D-9C36-B35F5B5023FE}" dt="2024-06-12T19:13:53.591" v="1117" actId="14100"/>
          <ac:picMkLst>
            <pc:docMk/>
            <pc:sldMk cId="756423600" sldId="262"/>
            <ac:picMk id="7" creationId="{74005482-34E7-8C4D-AAAF-8DA6EEB02634}"/>
          </ac:picMkLst>
        </pc:picChg>
      </pc:sldChg>
      <pc:sldChg chg="addSp modSp new mod setBg">
        <pc:chgData name="Priyamjeet kumar" userId="ae0d45439e051edd" providerId="LiveId" clId="{A8B35B59-AA55-844D-9C36-B35F5B5023FE}" dt="2024-06-12T19:29:51.336" v="2189" actId="20577"/>
        <pc:sldMkLst>
          <pc:docMk/>
          <pc:sldMk cId="1899429822" sldId="263"/>
        </pc:sldMkLst>
        <pc:spChg chg="mod">
          <ac:chgData name="Priyamjeet kumar" userId="ae0d45439e051edd" providerId="LiveId" clId="{A8B35B59-AA55-844D-9C36-B35F5B5023FE}" dt="2024-06-12T19:22:55.131" v="1713" actId="207"/>
          <ac:spMkLst>
            <pc:docMk/>
            <pc:sldMk cId="1899429822" sldId="263"/>
            <ac:spMk id="2" creationId="{60EC18E9-4337-DA9E-861E-5DB8E6D64125}"/>
          </ac:spMkLst>
        </pc:spChg>
        <pc:spChg chg="mod">
          <ac:chgData name="Priyamjeet kumar" userId="ae0d45439e051edd" providerId="LiveId" clId="{A8B35B59-AA55-844D-9C36-B35F5B5023FE}" dt="2024-06-12T19:29:51.336" v="2189" actId="20577"/>
          <ac:spMkLst>
            <pc:docMk/>
            <pc:sldMk cId="1899429822" sldId="263"/>
            <ac:spMk id="3" creationId="{DC04D0CC-B966-C6BE-EF01-06C6A3055DEA}"/>
          </ac:spMkLst>
        </pc:spChg>
        <pc:spChg chg="add">
          <ac:chgData name="Priyamjeet kumar" userId="ae0d45439e051edd" providerId="LiveId" clId="{A8B35B59-AA55-844D-9C36-B35F5B5023FE}" dt="2024-06-12T19:22:10.660" v="1696" actId="26606"/>
          <ac:spMkLst>
            <pc:docMk/>
            <pc:sldMk cId="1899429822" sldId="263"/>
            <ac:spMk id="10" creationId="{C2E4E997-8672-4FFD-B8EC-9932A8E4714B}"/>
          </ac:spMkLst>
        </pc:spChg>
        <pc:grpChg chg="add">
          <ac:chgData name="Priyamjeet kumar" userId="ae0d45439e051edd" providerId="LiveId" clId="{A8B35B59-AA55-844D-9C36-B35F5B5023FE}" dt="2024-06-12T19:22:10.660" v="1696" actId="26606"/>
          <ac:grpSpMkLst>
            <pc:docMk/>
            <pc:sldMk cId="1899429822" sldId="263"/>
            <ac:grpSpMk id="14" creationId="{453E4DEE-E996-40F8-8635-0FF43D7348F9}"/>
          </ac:grpSpMkLst>
        </pc:grpChg>
        <pc:picChg chg="add mod">
          <ac:chgData name="Priyamjeet kumar" userId="ae0d45439e051edd" providerId="LiveId" clId="{A8B35B59-AA55-844D-9C36-B35F5B5023FE}" dt="2024-06-12T19:23:06.247" v="1715" actId="14100"/>
          <ac:picMkLst>
            <pc:docMk/>
            <pc:sldMk cId="1899429822" sldId="263"/>
            <ac:picMk id="5" creationId="{720DDC52-C980-49D7-42D0-827CC7B5B131}"/>
          </ac:picMkLst>
        </pc:picChg>
        <pc:picChg chg="add">
          <ac:chgData name="Priyamjeet kumar" userId="ae0d45439e051edd" providerId="LiveId" clId="{A8B35B59-AA55-844D-9C36-B35F5B5023FE}" dt="2024-06-12T19:22:10.660" v="1696" actId="26606"/>
          <ac:picMkLst>
            <pc:docMk/>
            <pc:sldMk cId="1899429822" sldId="263"/>
            <ac:picMk id="12" creationId="{FE6BA9E6-1D9E-4D30-B528-D49FA1342E4E}"/>
          </ac:picMkLst>
        </pc:picChg>
      </pc:sldChg>
      <pc:sldChg chg="addSp modSp new mod">
        <pc:chgData name="Priyamjeet kumar" userId="ae0d45439e051edd" providerId="LiveId" clId="{A8B35B59-AA55-844D-9C36-B35F5B5023FE}" dt="2024-06-12T19:30:02.303" v="2190" actId="20577"/>
        <pc:sldMkLst>
          <pc:docMk/>
          <pc:sldMk cId="1624700006" sldId="264"/>
        </pc:sldMkLst>
        <pc:spChg chg="mod">
          <ac:chgData name="Priyamjeet kumar" userId="ae0d45439e051edd" providerId="LiveId" clId="{A8B35B59-AA55-844D-9C36-B35F5B5023FE}" dt="2024-06-12T19:23:54.980" v="1765" actId="14100"/>
          <ac:spMkLst>
            <pc:docMk/>
            <pc:sldMk cId="1624700006" sldId="264"/>
            <ac:spMk id="2" creationId="{FAEFCE17-F8EA-26DF-1F82-91EF73E0486A}"/>
          </ac:spMkLst>
        </pc:spChg>
        <pc:spChg chg="mod">
          <ac:chgData name="Priyamjeet kumar" userId="ae0d45439e051edd" providerId="LiveId" clId="{A8B35B59-AA55-844D-9C36-B35F5B5023FE}" dt="2024-06-12T19:30:02.303" v="2190" actId="20577"/>
          <ac:spMkLst>
            <pc:docMk/>
            <pc:sldMk cId="1624700006" sldId="264"/>
            <ac:spMk id="3" creationId="{6810BC9B-BDEE-1353-7545-BA8995A027C8}"/>
          </ac:spMkLst>
        </pc:spChg>
        <pc:picChg chg="add mod">
          <ac:chgData name="Priyamjeet kumar" userId="ae0d45439e051edd" providerId="LiveId" clId="{A8B35B59-AA55-844D-9C36-B35F5B5023FE}" dt="2024-06-12T19:28:21.983" v="2132" actId="1076"/>
          <ac:picMkLst>
            <pc:docMk/>
            <pc:sldMk cId="1624700006" sldId="264"/>
            <ac:picMk id="5" creationId="{CC24CB07-71DA-E211-77DB-B1B6FC8CD03E}"/>
          </ac:picMkLst>
        </pc:picChg>
      </pc:sldChg>
      <pc:sldChg chg="addSp modSp new mod setBg">
        <pc:chgData name="Priyamjeet kumar" userId="ae0d45439e051edd" providerId="LiveId" clId="{A8B35B59-AA55-844D-9C36-B35F5B5023FE}" dt="2024-06-12T19:35:40.870" v="2714" actId="14100"/>
        <pc:sldMkLst>
          <pc:docMk/>
          <pc:sldMk cId="1368258938" sldId="265"/>
        </pc:sldMkLst>
        <pc:spChg chg="mod">
          <ac:chgData name="Priyamjeet kumar" userId="ae0d45439e051edd" providerId="LiveId" clId="{A8B35B59-AA55-844D-9C36-B35F5B5023FE}" dt="2024-06-12T19:35:24.937" v="2712" actId="207"/>
          <ac:spMkLst>
            <pc:docMk/>
            <pc:sldMk cId="1368258938" sldId="265"/>
            <ac:spMk id="2" creationId="{C0B4100F-8B0D-D227-B5B0-F94B47E0AD91}"/>
          </ac:spMkLst>
        </pc:spChg>
        <pc:spChg chg="mod">
          <ac:chgData name="Priyamjeet kumar" userId="ae0d45439e051edd" providerId="LiveId" clId="{A8B35B59-AA55-844D-9C36-B35F5B5023FE}" dt="2024-06-12T19:35:03.703" v="2710" actId="26606"/>
          <ac:spMkLst>
            <pc:docMk/>
            <pc:sldMk cId="1368258938" sldId="265"/>
            <ac:spMk id="3" creationId="{DC4FDD8A-4959-530B-7A67-49B0E7E475F5}"/>
          </ac:spMkLst>
        </pc:spChg>
        <pc:spChg chg="add">
          <ac:chgData name="Priyamjeet kumar" userId="ae0d45439e051edd" providerId="LiveId" clId="{A8B35B59-AA55-844D-9C36-B35F5B5023FE}" dt="2024-06-12T19:35:03.703" v="2710" actId="26606"/>
          <ac:spMkLst>
            <pc:docMk/>
            <pc:sldMk cId="1368258938" sldId="265"/>
            <ac:spMk id="10" creationId="{C2E4E997-8672-4FFD-B8EC-9932A8E4714B}"/>
          </ac:spMkLst>
        </pc:spChg>
        <pc:grpChg chg="add">
          <ac:chgData name="Priyamjeet kumar" userId="ae0d45439e051edd" providerId="LiveId" clId="{A8B35B59-AA55-844D-9C36-B35F5B5023FE}" dt="2024-06-12T19:35:03.703" v="2710" actId="26606"/>
          <ac:grpSpMkLst>
            <pc:docMk/>
            <pc:sldMk cId="1368258938" sldId="265"/>
            <ac:grpSpMk id="14" creationId="{453E4DEE-E996-40F8-8635-0FF43D7348F9}"/>
          </ac:grpSpMkLst>
        </pc:grpChg>
        <pc:picChg chg="add mod">
          <ac:chgData name="Priyamjeet kumar" userId="ae0d45439e051edd" providerId="LiveId" clId="{A8B35B59-AA55-844D-9C36-B35F5B5023FE}" dt="2024-06-12T19:35:40.870" v="2714" actId="14100"/>
          <ac:picMkLst>
            <pc:docMk/>
            <pc:sldMk cId="1368258938" sldId="265"/>
            <ac:picMk id="5" creationId="{4D2FCEF7-E097-9A15-B6B6-42A42A554A39}"/>
          </ac:picMkLst>
        </pc:picChg>
        <pc:picChg chg="add">
          <ac:chgData name="Priyamjeet kumar" userId="ae0d45439e051edd" providerId="LiveId" clId="{A8B35B59-AA55-844D-9C36-B35F5B5023FE}" dt="2024-06-12T19:35:03.703" v="2710" actId="26606"/>
          <ac:picMkLst>
            <pc:docMk/>
            <pc:sldMk cId="1368258938" sldId="265"/>
            <ac:picMk id="12" creationId="{FE6BA9E6-1D9E-4D30-B528-D49FA1342E4E}"/>
          </ac:picMkLst>
        </pc:picChg>
      </pc:sldChg>
      <pc:sldChg chg="modSp new mod">
        <pc:chgData name="Priyamjeet kumar" userId="ae0d45439e051edd" providerId="LiveId" clId="{A8B35B59-AA55-844D-9C36-B35F5B5023FE}" dt="2024-06-12T20:29:14.455" v="2756" actId="20577"/>
        <pc:sldMkLst>
          <pc:docMk/>
          <pc:sldMk cId="3328376079" sldId="266"/>
        </pc:sldMkLst>
        <pc:spChg chg="mod">
          <ac:chgData name="Priyamjeet kumar" userId="ae0d45439e051edd" providerId="LiveId" clId="{A8B35B59-AA55-844D-9C36-B35F5B5023FE}" dt="2024-06-12T20:23:49.466" v="2753" actId="115"/>
          <ac:spMkLst>
            <pc:docMk/>
            <pc:sldMk cId="3328376079" sldId="266"/>
            <ac:spMk id="2" creationId="{9ED2E4CE-42AC-3E93-F7D8-E84B5D6AF37A}"/>
          </ac:spMkLst>
        </pc:spChg>
        <pc:spChg chg="mod">
          <ac:chgData name="Priyamjeet kumar" userId="ae0d45439e051edd" providerId="LiveId" clId="{A8B35B59-AA55-844D-9C36-B35F5B5023FE}" dt="2024-06-12T20:29:14.455" v="2756" actId="20577"/>
          <ac:spMkLst>
            <pc:docMk/>
            <pc:sldMk cId="3328376079" sldId="266"/>
            <ac:spMk id="3" creationId="{136408E1-BEF8-542D-5300-CEBCD6F08589}"/>
          </ac:spMkLst>
        </pc:spChg>
      </pc:sldChg>
      <pc:sldChg chg="addSp modSp new mod setBg">
        <pc:chgData name="Priyamjeet kumar" userId="ae0d45439e051edd" providerId="LiveId" clId="{A8B35B59-AA55-844D-9C36-B35F5B5023FE}" dt="2024-06-12T20:31:20.791" v="2835" actId="207"/>
        <pc:sldMkLst>
          <pc:docMk/>
          <pc:sldMk cId="3268783608" sldId="267"/>
        </pc:sldMkLst>
        <pc:spChg chg="mod">
          <ac:chgData name="Priyamjeet kumar" userId="ae0d45439e051edd" providerId="LiveId" clId="{A8B35B59-AA55-844D-9C36-B35F5B5023FE}" dt="2024-06-12T20:31:20.791" v="2835" actId="207"/>
          <ac:spMkLst>
            <pc:docMk/>
            <pc:sldMk cId="3268783608" sldId="267"/>
            <ac:spMk id="2" creationId="{27EBCC92-DD35-5A2D-1578-1DFB16464F0F}"/>
          </ac:spMkLst>
        </pc:spChg>
        <pc:spChg chg="mod">
          <ac:chgData name="Priyamjeet kumar" userId="ae0d45439e051edd" providerId="LiveId" clId="{A8B35B59-AA55-844D-9C36-B35F5B5023FE}" dt="2024-06-12T20:30:48.259" v="2822" actId="26606"/>
          <ac:spMkLst>
            <pc:docMk/>
            <pc:sldMk cId="3268783608" sldId="267"/>
            <ac:spMk id="3" creationId="{D5FC00E5-7D55-66F0-2AA0-3D4E2F144CB7}"/>
          </ac:spMkLst>
        </pc:spChg>
        <pc:spChg chg="add">
          <ac:chgData name="Priyamjeet kumar" userId="ae0d45439e051edd" providerId="LiveId" clId="{A8B35B59-AA55-844D-9C36-B35F5B5023FE}" dt="2024-06-12T20:30:48.259" v="2822" actId="26606"/>
          <ac:spMkLst>
            <pc:docMk/>
            <pc:sldMk cId="3268783608" sldId="267"/>
            <ac:spMk id="10" creationId="{C2E4E997-8672-4FFD-B8EC-9932A8E4714B}"/>
          </ac:spMkLst>
        </pc:spChg>
        <pc:grpChg chg="add">
          <ac:chgData name="Priyamjeet kumar" userId="ae0d45439e051edd" providerId="LiveId" clId="{A8B35B59-AA55-844D-9C36-B35F5B5023FE}" dt="2024-06-12T20:30:48.259" v="2822" actId="26606"/>
          <ac:grpSpMkLst>
            <pc:docMk/>
            <pc:sldMk cId="3268783608" sldId="267"/>
            <ac:grpSpMk id="14" creationId="{453E4DEE-E996-40F8-8635-0FF43D7348F9}"/>
          </ac:grpSpMkLst>
        </pc:grpChg>
        <pc:picChg chg="add mod">
          <ac:chgData name="Priyamjeet kumar" userId="ae0d45439e051edd" providerId="LiveId" clId="{A8B35B59-AA55-844D-9C36-B35F5B5023FE}" dt="2024-06-12T20:30:48.259" v="2822" actId="26606"/>
          <ac:picMkLst>
            <pc:docMk/>
            <pc:sldMk cId="3268783608" sldId="267"/>
            <ac:picMk id="5" creationId="{98827EC3-61F9-5986-881E-3A3E4A4C47CE}"/>
          </ac:picMkLst>
        </pc:picChg>
        <pc:picChg chg="add">
          <ac:chgData name="Priyamjeet kumar" userId="ae0d45439e051edd" providerId="LiveId" clId="{A8B35B59-AA55-844D-9C36-B35F5B5023FE}" dt="2024-06-12T20:30:48.259" v="2822" actId="26606"/>
          <ac:picMkLst>
            <pc:docMk/>
            <pc:sldMk cId="3268783608" sldId="267"/>
            <ac:picMk id="12" creationId="{FE6BA9E6-1D9E-4D30-B528-D49FA1342E4E}"/>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6/12/24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6/12/24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2B62-AC74-3217-9652-0DE3889360A3}"/>
              </a:ext>
            </a:extLst>
          </p:cNvPr>
          <p:cNvSpPr>
            <a:spLocks noGrp="1"/>
          </p:cNvSpPr>
          <p:nvPr>
            <p:ph type="ctrTitle"/>
          </p:nvPr>
        </p:nvSpPr>
        <p:spPr>
          <a:xfrm>
            <a:off x="1876424" y="1122363"/>
            <a:ext cx="8791575" cy="1655762"/>
          </a:xfrm>
        </p:spPr>
        <p:txBody>
          <a:bodyPr/>
          <a:lstStyle/>
          <a:p>
            <a:r>
              <a:rPr lang="en-US" dirty="0"/>
              <a:t>         </a:t>
            </a:r>
            <a:r>
              <a:rPr lang="en-US" dirty="0">
                <a:solidFill>
                  <a:srgbClr val="FF0000"/>
                </a:solidFill>
              </a:rPr>
              <a:t>FINANCIAL ANALYTICS</a:t>
            </a:r>
          </a:p>
        </p:txBody>
      </p:sp>
      <p:sp>
        <p:nvSpPr>
          <p:cNvPr id="3" name="Subtitle 2">
            <a:extLst>
              <a:ext uri="{FF2B5EF4-FFF2-40B4-BE49-F238E27FC236}">
                <a16:creationId xmlns:a16="http://schemas.microsoft.com/office/drawing/2014/main" id="{AEECC825-0753-F2C8-F7A5-177E963180E5}"/>
              </a:ext>
            </a:extLst>
          </p:cNvPr>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submitted by : </a:t>
            </a:r>
            <a:r>
              <a:rPr lang="en-US" sz="2800" dirty="0" err="1">
                <a:latin typeface="Calibri" panose="020F0502020204030204" pitchFamily="34" charset="0"/>
                <a:cs typeface="Calibri" panose="020F0502020204030204" pitchFamily="34" charset="0"/>
              </a:rPr>
              <a:t>priyamjeet</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kumar</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9891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CE17-F8EA-26DF-1F82-91EF73E0486A}"/>
              </a:ext>
            </a:extLst>
          </p:cNvPr>
          <p:cNvSpPr>
            <a:spLocks noGrp="1"/>
          </p:cNvSpPr>
          <p:nvPr>
            <p:ph type="title"/>
          </p:nvPr>
        </p:nvSpPr>
        <p:spPr>
          <a:xfrm>
            <a:off x="1141413" y="409303"/>
            <a:ext cx="9905998" cy="870857"/>
          </a:xfrm>
        </p:spPr>
        <p:txBody>
          <a:bodyPr/>
          <a:lstStyle/>
          <a:p>
            <a:r>
              <a:rPr lang="en-US" dirty="0"/>
              <a:t>                       </a:t>
            </a:r>
            <a:r>
              <a:rPr lang="en-US" dirty="0">
                <a:solidFill>
                  <a:srgbClr val="FF0000"/>
                </a:solidFill>
              </a:rPr>
              <a:t>TREND ANALYSIS</a:t>
            </a:r>
          </a:p>
        </p:txBody>
      </p:sp>
      <p:sp>
        <p:nvSpPr>
          <p:cNvPr id="3" name="Content Placeholder 2">
            <a:extLst>
              <a:ext uri="{FF2B5EF4-FFF2-40B4-BE49-F238E27FC236}">
                <a16:creationId xmlns:a16="http://schemas.microsoft.com/office/drawing/2014/main" id="{6810BC9B-BDEE-1353-7545-BA8995A027C8}"/>
              </a:ext>
            </a:extLst>
          </p:cNvPr>
          <p:cNvSpPr>
            <a:spLocks noGrp="1"/>
          </p:cNvSpPr>
          <p:nvPr>
            <p:ph idx="1"/>
          </p:nvPr>
        </p:nvSpPr>
        <p:spPr>
          <a:xfrm>
            <a:off x="191590" y="1692166"/>
            <a:ext cx="11678194" cy="4756531"/>
          </a:xfrm>
        </p:spPr>
        <p:txBody>
          <a:bodyPr/>
          <a:lstStyle/>
          <a:p>
            <a:pPr marL="0" indent="0">
              <a:buNone/>
            </a:pPr>
            <a:r>
              <a:rPr lang="en-US" dirty="0"/>
              <a:t>Now the analysis of market cap and quarterly sales over different percentiles depicts that these percentile values provide insights for the distribution of market cap and sales which in turn help us to understand  the typical range and identify significant trends among the different companies.</a:t>
            </a:r>
          </a:p>
          <a:p>
            <a:pPr marL="0" indent="0">
              <a:buNone/>
            </a:pPr>
            <a:endParaRPr lang="en-US" dirty="0"/>
          </a:p>
          <a:p>
            <a:pPr marL="0" indent="0">
              <a:buNone/>
            </a:pPr>
            <a:endParaRPr lang="en-US" dirty="0"/>
          </a:p>
          <a:p>
            <a:pPr marL="0" indent="0">
              <a:buNone/>
            </a:pPr>
            <a:endParaRPr lang="en-US" dirty="0"/>
          </a:p>
        </p:txBody>
      </p:sp>
      <p:pic>
        <p:nvPicPr>
          <p:cNvPr id="5" name="Picture 4" descr="A screenshot of a phone&#10;&#10;Description automatically generated">
            <a:extLst>
              <a:ext uri="{FF2B5EF4-FFF2-40B4-BE49-F238E27FC236}">
                <a16:creationId xmlns:a16="http://schemas.microsoft.com/office/drawing/2014/main" id="{CC24CB07-71DA-E211-77DB-B1B6FC8CD03E}"/>
              </a:ext>
            </a:extLst>
          </p:cNvPr>
          <p:cNvPicPr>
            <a:picLocks noChangeAspect="1"/>
          </p:cNvPicPr>
          <p:nvPr/>
        </p:nvPicPr>
        <p:blipFill>
          <a:blip r:embed="rId2"/>
          <a:stretch>
            <a:fillRect/>
          </a:stretch>
        </p:blipFill>
        <p:spPr>
          <a:xfrm>
            <a:off x="3922762" y="4327634"/>
            <a:ext cx="4800600" cy="1676400"/>
          </a:xfrm>
          <a:prstGeom prst="rect">
            <a:avLst/>
          </a:prstGeom>
        </p:spPr>
      </p:pic>
    </p:spTree>
    <p:extLst>
      <p:ext uri="{BB962C8B-B14F-4D97-AF65-F5344CB8AC3E}">
        <p14:creationId xmlns:p14="http://schemas.microsoft.com/office/powerpoint/2010/main" val="1624700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0B4100F-8B0D-D227-B5B0-F94B47E0AD91}"/>
              </a:ext>
            </a:extLst>
          </p:cNvPr>
          <p:cNvSpPr>
            <a:spLocks noGrp="1"/>
          </p:cNvSpPr>
          <p:nvPr>
            <p:ph type="title"/>
          </p:nvPr>
        </p:nvSpPr>
        <p:spPr>
          <a:xfrm>
            <a:off x="1141413" y="618518"/>
            <a:ext cx="4459286" cy="987502"/>
          </a:xfrm>
        </p:spPr>
        <p:txBody>
          <a:bodyPr>
            <a:normAutofit/>
          </a:bodyPr>
          <a:lstStyle/>
          <a:p>
            <a:r>
              <a:rPr lang="en-US" sz="3200" dirty="0"/>
              <a:t>                    </a:t>
            </a:r>
            <a:r>
              <a:rPr lang="en-US" sz="3200" dirty="0">
                <a:solidFill>
                  <a:srgbClr val="FF0000"/>
                </a:solidFill>
              </a:rPr>
              <a:t>REGRESSION ANALYSIS</a:t>
            </a:r>
          </a:p>
        </p:txBody>
      </p:sp>
      <p:sp>
        <p:nvSpPr>
          <p:cNvPr id="3" name="Content Placeholder 2">
            <a:extLst>
              <a:ext uri="{FF2B5EF4-FFF2-40B4-BE49-F238E27FC236}">
                <a16:creationId xmlns:a16="http://schemas.microsoft.com/office/drawing/2014/main" id="{DC4FDD8A-4959-530B-7A67-49B0E7E475F5}"/>
              </a:ext>
            </a:extLst>
          </p:cNvPr>
          <p:cNvSpPr>
            <a:spLocks noGrp="1"/>
          </p:cNvSpPr>
          <p:nvPr>
            <p:ph idx="1"/>
          </p:nvPr>
        </p:nvSpPr>
        <p:spPr>
          <a:xfrm>
            <a:off x="1141412" y="2249487"/>
            <a:ext cx="4459287" cy="3965046"/>
          </a:xfrm>
        </p:spPr>
        <p:txBody>
          <a:bodyPr>
            <a:normAutofit/>
          </a:bodyPr>
          <a:lstStyle/>
          <a:p>
            <a:pPr marL="0" indent="0">
              <a:buNone/>
            </a:pPr>
            <a:r>
              <a:rPr lang="en-US" sz="2000"/>
              <a:t>This Regression plot between MARKET CAP and QUARTERLY SALES  shows a clear positive linear relationship which indicates that as the market cap increases, the quarterly sales also tend to increase as well which can be seen as directly proportional relation between them. So in this figure, red regression line highlights the trend.</a:t>
            </a:r>
          </a:p>
        </p:txBody>
      </p:sp>
      <p:pic>
        <p:nvPicPr>
          <p:cNvPr id="5" name="Picture 4" descr="A diagram of a graph&#10;&#10;Description automatically generated with medium confidence">
            <a:extLst>
              <a:ext uri="{FF2B5EF4-FFF2-40B4-BE49-F238E27FC236}">
                <a16:creationId xmlns:a16="http://schemas.microsoft.com/office/drawing/2014/main" id="{4D2FCEF7-E097-9A15-B6B6-42A42A554A39}"/>
              </a:ext>
            </a:extLst>
          </p:cNvPr>
          <p:cNvPicPr>
            <a:picLocks noChangeAspect="1"/>
          </p:cNvPicPr>
          <p:nvPr/>
        </p:nvPicPr>
        <p:blipFill>
          <a:blip r:embed="rId4"/>
          <a:stretch>
            <a:fillRect/>
          </a:stretch>
        </p:blipFill>
        <p:spPr>
          <a:xfrm>
            <a:off x="6043611" y="1990726"/>
            <a:ext cx="5705038" cy="363696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368258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E4CE-42AC-3E93-F7D8-E84B5D6AF37A}"/>
              </a:ext>
            </a:extLst>
          </p:cNvPr>
          <p:cNvSpPr>
            <a:spLocks noGrp="1"/>
          </p:cNvSpPr>
          <p:nvPr>
            <p:ph type="title"/>
          </p:nvPr>
        </p:nvSpPr>
        <p:spPr/>
        <p:txBody>
          <a:bodyPr/>
          <a:lstStyle/>
          <a:p>
            <a:r>
              <a:rPr lang="en-US" dirty="0"/>
              <a:t>                          </a:t>
            </a:r>
            <a:r>
              <a:rPr lang="en-US" u="sng" dirty="0">
                <a:solidFill>
                  <a:srgbClr val="FF0000"/>
                </a:solidFill>
              </a:rPr>
              <a:t>CONCLUSION</a:t>
            </a:r>
          </a:p>
        </p:txBody>
      </p:sp>
      <p:sp>
        <p:nvSpPr>
          <p:cNvPr id="3" name="Content Placeholder 2">
            <a:extLst>
              <a:ext uri="{FF2B5EF4-FFF2-40B4-BE49-F238E27FC236}">
                <a16:creationId xmlns:a16="http://schemas.microsoft.com/office/drawing/2014/main" id="{136408E1-BEF8-542D-5300-CEBCD6F08589}"/>
              </a:ext>
            </a:extLst>
          </p:cNvPr>
          <p:cNvSpPr>
            <a:spLocks noGrp="1"/>
          </p:cNvSpPr>
          <p:nvPr>
            <p:ph idx="1"/>
          </p:nvPr>
        </p:nvSpPr>
        <p:spPr/>
        <p:txBody>
          <a:bodyPr/>
          <a:lstStyle/>
          <a:p>
            <a:pPr marL="0" indent="0">
              <a:buNone/>
            </a:pPr>
            <a:r>
              <a:rPr lang="en-IN" dirty="0"/>
              <a:t>Overall, the analysis effectively uses various statistical and visualization techniques to uncover patterns, relationships, and potential insights within the financial data of companies, providing a comprehensive understanding of market capitalization and quarterly sales dynamics.</a:t>
            </a:r>
            <a:endParaRPr lang="en-US" dirty="0"/>
          </a:p>
        </p:txBody>
      </p:sp>
    </p:spTree>
    <p:extLst>
      <p:ext uri="{BB962C8B-B14F-4D97-AF65-F5344CB8AC3E}">
        <p14:creationId xmlns:p14="http://schemas.microsoft.com/office/powerpoint/2010/main" val="332837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CE3E-1CDF-A5E3-799A-9DE711B28145}"/>
              </a:ext>
            </a:extLst>
          </p:cNvPr>
          <p:cNvSpPr>
            <a:spLocks noGrp="1"/>
          </p:cNvSpPr>
          <p:nvPr>
            <p:ph type="title"/>
          </p:nvPr>
        </p:nvSpPr>
        <p:spPr/>
        <p:txBody>
          <a:bodyPr/>
          <a:lstStyle/>
          <a:p>
            <a:r>
              <a:rPr lang="en-US" dirty="0"/>
              <a:t>                           </a:t>
            </a:r>
            <a:r>
              <a:rPr lang="en-US" dirty="0">
                <a:solidFill>
                  <a:srgbClr val="FF0000"/>
                </a:solidFill>
              </a:rPr>
              <a:t>INTRODUCTION</a:t>
            </a:r>
          </a:p>
        </p:txBody>
      </p:sp>
      <p:sp>
        <p:nvSpPr>
          <p:cNvPr id="3" name="Content Placeholder 2">
            <a:extLst>
              <a:ext uri="{FF2B5EF4-FFF2-40B4-BE49-F238E27FC236}">
                <a16:creationId xmlns:a16="http://schemas.microsoft.com/office/drawing/2014/main" id="{9653E2F8-B869-41EC-D41B-E3BFB242B222}"/>
              </a:ext>
            </a:extLst>
          </p:cNvPr>
          <p:cNvSpPr>
            <a:spLocks noGrp="1"/>
          </p:cNvSpPr>
          <p:nvPr>
            <p:ph idx="1"/>
          </p:nvPr>
        </p:nvSpPr>
        <p:spPr/>
        <p:txBody>
          <a:bodyPr/>
          <a:lstStyle/>
          <a:p>
            <a:pPr marL="0" indent="0">
              <a:buNone/>
            </a:pPr>
            <a:r>
              <a:rPr lang="en-US" dirty="0"/>
              <a:t>In this project, I have performed an in depth analysis of the financial performance of top 500 companies in India which is based on market cap, sales </a:t>
            </a:r>
            <a:r>
              <a:rPr lang="en-US" dirty="0" err="1"/>
              <a:t>qtr</a:t>
            </a:r>
            <a:r>
              <a:rPr lang="en-US" dirty="0"/>
              <a:t> in which all the mentioned amount is in crores . The goal is to uncover key metrics, identify significant trends and also will establish the meaning relationship between the attributes</a:t>
            </a:r>
          </a:p>
        </p:txBody>
      </p:sp>
    </p:spTree>
    <p:extLst>
      <p:ext uri="{BB962C8B-B14F-4D97-AF65-F5344CB8AC3E}">
        <p14:creationId xmlns:p14="http://schemas.microsoft.com/office/powerpoint/2010/main" val="4269241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96AA81-3EBF-E18E-9A37-77BA6B2C2497}"/>
              </a:ext>
            </a:extLst>
          </p:cNvPr>
          <p:cNvSpPr>
            <a:spLocks noGrp="1"/>
          </p:cNvSpPr>
          <p:nvPr>
            <p:ph type="title"/>
          </p:nvPr>
        </p:nvSpPr>
        <p:spPr>
          <a:xfrm>
            <a:off x="1141412" y="618518"/>
            <a:ext cx="7095905" cy="1478570"/>
          </a:xfrm>
        </p:spPr>
        <p:txBody>
          <a:bodyPr>
            <a:normAutofit/>
          </a:bodyPr>
          <a:lstStyle/>
          <a:p>
            <a:r>
              <a:rPr lang="en-US" sz="3200" dirty="0"/>
              <a:t>                     </a:t>
            </a:r>
            <a:r>
              <a:rPr lang="en-US" sz="3200" u="sng" dirty="0">
                <a:solidFill>
                  <a:srgbClr val="FF0000"/>
                </a:solidFill>
              </a:rPr>
              <a:t>DATASET OVERVIEW</a:t>
            </a:r>
          </a:p>
        </p:txBody>
      </p:sp>
      <p:sp>
        <p:nvSpPr>
          <p:cNvPr id="3" name="Content Placeholder 2">
            <a:extLst>
              <a:ext uri="{FF2B5EF4-FFF2-40B4-BE49-F238E27FC236}">
                <a16:creationId xmlns:a16="http://schemas.microsoft.com/office/drawing/2014/main" id="{5FACEB08-D411-1C96-1244-3780EA85B3B3}"/>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en-US" sz="2000"/>
              <a:t>The dataset consist of following columns:</a:t>
            </a:r>
          </a:p>
          <a:p>
            <a:pPr>
              <a:lnSpc>
                <a:spcPct val="110000"/>
              </a:lnSpc>
            </a:pPr>
            <a:r>
              <a:rPr lang="en-US" sz="2000"/>
              <a:t>Name: Name of the company </a:t>
            </a:r>
          </a:p>
          <a:p>
            <a:pPr>
              <a:lnSpc>
                <a:spcPct val="110000"/>
              </a:lnSpc>
            </a:pPr>
            <a:r>
              <a:rPr lang="en-US" sz="2000"/>
              <a:t>Mar Cap-crore: Market Capitalization in Crores</a:t>
            </a:r>
          </a:p>
          <a:p>
            <a:pPr>
              <a:lnSpc>
                <a:spcPct val="110000"/>
              </a:lnSpc>
            </a:pPr>
            <a:r>
              <a:rPr lang="en-US" sz="2000"/>
              <a:t>Sales Qtr-crore: Quarterly sales in crore</a:t>
            </a:r>
          </a:p>
          <a:p>
            <a:pPr>
              <a:lnSpc>
                <a:spcPct val="110000"/>
              </a:lnSpc>
            </a:pPr>
            <a:r>
              <a:rPr lang="en-US" sz="2000"/>
              <a:t>Unnamed: As nothing is mentioned and only data is provided so it can be assumed that it is probably containing missing data of “Sales Qtr column”</a:t>
            </a:r>
          </a:p>
          <a:p>
            <a:pPr marL="0" indent="0">
              <a:lnSpc>
                <a:spcPct val="110000"/>
              </a:lnSpc>
              <a:buNone/>
            </a:pPr>
            <a:endParaRPr lang="en-US" sz="2000"/>
          </a:p>
          <a:p>
            <a:pPr marL="0" indent="0">
              <a:lnSpc>
                <a:spcPct val="110000"/>
              </a:lnSpc>
              <a:buNone/>
            </a:pPr>
            <a:endParaRPr lang="en-US" sz="2000"/>
          </a:p>
          <a:p>
            <a:pPr>
              <a:lnSpc>
                <a:spcPct val="110000"/>
              </a:lnSpc>
            </a:pPr>
            <a:endParaRPr lang="en-US" sz="2000"/>
          </a:p>
          <a:p>
            <a:pPr>
              <a:lnSpc>
                <a:spcPct val="110000"/>
              </a:lnSpc>
            </a:pPr>
            <a:endParaRPr lang="en-US" sz="2000"/>
          </a:p>
        </p:txBody>
      </p:sp>
      <p:pic>
        <p:nvPicPr>
          <p:cNvPr id="5" name="Picture 4" descr="A screenshot of a graph&#10;&#10;Description automatically generated">
            <a:extLst>
              <a:ext uri="{FF2B5EF4-FFF2-40B4-BE49-F238E27FC236}">
                <a16:creationId xmlns:a16="http://schemas.microsoft.com/office/drawing/2014/main" id="{7572CA03-DA7C-85F4-A82C-0D64B190D898}"/>
              </a:ext>
            </a:extLst>
          </p:cNvPr>
          <p:cNvPicPr>
            <a:picLocks noChangeAspect="1"/>
          </p:cNvPicPr>
          <p:nvPr/>
        </p:nvPicPr>
        <p:blipFill>
          <a:blip r:embed="rId4"/>
          <a:stretch>
            <a:fillRect/>
          </a:stretch>
        </p:blipFill>
        <p:spPr>
          <a:xfrm>
            <a:off x="6096000" y="2420754"/>
            <a:ext cx="5456279" cy="199154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96215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2F57EC-1823-2003-D7CD-487768FF4B9F}"/>
              </a:ext>
            </a:extLst>
          </p:cNvPr>
          <p:cNvSpPr>
            <a:spLocks noGrp="1"/>
          </p:cNvSpPr>
          <p:nvPr>
            <p:ph type="title"/>
          </p:nvPr>
        </p:nvSpPr>
        <p:spPr>
          <a:xfrm>
            <a:off x="1141413" y="618518"/>
            <a:ext cx="4459286" cy="1478570"/>
          </a:xfrm>
        </p:spPr>
        <p:txBody>
          <a:bodyPr>
            <a:normAutofit/>
          </a:bodyPr>
          <a:lstStyle/>
          <a:p>
            <a:r>
              <a:rPr lang="en-US" sz="3200" dirty="0"/>
              <a:t>      </a:t>
            </a:r>
            <a:r>
              <a:rPr lang="en-US" sz="3200" dirty="0">
                <a:solidFill>
                  <a:srgbClr val="FF0000"/>
                </a:solidFill>
              </a:rPr>
              <a:t>DATA CLEANING AND PRE-PROCESSING</a:t>
            </a:r>
          </a:p>
        </p:txBody>
      </p:sp>
      <p:sp>
        <p:nvSpPr>
          <p:cNvPr id="3" name="Content Placeholder 2">
            <a:extLst>
              <a:ext uri="{FF2B5EF4-FFF2-40B4-BE49-F238E27FC236}">
                <a16:creationId xmlns:a16="http://schemas.microsoft.com/office/drawing/2014/main" id="{5CE2FBB9-0EFB-A05E-D7EE-19B1C9A1E0BD}"/>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en-US" sz="2000"/>
              <a:t>For this I have done following things which are:</a:t>
            </a:r>
          </a:p>
          <a:p>
            <a:pPr>
              <a:lnSpc>
                <a:spcPct val="110000"/>
              </a:lnSpc>
            </a:pPr>
            <a:r>
              <a:rPr lang="en-US" sz="2000"/>
              <a:t>Shifting of unnamed data to column sales qtr</a:t>
            </a:r>
          </a:p>
          <a:p>
            <a:pPr>
              <a:lnSpc>
                <a:spcPct val="110000"/>
              </a:lnSpc>
            </a:pPr>
            <a:r>
              <a:rPr lang="en-US" sz="2000"/>
              <a:t>Removal of unnecesaary columns(removal of missing values)</a:t>
            </a:r>
          </a:p>
          <a:p>
            <a:pPr>
              <a:lnSpc>
                <a:spcPct val="110000"/>
              </a:lnSpc>
            </a:pPr>
            <a:r>
              <a:rPr lang="en-US" sz="2000"/>
              <a:t>Check for missing values and handling them</a:t>
            </a:r>
          </a:p>
          <a:p>
            <a:pPr>
              <a:lnSpc>
                <a:spcPct val="110000"/>
              </a:lnSpc>
            </a:pPr>
            <a:r>
              <a:rPr lang="en-US" sz="2000"/>
              <a:t>Conversion of data type to ensure consistency.</a:t>
            </a:r>
          </a:p>
        </p:txBody>
      </p:sp>
      <p:pic>
        <p:nvPicPr>
          <p:cNvPr id="5" name="Picture 4" descr="A screenshot of a calculator&#10;&#10;Description automatically generated">
            <a:extLst>
              <a:ext uri="{FF2B5EF4-FFF2-40B4-BE49-F238E27FC236}">
                <a16:creationId xmlns:a16="http://schemas.microsoft.com/office/drawing/2014/main" id="{6180E5FB-1B9D-A49E-11C4-1C30EF332D89}"/>
              </a:ext>
            </a:extLst>
          </p:cNvPr>
          <p:cNvPicPr>
            <a:picLocks noChangeAspect="1"/>
          </p:cNvPicPr>
          <p:nvPr/>
        </p:nvPicPr>
        <p:blipFill>
          <a:blip r:embed="rId4"/>
          <a:stretch>
            <a:fillRect/>
          </a:stretch>
        </p:blipFill>
        <p:spPr>
          <a:xfrm>
            <a:off x="6096000" y="2297988"/>
            <a:ext cx="5456279" cy="223707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6" name="TextBox 5">
            <a:extLst>
              <a:ext uri="{FF2B5EF4-FFF2-40B4-BE49-F238E27FC236}">
                <a16:creationId xmlns:a16="http://schemas.microsoft.com/office/drawing/2014/main" id="{36552438-40F5-C7B2-39C9-F50DBB88767A}"/>
              </a:ext>
            </a:extLst>
          </p:cNvPr>
          <p:cNvSpPr txBox="1"/>
          <p:nvPr/>
        </p:nvSpPr>
        <p:spPr>
          <a:xfrm>
            <a:off x="6989379" y="1187669"/>
            <a:ext cx="3878318" cy="369332"/>
          </a:xfrm>
          <a:prstGeom prst="rect">
            <a:avLst/>
          </a:prstGeom>
          <a:noFill/>
        </p:spPr>
        <p:txBody>
          <a:bodyPr wrap="square" rtlCol="0">
            <a:spAutoFit/>
          </a:bodyPr>
          <a:lstStyle/>
          <a:p>
            <a:r>
              <a:rPr lang="en-US" dirty="0"/>
              <a:t>NOW LOOK AT DATA POST SHIFTING </a:t>
            </a:r>
          </a:p>
        </p:txBody>
      </p:sp>
    </p:spTree>
    <p:extLst>
      <p:ext uri="{BB962C8B-B14F-4D97-AF65-F5344CB8AC3E}">
        <p14:creationId xmlns:p14="http://schemas.microsoft.com/office/powerpoint/2010/main" val="389361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E17D0-C37F-A02C-957D-97D89088C72D}"/>
              </a:ext>
            </a:extLst>
          </p:cNvPr>
          <p:cNvSpPr>
            <a:spLocks noGrp="1"/>
          </p:cNvSpPr>
          <p:nvPr>
            <p:ph type="title"/>
          </p:nvPr>
        </p:nvSpPr>
        <p:spPr>
          <a:xfrm>
            <a:off x="1141413" y="252248"/>
            <a:ext cx="9905998" cy="1156138"/>
          </a:xfrm>
        </p:spPr>
        <p:txBody>
          <a:bodyPr/>
          <a:lstStyle/>
          <a:p>
            <a:r>
              <a:rPr lang="en-US" dirty="0"/>
              <a:t>             </a:t>
            </a:r>
            <a:r>
              <a:rPr lang="en-US" dirty="0">
                <a:solidFill>
                  <a:srgbClr val="FF0000"/>
                </a:solidFill>
              </a:rPr>
              <a:t>EXPLORATORY DATA ANALYSIS</a:t>
            </a:r>
          </a:p>
        </p:txBody>
      </p:sp>
      <p:sp>
        <p:nvSpPr>
          <p:cNvPr id="3" name="Content Placeholder 2">
            <a:extLst>
              <a:ext uri="{FF2B5EF4-FFF2-40B4-BE49-F238E27FC236}">
                <a16:creationId xmlns:a16="http://schemas.microsoft.com/office/drawing/2014/main" id="{A50318D0-16C4-FA8D-7167-C26B5D8A96DB}"/>
              </a:ext>
            </a:extLst>
          </p:cNvPr>
          <p:cNvSpPr>
            <a:spLocks noGrp="1"/>
          </p:cNvSpPr>
          <p:nvPr>
            <p:ph idx="1"/>
          </p:nvPr>
        </p:nvSpPr>
        <p:spPr>
          <a:xfrm>
            <a:off x="157655" y="1408386"/>
            <a:ext cx="11719035" cy="4382815"/>
          </a:xfrm>
        </p:spPr>
        <p:txBody>
          <a:bodyPr/>
          <a:lstStyle/>
          <a:p>
            <a:pPr marL="0" indent="0">
              <a:buNone/>
            </a:pPr>
            <a:r>
              <a:rPr lang="en-US" dirty="0"/>
              <a:t>The Correlation Matrix shows a strong positive correlation which is (0.6240) between Market cap and Sales </a:t>
            </a:r>
            <a:r>
              <a:rPr lang="en-US" dirty="0" err="1"/>
              <a:t>Qtr</a:t>
            </a:r>
            <a:r>
              <a:rPr lang="en-US" dirty="0"/>
              <a:t> crore .This indicates that companies with higher market cap tend to have higher quarterly sales.</a:t>
            </a:r>
          </a:p>
        </p:txBody>
      </p:sp>
      <p:pic>
        <p:nvPicPr>
          <p:cNvPr id="5" name="Picture 4" descr="A close-up of numbers&#10;&#10;Description automatically generated">
            <a:extLst>
              <a:ext uri="{FF2B5EF4-FFF2-40B4-BE49-F238E27FC236}">
                <a16:creationId xmlns:a16="http://schemas.microsoft.com/office/drawing/2014/main" id="{DEA349ED-3267-C4EF-BB27-FF8F43C14D74}"/>
              </a:ext>
            </a:extLst>
          </p:cNvPr>
          <p:cNvPicPr>
            <a:picLocks noChangeAspect="1"/>
          </p:cNvPicPr>
          <p:nvPr/>
        </p:nvPicPr>
        <p:blipFill>
          <a:blip r:embed="rId2"/>
          <a:stretch>
            <a:fillRect/>
          </a:stretch>
        </p:blipFill>
        <p:spPr>
          <a:xfrm>
            <a:off x="157655" y="3823505"/>
            <a:ext cx="4523664" cy="1179555"/>
          </a:xfrm>
          <a:prstGeom prst="rect">
            <a:avLst/>
          </a:prstGeom>
        </p:spPr>
      </p:pic>
      <p:pic>
        <p:nvPicPr>
          <p:cNvPr id="7" name="Picture 6" descr="A red and blue squares with numbers&#10;&#10;Description automatically generated">
            <a:extLst>
              <a:ext uri="{FF2B5EF4-FFF2-40B4-BE49-F238E27FC236}">
                <a16:creationId xmlns:a16="http://schemas.microsoft.com/office/drawing/2014/main" id="{E9D4DB35-FCC8-EE53-7734-A0D49D80F83B}"/>
              </a:ext>
            </a:extLst>
          </p:cNvPr>
          <p:cNvPicPr>
            <a:picLocks noChangeAspect="1"/>
          </p:cNvPicPr>
          <p:nvPr/>
        </p:nvPicPr>
        <p:blipFill>
          <a:blip r:embed="rId3"/>
          <a:stretch>
            <a:fillRect/>
          </a:stretch>
        </p:blipFill>
        <p:spPr>
          <a:xfrm>
            <a:off x="5512675" y="2480442"/>
            <a:ext cx="6521669" cy="4125310"/>
          </a:xfrm>
          <a:prstGeom prst="rect">
            <a:avLst/>
          </a:prstGeom>
        </p:spPr>
      </p:pic>
    </p:spTree>
    <p:extLst>
      <p:ext uri="{BB962C8B-B14F-4D97-AF65-F5344CB8AC3E}">
        <p14:creationId xmlns:p14="http://schemas.microsoft.com/office/powerpoint/2010/main" val="290374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1FEF-7BAD-041B-0808-4F15F1CEF6A0}"/>
              </a:ext>
            </a:extLst>
          </p:cNvPr>
          <p:cNvSpPr>
            <a:spLocks noGrp="1"/>
          </p:cNvSpPr>
          <p:nvPr>
            <p:ph type="title"/>
          </p:nvPr>
        </p:nvSpPr>
        <p:spPr>
          <a:xfrm>
            <a:off x="1141413" y="357353"/>
            <a:ext cx="9905998" cy="861848"/>
          </a:xfrm>
        </p:spPr>
        <p:txBody>
          <a:bodyPr/>
          <a:lstStyle/>
          <a:p>
            <a:r>
              <a:rPr lang="en-US" dirty="0"/>
              <a:t>                     </a:t>
            </a:r>
            <a:r>
              <a:rPr lang="en-US" dirty="0">
                <a:solidFill>
                  <a:srgbClr val="FF0000"/>
                </a:solidFill>
              </a:rPr>
              <a:t>SCATTER PLOT ANALYSIS</a:t>
            </a:r>
          </a:p>
        </p:txBody>
      </p:sp>
      <p:sp>
        <p:nvSpPr>
          <p:cNvPr id="3" name="Content Placeholder 2">
            <a:extLst>
              <a:ext uri="{FF2B5EF4-FFF2-40B4-BE49-F238E27FC236}">
                <a16:creationId xmlns:a16="http://schemas.microsoft.com/office/drawing/2014/main" id="{48D33ECD-7A93-1F1D-FC6E-B0322ADE4482}"/>
              </a:ext>
            </a:extLst>
          </p:cNvPr>
          <p:cNvSpPr>
            <a:spLocks noGrp="1"/>
          </p:cNvSpPr>
          <p:nvPr>
            <p:ph idx="1"/>
          </p:nvPr>
        </p:nvSpPr>
        <p:spPr>
          <a:xfrm>
            <a:off x="84084" y="1282262"/>
            <a:ext cx="12107916" cy="5218386"/>
          </a:xfrm>
        </p:spPr>
        <p:txBody>
          <a:bodyPr/>
          <a:lstStyle/>
          <a:p>
            <a:pPr marL="0" indent="0">
              <a:buNone/>
            </a:pPr>
            <a:r>
              <a:rPr lang="en-US" dirty="0"/>
              <a:t>The Scatter Plot of Market Cap vs Quarterly Sales visually confirms the positive correlation between them . Companies with large market caps show higher quarterly sales but there are some exceptions in which there is high market caps but relatively lowers sales and vice versa.</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descr="A graph showing the value of a market&#10;&#10;Description automatically generated">
            <a:extLst>
              <a:ext uri="{FF2B5EF4-FFF2-40B4-BE49-F238E27FC236}">
                <a16:creationId xmlns:a16="http://schemas.microsoft.com/office/drawing/2014/main" id="{34536B78-5689-93DF-03BF-7FF13C9CCEEB}"/>
              </a:ext>
            </a:extLst>
          </p:cNvPr>
          <p:cNvPicPr>
            <a:picLocks noChangeAspect="1"/>
          </p:cNvPicPr>
          <p:nvPr/>
        </p:nvPicPr>
        <p:blipFill>
          <a:blip r:embed="rId2"/>
          <a:stretch>
            <a:fillRect/>
          </a:stretch>
        </p:blipFill>
        <p:spPr>
          <a:xfrm>
            <a:off x="6557554" y="2660856"/>
            <a:ext cx="5550362" cy="3902853"/>
          </a:xfrm>
          <a:prstGeom prst="rect">
            <a:avLst/>
          </a:prstGeom>
        </p:spPr>
      </p:pic>
      <p:pic>
        <p:nvPicPr>
          <p:cNvPr id="7" name="Picture 6" descr="A number of numbers and a line of numbers&#10;&#10;Description automatically generated with medium confidence">
            <a:extLst>
              <a:ext uri="{FF2B5EF4-FFF2-40B4-BE49-F238E27FC236}">
                <a16:creationId xmlns:a16="http://schemas.microsoft.com/office/drawing/2014/main" id="{BAAC36B2-5C7E-EB89-82B8-116416C99F20}"/>
              </a:ext>
            </a:extLst>
          </p:cNvPr>
          <p:cNvPicPr>
            <a:picLocks noChangeAspect="1"/>
          </p:cNvPicPr>
          <p:nvPr/>
        </p:nvPicPr>
        <p:blipFill>
          <a:blip r:embed="rId3"/>
          <a:stretch>
            <a:fillRect/>
          </a:stretch>
        </p:blipFill>
        <p:spPr>
          <a:xfrm>
            <a:off x="84084" y="3212757"/>
            <a:ext cx="6273800" cy="2940907"/>
          </a:xfrm>
          <a:prstGeom prst="rect">
            <a:avLst/>
          </a:prstGeom>
        </p:spPr>
      </p:pic>
    </p:spTree>
    <p:extLst>
      <p:ext uri="{BB962C8B-B14F-4D97-AF65-F5344CB8AC3E}">
        <p14:creationId xmlns:p14="http://schemas.microsoft.com/office/powerpoint/2010/main" val="3592524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BB4D-750C-3CF8-B105-CB1BDAE5A152}"/>
              </a:ext>
            </a:extLst>
          </p:cNvPr>
          <p:cNvSpPr>
            <a:spLocks noGrp="1"/>
          </p:cNvSpPr>
          <p:nvPr>
            <p:ph type="title"/>
          </p:nvPr>
        </p:nvSpPr>
        <p:spPr>
          <a:xfrm>
            <a:off x="1141413" y="618518"/>
            <a:ext cx="9905998" cy="1000075"/>
          </a:xfrm>
        </p:spPr>
        <p:txBody>
          <a:bodyPr/>
          <a:lstStyle/>
          <a:p>
            <a:r>
              <a:rPr lang="en-US" dirty="0"/>
              <a:t>       </a:t>
            </a:r>
            <a:r>
              <a:rPr lang="en-US" dirty="0">
                <a:solidFill>
                  <a:srgbClr val="FF0000"/>
                </a:solidFill>
              </a:rPr>
              <a:t>Outlier Detection and removal</a:t>
            </a:r>
          </a:p>
        </p:txBody>
      </p:sp>
      <p:sp>
        <p:nvSpPr>
          <p:cNvPr id="3" name="Content Placeholder 2">
            <a:extLst>
              <a:ext uri="{FF2B5EF4-FFF2-40B4-BE49-F238E27FC236}">
                <a16:creationId xmlns:a16="http://schemas.microsoft.com/office/drawing/2014/main" id="{8B77D01D-5C7E-D2F5-6B1F-28D4944E4618}"/>
              </a:ext>
            </a:extLst>
          </p:cNvPr>
          <p:cNvSpPr>
            <a:spLocks noGrp="1"/>
          </p:cNvSpPr>
          <p:nvPr>
            <p:ph idx="1"/>
          </p:nvPr>
        </p:nvSpPr>
        <p:spPr>
          <a:xfrm>
            <a:off x="73572" y="1513490"/>
            <a:ext cx="11834649" cy="4834757"/>
          </a:xfrm>
        </p:spPr>
        <p:txBody>
          <a:bodyPr/>
          <a:lstStyle/>
          <a:p>
            <a:pPr marL="0" indent="0">
              <a:buNone/>
            </a:pPr>
            <a:r>
              <a:rPr lang="en-US" dirty="0"/>
              <a:t>         Outliers were identified and removed using IQR method. Graph post removal are:</a:t>
            </a:r>
          </a:p>
          <a:p>
            <a:pPr marL="0" indent="0">
              <a:buNone/>
            </a:pPr>
            <a:endParaRPr lang="en-US" dirty="0"/>
          </a:p>
        </p:txBody>
      </p:sp>
      <p:pic>
        <p:nvPicPr>
          <p:cNvPr id="5" name="Picture 4" descr="A green and green graph&#10;&#10;Description automatically generated">
            <a:extLst>
              <a:ext uri="{FF2B5EF4-FFF2-40B4-BE49-F238E27FC236}">
                <a16:creationId xmlns:a16="http://schemas.microsoft.com/office/drawing/2014/main" id="{589FCBE5-259E-B081-28B4-20DD2D939CD2}"/>
              </a:ext>
            </a:extLst>
          </p:cNvPr>
          <p:cNvPicPr>
            <a:picLocks noChangeAspect="1"/>
          </p:cNvPicPr>
          <p:nvPr/>
        </p:nvPicPr>
        <p:blipFill>
          <a:blip r:embed="rId2"/>
          <a:stretch>
            <a:fillRect/>
          </a:stretch>
        </p:blipFill>
        <p:spPr>
          <a:xfrm>
            <a:off x="73572" y="2513565"/>
            <a:ext cx="6873766" cy="2962325"/>
          </a:xfrm>
          <a:prstGeom prst="rect">
            <a:avLst/>
          </a:prstGeom>
        </p:spPr>
      </p:pic>
      <p:pic>
        <p:nvPicPr>
          <p:cNvPr id="7" name="Picture 6" descr="A green bar graph with black lines&#10;&#10;Description automatically generated">
            <a:extLst>
              <a:ext uri="{FF2B5EF4-FFF2-40B4-BE49-F238E27FC236}">
                <a16:creationId xmlns:a16="http://schemas.microsoft.com/office/drawing/2014/main" id="{74005482-34E7-8C4D-AAAF-8DA6EEB02634}"/>
              </a:ext>
            </a:extLst>
          </p:cNvPr>
          <p:cNvPicPr>
            <a:picLocks noChangeAspect="1"/>
          </p:cNvPicPr>
          <p:nvPr/>
        </p:nvPicPr>
        <p:blipFill>
          <a:blip r:embed="rId3"/>
          <a:stretch>
            <a:fillRect/>
          </a:stretch>
        </p:blipFill>
        <p:spPr>
          <a:xfrm>
            <a:off x="6947338" y="2513565"/>
            <a:ext cx="5171090" cy="2962325"/>
          </a:xfrm>
          <a:prstGeom prst="rect">
            <a:avLst/>
          </a:prstGeom>
        </p:spPr>
      </p:pic>
    </p:spTree>
    <p:extLst>
      <p:ext uri="{BB962C8B-B14F-4D97-AF65-F5344CB8AC3E}">
        <p14:creationId xmlns:p14="http://schemas.microsoft.com/office/powerpoint/2010/main" val="75642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EC18E9-4337-DA9E-861E-5DB8E6D64125}"/>
              </a:ext>
            </a:extLst>
          </p:cNvPr>
          <p:cNvSpPr>
            <a:spLocks noGrp="1"/>
          </p:cNvSpPr>
          <p:nvPr>
            <p:ph type="title"/>
          </p:nvPr>
        </p:nvSpPr>
        <p:spPr>
          <a:xfrm>
            <a:off x="1141413" y="618518"/>
            <a:ext cx="4459286" cy="992795"/>
          </a:xfrm>
        </p:spPr>
        <p:txBody>
          <a:bodyPr>
            <a:normAutofit/>
          </a:bodyPr>
          <a:lstStyle/>
          <a:p>
            <a:r>
              <a:rPr lang="en-US" sz="3200" dirty="0"/>
              <a:t>                     </a:t>
            </a:r>
            <a:r>
              <a:rPr lang="en-US" sz="3200" dirty="0">
                <a:solidFill>
                  <a:srgbClr val="FF0000"/>
                </a:solidFill>
              </a:rPr>
              <a:t>CLUSTERING ANALYSIS</a:t>
            </a:r>
          </a:p>
        </p:txBody>
      </p:sp>
      <p:sp>
        <p:nvSpPr>
          <p:cNvPr id="3" name="Content Placeholder 2">
            <a:extLst>
              <a:ext uri="{FF2B5EF4-FFF2-40B4-BE49-F238E27FC236}">
                <a16:creationId xmlns:a16="http://schemas.microsoft.com/office/drawing/2014/main" id="{DC04D0CC-B966-C6BE-EF01-06C6A3055DEA}"/>
              </a:ext>
            </a:extLst>
          </p:cNvPr>
          <p:cNvSpPr>
            <a:spLocks noGrp="1"/>
          </p:cNvSpPr>
          <p:nvPr>
            <p:ph idx="1"/>
          </p:nvPr>
        </p:nvSpPr>
        <p:spPr>
          <a:xfrm>
            <a:off x="271464" y="1990726"/>
            <a:ext cx="5473698" cy="4378324"/>
          </a:xfrm>
        </p:spPr>
        <p:txBody>
          <a:bodyPr>
            <a:normAutofit/>
          </a:bodyPr>
          <a:lstStyle/>
          <a:p>
            <a:pPr marL="0" indent="0">
              <a:lnSpc>
                <a:spcPct val="110000"/>
              </a:lnSpc>
              <a:buNone/>
            </a:pPr>
            <a:r>
              <a:rPr lang="en-US" sz="1700" dirty="0"/>
              <a:t>Clustering Analysis: </a:t>
            </a:r>
          </a:p>
          <a:p>
            <a:pPr marL="0" indent="0">
              <a:lnSpc>
                <a:spcPct val="110000"/>
              </a:lnSpc>
              <a:buNone/>
            </a:pPr>
            <a:r>
              <a:rPr lang="en-US" sz="1700" dirty="0"/>
              <a:t>Companies were clustered or divided into 3 different groups which were based on their MARKET CAP and QUARTERLY SALES . This helps in identifying distinct patterns and groups .</a:t>
            </a:r>
          </a:p>
          <a:p>
            <a:pPr>
              <a:lnSpc>
                <a:spcPct val="110000"/>
              </a:lnSpc>
            </a:pPr>
            <a:r>
              <a:rPr lang="en-US" sz="1700" dirty="0"/>
              <a:t>CLUSTER 0: Companies with relatively lower market cap and sales.</a:t>
            </a:r>
          </a:p>
          <a:p>
            <a:pPr>
              <a:lnSpc>
                <a:spcPct val="110000"/>
              </a:lnSpc>
            </a:pPr>
            <a:r>
              <a:rPr lang="en-US" sz="1700" dirty="0"/>
              <a:t>CLUSTER 1: Companies with moderate market cap and sales.</a:t>
            </a:r>
          </a:p>
          <a:p>
            <a:pPr>
              <a:lnSpc>
                <a:spcPct val="110000"/>
              </a:lnSpc>
            </a:pPr>
            <a:r>
              <a:rPr lang="en-US" sz="1700" dirty="0" err="1"/>
              <a:t>ClUSTER</a:t>
            </a:r>
            <a:r>
              <a:rPr lang="en-US" sz="1700" dirty="0"/>
              <a:t> 2: Companies with high market cap and sales.</a:t>
            </a:r>
          </a:p>
        </p:txBody>
      </p:sp>
      <p:pic>
        <p:nvPicPr>
          <p:cNvPr id="5" name="Picture 4" descr="A chart of different colored dots&#10;&#10;Description automatically generated">
            <a:extLst>
              <a:ext uri="{FF2B5EF4-FFF2-40B4-BE49-F238E27FC236}">
                <a16:creationId xmlns:a16="http://schemas.microsoft.com/office/drawing/2014/main" id="{720DDC52-C980-49D7-42D0-827CC7B5B131}"/>
              </a:ext>
            </a:extLst>
          </p:cNvPr>
          <p:cNvPicPr>
            <a:picLocks noChangeAspect="1"/>
          </p:cNvPicPr>
          <p:nvPr/>
        </p:nvPicPr>
        <p:blipFill>
          <a:blip r:embed="rId4"/>
          <a:stretch>
            <a:fillRect/>
          </a:stretch>
        </p:blipFill>
        <p:spPr>
          <a:xfrm>
            <a:off x="5759451" y="1527289"/>
            <a:ext cx="6257703" cy="41003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89942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7EBCC92-DD35-5A2D-1578-1DFB16464F0F}"/>
              </a:ext>
            </a:extLst>
          </p:cNvPr>
          <p:cNvSpPr>
            <a:spLocks noGrp="1"/>
          </p:cNvSpPr>
          <p:nvPr>
            <p:ph type="title"/>
          </p:nvPr>
        </p:nvSpPr>
        <p:spPr>
          <a:xfrm>
            <a:off x="1141413" y="643468"/>
            <a:ext cx="3024615" cy="1117070"/>
          </a:xfrm>
        </p:spPr>
        <p:txBody>
          <a:bodyPr>
            <a:normAutofit/>
          </a:bodyPr>
          <a:lstStyle/>
          <a:p>
            <a:r>
              <a:rPr lang="en-US" sz="3200" dirty="0"/>
              <a:t>                                </a:t>
            </a:r>
            <a:r>
              <a:rPr lang="en-US" sz="3200" dirty="0">
                <a:solidFill>
                  <a:srgbClr val="FF0000"/>
                </a:solidFill>
              </a:rPr>
              <a:t>PAIR PLOT</a:t>
            </a:r>
          </a:p>
        </p:txBody>
      </p:sp>
      <p:sp>
        <p:nvSpPr>
          <p:cNvPr id="3" name="Content Placeholder 2">
            <a:extLst>
              <a:ext uri="{FF2B5EF4-FFF2-40B4-BE49-F238E27FC236}">
                <a16:creationId xmlns:a16="http://schemas.microsoft.com/office/drawing/2014/main" id="{D5FC00E5-7D55-66F0-2AA0-3D4E2F144CB7}"/>
              </a:ext>
            </a:extLst>
          </p:cNvPr>
          <p:cNvSpPr>
            <a:spLocks noGrp="1"/>
          </p:cNvSpPr>
          <p:nvPr>
            <p:ph idx="1"/>
          </p:nvPr>
        </p:nvSpPr>
        <p:spPr>
          <a:xfrm>
            <a:off x="1141412" y="2249487"/>
            <a:ext cx="4459287" cy="3965046"/>
          </a:xfrm>
        </p:spPr>
        <p:txBody>
          <a:bodyPr>
            <a:normAutofit/>
          </a:bodyPr>
          <a:lstStyle/>
          <a:p>
            <a:r>
              <a:rPr lang="en-IN" sz="2000" dirty="0"/>
              <a:t>Pair plots visualize the relationship between market cap and quarterly sales, segmented by clusters, providing insights into potential groupings or patterns.</a:t>
            </a:r>
          </a:p>
          <a:p>
            <a:pPr marL="0" indent="0">
              <a:buNone/>
            </a:pPr>
            <a:endParaRPr lang="en-IN" sz="2000" dirty="0"/>
          </a:p>
          <a:p>
            <a:pPr marL="0" indent="0">
              <a:buNone/>
            </a:pPr>
            <a:endParaRPr lang="en-IN" sz="2000" dirty="0"/>
          </a:p>
          <a:p>
            <a:pPr marL="0" indent="0">
              <a:buNone/>
            </a:pPr>
            <a:endParaRPr lang="en-US" sz="2000" dirty="0"/>
          </a:p>
          <a:p>
            <a:pPr marL="0" indent="0">
              <a:buNone/>
            </a:pPr>
            <a:endParaRPr lang="en-IN" sz="2000" dirty="0"/>
          </a:p>
        </p:txBody>
      </p:sp>
      <p:pic>
        <p:nvPicPr>
          <p:cNvPr id="5" name="Picture 4" descr="A graph of sales and a pair of graphs&#10;&#10;Description automatically generated with medium confidence">
            <a:extLst>
              <a:ext uri="{FF2B5EF4-FFF2-40B4-BE49-F238E27FC236}">
                <a16:creationId xmlns:a16="http://schemas.microsoft.com/office/drawing/2014/main" id="{98827EC3-61F9-5986-881E-3A3E4A4C47CE}"/>
              </a:ext>
            </a:extLst>
          </p:cNvPr>
          <p:cNvPicPr>
            <a:picLocks noChangeAspect="1"/>
          </p:cNvPicPr>
          <p:nvPr/>
        </p:nvPicPr>
        <p:blipFill>
          <a:blip r:embed="rId4"/>
          <a:stretch>
            <a:fillRect/>
          </a:stretch>
        </p:blipFill>
        <p:spPr>
          <a:xfrm>
            <a:off x="6096000" y="899816"/>
            <a:ext cx="5456279" cy="503341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268783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252</TotalTime>
  <Words>540</Words>
  <Application>Microsoft Macintosh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Tw Cen MT</vt:lpstr>
      <vt:lpstr>Circuit</vt:lpstr>
      <vt:lpstr>         FINANCIAL ANALYTICS</vt:lpstr>
      <vt:lpstr>                           INTRODUCTION</vt:lpstr>
      <vt:lpstr>                     DATASET OVERVIEW</vt:lpstr>
      <vt:lpstr>      DATA CLEANING AND PRE-PROCESSING</vt:lpstr>
      <vt:lpstr>             EXPLORATORY DATA ANALYSIS</vt:lpstr>
      <vt:lpstr>                     SCATTER PLOT ANALYSIS</vt:lpstr>
      <vt:lpstr>       Outlier Detection and removal</vt:lpstr>
      <vt:lpstr>                     CLUSTERING ANALYSIS</vt:lpstr>
      <vt:lpstr>                                PAIR PLOT</vt:lpstr>
      <vt:lpstr>                       TREND ANALYSIS</vt:lpstr>
      <vt:lpstr>                    REGRESSION ANALYSIS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FINANCIAL ANALYTICS</dc:title>
  <dc:creator>Priyamjeet kumar</dc:creator>
  <cp:lastModifiedBy>Priyamjeet kumar</cp:lastModifiedBy>
  <cp:revision>1</cp:revision>
  <dcterms:created xsi:type="dcterms:W3CDTF">2024-06-12T16:23:31Z</dcterms:created>
  <dcterms:modified xsi:type="dcterms:W3CDTF">2024-06-12T20:36:10Z</dcterms:modified>
</cp:coreProperties>
</file>