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493999"/>
          </a:xfrm>
          <a:prstGeom prst="rect">
            <a:avLst/>
          </a:prstGeom>
        </p:spPr>
        <p:txBody>
          <a:bodyPr vert="horz" wrap="square" lIns="0" tIns="16510" rIns="0" bIns="0" rtlCol="0">
            <a:spAutoFit/>
          </a:bodyPr>
          <a:lstStyle/>
          <a:p>
            <a:pPr marL="3213735" algn="ctr">
              <a:spcBef>
                <a:spcPts val="130"/>
              </a:spcBef>
            </a:pP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rot="10800000" flipV="1">
            <a:off x="2105024" y="2087464"/>
            <a:ext cx="9869123" cy="2308324"/>
          </a:xfrm>
          <a:prstGeom prst="rect">
            <a:avLst/>
          </a:prstGeom>
          <a:noFill/>
        </p:spPr>
        <p:txBody>
          <a:bodyPr wrap="square" rtlCol="0">
            <a:spAutoFit/>
          </a:bodyPr>
          <a:lstStyle/>
          <a:p>
            <a:r>
              <a:rPr lang="en-US" sz="2400" dirty="0"/>
              <a:t>STUDENT NAME:</a:t>
            </a:r>
            <a:r>
              <a:rPr lang="en-IN" sz="2400" dirty="0"/>
              <a:t>K PREMANANDHINI</a:t>
            </a:r>
            <a:endParaRPr lang="en-US" sz="2400" dirty="0"/>
          </a:p>
          <a:p>
            <a:r>
              <a:rPr lang="en-US" sz="2400" dirty="0"/>
              <a:t>REGISTER NO:312203</a:t>
            </a:r>
            <a:r>
              <a:rPr lang="en-IN" sz="2400" dirty="0"/>
              <a:t>979</a:t>
            </a:r>
            <a:endParaRPr lang="en-US" sz="2400" dirty="0"/>
          </a:p>
          <a:p>
            <a:r>
              <a:rPr lang="en-US" sz="2400" dirty="0"/>
              <a:t>(</a:t>
            </a:r>
            <a:r>
              <a:rPr lang="en-IN" sz="2400" dirty="0"/>
              <a:t>9917161E70965DDA71F475171E6DB0A4) </a:t>
            </a:r>
          </a:p>
          <a:p>
            <a:r>
              <a:rPr lang="en-US" sz="2400" dirty="0"/>
              <a:t>DEPARTMENT:COMMERCE </a:t>
            </a:r>
            <a:r>
              <a:rPr lang="en-IN" sz="2400" dirty="0"/>
              <a:t>WITH COMPUTER APPLICATIONS</a:t>
            </a:r>
            <a:endParaRPr lang="en-US" sz="2400" dirty="0"/>
          </a:p>
          <a:p>
            <a:r>
              <a:rPr lang="en-US" sz="2400" dirty="0"/>
              <a:t>COLLEGE:ANNAI THERSA ARTS AND SCIENCE COLLEGE THIRUKAZHUKUNDRAM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1242340"/>
            <a:ext cx="8696325" cy="5078313"/>
          </a:xfrm>
          <a:prstGeom prst="rect">
            <a:avLst/>
          </a:prstGeom>
        </p:spPr>
        <p:txBody>
          <a:bodyPr wrap="square">
            <a:spAutoFit/>
          </a:bodyPr>
          <a:lstStyle/>
          <a:p>
            <a:r>
              <a:rPr lang="en-IN" b="1" dirty="0"/>
              <a:t>1.Data Preparation:    </a:t>
            </a:r>
          </a:p>
          <a:p>
            <a:pPr marL="285750" indent="-285750">
              <a:buFont typeface="Arial" panose="020B0604020202020204" pitchFamily="34" charset="0"/>
              <a:buChar char="•"/>
            </a:pPr>
            <a:r>
              <a:rPr lang="en-IN" dirty="0"/>
              <a:t>Clean and pre process data    </a:t>
            </a:r>
          </a:p>
          <a:p>
            <a:pPr marL="285750" indent="-285750">
              <a:buFont typeface="Arial" panose="020B0604020202020204" pitchFamily="34" charset="0"/>
              <a:buChar char="•"/>
            </a:pPr>
            <a:r>
              <a:rPr lang="en-IN" dirty="0"/>
              <a:t>Handle missing values and outliers    </a:t>
            </a:r>
          </a:p>
          <a:p>
            <a:pPr marL="285750" indent="-285750">
              <a:buFont typeface="Arial" panose="020B0604020202020204" pitchFamily="34" charset="0"/>
              <a:buChar char="•"/>
            </a:pPr>
            <a:r>
              <a:rPr lang="en-IN" dirty="0"/>
              <a:t>Transform data into suitable format for analysis</a:t>
            </a:r>
          </a:p>
          <a:p>
            <a:r>
              <a:rPr lang="en-IN" b="1" dirty="0"/>
              <a:t>2. Descriptive Analytics:    </a:t>
            </a:r>
          </a:p>
          <a:p>
            <a:pPr marL="285750" indent="-285750">
              <a:buFont typeface="Arial" panose="020B0604020202020204" pitchFamily="34" charset="0"/>
              <a:buChar char="•"/>
            </a:pPr>
            <a:r>
              <a:rPr lang="en-IN" dirty="0"/>
              <a:t>Calculate summary statistics (mean, median, </a:t>
            </a:r>
            <a:r>
              <a:rPr lang="en-IN" dirty="0" err="1"/>
              <a:t>std</a:t>
            </a:r>
            <a:r>
              <a:rPr lang="en-IN" dirty="0"/>
              <a:t> dev) for salary and compensation data   </a:t>
            </a:r>
          </a:p>
          <a:p>
            <a:pPr marL="285750" indent="-285750">
              <a:buFont typeface="Arial" panose="020B0604020202020204" pitchFamily="34" charset="0"/>
              <a:buChar char="•"/>
            </a:pPr>
            <a:r>
              <a:rPr lang="en-IN" dirty="0"/>
              <a:t> Create data visualizations (histograms, box plots, scatter plots) to understand distribution and relationships</a:t>
            </a:r>
          </a:p>
          <a:p>
            <a:r>
              <a:rPr lang="en-IN" b="1" dirty="0"/>
              <a:t>3. Inferential Analytics:    </a:t>
            </a:r>
          </a:p>
          <a:p>
            <a:pPr marL="285750" indent="-285750">
              <a:buFont typeface="Arial" panose="020B0604020202020204" pitchFamily="34" charset="0"/>
              <a:buChar char="•"/>
            </a:pPr>
            <a:r>
              <a:rPr lang="en-IN" dirty="0"/>
              <a:t>Conduct regression analysis to identify factors influencing salary and compensation    </a:t>
            </a:r>
          </a:p>
          <a:p>
            <a:pPr marL="285750" indent="-285750">
              <a:buFont typeface="Arial" panose="020B0604020202020204" pitchFamily="34" charset="0"/>
              <a:buChar char="•"/>
            </a:pPr>
            <a:r>
              <a:rPr lang="en-IN" dirty="0"/>
              <a:t>Perform hypothesis testing to determine significance of relationships</a:t>
            </a:r>
          </a:p>
          <a:p>
            <a:r>
              <a:rPr lang="en-IN" b="1" dirty="0"/>
              <a:t>4. Predictive Analytics:  </a:t>
            </a:r>
            <a:r>
              <a:rPr lang="en-IN" dirty="0"/>
              <a:t>  </a:t>
            </a:r>
          </a:p>
          <a:p>
            <a:pPr marL="285750" indent="-285750">
              <a:buFont typeface="Arial" panose="020B0604020202020204" pitchFamily="34" charset="0"/>
              <a:buChar char="•"/>
            </a:pPr>
            <a:r>
              <a:rPr lang="en-IN" dirty="0"/>
              <a:t>Develop predictive models (e.g., linear regression, decision trees) to forecast future salary and compensation trends    </a:t>
            </a:r>
          </a:p>
          <a:p>
            <a:pPr marL="285750" indent="-285750">
              <a:buFont typeface="Arial" panose="020B0604020202020204" pitchFamily="34" charset="0"/>
              <a:buChar char="•"/>
            </a:pPr>
            <a:r>
              <a:rPr lang="en-IN" dirty="0"/>
              <a:t>Evaluate model performance using metrics (e.g., RMSE, MAE) </a:t>
            </a:r>
          </a:p>
          <a:p>
            <a:r>
              <a:rPr lang="en-IN" b="1" dirty="0"/>
              <a:t>5.Prescriptive Analytics:    </a:t>
            </a:r>
          </a:p>
          <a:p>
            <a:pPr marL="285750" indent="-285750">
              <a:buFont typeface="Arial" panose="020B0604020202020204" pitchFamily="34" charset="0"/>
              <a:buChar char="•"/>
            </a:pPr>
            <a:r>
              <a:rPr lang="en-IN" dirty="0"/>
              <a:t>Develop optimization models to identify optimal salary and compensation structures    </a:t>
            </a:r>
          </a:p>
          <a:p>
            <a:pPr marL="285750" indent="-285750">
              <a:buFont typeface="Arial" panose="020B0604020202020204" pitchFamily="34" charset="0"/>
              <a:buChar char="•"/>
            </a:pPr>
            <a:r>
              <a:rPr lang="en-IN" dirty="0"/>
              <a:t>Use scenario planning to evaluate impact of different compensation strategies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277218" y="509545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8775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415330" y="583202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59220FA4-C9F2-8FB1-E16C-121E219B6C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620" y="1415669"/>
            <a:ext cx="7485980" cy="413698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19200" y="1371600"/>
            <a:ext cx="7086600" cy="4247317"/>
          </a:xfrm>
          <a:prstGeom prst="rect">
            <a:avLst/>
          </a:prstGeom>
        </p:spPr>
        <p:txBody>
          <a:bodyPr wrap="square">
            <a:spAutoFit/>
          </a:bodyPr>
          <a:lstStyle/>
          <a:p>
            <a:r>
              <a:rPr lang="en-IN" dirty="0"/>
              <a:t>In conclusion, the salary and compensation analysis through Excel data modelling has provided valuable insights into the company's compensation structure, identifying areas of internal pay disparities, market competitiveness issues, and opportunities for optimization. The predictive modelling and optimization analysis have informed strategic recommendations to adjust salaries, benefits, and perks, enhancing internal equity and market competitiveness. By implementing these recommendations, the company can improve employee satisfaction, retention, and recruitment, ultimately driving business success. The analysis demonstrates the power of data-driven decision-making in compensation management, highlighting the importance of ongoing monitoring and evaluation to ensure alignment with business objectives. By embracing data analytics and modelling, organizations can unlock the full potential of their compensation data, making informed decisions that drive talent management and business outcomes.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 Through Excel Data</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0287000" y="7522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990600" y="1676400"/>
            <a:ext cx="6710682" cy="3970318"/>
          </a:xfrm>
          <a:prstGeom prst="rect">
            <a:avLst/>
          </a:prstGeom>
        </p:spPr>
        <p:txBody>
          <a:bodyPr wrap="square">
            <a:spAutoFit/>
          </a:bodyPr>
          <a:lstStyle/>
          <a:p>
            <a:r>
              <a:rPr lang="en-IN" dirty="0"/>
              <a:t>Our organization is facing challenges in managing its salary and compensation structure, leading to internal pay disparities, market competitiveness issues, and inefficient talent management. With a growing workforce and increasing competition for top talent, we need to ensure that our compensation practices are fair, equitable, and aligned with industry standards. However, our current processes are manual, time-consuming, and lack data-driven insights, making it difficult to identify areas for improvement and inform strategic decisions. We require a comprehensive salary and compensation analysis through Excel data to analysis our current compensation structure, identify areas for improvement, and develop data-driven recommendations to optimize our compensation strategy, ensuring internal equity, market competitiveness, and alignment with business objectives.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36320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52679" y="1498070"/>
            <a:ext cx="7077075" cy="5355312"/>
          </a:xfrm>
          <a:prstGeom prst="rect">
            <a:avLst/>
          </a:prstGeom>
          <a:noFill/>
        </p:spPr>
        <p:txBody>
          <a:bodyPr wrap="square" rtlCol="0">
            <a:spAutoFit/>
          </a:bodyPr>
          <a:lstStyle/>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Project Objective:</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Develop a comprehensive Excel data model to analyze and optimize salary and compensation structures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Ensure internal equity, market competitiveness, and budget alignment</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Inform strategic compensation decisions with data</a:t>
            </a:r>
          </a:p>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driven insights Scope:</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Collect and preprocess salary and compensation data</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Develop Excel data models for: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Internal equity analysis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Market benchmarking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Pay gap analysis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Total rewards optimization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Compensation ROI analysis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Create interactive dashboards and reports for stakeholder </a:t>
            </a:r>
          </a:p>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Analysis Deliverables: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Comprehensive Excel data model</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Interactive dashboards and reports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Written analysis and recommendations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Presentation to stakeholders</a:t>
            </a:r>
            <a:endParaRPr lang="en-IN" dirty="0">
              <a:latin typeface="Times New Roman" panose="02020603050405020304" pitchFamily="18" charset="0"/>
              <a:cs typeface="Times New Roman" panose="02020603050405020304" pitchFamily="18" charset="0"/>
            </a:endParaRPr>
          </a:p>
        </p:txBody>
      </p:sp>
      <p:sp>
        <p:nvSpPr>
          <p:cNvPr id="9" name="Rectangle 8"/>
          <p:cNvSpPr/>
          <p:nvPr/>
        </p:nvSpPr>
        <p:spPr>
          <a:xfrm>
            <a:off x="3048000" y="1582341"/>
            <a:ext cx="6096000" cy="369332"/>
          </a:xfrm>
          <a:prstGeom prst="rect">
            <a:avLst/>
          </a:prstGeom>
        </p:spPr>
        <p:txBody>
          <a:bodyPr>
            <a:spAutoFit/>
          </a:bodyPr>
          <a:lstStyle/>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25689" y="3352800"/>
            <a:ext cx="470911"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287000" y="9889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flipV="1">
            <a:off x="10425689" y="5029200"/>
            <a:ext cx="394711" cy="38100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524452" y="1409952"/>
            <a:ext cx="9010073" cy="5355312"/>
          </a:xfrm>
          <a:prstGeom prst="rect">
            <a:avLst/>
          </a:prstGeom>
        </p:spPr>
        <p:txBody>
          <a:bodyPr wrap="square">
            <a:spAutoFit/>
          </a:bodyPr>
          <a:lstStyle/>
          <a:p>
            <a:r>
              <a:rPr lang="en-IN" dirty="0"/>
              <a:t>1.HR Business Partners: </a:t>
            </a:r>
          </a:p>
          <a:p>
            <a:r>
              <a:rPr lang="en-IN" dirty="0"/>
              <a:t>HR professionals who work closely with business leaders to develop and implement compensation strategies.</a:t>
            </a:r>
          </a:p>
          <a:p>
            <a:r>
              <a:rPr lang="en-IN" dirty="0"/>
              <a:t>2. Compensation Analysts: </a:t>
            </a:r>
          </a:p>
          <a:p>
            <a:r>
              <a:rPr lang="en-IN" dirty="0"/>
              <a:t>Specialists responsible for analysing and designing compensation programs.</a:t>
            </a:r>
          </a:p>
          <a:p>
            <a:r>
              <a:rPr lang="en-IN" dirty="0"/>
              <a:t>3. HR Managers: </a:t>
            </a:r>
          </a:p>
          <a:p>
            <a:r>
              <a:rPr lang="en-IN" dirty="0"/>
              <a:t>Managers overseeing HR functions, including compensation, benefits, and employee relations.</a:t>
            </a:r>
          </a:p>
          <a:p>
            <a:r>
              <a:rPr lang="en-IN" dirty="0"/>
              <a:t>4. Talent Management Teams: </a:t>
            </a:r>
          </a:p>
          <a:p>
            <a:r>
              <a:rPr lang="en-IN" dirty="0"/>
              <a:t>Teams focused on attracting, retaining, and developing top talent.</a:t>
            </a:r>
          </a:p>
          <a:p>
            <a:r>
              <a:rPr lang="en-IN" dirty="0"/>
              <a:t>5. Finance Teams: </a:t>
            </a:r>
          </a:p>
          <a:p>
            <a:r>
              <a:rPr lang="en-IN" dirty="0"/>
              <a:t>Financial analysts and managers who need to understand compensation costs and budgeting.</a:t>
            </a:r>
          </a:p>
          <a:p>
            <a:r>
              <a:rPr lang="en-IN" dirty="0"/>
              <a:t>6. Business Leaders: </a:t>
            </a:r>
          </a:p>
          <a:p>
            <a:r>
              <a:rPr lang="en-IN" dirty="0"/>
              <a:t>CEOs, CFOs, and other executives who make strategic decisions about compensation and talent management.</a:t>
            </a:r>
          </a:p>
          <a:p>
            <a:r>
              <a:rPr lang="en-IN" dirty="0"/>
              <a:t>7. Recruiters: </a:t>
            </a:r>
          </a:p>
          <a:p>
            <a:r>
              <a:rPr lang="en-IN" dirty="0"/>
              <a:t>Professionals responsible for attracting and hiring top talent, who need to understand market compensation rates.</a:t>
            </a:r>
          </a:p>
          <a:p>
            <a:r>
              <a:rPr lang="en-IN" dirty="0"/>
              <a:t>8. Employee Relations Specialists: </a:t>
            </a:r>
          </a:p>
          <a:p>
            <a:r>
              <a:rPr lang="en-IN" dirty="0"/>
              <a:t>HR professionals who handle employee inquiries and issues related to compensation.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1582400" y="611028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82237" y="4816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811000" y="63388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965738" y="1464678"/>
            <a:ext cx="7620000" cy="5078313"/>
          </a:xfrm>
          <a:prstGeom prst="rect">
            <a:avLst/>
          </a:prstGeom>
        </p:spPr>
        <p:txBody>
          <a:bodyPr wrap="square">
            <a:spAutoFit/>
          </a:bodyPr>
          <a:lstStyle/>
          <a:p>
            <a:r>
              <a:rPr lang="en-IN" b="1" dirty="0"/>
              <a:t>Solution:</a:t>
            </a:r>
          </a:p>
          <a:p>
            <a:r>
              <a:rPr lang="en-IN" dirty="0"/>
              <a:t>Our solution, "Compensation Insights," is a comprehensive Excel-based data modelling and analysis tool that empowers HR and compensation professionals to make informed decisions about salary and compensation structures. With Compensation Insights, you can:</a:t>
            </a:r>
          </a:p>
          <a:p>
            <a:pPr marL="285750" indent="-285750">
              <a:buFontTx/>
              <a:buChar char="-"/>
            </a:pPr>
            <a:r>
              <a:rPr lang="en-IN" dirty="0"/>
              <a:t>Analysis internal equity and market competitiveness</a:t>
            </a:r>
          </a:p>
          <a:p>
            <a:pPr marL="285750" indent="-285750">
              <a:buFontTx/>
              <a:buChar char="-"/>
            </a:pPr>
            <a:r>
              <a:rPr lang="en-IN" dirty="0"/>
              <a:t>Identify and address pay gaps- Optimize bonus structures and salary budgets</a:t>
            </a:r>
          </a:p>
          <a:p>
            <a:pPr marL="285750" indent="-285750">
              <a:buFontTx/>
              <a:buChar char="-"/>
            </a:pPr>
            <a:r>
              <a:rPr lang="en-IN" dirty="0"/>
              <a:t>Evaluate employee satisfaction and engagement</a:t>
            </a:r>
          </a:p>
          <a:p>
            <a:pPr marL="285750" indent="-285750">
              <a:buFontTx/>
              <a:buChar char="-"/>
            </a:pPr>
            <a:r>
              <a:rPr lang="en-IN" dirty="0"/>
              <a:t>Develop data</a:t>
            </a:r>
          </a:p>
          <a:p>
            <a:pPr marL="285750" indent="-285750">
              <a:buFontTx/>
              <a:buChar char="-"/>
            </a:pPr>
            <a:r>
              <a:rPr lang="en-IN" dirty="0"/>
              <a:t>driven compensation strategies</a:t>
            </a:r>
          </a:p>
          <a:p>
            <a:r>
              <a:rPr lang="en-IN" b="1" dirty="0"/>
              <a:t>Proposition:</a:t>
            </a:r>
          </a:p>
          <a:p>
            <a:r>
              <a:rPr lang="en-IN" dirty="0"/>
              <a:t>"Unlock the full potential of your compensation data with Compensation Insights. Our solution enables you to:</a:t>
            </a:r>
          </a:p>
          <a:p>
            <a:pPr marL="285750" indent="-285750">
              <a:buFontTx/>
              <a:buChar char="-"/>
            </a:pPr>
            <a:r>
              <a:rPr lang="en-IN" dirty="0"/>
              <a:t>Save time and resources by automating data analysis and reporting</a:t>
            </a:r>
          </a:p>
          <a:p>
            <a:pPr marL="285750" indent="-285750">
              <a:buFontTx/>
              <a:buChar char="-"/>
            </a:pPr>
            <a:r>
              <a:rPr lang="en-IN" dirty="0"/>
              <a:t>Make informed decisions with accurate and up-to-date insights</a:t>
            </a:r>
          </a:p>
          <a:p>
            <a:pPr marL="285750" indent="-285750">
              <a:buFontTx/>
              <a:buChar char="-"/>
            </a:pPr>
            <a:r>
              <a:rPr lang="en-IN" dirty="0"/>
              <a:t>Enhance internal equity and market competitiveness</a:t>
            </a:r>
          </a:p>
          <a:p>
            <a:pPr marL="285750" indent="-285750">
              <a:buFontTx/>
              <a:buChar char="-"/>
            </a:pPr>
            <a:r>
              <a:rPr lang="en-IN" dirty="0"/>
              <a:t>Drive business success through optimized compensation strategies</a:t>
            </a:r>
          </a:p>
          <a:p>
            <a:pPr marL="285750" indent="-285750">
              <a:buFontTx/>
              <a:buChar char="-"/>
            </a:pPr>
            <a:r>
              <a:rPr lang="en-IN" dirty="0"/>
              <a:t>Improve employee satisfaction and engagement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457200" y="1143634"/>
            <a:ext cx="9296400" cy="5262979"/>
          </a:xfrm>
          <a:prstGeom prst="rect">
            <a:avLst/>
          </a:prstGeom>
        </p:spPr>
        <p:txBody>
          <a:bodyPr wrap="square">
            <a:spAutoFit/>
          </a:bodyPr>
          <a:lstStyle/>
          <a:p>
            <a:pPr marL="285750" indent="-285750">
              <a:buFont typeface="Wingdings" panose="05000000000000000000" pitchFamily="2" charset="2"/>
              <a:buChar char="ü"/>
            </a:pPr>
            <a:r>
              <a:rPr lang="en-IN" sz="1600" b="1" dirty="0"/>
              <a:t>Description: </a:t>
            </a:r>
          </a:p>
          <a:p>
            <a:r>
              <a:rPr lang="en-IN" sz="1600" dirty="0"/>
              <a:t>This dataset contains comprehensive salary and compensation data for [Company/Organization Name], including employee demographics, job details, salary information, benefits, and performance metrics.</a:t>
            </a:r>
          </a:p>
          <a:p>
            <a:pPr marL="285750" indent="-285750">
              <a:buFont typeface="Wingdings" panose="05000000000000000000" pitchFamily="2" charset="2"/>
              <a:buChar char="ü"/>
            </a:pPr>
            <a:r>
              <a:rPr lang="en-IN" sz="1600" b="1" dirty="0"/>
              <a:t>Data Sources:</a:t>
            </a:r>
          </a:p>
          <a:p>
            <a:pPr marL="285750" indent="-285750">
              <a:buFontTx/>
              <a:buChar char="-"/>
            </a:pPr>
            <a:r>
              <a:rPr lang="en-IN" sz="1600" dirty="0"/>
              <a:t>HR Information System (HRIS)</a:t>
            </a:r>
          </a:p>
          <a:p>
            <a:pPr marL="285750" indent="-285750">
              <a:buFontTx/>
              <a:buChar char="-"/>
            </a:pPr>
            <a:r>
              <a:rPr lang="en-IN" sz="1600" dirty="0"/>
              <a:t>- Payroll data- Employee surveys</a:t>
            </a:r>
          </a:p>
          <a:p>
            <a:pPr marL="285750" indent="-285750">
              <a:buFontTx/>
              <a:buChar char="-"/>
            </a:pPr>
            <a:r>
              <a:rPr lang="en-IN" sz="1600" dirty="0"/>
              <a:t>- Market compensation data from reputable sources (e.g., Glassdoor, Pay scale)</a:t>
            </a:r>
          </a:p>
          <a:p>
            <a:pPr marL="285750" indent="-285750">
              <a:buFont typeface="Wingdings" panose="05000000000000000000" pitchFamily="2" charset="2"/>
              <a:buChar char="ü"/>
            </a:pPr>
            <a:r>
              <a:rPr lang="en-IN" sz="1600" b="1" dirty="0"/>
              <a:t>Data Fields:</a:t>
            </a:r>
          </a:p>
          <a:p>
            <a:pPr marL="285750" indent="-285750">
              <a:buFontTx/>
              <a:buChar char="-"/>
            </a:pPr>
            <a:r>
              <a:rPr lang="en-IN" sz="1600" dirty="0"/>
              <a:t>1. Employee ID (unique identifier)</a:t>
            </a:r>
          </a:p>
          <a:p>
            <a:pPr marL="285750" indent="-285750">
              <a:buFontTx/>
              <a:buChar char="-"/>
            </a:pPr>
            <a:r>
              <a:rPr lang="en-IN" sz="1600" dirty="0"/>
              <a:t>2. Job Title</a:t>
            </a:r>
          </a:p>
          <a:p>
            <a:pPr marL="285750" indent="-285750">
              <a:buFontTx/>
              <a:buChar char="-"/>
            </a:pPr>
            <a:r>
              <a:rPr lang="en-IN" sz="1600" dirty="0"/>
              <a:t>3. Department</a:t>
            </a:r>
          </a:p>
          <a:p>
            <a:pPr marL="285750" indent="-285750">
              <a:buFontTx/>
              <a:buChar char="-"/>
            </a:pPr>
            <a:r>
              <a:rPr lang="en-IN" sz="1600" dirty="0"/>
              <a:t>4. Location</a:t>
            </a:r>
          </a:p>
          <a:p>
            <a:pPr marL="285750" indent="-285750">
              <a:buFontTx/>
              <a:buChar char="-"/>
            </a:pPr>
            <a:r>
              <a:rPr lang="en-IN" sz="1600" dirty="0"/>
              <a:t>5. Hire Date</a:t>
            </a:r>
          </a:p>
          <a:p>
            <a:pPr marL="285750" indent="-285750">
              <a:buFontTx/>
              <a:buChar char="-"/>
            </a:pPr>
            <a:r>
              <a:rPr lang="en-IN" sz="1600" dirty="0"/>
              <a:t>6. Salary (annual base salary)</a:t>
            </a:r>
          </a:p>
          <a:p>
            <a:pPr marL="285750" indent="-285750">
              <a:buFontTx/>
              <a:buChar char="-"/>
            </a:pPr>
            <a:r>
              <a:rPr lang="en-IN" sz="1600" dirty="0"/>
              <a:t>7. Bonus (annual bonus amount)</a:t>
            </a:r>
          </a:p>
          <a:p>
            <a:pPr marL="285750" indent="-285750">
              <a:buFontTx/>
              <a:buChar char="-"/>
            </a:pPr>
            <a:r>
              <a:rPr lang="en-IN" sz="1600" dirty="0"/>
              <a:t>8. Benefits (health, dental, vision, etc.)</a:t>
            </a:r>
          </a:p>
          <a:p>
            <a:pPr marL="285750" indent="-285750">
              <a:buFontTx/>
              <a:buChar char="-"/>
            </a:pPr>
            <a:r>
              <a:rPr lang="en-IN" sz="1600" dirty="0"/>
              <a:t>9. Performance Rating (annual performance evaluation)</a:t>
            </a:r>
          </a:p>
          <a:p>
            <a:pPr marL="285750" indent="-285750">
              <a:buFontTx/>
              <a:buChar char="-"/>
            </a:pPr>
            <a:r>
              <a:rPr lang="en-IN" sz="1600" dirty="0"/>
              <a:t>10. Years of Experience</a:t>
            </a:r>
          </a:p>
          <a:p>
            <a:pPr marL="285750" indent="-285750">
              <a:buFontTx/>
              <a:buChar char="-"/>
            </a:pPr>
            <a:r>
              <a:rPr lang="en-IN" sz="1600" dirty="0"/>
              <a:t>11. Education Level</a:t>
            </a:r>
          </a:p>
          <a:p>
            <a:pPr marL="285750" indent="-285750">
              <a:buFontTx/>
              <a:buChar char="-"/>
            </a:pPr>
            <a:r>
              <a:rPr lang="en-IN" sz="1600" dirty="0"/>
              <a:t>12. Job Category (e.g., engineering, sales, marketing)</a:t>
            </a:r>
          </a:p>
          <a:p>
            <a:pPr marL="285750" indent="-285750">
              <a:buFontTx/>
              <a:buChar char="-"/>
            </a:pPr>
            <a:r>
              <a:rPr lang="en-IN" sz="1600" dirty="0"/>
              <a:t>13. Market Compensation Data (external data on market salaries)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480707" y="602883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2917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756932" y="656191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286000" y="1781520"/>
            <a:ext cx="8030441" cy="4247317"/>
          </a:xfrm>
          <a:prstGeom prst="rect">
            <a:avLst/>
          </a:prstGeom>
        </p:spPr>
        <p:txBody>
          <a:bodyPr wrap="square">
            <a:spAutoFit/>
          </a:bodyPr>
          <a:lstStyle/>
          <a:p>
            <a:pPr marL="285750" indent="-285750">
              <a:buFont typeface="Wingdings" panose="05000000000000000000" pitchFamily="2" charset="2"/>
              <a:buChar char="Ø"/>
            </a:pPr>
            <a:r>
              <a:rPr lang="en-IN" b="1" dirty="0"/>
              <a:t>Predictive Compensation Modelling: </a:t>
            </a:r>
            <a:r>
              <a:rPr lang="en-IN" dirty="0"/>
              <a:t>Our solution uses advanced Excel data modelling techniques to forecast future compensation trends, enabling proactive decision-making and strategic planning.</a:t>
            </a:r>
          </a:p>
          <a:p>
            <a:pPr marL="285750" indent="-285750">
              <a:buFont typeface="Wingdings" panose="05000000000000000000" pitchFamily="2" charset="2"/>
              <a:buChar char="Ø"/>
            </a:pPr>
            <a:r>
              <a:rPr lang="en-IN" dirty="0"/>
              <a:t>I</a:t>
            </a:r>
            <a:r>
              <a:rPr lang="en-IN" b="1" dirty="0"/>
              <a:t>nteractive Compensation Dashboards: </a:t>
            </a:r>
            <a:r>
              <a:rPr lang="en-IN" dirty="0"/>
              <a:t>Our intuitive dashboards provide real-time insights and visualization, allowing users to explore complex compensation data with ease and precision.</a:t>
            </a:r>
          </a:p>
          <a:p>
            <a:pPr marL="285750" indent="-285750">
              <a:buFont typeface="Wingdings" panose="05000000000000000000" pitchFamily="2" charset="2"/>
              <a:buChar char="Ø"/>
            </a:pPr>
            <a:r>
              <a:rPr lang="en-IN" b="1" dirty="0"/>
              <a:t>Automated Market Benchmarking: </a:t>
            </a:r>
            <a:r>
              <a:rPr lang="en-IN" dirty="0"/>
              <a:t>Our solution seamlessly integrates market data and research, ensuring that compensation strategies are informed by up-to-date industry standards and best practices.</a:t>
            </a:r>
          </a:p>
          <a:p>
            <a:pPr marL="285750" indent="-285750">
              <a:buFont typeface="Wingdings" panose="05000000000000000000" pitchFamily="2" charset="2"/>
              <a:buChar char="Ø"/>
            </a:pPr>
            <a:r>
              <a:rPr lang="en-IN" b="1" dirty="0"/>
              <a:t>AI-Powered Compensation Recommendations: </a:t>
            </a:r>
            <a:r>
              <a:rPr lang="en-IN" dirty="0"/>
              <a:t>Our solution leverages machine learning algorithms to provide personalized compensation recommendations, optimizing internal equity, market competitiveness, and employee satisfaction.</a:t>
            </a:r>
          </a:p>
          <a:p>
            <a:pPr marL="285750" indent="-285750">
              <a:buFont typeface="Wingdings" panose="05000000000000000000" pitchFamily="2" charset="2"/>
              <a:buChar char="Ø"/>
            </a:pPr>
            <a:r>
              <a:rPr lang="en-IN" b="1" dirty="0"/>
              <a:t>Seamless Integration with HR Systems: </a:t>
            </a:r>
            <a:r>
              <a:rPr lang="en-IN" dirty="0"/>
              <a:t>Our solution integrates effortlessly with existing HR systems, ensuring a streamlined and efficient compensation management process.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TotalTime>
  <Words>1304</Words>
  <Application>Microsoft Office PowerPoint</Application>
  <PresentationFormat>Widescreen</PresentationFormat>
  <Paragraphs>143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Salary and Compensation Analysis  Through Excel Data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raja rathinam</cp:lastModifiedBy>
  <cp:revision>25</cp:revision>
  <dcterms:created xsi:type="dcterms:W3CDTF">2024-03-29T15:07:22Z</dcterms:created>
  <dcterms:modified xsi:type="dcterms:W3CDTF">2024-09-12T06:16:49Z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