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11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akasc\Downloads\Kiran%20Raj%20Project%20wor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[Kiran Raj Project work.xlsx]Chart!PivotTable1</c:name>
    <c:fmtId val="20"/>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a:t>Employee Performance Analysis</a:t>
            </a:r>
          </a:p>
        </c:rich>
      </c:tx>
      <c:layout/>
      <c:spPr>
        <a:noFill/>
        <a:ln>
          <a:noFill/>
        </a:ln>
        <a:effectLst/>
      </c:spPr>
    </c:title>
    <c:pivotFmts>
      <c:pivotFmt>
        <c:idx val="0"/>
        <c:spPr>
          <a:solidFill>
            <a:schemeClr val="accent1">
              <a:alpha val="70000"/>
            </a:schemeClr>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dLbl>
          <c:idx val="0"/>
          <c:delete val="1"/>
          <c:extLst xmlns:c16r2="http://schemas.microsoft.com/office/drawing/2015/06/char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alpha val="70000"/>
            </a:schemeClr>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strRef>
              <c:f>Chart!$B$3:$B$4</c:f>
              <c:strCache>
                <c:ptCount val="1"/>
                <c:pt idx="0">
                  <c:v>HIGH</c:v>
                </c:pt>
              </c:strCache>
            </c:strRef>
          </c:tx>
          <c:spPr>
            <a:solidFill>
              <a:schemeClr val="accent1">
                <a:alpha val="70000"/>
              </a:schemeClr>
            </a:solidFill>
            <a:ln>
              <a:noFill/>
            </a:ln>
            <a:effectLst/>
          </c:spPr>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9F96-490E-8B01-0031772B7FB9}"/>
            </c:ext>
          </c:extLst>
        </c:ser>
        <c:ser>
          <c:idx val="1"/>
          <c:order val="1"/>
          <c:tx>
            <c:strRef>
              <c:f>Chart!$C$3:$C$4</c:f>
              <c:strCache>
                <c:ptCount val="1"/>
                <c:pt idx="0">
                  <c:v>LOW</c:v>
                </c:pt>
              </c:strCache>
            </c:strRef>
          </c:tx>
          <c:spPr>
            <a:solidFill>
              <a:schemeClr val="accent3">
                <a:alpha val="70000"/>
              </a:schemeClr>
            </a:solidFill>
            <a:ln>
              <a:noFill/>
            </a:ln>
            <a:effectLst/>
          </c:spPr>
          <c:trendline>
            <c:spPr>
              <a:ln w="15875" cap="rnd">
                <a:solidFill>
                  <a:schemeClr val="accent3"/>
                </a:solidFill>
              </a:ln>
              <a:effectLst/>
            </c:spPr>
            <c:trendlineType val="linear"/>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02-9F96-490E-8B01-0031772B7FB9}"/>
            </c:ext>
          </c:extLst>
        </c:ser>
        <c:ser>
          <c:idx val="2"/>
          <c:order val="2"/>
          <c:tx>
            <c:strRef>
              <c:f>Chart!$D$3:$D$4</c:f>
              <c:strCache>
                <c:ptCount val="1"/>
                <c:pt idx="0">
                  <c:v>MED</c:v>
                </c:pt>
              </c:strCache>
            </c:strRef>
          </c:tx>
          <c:spPr>
            <a:solidFill>
              <a:schemeClr val="accent5">
                <a:alpha val="70000"/>
              </a:schemeClr>
            </a:solidFill>
            <a:ln>
              <a:noFill/>
            </a:ln>
            <a:effectLst/>
          </c:spPr>
          <c:trendline>
            <c:spPr>
              <a:ln w="15875" cap="rnd">
                <a:solidFill>
                  <a:schemeClr val="accent5"/>
                </a:solidFill>
              </a:ln>
              <a:effectLst/>
            </c:spPr>
            <c:trendlineType val="linear"/>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4-9F96-490E-8B01-0031772B7FB9}"/>
            </c:ext>
          </c:extLst>
        </c:ser>
        <c:ser>
          <c:idx val="3"/>
          <c:order val="3"/>
          <c:tx>
            <c:strRef>
              <c:f>Chart!$E$3:$E$4</c:f>
              <c:strCache>
                <c:ptCount val="1"/>
                <c:pt idx="0">
                  <c:v>VERY HIGH</c:v>
                </c:pt>
              </c:strCache>
            </c:strRef>
          </c:tx>
          <c:spPr>
            <a:solidFill>
              <a:schemeClr val="accent1">
                <a:lumMod val="60000"/>
                <a:alpha val="70000"/>
              </a:schemeClr>
            </a:solidFill>
            <a:ln>
              <a:noFill/>
            </a:ln>
            <a:effectLst/>
          </c:spPr>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5-9F96-490E-8B01-0031772B7FB9}"/>
            </c:ext>
          </c:extLst>
        </c:ser>
        <c:gapWidth val="80"/>
        <c:overlap val="25"/>
        <c:axId val="65618688"/>
        <c:axId val="65620224"/>
      </c:barChart>
      <c:catAx>
        <c:axId val="65618688"/>
        <c:scaling>
          <c:orientation val="minMax"/>
        </c:scaling>
        <c:axPos val="b"/>
        <c:numFmt formatCode="General" sourceLinked="1"/>
        <c:maj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65620224"/>
        <c:crosses val="autoZero"/>
        <c:auto val="1"/>
        <c:lblAlgn val="ctr"/>
        <c:lblOffset val="100"/>
      </c:catAx>
      <c:valAx>
        <c:axId val="65620224"/>
        <c:scaling>
          <c:orientation val="minMax"/>
        </c:scaling>
        <c:axPos val="l"/>
        <c:majorGridlines>
          <c:spPr>
            <a:ln w="9525" cap="flat" cmpd="sng" algn="ctr">
              <a:solidFill>
                <a:schemeClr val="tx1">
                  <a:lumMod val="5000"/>
                  <a:lumOff val="9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65618688"/>
        <c:crosses val="autoZero"/>
        <c:crossBetween val="between"/>
      </c:valAx>
      <c:spPr>
        <a:noFill/>
        <a:ln>
          <a:noFill/>
        </a:ln>
        <a:effectLst/>
      </c:spPr>
    </c:plotArea>
    <c:legend>
      <c:legendPos val="r"/>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31-Aug-24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31-Aug-24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31-Aug-24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31-Aug-24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428625" y="3259605"/>
            <a:ext cx="9982200" cy="1938992"/>
          </a:xfrm>
          <a:prstGeom prst="rect">
            <a:avLst/>
          </a:prstGeom>
          <a:noFill/>
        </p:spPr>
        <p:txBody>
          <a:bodyPr wrap="square" rtlCol="0">
            <a:spAutoFit/>
          </a:bodyPr>
          <a:lstStyle/>
          <a:p>
            <a:r>
              <a:rPr lang="en-US" sz="2400" dirty="0"/>
              <a:t>STUDENT NAME:</a:t>
            </a:r>
            <a:r>
              <a:rPr lang="en-IN" sz="2400" dirty="0"/>
              <a:t> </a:t>
            </a:r>
            <a:r>
              <a:rPr lang="en-IN" sz="2400" dirty="0" err="1" smtClean="0"/>
              <a:t>Prem</a:t>
            </a:r>
            <a:r>
              <a:rPr lang="en-IN" sz="2400" dirty="0" smtClean="0"/>
              <a:t> </a:t>
            </a:r>
            <a:r>
              <a:rPr lang="en-IN" sz="2400" dirty="0" err="1" smtClean="0"/>
              <a:t>Kumar.A</a:t>
            </a:r>
            <a:endParaRPr lang="en-IN" sz="2400" dirty="0"/>
          </a:p>
          <a:p>
            <a:r>
              <a:rPr lang="en-US" sz="2400" dirty="0"/>
              <a:t>REGISTER NO      :</a:t>
            </a:r>
            <a:r>
              <a:rPr lang="en-IN" sz="2400" dirty="0"/>
              <a:t> </a:t>
            </a:r>
            <a:r>
              <a:rPr lang="en-IN" sz="2400" dirty="0" smtClean="0"/>
              <a:t>312220725</a:t>
            </a:r>
            <a:endParaRPr lang="en-US" sz="2400" dirty="0"/>
          </a:p>
          <a:p>
            <a:r>
              <a:rPr lang="en-US" sz="2400" dirty="0"/>
              <a:t>DEPARTMENT     </a:t>
            </a:r>
            <a:r>
              <a:rPr lang="en-US" sz="2400" dirty="0" smtClean="0"/>
              <a:t>: .3</a:t>
            </a:r>
            <a:r>
              <a:rPr lang="en-US" sz="2400" baseline="30000" dirty="0" smtClean="0"/>
              <a:t>rd</a:t>
            </a:r>
            <a:r>
              <a:rPr lang="en-US" sz="2400" dirty="0" smtClean="0"/>
              <a:t> year</a:t>
            </a:r>
            <a:r>
              <a:rPr lang="en-IN" sz="2400" dirty="0" smtClean="0"/>
              <a:t>B.com </a:t>
            </a:r>
            <a:r>
              <a:rPr lang="en-IN" sz="2400" dirty="0"/>
              <a:t>(General)</a:t>
            </a:r>
            <a:endParaRPr lang="en-US" sz="2400" dirty="0"/>
          </a:p>
          <a:p>
            <a:r>
              <a:rPr lang="en-US" sz="2400" dirty="0"/>
              <a:t>COLLEGE              </a:t>
            </a:r>
            <a:r>
              <a:rPr lang="en-IN" sz="2400" dirty="0"/>
              <a:t>: ARULMIGU KAPALEESWARAR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291147"/>
            <a:ext cx="3756025"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 xmlns:a16="http://schemas.microsoft.com/office/drawing/2014/main" id="{45062979-B16C-DA2D-4A5C-D3EDC0575435}"/>
              </a:ext>
            </a:extLst>
          </p:cNvPr>
          <p:cNvSpPr txBox="1"/>
          <p:nvPr/>
        </p:nvSpPr>
        <p:spPr>
          <a:xfrm>
            <a:off x="739775" y="1543057"/>
            <a:ext cx="6102070" cy="4401205"/>
          </a:xfrm>
          <a:prstGeom prst="rect">
            <a:avLst/>
          </a:prstGeom>
          <a:noFill/>
        </p:spPr>
        <p:txBody>
          <a:bodyPr wrap="square">
            <a:spAutoFit/>
          </a:bodyPr>
          <a:lstStyle/>
          <a:p>
            <a:r>
              <a:rPr lang="en-IN" sz="2000" dirty="0"/>
              <a:t>*Data Preparation: Clean and organize data, ensuring accuracy and consistency.</a:t>
            </a:r>
          </a:p>
          <a:p>
            <a:endParaRPr lang="en-IN" sz="2000" dirty="0"/>
          </a:p>
          <a:p>
            <a:r>
              <a:rPr lang="en-IN" sz="2000" dirty="0"/>
              <a:t>*Trend Analysis: Apply charts and graphs (e.g., line charts, bar graphs) to visualize trends over time, such as employee performance or turnover rates.</a:t>
            </a:r>
          </a:p>
          <a:p>
            <a:endParaRPr lang="en-IN" sz="2000" dirty="0"/>
          </a:p>
          <a:p>
            <a:r>
              <a:rPr lang="en-IN" sz="2000" dirty="0"/>
              <a:t>*Pivot Tables: Create pivot tables to aggregate and </a:t>
            </a:r>
            <a:r>
              <a:rPr lang="en-IN" sz="2000" dirty="0" err="1"/>
              <a:t>analyze</a:t>
            </a:r>
            <a:r>
              <a:rPr lang="en-IN" sz="2000" dirty="0"/>
              <a:t> data across different dimensions, such as department, tenure, or job role.</a:t>
            </a:r>
          </a:p>
          <a:p>
            <a:endParaRPr lang="en-IN" sz="2000" dirty="0"/>
          </a:p>
          <a:p>
            <a:r>
              <a:rPr lang="en-IN" sz="2000" dirty="0"/>
              <a:t>*</a:t>
            </a:r>
            <a:r>
              <a:rPr lang="en-US" sz="2000" dirty="0"/>
              <a:t>Regression Analysis: 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158037" y="160496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902268"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2" name="Chart 11">
            <a:extLst>
              <a:ext uri="{FF2B5EF4-FFF2-40B4-BE49-F238E27FC236}">
                <a16:creationId xmlns="" xmlns:a16="http://schemas.microsoft.com/office/drawing/2014/main" id="{6576F662-864D-DEEC-4A15-4C06E120C8D2}"/>
              </a:ext>
            </a:extLst>
          </p:cNvPr>
          <p:cNvGraphicFramePr>
            <a:graphicFrameLocks/>
          </p:cNvGraphicFramePr>
          <p:nvPr>
            <p:extLst>
              <p:ext uri="{D42A27DB-BD31-4B8C-83A1-F6EECF244321}">
                <p14:modId xmlns="" xmlns:p14="http://schemas.microsoft.com/office/powerpoint/2010/main" val="7638180"/>
              </p:ext>
            </p:extLst>
          </p:nvPr>
        </p:nvGraphicFramePr>
        <p:xfrm>
          <a:off x="1183005" y="1916113"/>
          <a:ext cx="5715000" cy="404939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D9CE4B3F-D146-B736-CD02-E70997A568E4}"/>
              </a:ext>
            </a:extLst>
          </p:cNvPr>
          <p:cNvSpPr txBox="1"/>
          <p:nvPr/>
        </p:nvSpPr>
        <p:spPr>
          <a:xfrm>
            <a:off x="1566502" y="1734501"/>
            <a:ext cx="7586604" cy="4524315"/>
          </a:xfrm>
          <a:prstGeom prst="rect">
            <a:avLst/>
          </a:prstGeom>
          <a:noFill/>
        </p:spPr>
        <p:txBody>
          <a:bodyPr wrap="square">
            <a:spAutoFit/>
          </a:bodyPr>
          <a:lstStyle/>
          <a:p>
            <a:r>
              <a:rPr lang="en-US" sz="2400"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841626"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6252528"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 xmlns:a16="http://schemas.microsoft.com/office/drawing/2014/main" id="{4AEBAA43-4699-4097-33FA-90FCB791B7A5}"/>
              </a:ext>
            </a:extLst>
          </p:cNvPr>
          <p:cNvSpPr txBox="1"/>
          <p:nvPr/>
        </p:nvSpPr>
        <p:spPr>
          <a:xfrm>
            <a:off x="478602" y="1563867"/>
            <a:ext cx="6812785" cy="1938992"/>
          </a:xfrm>
          <a:prstGeom prst="rect">
            <a:avLst/>
          </a:prstGeom>
          <a:noFill/>
        </p:spPr>
        <p:txBody>
          <a:bodyPr wrap="square">
            <a:spAutoFit/>
          </a:bodyPr>
          <a:lstStyle/>
          <a:p>
            <a:r>
              <a:rPr lang="en-US" sz="2400" b="1" dirty="0"/>
              <a:t>Employee performance is a critical factor influencing organizational success, requiring effective assessment and management strategies. Addressing performance issues promptly can enhance productivity and employee satisfaction</a:t>
            </a:r>
            <a:r>
              <a:rPr lang="en-US" b="1" dirty="0"/>
              <a:t>.</a:t>
            </a:r>
          </a:p>
        </p:txBody>
      </p:sp>
      <p:sp>
        <p:nvSpPr>
          <p:cNvPr id="12" name="TextBox 11">
            <a:extLst>
              <a:ext uri="{FF2B5EF4-FFF2-40B4-BE49-F238E27FC236}">
                <a16:creationId xmlns="" xmlns:a16="http://schemas.microsoft.com/office/drawing/2014/main" id="{46B6FA9A-A3E9-2494-2F91-301B09D47185}"/>
              </a:ext>
            </a:extLst>
          </p:cNvPr>
          <p:cNvSpPr txBox="1"/>
          <p:nvPr/>
        </p:nvSpPr>
        <p:spPr>
          <a:xfrm>
            <a:off x="478602" y="3851395"/>
            <a:ext cx="7162800" cy="1938992"/>
          </a:xfrm>
          <a:prstGeom prst="rect">
            <a:avLst/>
          </a:prstGeom>
          <a:noFill/>
        </p:spPr>
        <p:txBody>
          <a:bodyPr wrap="square">
            <a:spAutoFit/>
          </a:bodyPr>
          <a:lstStyle/>
          <a:p>
            <a:r>
              <a:rPr lang="en-US" sz="2400" b="1" dirty="0"/>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23965" y="19905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238125" y="2425601"/>
            <a:ext cx="8420100" cy="2308324"/>
          </a:xfrm>
          <a:prstGeom prst="rect">
            <a:avLst/>
          </a:prstGeom>
          <a:noFill/>
        </p:spPr>
        <p:txBody>
          <a:bodyPr wrap="square" rtlCol="0">
            <a:spAutoFit/>
          </a:bodyPr>
          <a:lstStyle/>
          <a:p>
            <a:pPr algn="l">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effectLst/>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676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 xmlns:a16="http://schemas.microsoft.com/office/drawing/2014/main" id="{9E6B3FFF-4452-1AB5-E5F4-3EFE3B14DBE1}"/>
              </a:ext>
            </a:extLst>
          </p:cNvPr>
          <p:cNvSpPr txBox="1"/>
          <p:nvPr/>
        </p:nvSpPr>
        <p:spPr>
          <a:xfrm>
            <a:off x="723900" y="2274838"/>
            <a:ext cx="7750540" cy="3170099"/>
          </a:xfrm>
          <a:prstGeom prst="rect">
            <a:avLst/>
          </a:prstGeom>
          <a:noFill/>
        </p:spPr>
        <p:txBody>
          <a:bodyPr wrap="square">
            <a:spAutoFit/>
          </a:bodyPr>
          <a:lstStyle/>
          <a:p>
            <a:r>
              <a:rPr lang="en-US" sz="2000" dirty="0"/>
              <a:t>The end users in employee performance analysis typically include:</a:t>
            </a:r>
            <a:endParaRPr lang="en-IN" sz="2000" dirty="0"/>
          </a:p>
          <a:p>
            <a:endParaRPr lang="en-IN" sz="2000" dirty="0"/>
          </a:p>
          <a:p>
            <a:r>
              <a:rPr lang="en-IN" sz="2000" dirty="0"/>
              <a:t>   </a:t>
            </a:r>
            <a:r>
              <a:rPr lang="en-US" sz="2000" dirty="0"/>
              <a:t>1. **Human Resources (HR) Managers:** They use the insights to make informed decisions about promotions, training, and development.</a:t>
            </a:r>
          </a:p>
          <a:p>
            <a:endParaRPr lang="en-IN" sz="2000" dirty="0"/>
          </a:p>
          <a:p>
            <a:r>
              <a:rPr lang="en-IN" sz="2000" dirty="0"/>
              <a:t>   </a:t>
            </a:r>
            <a:r>
              <a:rPr lang="en-US" sz="2000" dirty="0"/>
              <a:t>2. **Team Leaders and Supervisors:** They apply performance data to provide feedback, set goals, and manage team performance.</a:t>
            </a:r>
          </a:p>
          <a:p>
            <a:endParaRPr lang="en-IN" sz="2000" dirty="0"/>
          </a:p>
          <a:p>
            <a:r>
              <a:rPr lang="en-IN" sz="2000" dirty="0"/>
              <a:t>   </a:t>
            </a:r>
            <a:r>
              <a:rPr lang="en-US" sz="2000" dirty="0"/>
              <a:t>3. **Employees:** They benefit from feedback and performance 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8949659" y="428686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21087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087771" y="451408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 xmlns:a16="http://schemas.microsoft.com/office/drawing/2014/main" id="{D5CDF60E-7188-02D5-3E76-075713CDC616}"/>
              </a:ext>
            </a:extLst>
          </p:cNvPr>
          <p:cNvSpPr txBox="1"/>
          <p:nvPr/>
        </p:nvSpPr>
        <p:spPr>
          <a:xfrm>
            <a:off x="3251480" y="2459603"/>
            <a:ext cx="6102070" cy="2554545"/>
          </a:xfrm>
          <a:prstGeom prst="rect">
            <a:avLst/>
          </a:prstGeom>
          <a:noFill/>
        </p:spPr>
        <p:txBody>
          <a:bodyPr wrap="square">
            <a:spAutoFit/>
          </a:bodyPr>
          <a:lstStyle/>
          <a:p>
            <a:r>
              <a:rPr lang="en-IN" sz="3200" dirty="0"/>
              <a:t>*</a:t>
            </a:r>
            <a:r>
              <a:rPr lang="en-US" sz="3200" dirty="0"/>
              <a:t>Filtering – </a:t>
            </a:r>
            <a:r>
              <a:rPr lang="en-IN" sz="3200" dirty="0"/>
              <a:t>to fill the </a:t>
            </a:r>
            <a:r>
              <a:rPr lang="en-US" sz="3200" dirty="0"/>
              <a:t>missing values</a:t>
            </a:r>
            <a:r>
              <a:rPr lang="en-IN" sz="3200" dirty="0"/>
              <a:t>.</a:t>
            </a:r>
          </a:p>
          <a:p>
            <a:r>
              <a:rPr lang="en-IN" sz="3200" dirty="0"/>
              <a:t>*</a:t>
            </a:r>
            <a:r>
              <a:rPr lang="en-US" sz="3200" dirty="0"/>
              <a:t>Conditional </a:t>
            </a:r>
            <a:r>
              <a:rPr lang="en-US" sz="3200" dirty="0" smtClean="0"/>
              <a:t>formatting-</a:t>
            </a:r>
            <a:r>
              <a:rPr lang="en-IN" sz="3200" dirty="0" smtClean="0"/>
              <a:t> </a:t>
            </a:r>
            <a:r>
              <a:rPr lang="en-US" sz="3200" dirty="0"/>
              <a:t>blank values</a:t>
            </a:r>
            <a:r>
              <a:rPr lang="en-IN" sz="3200" dirty="0"/>
              <a:t>.</a:t>
            </a:r>
          </a:p>
          <a:p>
            <a:r>
              <a:rPr lang="en-IN" sz="3200" dirty="0"/>
              <a:t>*Using- </a:t>
            </a:r>
            <a:r>
              <a:rPr lang="en-US" sz="3200" dirty="0"/>
              <a:t>Pivot table</a:t>
            </a:r>
            <a:r>
              <a:rPr lang="en-IN" sz="3200" dirty="0"/>
              <a:t> &amp; Chart.</a:t>
            </a: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 xmlns:a16="http://schemas.microsoft.com/office/drawing/2014/main" id="{FC0959EA-23B0-83E1-8A8F-C47DB833DEA4}"/>
              </a:ext>
            </a:extLst>
          </p:cNvPr>
          <p:cNvSpPr txBox="1"/>
          <p:nvPr/>
        </p:nvSpPr>
        <p:spPr>
          <a:xfrm rot="10800000" flipV="1">
            <a:off x="910757" y="1209577"/>
            <a:ext cx="8142166" cy="5262979"/>
          </a:xfrm>
          <a:prstGeom prst="rect">
            <a:avLst/>
          </a:prstGeom>
          <a:noFill/>
        </p:spPr>
        <p:txBody>
          <a:bodyPr wrap="square">
            <a:spAutoFit/>
          </a:bodyPr>
          <a:lstStyle/>
          <a:p>
            <a:r>
              <a:rPr lang="en-US" sz="2400" dirty="0"/>
              <a:t>Employee data set- </a:t>
            </a:r>
            <a:r>
              <a:rPr lang="en-US" sz="2400" dirty="0" err="1"/>
              <a:t>Kaggle</a:t>
            </a:r>
            <a:endParaRPr lang="en-IN" sz="2400" dirty="0"/>
          </a:p>
          <a:p>
            <a:r>
              <a:rPr lang="en-IN" sz="2400" dirty="0"/>
              <a:t>There are </a:t>
            </a:r>
            <a:r>
              <a:rPr lang="en-US" sz="2400" dirty="0"/>
              <a:t>26 features</a:t>
            </a:r>
            <a:endParaRPr lang="en-IN" sz="2400" dirty="0"/>
          </a:p>
          <a:p>
            <a:r>
              <a:rPr lang="en-IN" sz="2400" dirty="0"/>
              <a:t>The important ten features are,</a:t>
            </a:r>
          </a:p>
          <a:p>
            <a:r>
              <a:rPr lang="en-IN" sz="2400" dirty="0"/>
              <a:t>        * Employment ID</a:t>
            </a:r>
          </a:p>
          <a:p>
            <a:r>
              <a:rPr lang="en-IN" sz="2400" dirty="0"/>
              <a:t>        *First name</a:t>
            </a:r>
          </a:p>
          <a:p>
            <a:r>
              <a:rPr lang="en-IN" sz="2400" dirty="0"/>
              <a:t>        *Last name </a:t>
            </a:r>
          </a:p>
          <a:p>
            <a:r>
              <a:rPr lang="en-IN" sz="2400" dirty="0"/>
              <a:t>        *Gender</a:t>
            </a:r>
          </a:p>
          <a:p>
            <a:r>
              <a:rPr lang="en-IN" sz="2400" dirty="0"/>
              <a:t>        *Employee status</a:t>
            </a:r>
          </a:p>
          <a:p>
            <a:r>
              <a:rPr lang="en-IN" sz="2400" dirty="0"/>
              <a:t>        *Employee type</a:t>
            </a:r>
          </a:p>
          <a:p>
            <a:r>
              <a:rPr lang="en-IN" sz="2400" dirty="0"/>
              <a:t>        *Employee classification</a:t>
            </a:r>
          </a:p>
          <a:p>
            <a:r>
              <a:rPr lang="en-IN" sz="2400" dirty="0"/>
              <a:t>        *Performance score</a:t>
            </a:r>
          </a:p>
          <a:p>
            <a:r>
              <a:rPr lang="en-IN" sz="2400" dirty="0"/>
              <a:t>        *Current employee ratings</a:t>
            </a:r>
          </a:p>
          <a:p>
            <a:r>
              <a:rPr lang="en-IN" sz="2400" dirty="0"/>
              <a:t>        * Business units</a:t>
            </a:r>
          </a:p>
          <a:p>
            <a:endParaRPr lang="en-US" sz="2400"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rotWithShape="1">
          <a:blip r:embed="rId2" cstate="print"/>
          <a:srcRect l="3186" b="-3756"/>
          <a:stretch/>
        </p:blipFill>
        <p:spPr>
          <a:xfrm>
            <a:off x="115529" y="1697908"/>
            <a:ext cx="2388378" cy="3547909"/>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496533" y="2389116"/>
            <a:ext cx="7485667"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There are categories into Levels such as </a:t>
            </a:r>
            <a:r>
              <a:rPr lang="en-IN" sz="2800" dirty="0" smtClean="0">
                <a:latin typeface="Times New Roman" panose="02020603050405020304" pitchFamily="18" charset="0"/>
                <a:cs typeface="Times New Roman" panose="02020603050405020304" pitchFamily="18" charset="0"/>
              </a:rPr>
              <a:t>Very High ,High ,Med ,Low ,etc ...</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TotalTime>
  <Words>600</Words>
  <Application>Microsoft Office PowerPoint</Application>
  <PresentationFormat>Custom</PresentationFormat>
  <Paragraphs>79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TYPE</cp:lastModifiedBy>
  <cp:revision>20</cp:revision>
  <dcterms:created xsi:type="dcterms:W3CDTF">2024-03-29T15:07:22Z</dcterms:created>
  <dcterms:modified xsi:type="dcterms:W3CDTF">2024-08-31T00:47:52Z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