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2066C6-64CB-4ABC-9BA7-D84BD0FB288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DBD47BD-2A13-4892-AD00-33B9003F1022}">
      <dgm:prSet/>
      <dgm:spPr/>
      <dgm:t>
        <a:bodyPr/>
        <a:lstStyle/>
        <a:p>
          <a:pPr>
            <a:defRPr cap="all"/>
          </a:pPr>
          <a:r>
            <a:rPr lang="en-US" b="1"/>
            <a:t>User Features</a:t>
          </a:r>
          <a:r>
            <a:rPr lang="en-US"/>
            <a:t> – total orders, reorder ratio, days between orders.</a:t>
          </a:r>
        </a:p>
      </dgm:t>
    </dgm:pt>
    <dgm:pt modelId="{1C5CB004-F7BF-4251-B604-F19424DF9125}" type="parTrans" cxnId="{858B4C78-D63C-4CFA-9457-14EE6429518C}">
      <dgm:prSet/>
      <dgm:spPr/>
      <dgm:t>
        <a:bodyPr/>
        <a:lstStyle/>
        <a:p>
          <a:endParaRPr lang="en-US"/>
        </a:p>
      </dgm:t>
    </dgm:pt>
    <dgm:pt modelId="{319BDC46-5F36-4A0E-898D-5548E2DB410F}" type="sibTrans" cxnId="{858B4C78-D63C-4CFA-9457-14EE6429518C}">
      <dgm:prSet/>
      <dgm:spPr/>
      <dgm:t>
        <a:bodyPr/>
        <a:lstStyle/>
        <a:p>
          <a:endParaRPr lang="en-US"/>
        </a:p>
      </dgm:t>
    </dgm:pt>
    <dgm:pt modelId="{A52F29C0-4B70-4942-8D23-80B2BDA6B838}">
      <dgm:prSet/>
      <dgm:spPr/>
      <dgm:t>
        <a:bodyPr/>
        <a:lstStyle/>
        <a:p>
          <a:pPr>
            <a:defRPr cap="all"/>
          </a:pPr>
          <a:r>
            <a:rPr lang="en-US" b="1"/>
            <a:t>Product Features</a:t>
          </a:r>
          <a:r>
            <a:rPr lang="en-US"/>
            <a:t> – reorder rate, frequency of orders.</a:t>
          </a:r>
        </a:p>
      </dgm:t>
    </dgm:pt>
    <dgm:pt modelId="{D4D356D8-8DB0-4483-98FF-B0824FD3293A}" type="parTrans" cxnId="{A719D341-7186-42E1-97D2-FD844086587B}">
      <dgm:prSet/>
      <dgm:spPr/>
      <dgm:t>
        <a:bodyPr/>
        <a:lstStyle/>
        <a:p>
          <a:endParaRPr lang="en-US"/>
        </a:p>
      </dgm:t>
    </dgm:pt>
    <dgm:pt modelId="{11AB9045-5BFA-4101-B517-AE207A360EBF}" type="sibTrans" cxnId="{A719D341-7186-42E1-97D2-FD844086587B}">
      <dgm:prSet/>
      <dgm:spPr/>
      <dgm:t>
        <a:bodyPr/>
        <a:lstStyle/>
        <a:p>
          <a:endParaRPr lang="en-US"/>
        </a:p>
      </dgm:t>
    </dgm:pt>
    <dgm:pt modelId="{18A1BB24-84ED-4DE2-8659-70B59A6C6902}">
      <dgm:prSet/>
      <dgm:spPr/>
      <dgm:t>
        <a:bodyPr/>
        <a:lstStyle/>
        <a:p>
          <a:pPr>
            <a:defRPr cap="all"/>
          </a:pPr>
          <a:r>
            <a:rPr lang="en-US" b="1" dirty="0"/>
            <a:t>User-Product Features</a:t>
          </a:r>
          <a:r>
            <a:rPr lang="en-US" dirty="0"/>
            <a:t> – how often a user reorders a product.</a:t>
          </a:r>
        </a:p>
      </dgm:t>
    </dgm:pt>
    <dgm:pt modelId="{09367E39-DC94-438E-824F-DEAAA6A74989}" type="parTrans" cxnId="{7D69D11E-EBD2-4751-A19C-2C4AD6C0407E}">
      <dgm:prSet/>
      <dgm:spPr/>
      <dgm:t>
        <a:bodyPr/>
        <a:lstStyle/>
        <a:p>
          <a:endParaRPr lang="en-US"/>
        </a:p>
      </dgm:t>
    </dgm:pt>
    <dgm:pt modelId="{322E710C-084E-4AF1-A31B-58BC266DEF2E}" type="sibTrans" cxnId="{7D69D11E-EBD2-4751-A19C-2C4AD6C0407E}">
      <dgm:prSet/>
      <dgm:spPr/>
      <dgm:t>
        <a:bodyPr/>
        <a:lstStyle/>
        <a:p>
          <a:endParaRPr lang="en-US"/>
        </a:p>
      </dgm:t>
    </dgm:pt>
    <dgm:pt modelId="{F4EBC273-BBAB-48A4-A236-84AF86D33970}">
      <dgm:prSet/>
      <dgm:spPr/>
      <dgm:t>
        <a:bodyPr/>
        <a:lstStyle/>
        <a:p>
          <a:pPr>
            <a:defRPr cap="all"/>
          </a:pPr>
          <a:r>
            <a:rPr lang="en-US" b="1"/>
            <a:t>Time Features</a:t>
          </a:r>
          <a:r>
            <a:rPr lang="en-US"/>
            <a:t> – weekend vs weekday, morning vs night orders.</a:t>
          </a:r>
        </a:p>
      </dgm:t>
    </dgm:pt>
    <dgm:pt modelId="{6F7F4CF3-982F-47FC-935C-92374810FFD7}" type="parTrans" cxnId="{7864E428-7B1B-446C-86B6-A7873F781F50}">
      <dgm:prSet/>
      <dgm:spPr/>
      <dgm:t>
        <a:bodyPr/>
        <a:lstStyle/>
        <a:p>
          <a:endParaRPr lang="en-US"/>
        </a:p>
      </dgm:t>
    </dgm:pt>
    <dgm:pt modelId="{49037C85-7E35-4D00-A483-519F10272585}" type="sibTrans" cxnId="{7864E428-7B1B-446C-86B6-A7873F781F50}">
      <dgm:prSet/>
      <dgm:spPr/>
      <dgm:t>
        <a:bodyPr/>
        <a:lstStyle/>
        <a:p>
          <a:endParaRPr lang="en-US"/>
        </a:p>
      </dgm:t>
    </dgm:pt>
    <dgm:pt modelId="{A748D338-CD48-4F9F-94B6-68C45400B572}" type="pres">
      <dgm:prSet presAssocID="{752066C6-64CB-4ABC-9BA7-D84BD0FB288B}" presName="root" presStyleCnt="0">
        <dgm:presLayoutVars>
          <dgm:dir/>
          <dgm:resizeHandles val="exact"/>
        </dgm:presLayoutVars>
      </dgm:prSet>
      <dgm:spPr/>
    </dgm:pt>
    <dgm:pt modelId="{913D4562-B8F9-4EB3-B3EA-4A0F8ECDB880}" type="pres">
      <dgm:prSet presAssocID="{0DBD47BD-2A13-4892-AD00-33B9003F1022}" presName="compNode" presStyleCnt="0"/>
      <dgm:spPr/>
    </dgm:pt>
    <dgm:pt modelId="{52446558-F50F-43B5-824A-7FE9DF9C2FEA}" type="pres">
      <dgm:prSet presAssocID="{0DBD47BD-2A13-4892-AD00-33B9003F1022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E28A980-DE9D-4C74-B581-2798DF75CA38}" type="pres">
      <dgm:prSet presAssocID="{0DBD47BD-2A13-4892-AD00-33B9003F10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97473622-8FA7-42AD-8A79-1F2616857555}" type="pres">
      <dgm:prSet presAssocID="{0DBD47BD-2A13-4892-AD00-33B9003F1022}" presName="spaceRect" presStyleCnt="0"/>
      <dgm:spPr/>
    </dgm:pt>
    <dgm:pt modelId="{8ECC5EBF-E9B7-46FE-969D-2BA522D841BC}" type="pres">
      <dgm:prSet presAssocID="{0DBD47BD-2A13-4892-AD00-33B9003F1022}" presName="textRect" presStyleLbl="revTx" presStyleIdx="0" presStyleCnt="4">
        <dgm:presLayoutVars>
          <dgm:chMax val="1"/>
          <dgm:chPref val="1"/>
        </dgm:presLayoutVars>
      </dgm:prSet>
      <dgm:spPr/>
    </dgm:pt>
    <dgm:pt modelId="{EA598BC3-9D06-48B3-955C-755F69D24DC2}" type="pres">
      <dgm:prSet presAssocID="{319BDC46-5F36-4A0E-898D-5548E2DB410F}" presName="sibTrans" presStyleCnt="0"/>
      <dgm:spPr/>
    </dgm:pt>
    <dgm:pt modelId="{16E875DE-CA69-4302-A3A5-52293B4172F5}" type="pres">
      <dgm:prSet presAssocID="{A52F29C0-4B70-4942-8D23-80B2BDA6B838}" presName="compNode" presStyleCnt="0"/>
      <dgm:spPr/>
    </dgm:pt>
    <dgm:pt modelId="{E5F308B1-BB25-479B-9C40-AB5890F4B34B}" type="pres">
      <dgm:prSet presAssocID="{A52F29C0-4B70-4942-8D23-80B2BDA6B838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B8E2EFD-12B3-45AA-BB4B-35D53EC1EBF6}" type="pres">
      <dgm:prSet presAssocID="{A52F29C0-4B70-4942-8D23-80B2BDA6B83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8D32E686-0AE5-43DD-ACD1-2324AF37F2B9}" type="pres">
      <dgm:prSet presAssocID="{A52F29C0-4B70-4942-8D23-80B2BDA6B838}" presName="spaceRect" presStyleCnt="0"/>
      <dgm:spPr/>
    </dgm:pt>
    <dgm:pt modelId="{2ABDCC48-A206-44E4-9DC4-F4A1A0B100D1}" type="pres">
      <dgm:prSet presAssocID="{A52F29C0-4B70-4942-8D23-80B2BDA6B838}" presName="textRect" presStyleLbl="revTx" presStyleIdx="1" presStyleCnt="4">
        <dgm:presLayoutVars>
          <dgm:chMax val="1"/>
          <dgm:chPref val="1"/>
        </dgm:presLayoutVars>
      </dgm:prSet>
      <dgm:spPr/>
    </dgm:pt>
    <dgm:pt modelId="{A7CB7274-494B-4F5B-8A64-A5997366EC71}" type="pres">
      <dgm:prSet presAssocID="{11AB9045-5BFA-4101-B517-AE207A360EBF}" presName="sibTrans" presStyleCnt="0"/>
      <dgm:spPr/>
    </dgm:pt>
    <dgm:pt modelId="{B072CB72-0A84-482F-8FD8-FA70B06D576A}" type="pres">
      <dgm:prSet presAssocID="{18A1BB24-84ED-4DE2-8659-70B59A6C6902}" presName="compNode" presStyleCnt="0"/>
      <dgm:spPr/>
    </dgm:pt>
    <dgm:pt modelId="{0C9F5661-7C04-4C11-A629-86E8961E2F37}" type="pres">
      <dgm:prSet presAssocID="{18A1BB24-84ED-4DE2-8659-70B59A6C6902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DC70D24-9DE1-4410-86FF-18A6D96FBFFA}" type="pres">
      <dgm:prSet presAssocID="{18A1BB24-84ED-4DE2-8659-70B59A6C690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545F8081-991A-48F9-BBA4-7F51E0DE8DB9}" type="pres">
      <dgm:prSet presAssocID="{18A1BB24-84ED-4DE2-8659-70B59A6C6902}" presName="spaceRect" presStyleCnt="0"/>
      <dgm:spPr/>
    </dgm:pt>
    <dgm:pt modelId="{86D59D84-8E0D-416F-B9AD-643722DE9F3B}" type="pres">
      <dgm:prSet presAssocID="{18A1BB24-84ED-4DE2-8659-70B59A6C6902}" presName="textRect" presStyleLbl="revTx" presStyleIdx="2" presStyleCnt="4">
        <dgm:presLayoutVars>
          <dgm:chMax val="1"/>
          <dgm:chPref val="1"/>
        </dgm:presLayoutVars>
      </dgm:prSet>
      <dgm:spPr/>
    </dgm:pt>
    <dgm:pt modelId="{12A56879-74EC-4120-ADCD-45DFFB4144D5}" type="pres">
      <dgm:prSet presAssocID="{322E710C-084E-4AF1-A31B-58BC266DEF2E}" presName="sibTrans" presStyleCnt="0"/>
      <dgm:spPr/>
    </dgm:pt>
    <dgm:pt modelId="{716C34B0-82A7-452C-A00C-2076A253AB7F}" type="pres">
      <dgm:prSet presAssocID="{F4EBC273-BBAB-48A4-A236-84AF86D33970}" presName="compNode" presStyleCnt="0"/>
      <dgm:spPr/>
    </dgm:pt>
    <dgm:pt modelId="{1580F324-4CAF-4C0B-B2D9-EBAB595C35CB}" type="pres">
      <dgm:prSet presAssocID="{F4EBC273-BBAB-48A4-A236-84AF86D3397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CA5F1E8-4D6E-40F1-B45C-0186F3F1F6C3}" type="pres">
      <dgm:prSet presAssocID="{F4EBC273-BBAB-48A4-A236-84AF86D3397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on and stars"/>
        </a:ext>
      </dgm:extLst>
    </dgm:pt>
    <dgm:pt modelId="{2215A4C5-B102-4411-A832-FFA78AEC0BBB}" type="pres">
      <dgm:prSet presAssocID="{F4EBC273-BBAB-48A4-A236-84AF86D33970}" presName="spaceRect" presStyleCnt="0"/>
      <dgm:spPr/>
    </dgm:pt>
    <dgm:pt modelId="{13203A3C-F433-4916-8143-EDB6B1B0866B}" type="pres">
      <dgm:prSet presAssocID="{F4EBC273-BBAB-48A4-A236-84AF86D3397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69D11E-EBD2-4751-A19C-2C4AD6C0407E}" srcId="{752066C6-64CB-4ABC-9BA7-D84BD0FB288B}" destId="{18A1BB24-84ED-4DE2-8659-70B59A6C6902}" srcOrd="2" destOrd="0" parTransId="{09367E39-DC94-438E-824F-DEAAA6A74989}" sibTransId="{322E710C-084E-4AF1-A31B-58BC266DEF2E}"/>
    <dgm:cxn modelId="{7864E428-7B1B-446C-86B6-A7873F781F50}" srcId="{752066C6-64CB-4ABC-9BA7-D84BD0FB288B}" destId="{F4EBC273-BBAB-48A4-A236-84AF86D33970}" srcOrd="3" destOrd="0" parTransId="{6F7F4CF3-982F-47FC-935C-92374810FFD7}" sibTransId="{49037C85-7E35-4D00-A483-519F10272585}"/>
    <dgm:cxn modelId="{D8B46932-C72B-48B3-B133-A70EC6ABA573}" type="presOf" srcId="{18A1BB24-84ED-4DE2-8659-70B59A6C6902}" destId="{86D59D84-8E0D-416F-B9AD-643722DE9F3B}" srcOrd="0" destOrd="0" presId="urn:microsoft.com/office/officeart/2018/5/layout/IconLeafLabelList"/>
    <dgm:cxn modelId="{4F3C3A5C-9246-44CA-BC44-5D4F157D0800}" type="presOf" srcId="{A52F29C0-4B70-4942-8D23-80B2BDA6B838}" destId="{2ABDCC48-A206-44E4-9DC4-F4A1A0B100D1}" srcOrd="0" destOrd="0" presId="urn:microsoft.com/office/officeart/2018/5/layout/IconLeafLabelList"/>
    <dgm:cxn modelId="{A719D341-7186-42E1-97D2-FD844086587B}" srcId="{752066C6-64CB-4ABC-9BA7-D84BD0FB288B}" destId="{A52F29C0-4B70-4942-8D23-80B2BDA6B838}" srcOrd="1" destOrd="0" parTransId="{D4D356D8-8DB0-4483-98FF-B0824FD3293A}" sibTransId="{11AB9045-5BFA-4101-B517-AE207A360EBF}"/>
    <dgm:cxn modelId="{ED682666-8309-4207-9CF2-FFD85D7DD8D6}" type="presOf" srcId="{0DBD47BD-2A13-4892-AD00-33B9003F1022}" destId="{8ECC5EBF-E9B7-46FE-969D-2BA522D841BC}" srcOrd="0" destOrd="0" presId="urn:microsoft.com/office/officeart/2018/5/layout/IconLeafLabelList"/>
    <dgm:cxn modelId="{858B4C78-D63C-4CFA-9457-14EE6429518C}" srcId="{752066C6-64CB-4ABC-9BA7-D84BD0FB288B}" destId="{0DBD47BD-2A13-4892-AD00-33B9003F1022}" srcOrd="0" destOrd="0" parTransId="{1C5CB004-F7BF-4251-B604-F19424DF9125}" sibTransId="{319BDC46-5F36-4A0E-898D-5548E2DB410F}"/>
    <dgm:cxn modelId="{38523AAB-AE47-492D-876D-93CAD4D4489B}" type="presOf" srcId="{752066C6-64CB-4ABC-9BA7-D84BD0FB288B}" destId="{A748D338-CD48-4F9F-94B6-68C45400B572}" srcOrd="0" destOrd="0" presId="urn:microsoft.com/office/officeart/2018/5/layout/IconLeafLabelList"/>
    <dgm:cxn modelId="{37EC1EF3-4201-4694-827C-23FCD276AEF2}" type="presOf" srcId="{F4EBC273-BBAB-48A4-A236-84AF86D33970}" destId="{13203A3C-F433-4916-8143-EDB6B1B0866B}" srcOrd="0" destOrd="0" presId="urn:microsoft.com/office/officeart/2018/5/layout/IconLeafLabelList"/>
    <dgm:cxn modelId="{CCEC4EC6-56F8-4936-A2EF-C9119F7C0083}" type="presParOf" srcId="{A748D338-CD48-4F9F-94B6-68C45400B572}" destId="{913D4562-B8F9-4EB3-B3EA-4A0F8ECDB880}" srcOrd="0" destOrd="0" presId="urn:microsoft.com/office/officeart/2018/5/layout/IconLeafLabelList"/>
    <dgm:cxn modelId="{C5CBE031-54D8-4A32-B3B1-1BD1249C8DAC}" type="presParOf" srcId="{913D4562-B8F9-4EB3-B3EA-4A0F8ECDB880}" destId="{52446558-F50F-43B5-824A-7FE9DF9C2FEA}" srcOrd="0" destOrd="0" presId="urn:microsoft.com/office/officeart/2018/5/layout/IconLeafLabelList"/>
    <dgm:cxn modelId="{7881FDEE-3B30-4354-96B0-6F4D88E782DC}" type="presParOf" srcId="{913D4562-B8F9-4EB3-B3EA-4A0F8ECDB880}" destId="{7E28A980-DE9D-4C74-B581-2798DF75CA38}" srcOrd="1" destOrd="0" presId="urn:microsoft.com/office/officeart/2018/5/layout/IconLeafLabelList"/>
    <dgm:cxn modelId="{64586FCB-13FC-4B05-A037-73294B5F8926}" type="presParOf" srcId="{913D4562-B8F9-4EB3-B3EA-4A0F8ECDB880}" destId="{97473622-8FA7-42AD-8A79-1F2616857555}" srcOrd="2" destOrd="0" presId="urn:microsoft.com/office/officeart/2018/5/layout/IconLeafLabelList"/>
    <dgm:cxn modelId="{ED750B81-2D8C-4F8C-AA56-6538DF18F6F9}" type="presParOf" srcId="{913D4562-B8F9-4EB3-B3EA-4A0F8ECDB880}" destId="{8ECC5EBF-E9B7-46FE-969D-2BA522D841BC}" srcOrd="3" destOrd="0" presId="urn:microsoft.com/office/officeart/2018/5/layout/IconLeafLabelList"/>
    <dgm:cxn modelId="{F184B1BC-423E-4319-AA74-80258BB4AD93}" type="presParOf" srcId="{A748D338-CD48-4F9F-94B6-68C45400B572}" destId="{EA598BC3-9D06-48B3-955C-755F69D24DC2}" srcOrd="1" destOrd="0" presId="urn:microsoft.com/office/officeart/2018/5/layout/IconLeafLabelList"/>
    <dgm:cxn modelId="{493E5AAC-9E71-4224-AAF9-DB629BCF4E9F}" type="presParOf" srcId="{A748D338-CD48-4F9F-94B6-68C45400B572}" destId="{16E875DE-CA69-4302-A3A5-52293B4172F5}" srcOrd="2" destOrd="0" presId="urn:microsoft.com/office/officeart/2018/5/layout/IconLeafLabelList"/>
    <dgm:cxn modelId="{1D77D47D-DC8F-4195-8FEE-934AC60AF631}" type="presParOf" srcId="{16E875DE-CA69-4302-A3A5-52293B4172F5}" destId="{E5F308B1-BB25-479B-9C40-AB5890F4B34B}" srcOrd="0" destOrd="0" presId="urn:microsoft.com/office/officeart/2018/5/layout/IconLeafLabelList"/>
    <dgm:cxn modelId="{932F4A90-A3D6-4759-8985-67A473BA705B}" type="presParOf" srcId="{16E875DE-CA69-4302-A3A5-52293B4172F5}" destId="{2B8E2EFD-12B3-45AA-BB4B-35D53EC1EBF6}" srcOrd="1" destOrd="0" presId="urn:microsoft.com/office/officeart/2018/5/layout/IconLeafLabelList"/>
    <dgm:cxn modelId="{213E121A-FF4D-4325-823F-C28181FA7677}" type="presParOf" srcId="{16E875DE-CA69-4302-A3A5-52293B4172F5}" destId="{8D32E686-0AE5-43DD-ACD1-2324AF37F2B9}" srcOrd="2" destOrd="0" presId="urn:microsoft.com/office/officeart/2018/5/layout/IconLeafLabelList"/>
    <dgm:cxn modelId="{6D8C6AF4-3C5F-4862-8857-4523FCD4A50C}" type="presParOf" srcId="{16E875DE-CA69-4302-A3A5-52293B4172F5}" destId="{2ABDCC48-A206-44E4-9DC4-F4A1A0B100D1}" srcOrd="3" destOrd="0" presId="urn:microsoft.com/office/officeart/2018/5/layout/IconLeafLabelList"/>
    <dgm:cxn modelId="{7A7B03C8-8742-457D-980A-580521B27364}" type="presParOf" srcId="{A748D338-CD48-4F9F-94B6-68C45400B572}" destId="{A7CB7274-494B-4F5B-8A64-A5997366EC71}" srcOrd="3" destOrd="0" presId="urn:microsoft.com/office/officeart/2018/5/layout/IconLeafLabelList"/>
    <dgm:cxn modelId="{5C1D69DF-3039-4051-ADE8-338ADA28FA70}" type="presParOf" srcId="{A748D338-CD48-4F9F-94B6-68C45400B572}" destId="{B072CB72-0A84-482F-8FD8-FA70B06D576A}" srcOrd="4" destOrd="0" presId="urn:microsoft.com/office/officeart/2018/5/layout/IconLeafLabelList"/>
    <dgm:cxn modelId="{77B2F0A2-0CEA-42D0-BBC5-6488F6A86606}" type="presParOf" srcId="{B072CB72-0A84-482F-8FD8-FA70B06D576A}" destId="{0C9F5661-7C04-4C11-A629-86E8961E2F37}" srcOrd="0" destOrd="0" presId="urn:microsoft.com/office/officeart/2018/5/layout/IconLeafLabelList"/>
    <dgm:cxn modelId="{161EF51F-CAA9-4338-83DE-6AF772291A7F}" type="presParOf" srcId="{B072CB72-0A84-482F-8FD8-FA70B06D576A}" destId="{0DC70D24-9DE1-4410-86FF-18A6D96FBFFA}" srcOrd="1" destOrd="0" presId="urn:microsoft.com/office/officeart/2018/5/layout/IconLeafLabelList"/>
    <dgm:cxn modelId="{2F926852-5568-4966-91EE-AE0449473A0F}" type="presParOf" srcId="{B072CB72-0A84-482F-8FD8-FA70B06D576A}" destId="{545F8081-991A-48F9-BBA4-7F51E0DE8DB9}" srcOrd="2" destOrd="0" presId="urn:microsoft.com/office/officeart/2018/5/layout/IconLeafLabelList"/>
    <dgm:cxn modelId="{8A88C1F6-8C3E-44B9-8725-408ADE6AE9C5}" type="presParOf" srcId="{B072CB72-0A84-482F-8FD8-FA70B06D576A}" destId="{86D59D84-8E0D-416F-B9AD-643722DE9F3B}" srcOrd="3" destOrd="0" presId="urn:microsoft.com/office/officeart/2018/5/layout/IconLeafLabelList"/>
    <dgm:cxn modelId="{0747E8E9-8E3E-4AF5-BD2B-BD192C387A2D}" type="presParOf" srcId="{A748D338-CD48-4F9F-94B6-68C45400B572}" destId="{12A56879-74EC-4120-ADCD-45DFFB4144D5}" srcOrd="5" destOrd="0" presId="urn:microsoft.com/office/officeart/2018/5/layout/IconLeafLabelList"/>
    <dgm:cxn modelId="{A89F19CA-CCF1-4C9B-A8E3-0D7A857A09DC}" type="presParOf" srcId="{A748D338-CD48-4F9F-94B6-68C45400B572}" destId="{716C34B0-82A7-452C-A00C-2076A253AB7F}" srcOrd="6" destOrd="0" presId="urn:microsoft.com/office/officeart/2018/5/layout/IconLeafLabelList"/>
    <dgm:cxn modelId="{8BB5A713-2F18-4A86-A268-399CDCA65FAA}" type="presParOf" srcId="{716C34B0-82A7-452C-A00C-2076A253AB7F}" destId="{1580F324-4CAF-4C0B-B2D9-EBAB595C35CB}" srcOrd="0" destOrd="0" presId="urn:microsoft.com/office/officeart/2018/5/layout/IconLeafLabelList"/>
    <dgm:cxn modelId="{FDEDB75C-5468-4E6D-93CE-1081D0E4F675}" type="presParOf" srcId="{716C34B0-82A7-452C-A00C-2076A253AB7F}" destId="{7CA5F1E8-4D6E-40F1-B45C-0186F3F1F6C3}" srcOrd="1" destOrd="0" presId="urn:microsoft.com/office/officeart/2018/5/layout/IconLeafLabelList"/>
    <dgm:cxn modelId="{87624B71-AA58-428D-82BE-1CE6A29A2D69}" type="presParOf" srcId="{716C34B0-82A7-452C-A00C-2076A253AB7F}" destId="{2215A4C5-B102-4411-A832-FFA78AEC0BBB}" srcOrd="2" destOrd="0" presId="urn:microsoft.com/office/officeart/2018/5/layout/IconLeafLabelList"/>
    <dgm:cxn modelId="{40083BF0-196A-4B0C-B571-EE4F594A4C9F}" type="presParOf" srcId="{716C34B0-82A7-452C-A00C-2076A253AB7F}" destId="{13203A3C-F433-4916-8143-EDB6B1B0866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46558-F50F-43B5-824A-7FE9DF9C2FEA}">
      <dsp:nvSpPr>
        <dsp:cNvPr id="0" name=""/>
        <dsp:cNvSpPr/>
      </dsp:nvSpPr>
      <dsp:spPr>
        <a:xfrm>
          <a:off x="281097" y="1037970"/>
          <a:ext cx="877113" cy="87711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8A980-DE9D-4C74-B581-2798DF75CA38}">
      <dsp:nvSpPr>
        <dsp:cNvPr id="0" name=""/>
        <dsp:cNvSpPr/>
      </dsp:nvSpPr>
      <dsp:spPr>
        <a:xfrm>
          <a:off x="468023" y="1224896"/>
          <a:ext cx="503261" cy="5032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C5EBF-E9B7-46FE-969D-2BA522D841BC}">
      <dsp:nvSpPr>
        <dsp:cNvPr id="0" name=""/>
        <dsp:cNvSpPr/>
      </dsp:nvSpPr>
      <dsp:spPr>
        <a:xfrm>
          <a:off x="708" y="2188283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User Features</a:t>
          </a:r>
          <a:r>
            <a:rPr lang="en-US" sz="1100" kern="1200"/>
            <a:t> – total orders, reorder ratio, days between orders.</a:t>
          </a:r>
        </a:p>
      </dsp:txBody>
      <dsp:txXfrm>
        <a:off x="708" y="2188283"/>
        <a:ext cx="1437890" cy="575156"/>
      </dsp:txXfrm>
    </dsp:sp>
    <dsp:sp modelId="{E5F308B1-BB25-479B-9C40-AB5890F4B34B}">
      <dsp:nvSpPr>
        <dsp:cNvPr id="0" name=""/>
        <dsp:cNvSpPr/>
      </dsp:nvSpPr>
      <dsp:spPr>
        <a:xfrm>
          <a:off x="1970619" y="1037970"/>
          <a:ext cx="877113" cy="87711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E2EFD-12B3-45AA-BB4B-35D53EC1EBF6}">
      <dsp:nvSpPr>
        <dsp:cNvPr id="0" name=""/>
        <dsp:cNvSpPr/>
      </dsp:nvSpPr>
      <dsp:spPr>
        <a:xfrm>
          <a:off x="2157544" y="1224896"/>
          <a:ext cx="503261" cy="5032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DCC48-A206-44E4-9DC4-F4A1A0B100D1}">
      <dsp:nvSpPr>
        <dsp:cNvPr id="0" name=""/>
        <dsp:cNvSpPr/>
      </dsp:nvSpPr>
      <dsp:spPr>
        <a:xfrm>
          <a:off x="1690230" y="2188283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Product Features</a:t>
          </a:r>
          <a:r>
            <a:rPr lang="en-US" sz="1100" kern="1200"/>
            <a:t> – reorder rate, frequency of orders.</a:t>
          </a:r>
        </a:p>
      </dsp:txBody>
      <dsp:txXfrm>
        <a:off x="1690230" y="2188283"/>
        <a:ext cx="1437890" cy="575156"/>
      </dsp:txXfrm>
    </dsp:sp>
    <dsp:sp modelId="{0C9F5661-7C04-4C11-A629-86E8961E2F37}">
      <dsp:nvSpPr>
        <dsp:cNvPr id="0" name=""/>
        <dsp:cNvSpPr/>
      </dsp:nvSpPr>
      <dsp:spPr>
        <a:xfrm>
          <a:off x="3660140" y="1037970"/>
          <a:ext cx="877113" cy="87711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70D24-9DE1-4410-86FF-18A6D96FBFFA}">
      <dsp:nvSpPr>
        <dsp:cNvPr id="0" name=""/>
        <dsp:cNvSpPr/>
      </dsp:nvSpPr>
      <dsp:spPr>
        <a:xfrm>
          <a:off x="3847066" y="1224896"/>
          <a:ext cx="503261" cy="5032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59D84-8E0D-416F-B9AD-643722DE9F3B}">
      <dsp:nvSpPr>
        <dsp:cNvPr id="0" name=""/>
        <dsp:cNvSpPr/>
      </dsp:nvSpPr>
      <dsp:spPr>
        <a:xfrm>
          <a:off x="3379751" y="2188283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User-Product Features</a:t>
          </a:r>
          <a:r>
            <a:rPr lang="en-US" sz="1100" kern="1200" dirty="0"/>
            <a:t> – how often a user reorders a product.</a:t>
          </a:r>
        </a:p>
      </dsp:txBody>
      <dsp:txXfrm>
        <a:off x="3379751" y="2188283"/>
        <a:ext cx="1437890" cy="575156"/>
      </dsp:txXfrm>
    </dsp:sp>
    <dsp:sp modelId="{1580F324-4CAF-4C0B-B2D9-EBAB595C35CB}">
      <dsp:nvSpPr>
        <dsp:cNvPr id="0" name=""/>
        <dsp:cNvSpPr/>
      </dsp:nvSpPr>
      <dsp:spPr>
        <a:xfrm>
          <a:off x="5349662" y="1037970"/>
          <a:ext cx="877113" cy="87711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5F1E8-4D6E-40F1-B45C-0186F3F1F6C3}">
      <dsp:nvSpPr>
        <dsp:cNvPr id="0" name=""/>
        <dsp:cNvSpPr/>
      </dsp:nvSpPr>
      <dsp:spPr>
        <a:xfrm>
          <a:off x="5536587" y="1224896"/>
          <a:ext cx="503261" cy="5032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03A3C-F433-4916-8143-EDB6B1B0866B}">
      <dsp:nvSpPr>
        <dsp:cNvPr id="0" name=""/>
        <dsp:cNvSpPr/>
      </dsp:nvSpPr>
      <dsp:spPr>
        <a:xfrm>
          <a:off x="5069273" y="2188283"/>
          <a:ext cx="1437890" cy="57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Time Features</a:t>
          </a:r>
          <a:r>
            <a:rPr lang="en-US" sz="1100" kern="1200"/>
            <a:t> – weekend vs weekday, morning vs night orders.</a:t>
          </a:r>
        </a:p>
      </dsp:txBody>
      <dsp:txXfrm>
        <a:off x="5069273" y="2188283"/>
        <a:ext cx="1437890" cy="575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6BF8-4081-4B28-62C1-899D2046B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2B26A-F077-092E-9301-A93CB667E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1E586-65A0-E30E-0079-745052F4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32A7-30C3-4AF3-8544-D70A21481EDC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C450F-DE8F-F53D-3B90-859B26A4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816A4-DEAE-F299-E744-3FB4B34F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93EB-B1C3-46E6-816C-403534E02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24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DB5C-89FB-DEF7-F854-DD049C53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3F7D2-9887-2E4E-84A8-8DC57D533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68D2-584C-5ED4-0B7A-9869BCED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32A7-30C3-4AF3-8544-D70A21481EDC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2909D-4144-09A2-E84F-D459D071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606AD-38B2-FA4C-FA00-10A3B3DC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93EB-B1C3-46E6-816C-403534E02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32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6F876-455C-B051-DED8-225F5ADA5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3EEC5-2988-A9C0-6C77-9D46C2116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50938-51C7-60C4-F534-1493D8BF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32A7-30C3-4AF3-8544-D70A21481EDC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D3D9E-3434-7D9E-0F49-1909CE97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EA315-0C87-818C-E841-850B96C8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93EB-B1C3-46E6-816C-403534E02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58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4391-4EBF-0008-EE5E-76DBF55C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0C378-85F0-03D7-3F92-0319E7CDB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B97D2-7008-1D31-3397-8A4FD536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32A7-30C3-4AF3-8544-D70A21481EDC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AF035-8465-C05F-611B-EFAD7E14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911BD-5D65-3FD3-7ECA-7C1CA91E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93EB-B1C3-46E6-816C-403534E02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03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F226-4953-43A2-A3E6-3D5CB154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894D9-ADB6-A530-59C3-C5FEC9262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C53D7-7FDA-C475-C5CE-9A98D5C8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32A7-30C3-4AF3-8544-D70A21481EDC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D949A-A70B-C328-4277-2B836968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6D321-49D2-C347-FD16-AD2177FF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93EB-B1C3-46E6-816C-403534E02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31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ED64-42E8-A635-D3DD-14E487D0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4DCAD-3E64-3456-1E1C-6A88BF0B7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8CF37-F329-068E-B8AD-CAC07DA6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62FE4-6C47-E2C5-E8C5-AF8E18F6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32A7-30C3-4AF3-8544-D70A21481EDC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364ED-0A26-4C1D-8E2F-8B7B3652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0423E-3720-08C6-8443-C4A06049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93EB-B1C3-46E6-816C-403534E02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67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A874-05D9-8661-8FC5-297EE22B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0B8F8-9200-5E6A-A1AF-37BA2D0A2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800F9-70CC-005C-013E-6CE468EBE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70203-9CC4-1AF9-FEDC-066B9C7B8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78402-C8F0-D262-6E24-16C1F8BA3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4E3C-67B0-C269-828F-78D2D314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32A7-30C3-4AF3-8544-D70A21481EDC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1C166-DF6D-D092-E822-E41AEF3B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4A44E-58D5-3B10-614B-201BD2ED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93EB-B1C3-46E6-816C-403534E02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18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CE4C-A6B9-E1B3-3155-754F9673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8A6B3-7D68-219B-9E52-C03285FF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32A7-30C3-4AF3-8544-D70A21481EDC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DFE24-D72B-008C-EEAD-D37A0971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52BE0-93B7-22FF-5B15-8C09F6E6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93EB-B1C3-46E6-816C-403534E02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58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4D942-FE8B-A758-5446-9026A49D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32A7-30C3-4AF3-8544-D70A21481EDC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9711A-5B25-6CAC-F07B-A7130560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EA94D-A582-5E3C-5EB7-A598F8E6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93EB-B1C3-46E6-816C-403534E02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78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4C0C-2C8A-C9F3-3AB5-E46C99B8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00EAD-9529-BBA1-5EB0-5D5B8358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CD5CC-37F7-C1C4-C741-2FD652762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68071-4806-4B08-1CAB-0C8EDFA1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32A7-30C3-4AF3-8544-D70A21481EDC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57FD9-0F28-944E-AF3F-E8C32E24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533F0-7930-E0D0-17E8-D9E48659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93EB-B1C3-46E6-816C-403534E02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95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E8EF-ACCE-F7B1-F185-8E3B324F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B60FB-45A6-3CC9-477F-4522644B2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865DC-BD59-DA6C-98D3-8F8307A83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109E8-0D51-F182-CE7C-35B0F560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32A7-30C3-4AF3-8544-D70A21481EDC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C69DB-CDD4-5899-1D9A-4B418FB2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AF135-753E-50A9-8788-3D76CA70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93EB-B1C3-46E6-816C-403534E02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8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6FA7B0-A0F4-BC43-D72C-C3B79690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254D8-95E2-B7FA-1B1D-FE131A83A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44A71-E4C6-A95D-1499-122F9A76E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F332A7-30C3-4AF3-8544-D70A21481EDC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81F55-A108-13FA-BAEA-8CA632C76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F5AD1-3DB2-A529-FE17-E33B0730B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9493EB-B1C3-46E6-816C-403534E02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32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 descr="Person writing on a notepad">
            <a:extLst>
              <a:ext uri="{FF2B5EF4-FFF2-40B4-BE49-F238E27FC236}">
                <a16:creationId xmlns:a16="http://schemas.microsoft.com/office/drawing/2014/main" id="{F7080B5D-E0EC-7958-62E1-894F4FFD32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3177" b="15845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3E31CE-B8A3-B7E9-8F2C-6DEDA11F7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en-US" sz="5700" b="1" dirty="0">
                <a:solidFill>
                  <a:srgbClr val="FFFFFF"/>
                </a:solidFill>
              </a:rPr>
              <a:t>Deep Learning Based Product Reordering Prediction</a:t>
            </a:r>
            <a:br>
              <a:rPr lang="en-US" sz="5700" b="1" dirty="0">
                <a:solidFill>
                  <a:srgbClr val="FFFFFF"/>
                </a:solidFill>
              </a:rPr>
            </a:br>
            <a:endParaRPr lang="en-IN" sz="57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1D1F0-2F9D-F92E-911A-9B901C381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solidFill>
                  <a:srgbClr val="FFFFFF"/>
                </a:solidFill>
              </a:rPr>
              <a:t>Title:</a:t>
            </a:r>
            <a:br>
              <a:rPr lang="en-US">
                <a:solidFill>
                  <a:srgbClr val="FFFFFF"/>
                </a:solidFill>
              </a:rPr>
            </a:br>
            <a:r>
              <a:rPr lang="en-US" b="1">
                <a:solidFill>
                  <a:srgbClr val="FFFFFF"/>
                </a:solidFill>
              </a:rPr>
              <a:t>Deep Learning Based Product Reordering Prediction</a:t>
            </a:r>
            <a:br>
              <a:rPr lang="en-US">
                <a:solidFill>
                  <a:srgbClr val="FFFFFF"/>
                </a:solidFill>
              </a:rPr>
            </a:br>
            <a:r>
              <a:rPr lang="en-US" b="1">
                <a:solidFill>
                  <a:srgbClr val="FFFFFF"/>
                </a:solidFill>
              </a:rPr>
              <a:t>Domain:</a:t>
            </a:r>
            <a:r>
              <a:rPr lang="en-US">
                <a:solidFill>
                  <a:srgbClr val="FFFFFF"/>
                </a:solidFill>
              </a:rPr>
              <a:t> E-Commerce | Retail | Customer Analytics</a:t>
            </a:r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98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target with arrows&#10;&#10;AI-generated content may be incorrect.">
            <a:extLst>
              <a:ext uri="{FF2B5EF4-FFF2-40B4-BE49-F238E27FC236}">
                <a16:creationId xmlns:a16="http://schemas.microsoft.com/office/drawing/2014/main" id="{EECE8082-2004-E2BA-03B4-F79B872B9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1" b="30280"/>
          <a:stretch/>
        </p:blipFill>
        <p:spPr>
          <a:xfrm>
            <a:off x="299884" y="366362"/>
            <a:ext cx="11375923" cy="3462238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F515E545-A83C-3712-B509-4FCF564591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3626" y="3710612"/>
            <a:ext cx="11228440" cy="31473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55000" lnSpcReduction="20000"/>
          </a:bodyPr>
          <a:lstStyle/>
          <a:p>
            <a:r>
              <a:rPr lang="en-US" sz="4000" b="1" dirty="0"/>
              <a:t>✅ Accuracy</a:t>
            </a:r>
          </a:p>
          <a:p>
            <a:r>
              <a:rPr lang="en-US" sz="4000" b="1" dirty="0"/>
              <a:t>Training Accuracy (85.28%)</a:t>
            </a:r>
            <a:r>
              <a:rPr lang="en-US" sz="4000" dirty="0"/>
              <a:t>: Your model correctly predicted reorders 85 times out of 100 during training.</a:t>
            </a:r>
          </a:p>
          <a:p>
            <a:r>
              <a:rPr lang="en-US" sz="4000" b="1" dirty="0"/>
              <a:t>Validation Accuracy (82.39%)</a:t>
            </a:r>
            <a:r>
              <a:rPr lang="en-US" sz="4000" dirty="0"/>
              <a:t>: On unseen data, the model still performs well, which indicates </a:t>
            </a:r>
            <a:r>
              <a:rPr lang="en-US" sz="4000" b="1" dirty="0"/>
              <a:t>good generalization</a:t>
            </a:r>
            <a:r>
              <a:rPr lang="en-US" sz="4000" dirty="0"/>
              <a:t>.</a:t>
            </a:r>
          </a:p>
          <a:p>
            <a:r>
              <a:rPr lang="en-US" sz="4000" b="1" dirty="0"/>
              <a:t>✅ Loss</a:t>
            </a:r>
          </a:p>
          <a:p>
            <a:r>
              <a:rPr lang="en-US" sz="4000" b="1" dirty="0"/>
              <a:t>Training Loss (0.3158)</a:t>
            </a:r>
            <a:r>
              <a:rPr lang="en-US" sz="4000" dirty="0"/>
              <a:t> and </a:t>
            </a:r>
            <a:r>
              <a:rPr lang="en-US" sz="4000" b="1" dirty="0"/>
              <a:t>Validation Loss (0.4107)</a:t>
            </a:r>
            <a:r>
              <a:rPr lang="en-US" sz="4000" dirty="0"/>
              <a:t> are relatively close, showing:</a:t>
            </a:r>
          </a:p>
          <a:p>
            <a:pPr lvl="1"/>
            <a:r>
              <a:rPr lang="en-US" sz="4000" dirty="0"/>
              <a:t>No major overfitting (model performs similarly on training and validation).</a:t>
            </a:r>
          </a:p>
          <a:p>
            <a:pPr lvl="1"/>
            <a:r>
              <a:rPr lang="en-US" sz="4000" dirty="0"/>
              <a:t>Your model is </a:t>
            </a:r>
            <a:r>
              <a:rPr lang="en-US" sz="4000" b="1" dirty="0"/>
              <a:t>well-tuned</a:t>
            </a:r>
            <a:r>
              <a:rPr lang="en-US" sz="4000" dirty="0"/>
              <a:t> and </a:t>
            </a:r>
            <a:r>
              <a:rPr lang="en-US" sz="4000" b="1" dirty="0"/>
              <a:t>stable</a:t>
            </a:r>
            <a:r>
              <a:rPr lang="en-US" sz="4000" dirty="0"/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32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with a person's head&#10;&#10;AI-generated content may be incorrect.">
            <a:extLst>
              <a:ext uri="{FF2B5EF4-FFF2-40B4-BE49-F238E27FC236}">
                <a16:creationId xmlns:a16="http://schemas.microsoft.com/office/drawing/2014/main" id="{BB5109F5-8D81-190E-DAC6-C8697C4C9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30" r="-3" b="23757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720C6-BFD6-EBD4-92A7-447503234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74" y="3710612"/>
            <a:ext cx="11548621" cy="2494925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Problem  Statement :</a:t>
            </a:r>
            <a:br>
              <a:rPr lang="en-US" sz="1800" b="1" dirty="0"/>
            </a:br>
            <a:br>
              <a:rPr lang="en-US" sz="1800" dirty="0"/>
            </a:br>
            <a:r>
              <a:rPr lang="en-US" sz="1800" dirty="0"/>
              <a:t>Predict whether a user will reorder a product again based on their past purchase behavior using deep learning models.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To build a deep learning model that predicts whether a customer will reorder a product based on their past purchasing behavior. This helps improve customer experience, inventory planning, and marketing efforts in e-commerce.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6106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05751-C629-6D45-057D-706C7773C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en-US" sz="4800" b="1">
                <a:latin typeface="Arial" panose="020B0604020202020204" pitchFamily="34" charset="0"/>
              </a:rPr>
              <a:t>Dataset:</a:t>
            </a:r>
            <a:r>
              <a:rPr lang="en-US" altLang="en-US" sz="4800">
                <a:latin typeface="Arial" panose="020B0604020202020204" pitchFamily="34" charset="0"/>
              </a:rPr>
              <a:t> Instacart Market Basket Analysis</a:t>
            </a:r>
            <a:endParaRPr lang="en-IN" sz="4800"/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93F5E59C-F5C1-CF74-12A0-F92B92A084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Files Used: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rPr>
              <a:t>orders.csv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rPr>
              <a:t>order_products__prior.csv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rPr>
              <a:t>order_products__train.csv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rPr>
              <a:t>products.csv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rPr>
              <a:t>aisles.csv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rPr>
              <a:t>departments.csv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</a:b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Format: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CSV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Key Features: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rPr>
              <a:t>user_id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rPr>
              <a:t>product_id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rPr>
              <a:t>order_dow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rPr>
              <a:t>order_hour_of_day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rPr>
              <a:t>days_since_prior_order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 Unicode MS" panose="020B0604020202020204" pitchFamily="34" charset="-128"/>
              </a:rPr>
              <a:t>reordered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16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B1E18-491B-634E-20BD-BE92997F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119" y="891540"/>
            <a:ext cx="4589493" cy="1578308"/>
          </a:xfrm>
        </p:spPr>
        <p:txBody>
          <a:bodyPr>
            <a:normAutofit/>
          </a:bodyPr>
          <a:lstStyle/>
          <a:p>
            <a:r>
              <a:rPr lang="en-US" sz="4000" b="1" dirty="0"/>
              <a:t>Business Use Cases</a:t>
            </a:r>
            <a:br>
              <a:rPr lang="en-US" sz="4000" b="1" dirty="0"/>
            </a:br>
            <a:endParaRPr lang="en-IN" sz="4000" dirty="0"/>
          </a:p>
        </p:txBody>
      </p:sp>
      <p:pic>
        <p:nvPicPr>
          <p:cNvPr id="5" name="Picture 4" descr="A hand holding a blue circle with icons&#10;&#10;AI-generated content may be incorrect.">
            <a:extLst>
              <a:ext uri="{FF2B5EF4-FFF2-40B4-BE49-F238E27FC236}">
                <a16:creationId xmlns:a16="http://schemas.microsoft.com/office/drawing/2014/main" id="{334BCA90-B4BC-0FE0-FB0D-B91F71FE1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1" r="13329"/>
          <a:stretch/>
        </p:blipFill>
        <p:spPr>
          <a:xfrm>
            <a:off x="1" y="10"/>
            <a:ext cx="6832674" cy="6857990"/>
          </a:xfrm>
          <a:custGeom>
            <a:avLst/>
            <a:gdLst/>
            <a:ahLst/>
            <a:cxnLst/>
            <a:rect l="l" t="t" r="r" b="b"/>
            <a:pathLst>
              <a:path w="6832674" h="6858000">
                <a:moveTo>
                  <a:pt x="0" y="0"/>
                </a:moveTo>
                <a:lnTo>
                  <a:pt x="6832674" y="0"/>
                </a:lnTo>
                <a:lnTo>
                  <a:pt x="6749707" y="183520"/>
                </a:lnTo>
                <a:cubicBezTo>
                  <a:pt x="6327787" y="1181050"/>
                  <a:pt x="6094475" y="2277779"/>
                  <a:pt x="6094475" y="3429000"/>
                </a:cubicBezTo>
                <a:cubicBezTo>
                  <a:pt x="6094475" y="4580222"/>
                  <a:pt x="6327787" y="5676950"/>
                  <a:pt x="6749707" y="6674481"/>
                </a:cubicBezTo>
                <a:lnTo>
                  <a:pt x="683267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36803-EAB6-D443-6C66-079A00CFC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333" y="1868993"/>
            <a:ext cx="5677618" cy="4093657"/>
          </a:xfrm>
        </p:spPr>
        <p:txBody>
          <a:bodyPr>
            <a:normAutofit/>
          </a:bodyPr>
          <a:lstStyle/>
          <a:p>
            <a:r>
              <a:rPr lang="en-US" sz="1900" dirty="0"/>
              <a:t>🛒 </a:t>
            </a:r>
            <a:r>
              <a:rPr lang="en-US" sz="1900" b="1" dirty="0"/>
              <a:t>Personalized Recommendations</a:t>
            </a:r>
            <a:r>
              <a:rPr lang="en-US" sz="1900" dirty="0"/>
              <a:t> – Suggest products likely to be reordered.</a:t>
            </a:r>
          </a:p>
          <a:p>
            <a:r>
              <a:rPr lang="en-US" sz="1900" dirty="0"/>
              <a:t>📦 </a:t>
            </a:r>
            <a:r>
              <a:rPr lang="en-US" sz="1900" b="1" dirty="0"/>
              <a:t>Inventory Management</a:t>
            </a:r>
            <a:r>
              <a:rPr lang="en-US" sz="1900" dirty="0"/>
              <a:t> – Predict demand to reduce over/understocking.</a:t>
            </a:r>
          </a:p>
          <a:p>
            <a:r>
              <a:rPr lang="en-US" sz="1900" dirty="0"/>
              <a:t>🔁 </a:t>
            </a:r>
            <a:r>
              <a:rPr lang="en-US" sz="1900" b="1" dirty="0"/>
              <a:t>Customer Retention</a:t>
            </a:r>
            <a:r>
              <a:rPr lang="en-US" sz="1900" dirty="0"/>
              <a:t> – Spot drop in reordering to reduce churn.</a:t>
            </a:r>
          </a:p>
          <a:p>
            <a:r>
              <a:rPr lang="en-US" sz="1900" dirty="0"/>
              <a:t>💰 </a:t>
            </a:r>
            <a:r>
              <a:rPr lang="en-US" sz="1900" b="1" dirty="0"/>
              <a:t>Marketing Optimization</a:t>
            </a:r>
            <a:r>
              <a:rPr lang="en-US" sz="1900" dirty="0"/>
              <a:t> – Trigger personalized offers for high-likelihood products.</a:t>
            </a:r>
          </a:p>
          <a:p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26484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Slide Background">
            <a:extLst>
              <a:ext uri="{FF2B5EF4-FFF2-40B4-BE49-F238E27FC236}">
                <a16:creationId xmlns:a16="http://schemas.microsoft.com/office/drawing/2014/main" id="{9E6671AF-110C-4E4D-BEB4-1323A3136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59128-FE87-7C0E-2109-8200A393E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10895"/>
            <a:ext cx="4889190" cy="2121408"/>
          </a:xfrm>
        </p:spPr>
        <p:txBody>
          <a:bodyPr anchor="ctr">
            <a:normAutofit/>
          </a:bodyPr>
          <a:lstStyle/>
          <a:p>
            <a:r>
              <a:rPr lang="en-IN" sz="4000" b="1" dirty="0"/>
              <a:t>Preprocessing Steps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42A226-E8CD-197A-0EB1-E49BEF781F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08877" y="310896"/>
            <a:ext cx="6083121" cy="21214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Dropped irrelevant columns (like product names).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Handled missing values.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Normalized numeric features using </a:t>
            </a: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</a:rPr>
              <a:t>StandardScaler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en-US" altLang="en-US" sz="17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One-hot encoded target labels (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reordered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 = 0/1).</a:t>
            </a:r>
            <a:endParaRPr kumimoji="0" lang="en-US" altLang="en-US" sz="17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close-up of a logo&#10;&#10;AI-generated content may be incorrect.">
            <a:extLst>
              <a:ext uri="{FF2B5EF4-FFF2-40B4-BE49-F238E27FC236}">
                <a16:creationId xmlns:a16="http://schemas.microsoft.com/office/drawing/2014/main" id="{D1FADEF3-BD87-C93B-7F45-4ACDA88CF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4"/>
          <a:stretch/>
        </p:blipFill>
        <p:spPr>
          <a:xfrm>
            <a:off x="12879" y="2743198"/>
            <a:ext cx="12191988" cy="4114802"/>
          </a:xfrm>
          <a:prstGeom prst="rect">
            <a:avLst/>
          </a:prstGeom>
          <a:effectLst>
            <a:innerShdw blurRad="190500" dist="127000" dir="16200000">
              <a:prstClr val="black">
                <a:alpha val="19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847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61DF1-7222-27AD-BB56-84EC356F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sz="4800"/>
              <a:t>Feature Engineering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with a colorful arrow pointing at a pile of colorful triangles&#10;&#10;AI-generated content may be incorrect.">
            <a:extLst>
              <a:ext uri="{FF2B5EF4-FFF2-40B4-BE49-F238E27FC236}">
                <a16:creationId xmlns:a16="http://schemas.microsoft.com/office/drawing/2014/main" id="{4AB54CB4-8E5A-BBA3-A75D-BF5AD20B5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620" y="2984302"/>
            <a:ext cx="5150277" cy="289703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3A60AD-2B5B-0486-E41D-D928422CF0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522632"/>
              </p:ext>
            </p:extLst>
          </p:nvPr>
        </p:nvGraphicFramePr>
        <p:xfrm>
          <a:off x="174281" y="2428568"/>
          <a:ext cx="6507873" cy="3801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534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2E8E9-7C4A-C0D0-3DCF-15869BB46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sz="4100" b="1"/>
              <a:t>Model Building</a:t>
            </a:r>
            <a:br>
              <a:rPr lang="en-IN" sz="4100" b="1"/>
            </a:br>
            <a:endParaRPr lang="en-IN" sz="4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68E04-5A6A-9217-1EF0-29BED09D0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IN" sz="1900" b="1" dirty="0"/>
              <a:t>Model Building</a:t>
            </a:r>
          </a:p>
          <a:p>
            <a:r>
              <a:rPr lang="en-IN" sz="1900" b="1" dirty="0"/>
              <a:t>Architecture:</a:t>
            </a:r>
            <a:r>
              <a:rPr lang="en-IN" sz="1900" dirty="0"/>
              <a:t> Feedforward Deep Neural Network (DNN)</a:t>
            </a:r>
          </a:p>
          <a:p>
            <a:r>
              <a:rPr lang="en-IN" sz="1900" b="1" dirty="0"/>
              <a:t>Layers:</a:t>
            </a:r>
            <a:endParaRPr lang="en-IN" sz="1900" dirty="0"/>
          </a:p>
          <a:p>
            <a:pPr lvl="1"/>
            <a:r>
              <a:rPr lang="en-IN" sz="1900" dirty="0"/>
              <a:t>200 → 150 → 100 → 50 → 20 → 1</a:t>
            </a:r>
          </a:p>
          <a:p>
            <a:r>
              <a:rPr lang="en-IN" sz="1900" b="1" dirty="0"/>
              <a:t>Activation:</a:t>
            </a:r>
            <a:r>
              <a:rPr lang="en-IN" sz="1900" dirty="0"/>
              <a:t> ReLU (hidden layers), Sigmoid (output)</a:t>
            </a:r>
          </a:p>
          <a:p>
            <a:r>
              <a:rPr lang="en-IN" sz="1900" b="1" dirty="0"/>
              <a:t>Loss Function:</a:t>
            </a:r>
            <a:r>
              <a:rPr lang="en-IN" sz="1900" dirty="0"/>
              <a:t> Binary </a:t>
            </a:r>
            <a:r>
              <a:rPr lang="en-IN" sz="1900"/>
              <a:t>Crossentropy</a:t>
            </a:r>
            <a:endParaRPr lang="en-IN" sz="1900" dirty="0"/>
          </a:p>
          <a:p>
            <a:r>
              <a:rPr lang="en-IN" sz="1900" b="1" dirty="0"/>
              <a:t>Optimizer:</a:t>
            </a:r>
            <a:r>
              <a:rPr lang="en-IN" sz="1900" dirty="0"/>
              <a:t> Adam</a:t>
            </a:r>
          </a:p>
          <a:p>
            <a:r>
              <a:rPr lang="en-IN" sz="1900" b="1" dirty="0"/>
              <a:t>Regularization:</a:t>
            </a:r>
            <a:r>
              <a:rPr lang="en-IN" sz="1900" dirty="0"/>
              <a:t> </a:t>
            </a:r>
            <a:r>
              <a:rPr lang="en-IN" sz="1900"/>
              <a:t>EarlyStopping</a:t>
            </a:r>
            <a:endParaRPr lang="en-IN" sz="1900" dirty="0"/>
          </a:p>
          <a:p>
            <a:endParaRPr lang="en-IN" sz="1900" dirty="0"/>
          </a:p>
        </p:txBody>
      </p:sp>
      <p:pic>
        <p:nvPicPr>
          <p:cNvPr id="5" name="Picture 4" descr="A diagram of a network&#10;&#10;AI-generated content may be incorrect.">
            <a:extLst>
              <a:ext uri="{FF2B5EF4-FFF2-40B4-BE49-F238E27FC236}">
                <a16:creationId xmlns:a16="http://schemas.microsoft.com/office/drawing/2014/main" id="{A6E6D907-6394-31C5-9CCD-6E99C5D3B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123" y="2484255"/>
            <a:ext cx="5123095" cy="371424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3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DBC5B-1B07-99F9-F4F1-A8BE6DDB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100" b="1"/>
              <a:t>Training &amp; Validation</a:t>
            </a:r>
            <a:br>
              <a:rPr lang="en-US" sz="4100" b="1"/>
            </a:br>
            <a:endParaRPr lang="en-IN" sz="41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838F-6B73-502F-7CD5-24B44733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80:20 Train-Test Split</a:t>
            </a:r>
          </a:p>
          <a:p>
            <a:r>
              <a:rPr lang="en-US" sz="2000"/>
              <a:t>10% validation from training data</a:t>
            </a:r>
          </a:p>
          <a:p>
            <a:r>
              <a:rPr lang="en-US" sz="2000"/>
              <a:t>Used callbacks to monitor overfitting</a:t>
            </a:r>
          </a:p>
          <a:p>
            <a:r>
              <a:rPr lang="en-US" sz="2000"/>
              <a:t>Trained for 50 epochs with batch size 15/16</a:t>
            </a:r>
          </a:p>
          <a:p>
            <a:endParaRPr lang="en-IN" sz="2000"/>
          </a:p>
        </p:txBody>
      </p:sp>
      <p:pic>
        <p:nvPicPr>
          <p:cNvPr id="5" name="Picture 4" descr="A diagram of different colored squares">
            <a:extLst>
              <a:ext uri="{FF2B5EF4-FFF2-40B4-BE49-F238E27FC236}">
                <a16:creationId xmlns:a16="http://schemas.microsoft.com/office/drawing/2014/main" id="{91245502-8C40-53CE-ABC2-F3694055E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94" y="2599509"/>
            <a:ext cx="6111926" cy="329984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03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1D3F0-5331-7A67-7AEC-294F0427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sz="4800"/>
              <a:t>Evaluation Metrics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11838-2222-AEB3-2CD4-32C5CC3D5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865" y="2379406"/>
            <a:ext cx="4085694" cy="3859553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Evaluated using:</a:t>
            </a:r>
          </a:p>
          <a:p>
            <a:r>
              <a:rPr lang="en-US" sz="2000" dirty="0"/>
              <a:t>Accuracy</a:t>
            </a:r>
          </a:p>
          <a:p>
            <a:r>
              <a:rPr lang="en-US" sz="2000" dirty="0"/>
              <a:t>Precision</a:t>
            </a:r>
          </a:p>
          <a:p>
            <a:r>
              <a:rPr lang="en-US" sz="2000" dirty="0"/>
              <a:t>Recall</a:t>
            </a:r>
          </a:p>
          <a:p>
            <a:r>
              <a:rPr lang="en-US" sz="2000" dirty="0"/>
              <a:t>F1-Score</a:t>
            </a:r>
          </a:p>
          <a:p>
            <a:r>
              <a:rPr lang="en-US" sz="2000" dirty="0"/>
              <a:t>ROC-AUC Score</a:t>
            </a:r>
          </a:p>
          <a:p>
            <a:r>
              <a:rPr lang="en-US" sz="2000" dirty="0"/>
              <a:t>Confusion Matrix</a:t>
            </a:r>
          </a:p>
          <a:p>
            <a:endParaRPr lang="en-IN" sz="2000" dirty="0"/>
          </a:p>
        </p:txBody>
      </p:sp>
      <p:pic>
        <p:nvPicPr>
          <p:cNvPr id="5" name="Picture 4" descr="A group of text boxes&#10;&#10;AI-generated content may be incorrect.">
            <a:extLst>
              <a:ext uri="{FF2B5EF4-FFF2-40B4-BE49-F238E27FC236}">
                <a16:creationId xmlns:a16="http://schemas.microsoft.com/office/drawing/2014/main" id="{AEC0AC2D-E24D-2FA8-211B-A38698A32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559" y="2287026"/>
            <a:ext cx="5882915" cy="395193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457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Aptos</vt:lpstr>
      <vt:lpstr>Aptos Display</vt:lpstr>
      <vt:lpstr>Arial</vt:lpstr>
      <vt:lpstr>Calibri</vt:lpstr>
      <vt:lpstr>Office Theme</vt:lpstr>
      <vt:lpstr>Deep Learning Based Product Reordering Prediction </vt:lpstr>
      <vt:lpstr>PowerPoint Presentation</vt:lpstr>
      <vt:lpstr>Dataset: Instacart Market Basket Analysis</vt:lpstr>
      <vt:lpstr>Business Use Cases </vt:lpstr>
      <vt:lpstr>Preprocessing Steps</vt:lpstr>
      <vt:lpstr>Feature Engineering</vt:lpstr>
      <vt:lpstr>Model Building </vt:lpstr>
      <vt:lpstr>Training &amp; Validation </vt:lpstr>
      <vt:lpstr>Evaluation Metrics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Surya</dc:creator>
  <cp:lastModifiedBy>Surya</cp:lastModifiedBy>
  <cp:revision>1</cp:revision>
  <dcterms:created xsi:type="dcterms:W3CDTF">2025-05-08T11:54:24Z</dcterms:created>
  <dcterms:modified xsi:type="dcterms:W3CDTF">2025-05-08T16:05:43Z</dcterms:modified>
</cp:coreProperties>
</file>