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1" r:id="rId6"/>
    <p:sldId id="277" r:id="rId7"/>
    <p:sldId id="257" r:id="rId8"/>
    <p:sldId id="260" r:id="rId9"/>
    <p:sldId id="273" r:id="rId10"/>
  </p:sldIdLst>
  <p:sldSz cx="18288000" cy="10287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aytone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48F98023-087F-7AE1-F07E-83258998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>
            <a:extLst>
              <a:ext uri="{FF2B5EF4-FFF2-40B4-BE49-F238E27FC236}">
                <a16:creationId xmlns:a16="http://schemas.microsoft.com/office/drawing/2014/main" id="{35DD58BC-080A-9D20-947E-AD4AE3B5C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>
            <a:extLst>
              <a:ext uri="{FF2B5EF4-FFF2-40B4-BE49-F238E27FC236}">
                <a16:creationId xmlns:a16="http://schemas.microsoft.com/office/drawing/2014/main" id="{F8B8FA89-C5E2-FF41-6B58-7EA675B872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01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tinkercad.com/things/4PMZVzyEfJ1-iron-robot/editel?returnTo=https%3A%2F%2Fwww.tinkercad.com%2Fdashboard%2Fdesigns%2Fcircuits&amp;sharecode=fSUrp1eZaNTViv3kW-N_IwDEZTmquKx5ojbYbeZYAv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167" y="7652680"/>
            <a:ext cx="3633717" cy="47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403800" y="3631750"/>
            <a:ext cx="13622835" cy="16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475" y="-11657525"/>
            <a:ext cx="3600025" cy="142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13039619" y="-1051404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" name="Google Shape;88;p13"/>
          <p:cNvSpPr/>
          <p:nvPr/>
        </p:nvSpPr>
        <p:spPr>
          <a:xfrm rot="10800000" flipH="1">
            <a:off x="-3303437" y="7652673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8439361" y="0"/>
                </a:moveTo>
                <a:lnTo>
                  <a:pt x="0" y="0"/>
                </a:lnTo>
                <a:lnTo>
                  <a:pt x="0" y="6030307"/>
                </a:lnTo>
                <a:lnTo>
                  <a:pt x="8439361" y="6030307"/>
                </a:lnTo>
                <a:lnTo>
                  <a:pt x="8439361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/>
          <p:nvPr/>
        </p:nvSpPr>
        <p:spPr>
          <a:xfrm>
            <a:off x="13152076" y="7652673"/>
            <a:ext cx="8170623" cy="8096345"/>
          </a:xfrm>
          <a:custGeom>
            <a:avLst/>
            <a:gdLst/>
            <a:ahLst/>
            <a:cxnLst/>
            <a:rect l="l" t="t" r="r" b="b"/>
            <a:pathLst>
              <a:path w="8170623" h="8096345" extrusionOk="0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0" name="Google Shape;90;p13"/>
          <p:cNvSpPr/>
          <p:nvPr/>
        </p:nvSpPr>
        <p:spPr>
          <a:xfrm>
            <a:off x="-3034699" y="-5461944"/>
            <a:ext cx="8170623" cy="8096345"/>
          </a:xfrm>
          <a:custGeom>
            <a:avLst/>
            <a:gdLst/>
            <a:ahLst/>
            <a:cxnLst/>
            <a:rect l="l" t="t" r="r" b="b"/>
            <a:pathLst>
              <a:path w="8170623" h="8096345" extrusionOk="0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3"/>
          <p:cNvSpPr txBox="1"/>
          <p:nvPr/>
        </p:nvSpPr>
        <p:spPr>
          <a:xfrm>
            <a:off x="3560786" y="3246709"/>
            <a:ext cx="11032761" cy="163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18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Iron Robot</a:t>
            </a:r>
            <a:endParaRPr dirty="0"/>
          </a:p>
        </p:txBody>
      </p:sp>
      <p:sp>
        <p:nvSpPr>
          <p:cNvPr id="2" name="Google Shape;91;p13">
            <a:extLst>
              <a:ext uri="{FF2B5EF4-FFF2-40B4-BE49-F238E27FC236}">
                <a16:creationId xmlns:a16="http://schemas.microsoft.com/office/drawing/2014/main" id="{6D63B8EC-14B4-EE86-C6E7-5F453BFD3C83}"/>
              </a:ext>
            </a:extLst>
          </p:cNvPr>
          <p:cNvSpPr txBox="1"/>
          <p:nvPr/>
        </p:nvSpPr>
        <p:spPr>
          <a:xfrm>
            <a:off x="7855222" y="5400580"/>
            <a:ext cx="940407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r"/>
            <a:endParaRPr lang="en-US" sz="3200" dirty="0">
              <a:solidFill>
                <a:srgbClr val="FFCA04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algn="r"/>
            <a:r>
              <a:rPr lang="en-US" sz="3200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PresAndo Team: </a:t>
            </a:r>
            <a:r>
              <a:rPr lang="en-US" sz="3200" dirty="0">
                <a:solidFill>
                  <a:srgbClr val="FFCA04"/>
                </a:solidFill>
                <a:latin typeface="Paytone One"/>
                <a:sym typeface="Paytone One"/>
              </a:rPr>
              <a:t>Preslava Dobreva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A04"/>
                </a:solidFill>
                <a:latin typeface="Paytone One"/>
                <a:sym typeface="Paytone One"/>
              </a:rPr>
              <a:t>Andon Takev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 amt="60000"/>
          </a:blip>
          <a:srcRect t="7812" b="7811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0" y="6475320"/>
            <a:ext cx="5262362" cy="5565960"/>
          </a:xfrm>
          <a:custGeom>
            <a:avLst/>
            <a:gdLst/>
            <a:ahLst/>
            <a:cxnLst/>
            <a:rect l="l" t="t" r="r" b="b"/>
            <a:pathLst>
              <a:path w="5262362" h="5565960" extrusionOk="0">
                <a:moveTo>
                  <a:pt x="0" y="0"/>
                </a:moveTo>
                <a:lnTo>
                  <a:pt x="5262362" y="0"/>
                </a:lnTo>
                <a:lnTo>
                  <a:pt x="5262362" y="5565960"/>
                </a:lnTo>
                <a:lnTo>
                  <a:pt x="0" y="556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957" y="1201050"/>
            <a:ext cx="10775187" cy="78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14124615" y="-60815"/>
            <a:ext cx="5262362" cy="5565960"/>
          </a:xfrm>
          <a:custGeom>
            <a:avLst/>
            <a:gdLst/>
            <a:ahLst/>
            <a:cxnLst/>
            <a:rect l="l" t="t" r="r" b="b"/>
            <a:pathLst>
              <a:path w="5262362" h="5565960" extrusionOk="0">
                <a:moveTo>
                  <a:pt x="0" y="0"/>
                </a:moveTo>
                <a:lnTo>
                  <a:pt x="5262362" y="0"/>
                </a:lnTo>
                <a:lnTo>
                  <a:pt x="5262362" y="5565960"/>
                </a:lnTo>
                <a:lnTo>
                  <a:pt x="0" y="556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" name="Google Shape;113;p15"/>
          <p:cNvSpPr txBox="1"/>
          <p:nvPr/>
        </p:nvSpPr>
        <p:spPr>
          <a:xfrm>
            <a:off x="6915834" y="3842307"/>
            <a:ext cx="6106299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Цел на проекта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Описание на проекта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Електрическа схема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Блок схема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>
                <a:latin typeface="Lato"/>
                <a:ea typeface="Lato"/>
                <a:cs typeface="Lato"/>
                <a:sym typeface="Lato"/>
              </a:rPr>
              <a:t>Как работи програмата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Съставни части</a:t>
            </a:r>
          </a:p>
        </p:txBody>
      </p:sp>
      <p:sp>
        <p:nvSpPr>
          <p:cNvPr id="114" name="Google Shape;114;p15"/>
          <p:cNvSpPr txBox="1"/>
          <p:nvPr/>
        </p:nvSpPr>
        <p:spPr>
          <a:xfrm>
            <a:off x="4485836" y="2122734"/>
            <a:ext cx="8709900" cy="17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9390" b="0" i="0" u="none" strike="noStrike" cap="none" dirty="0">
                <a:solidFill>
                  <a:srgbClr val="182F70"/>
                </a:solidFill>
                <a:latin typeface="Paytone One"/>
                <a:ea typeface="Paytone One"/>
                <a:cs typeface="Paytone One"/>
                <a:sym typeface="Paytone One"/>
              </a:rPr>
              <a:t>Съдържание</a:t>
            </a:r>
            <a:endParaRPr dirty="0"/>
          </a:p>
        </p:txBody>
      </p:sp>
      <p:sp>
        <p:nvSpPr>
          <p:cNvPr id="115" name="Google Shape;115;p15"/>
          <p:cNvSpPr/>
          <p:nvPr/>
        </p:nvSpPr>
        <p:spPr>
          <a:xfrm>
            <a:off x="12936804" y="5438438"/>
            <a:ext cx="1138596" cy="1815153"/>
          </a:xfrm>
          <a:custGeom>
            <a:avLst/>
            <a:gdLst/>
            <a:ahLst/>
            <a:cxnLst/>
            <a:rect l="l" t="t" r="r" b="b"/>
            <a:pathLst>
              <a:path w="1138596" h="1815153" extrusionOk="0">
                <a:moveTo>
                  <a:pt x="0" y="0"/>
                </a:moveTo>
                <a:lnTo>
                  <a:pt x="1138597" y="0"/>
                </a:lnTo>
                <a:lnTo>
                  <a:pt x="1138597" y="1815154"/>
                </a:lnTo>
                <a:lnTo>
                  <a:pt x="0" y="1815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6" name="Google Shape;116;p15"/>
          <p:cNvSpPr txBox="1"/>
          <p:nvPr/>
        </p:nvSpPr>
        <p:spPr>
          <a:xfrm>
            <a:off x="5177034" y="3797624"/>
            <a:ext cx="1738800" cy="509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01</a:t>
            </a:r>
            <a:endParaRPr sz="4600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02</a:t>
            </a:r>
            <a:endParaRPr sz="4600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03</a:t>
            </a:r>
            <a:endParaRPr sz="4600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04</a:t>
            </a:r>
            <a:endParaRPr lang="bg-BG" sz="4600" b="0" i="0" u="none" strike="noStrike" cap="none" dirty="0">
              <a:solidFill>
                <a:srgbClr val="7797ED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algn="ctr">
              <a:lnSpc>
                <a:spcPct val="120000"/>
              </a:lnSpc>
            </a:pPr>
            <a:r>
              <a:rPr lang="bg-BG" sz="4600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05</a:t>
            </a:r>
          </a:p>
          <a:p>
            <a:pPr algn="ctr">
              <a:lnSpc>
                <a:spcPct val="120000"/>
              </a:lnSpc>
            </a:pPr>
            <a:r>
              <a:rPr lang="bg-BG" sz="4600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06</a:t>
            </a:r>
            <a:endParaRPr sz="4600" dirty="0">
              <a:solidFill>
                <a:srgbClr val="7797ED"/>
              </a:solidFill>
              <a:latin typeface="Paytone One"/>
              <a:ea typeface="Paytone One"/>
              <a:cs typeface="Payton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 amt="60000"/>
          </a:blip>
          <a:srcRect l="22855" r="6737"/>
          <a:stretch/>
        </p:blipFill>
        <p:spPr>
          <a:xfrm>
            <a:off x="7355423" y="0"/>
            <a:ext cx="10932577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-886843" y="6858669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7"/>
                </a:lnTo>
                <a:lnTo>
                  <a:pt x="0" y="8242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4" name="Google Shape;124;p16"/>
          <p:cNvSpPr/>
          <p:nvPr/>
        </p:nvSpPr>
        <p:spPr>
          <a:xfrm>
            <a:off x="-886843" y="-4499873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6"/>
                </a:lnTo>
                <a:lnTo>
                  <a:pt x="0" y="8242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6"/>
          <p:cNvSpPr txBox="1"/>
          <p:nvPr/>
        </p:nvSpPr>
        <p:spPr>
          <a:xfrm>
            <a:off x="0" y="4590435"/>
            <a:ext cx="7691953" cy="131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Цел на Проекта</a:t>
            </a:r>
            <a:endParaRPr sz="7200" dirty="0"/>
          </a:p>
        </p:txBody>
      </p: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EC6E36F9-1B1A-3209-945D-F96C549933C2}"/>
              </a:ext>
            </a:extLst>
          </p:cNvPr>
          <p:cNvGrpSpPr/>
          <p:nvPr/>
        </p:nvGrpSpPr>
        <p:grpSpPr>
          <a:xfrm>
            <a:off x="8436078" y="860413"/>
            <a:ext cx="9291483" cy="8733994"/>
            <a:chOff x="8436078" y="860413"/>
            <a:chExt cx="9291483" cy="8733994"/>
          </a:xfrm>
        </p:grpSpPr>
        <p:sp>
          <p:nvSpPr>
            <p:cNvPr id="122" name="Google Shape;122;p16"/>
            <p:cNvSpPr/>
            <p:nvPr/>
          </p:nvSpPr>
          <p:spPr>
            <a:xfrm>
              <a:off x="8436078" y="860413"/>
              <a:ext cx="9291483" cy="8733994"/>
            </a:xfrm>
            <a:custGeom>
              <a:avLst/>
              <a:gdLst/>
              <a:ahLst/>
              <a:cxnLst/>
              <a:rect l="l" t="t" r="r" b="b"/>
              <a:pathLst>
                <a:path w="7691953" h="7230436" extrusionOk="0">
                  <a:moveTo>
                    <a:pt x="0" y="0"/>
                  </a:moveTo>
                  <a:lnTo>
                    <a:pt x="7691953" y="0"/>
                  </a:lnTo>
                  <a:lnTo>
                    <a:pt x="7691953" y="7230436"/>
                  </a:lnTo>
                  <a:lnTo>
                    <a:pt x="0" y="723043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1031793" y="1364596"/>
              <a:ext cx="6213645" cy="4431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1" algn="ctr">
                <a:lnSpc>
                  <a:spcPct val="150000"/>
                </a:lnSpc>
              </a:pPr>
              <a:r>
                <a:rPr lang="bg-BG" sz="2400" dirty="0">
                  <a:latin typeface="Lato"/>
                  <a:ea typeface="Lato"/>
                  <a:cs typeface="Lato"/>
                </a:rPr>
                <a:t> </a:t>
              </a:r>
              <a:r>
                <a:rPr lang="bg-BG" sz="2400" noProof="0" dirty="0">
                  <a:latin typeface="Lato"/>
                  <a:ea typeface="Lato"/>
                  <a:cs typeface="Lato"/>
                </a:rPr>
                <a:t>Според проучване, публикувано в британска медия, жителите на Великобритания са сред хората, които най-малко обичат да гладят дрехи.</a:t>
              </a:r>
              <a:r>
                <a:rPr lang="bg-BG" sz="2400" dirty="0">
                  <a:latin typeface="Lato"/>
                  <a:ea typeface="Lato"/>
                  <a:cs typeface="Lato"/>
                </a:rPr>
                <a:t> </a:t>
              </a:r>
            </a:p>
            <a:p>
              <a:pPr lvl="1" algn="ctr">
                <a:lnSpc>
                  <a:spcPct val="150000"/>
                </a:lnSpc>
              </a:pPr>
              <a:r>
                <a:rPr lang="bg-BG" sz="2400" noProof="0" dirty="0" err="1">
                  <a:latin typeface="Lato"/>
                  <a:ea typeface="Lato"/>
                  <a:cs typeface="Lato"/>
                </a:rPr>
                <a:t>Iron</a:t>
              </a:r>
              <a:r>
                <a:rPr lang="bg-BG" sz="2400" noProof="0" dirty="0">
                  <a:latin typeface="Lato"/>
                  <a:ea typeface="Lato"/>
                  <a:cs typeface="Lato"/>
                </a:rPr>
                <a:t> </a:t>
              </a:r>
              <a:r>
                <a:rPr lang="bg-BG" sz="2400" noProof="0" dirty="0" err="1">
                  <a:latin typeface="Lato"/>
                  <a:ea typeface="Lato"/>
                  <a:cs typeface="Lato"/>
                </a:rPr>
                <a:t>Robot</a:t>
              </a:r>
              <a:r>
                <a:rPr lang="bg-BG" sz="2400" noProof="0" dirty="0">
                  <a:latin typeface="Lato"/>
                  <a:ea typeface="Lato"/>
                  <a:cs typeface="Lato"/>
                </a:rPr>
                <a:t> е проект, създаден да улесни този процес, като автоматизира следенето на температурата и дава сигнали, когато ютията е готова за работа.</a:t>
              </a:r>
              <a:endParaRPr sz="2400" dirty="0">
                <a:latin typeface="Lato"/>
                <a:ea typeface="Lato"/>
                <a:cs typeface="Lato"/>
              </a:endParaRPr>
            </a:p>
          </p:txBody>
        </p:sp>
      </p:grpSp>
      <p:sp>
        <p:nvSpPr>
          <p:cNvPr id="2" name="Google Shape;123;p16">
            <a:extLst>
              <a:ext uri="{FF2B5EF4-FFF2-40B4-BE49-F238E27FC236}">
                <a16:creationId xmlns:a16="http://schemas.microsoft.com/office/drawing/2014/main" id="{AF963995-E562-1AAD-9C17-38B96D0FA520}"/>
              </a:ext>
            </a:extLst>
          </p:cNvPr>
          <p:cNvSpPr/>
          <p:nvPr/>
        </p:nvSpPr>
        <p:spPr>
          <a:xfrm>
            <a:off x="-886844" y="6858669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7"/>
                </a:lnTo>
                <a:lnTo>
                  <a:pt x="0" y="8242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4;p16">
            <a:extLst>
              <a:ext uri="{FF2B5EF4-FFF2-40B4-BE49-F238E27FC236}">
                <a16:creationId xmlns:a16="http://schemas.microsoft.com/office/drawing/2014/main" id="{0AE302EE-23B2-0EAE-A951-D8E60E622FE7}"/>
              </a:ext>
            </a:extLst>
          </p:cNvPr>
          <p:cNvSpPr/>
          <p:nvPr/>
        </p:nvSpPr>
        <p:spPr>
          <a:xfrm>
            <a:off x="-886844" y="-4499873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6"/>
                </a:lnTo>
                <a:lnTo>
                  <a:pt x="0" y="8242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8161692" y="2357345"/>
            <a:ext cx="10012008" cy="120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Описание на проекта</a:t>
            </a:r>
            <a:endParaRPr sz="900" dirty="0"/>
          </a:p>
        </p:txBody>
      </p:sp>
      <p:sp>
        <p:nvSpPr>
          <p:cNvPr id="182" name="Google Shape;182;p20"/>
          <p:cNvSpPr txBox="1"/>
          <p:nvPr/>
        </p:nvSpPr>
        <p:spPr>
          <a:xfrm>
            <a:off x="9069495" y="3843939"/>
            <a:ext cx="836406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Проектът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Iron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Robot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представлява симулация на вградена система, която наподобява интелигентна ютия.</a:t>
            </a:r>
          </a:p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Системата позволява на потребителя да избере максимална температура чрез потенциометър.</a:t>
            </a:r>
          </a:p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Текущата температура се измерва с температурен сензор (TMP36) и се визуализира в реално време на LCD дисплей.</a:t>
            </a:r>
            <a:b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</a:b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При достигане на зададената температура се активира светлинна индикация и започва обратно броене.</a:t>
            </a:r>
            <a:b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</a:b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След изтичане на таймера системата подава звуков сигнал чрез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пиезо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зумер.</a:t>
            </a:r>
          </a:p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Проектът е реализиран като работеща симулация в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Tinkercad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, придружен от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GitHub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хранилище с кода и документацията.</a:t>
            </a:r>
            <a:endParaRPr lang="ru-RU" sz="240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 amt="47000"/>
          </a:blip>
          <a:srcRect t="6995" b="6994"/>
          <a:stretch/>
        </p:blipFill>
        <p:spPr>
          <a:xfrm>
            <a:off x="0" y="0"/>
            <a:ext cx="797361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 rot="-5400000">
            <a:off x="12448133" y="-9322388"/>
            <a:ext cx="11679733" cy="11679733"/>
          </a:xfrm>
          <a:custGeom>
            <a:avLst/>
            <a:gdLst/>
            <a:ahLst/>
            <a:cxnLst/>
            <a:rect l="l" t="t" r="r" b="b"/>
            <a:pathLst>
              <a:path w="11679733" h="11679733" extrusionOk="0">
                <a:moveTo>
                  <a:pt x="0" y="0"/>
                </a:moveTo>
                <a:lnTo>
                  <a:pt x="11679734" y="0"/>
                </a:lnTo>
                <a:lnTo>
                  <a:pt x="11679734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20"/>
          <p:cNvSpPr/>
          <p:nvPr/>
        </p:nvSpPr>
        <p:spPr>
          <a:xfrm rot="-5400000">
            <a:off x="7973611" y="8923183"/>
            <a:ext cx="11679733" cy="11679733"/>
          </a:xfrm>
          <a:custGeom>
            <a:avLst/>
            <a:gdLst/>
            <a:ahLst/>
            <a:cxnLst/>
            <a:rect l="l" t="t" r="r" b="b"/>
            <a:pathLst>
              <a:path w="11679733" h="11679733" extrusionOk="0">
                <a:moveTo>
                  <a:pt x="0" y="0"/>
                </a:moveTo>
                <a:lnTo>
                  <a:pt x="11679733" y="0"/>
                </a:lnTo>
                <a:lnTo>
                  <a:pt x="11679733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6" name="Google Shape;186;p20"/>
          <p:cNvSpPr/>
          <p:nvPr/>
        </p:nvSpPr>
        <p:spPr>
          <a:xfrm rot="3242350">
            <a:off x="-1905490" y="5594554"/>
            <a:ext cx="6408517" cy="6408517"/>
          </a:xfrm>
          <a:custGeom>
            <a:avLst/>
            <a:gdLst/>
            <a:ahLst/>
            <a:cxnLst/>
            <a:rect l="l" t="t" r="r" b="b"/>
            <a:pathLst>
              <a:path w="6408517" h="6408517" extrusionOk="0">
                <a:moveTo>
                  <a:pt x="0" y="0"/>
                </a:moveTo>
                <a:lnTo>
                  <a:pt x="6408517" y="0"/>
                </a:lnTo>
                <a:lnTo>
                  <a:pt x="6408517" y="6408517"/>
                </a:lnTo>
                <a:lnTo>
                  <a:pt x="0" y="64085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-3190981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/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/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/>
          <p:cNvSpPr txBox="1"/>
          <p:nvPr/>
        </p:nvSpPr>
        <p:spPr>
          <a:xfrm>
            <a:off x="12531777" y="2670136"/>
            <a:ext cx="5405520" cy="241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Електрическа схема</a:t>
            </a:r>
            <a:endParaRPr sz="1050" dirty="0"/>
          </a:p>
        </p:txBody>
      </p:sp>
      <p:sp>
        <p:nvSpPr>
          <p:cNvPr id="154" name="Google Shape;154;p18"/>
          <p:cNvSpPr txBox="1"/>
          <p:nvPr/>
        </p:nvSpPr>
        <p:spPr>
          <a:xfrm>
            <a:off x="12861907" y="5841787"/>
            <a:ext cx="4698085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  <a:hlinkClick r:id="rId4"/>
              </a:rPr>
              <a:t>Демонстрация</a:t>
            </a:r>
            <a:endParaRPr dirty="0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E9947130-D919-5215-7F35-5EF968445E17}"/>
              </a:ext>
            </a:extLst>
          </p:cNvPr>
          <p:cNvGrpSpPr/>
          <p:nvPr/>
        </p:nvGrpSpPr>
        <p:grpSpPr>
          <a:xfrm>
            <a:off x="274811" y="170434"/>
            <a:ext cx="11972153" cy="9666860"/>
            <a:chOff x="274811" y="170434"/>
            <a:chExt cx="11972153" cy="9666860"/>
          </a:xfrm>
        </p:grpSpPr>
        <p:sp>
          <p:nvSpPr>
            <p:cNvPr id="149" name="Google Shape;149;p18"/>
            <p:cNvSpPr/>
            <p:nvPr/>
          </p:nvSpPr>
          <p:spPr>
            <a:xfrm>
              <a:off x="274811" y="170434"/>
              <a:ext cx="11972153" cy="9666860"/>
            </a:xfrm>
            <a:custGeom>
              <a:avLst/>
              <a:gdLst/>
              <a:ahLst/>
              <a:cxnLst/>
              <a:rect l="l" t="t" r="r" b="b"/>
              <a:pathLst>
                <a:path w="9778432" h="7396051" extrusionOk="0">
                  <a:moveTo>
                    <a:pt x="0" y="0"/>
                  </a:moveTo>
                  <a:lnTo>
                    <a:pt x="9778433" y="0"/>
                  </a:lnTo>
                  <a:lnTo>
                    <a:pt x="9778433" y="7396050"/>
                  </a:lnTo>
                  <a:lnTo>
                    <a:pt x="0" y="73960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Картина 2" descr="Картина, която съдържа текст, екранна снимка, електроника, диаграма&#10;&#10;Генерираното от ИИ съдържание може да е неправилно.">
              <a:extLst>
                <a:ext uri="{FF2B5EF4-FFF2-40B4-BE49-F238E27FC236}">
                  <a16:creationId xmlns:a16="http://schemas.microsoft.com/office/drawing/2014/main" id="{01298C12-E9FC-F6D6-F450-637C0D5F2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9482" t="478" r="18428" b="-478"/>
            <a:stretch>
              <a:fillRect/>
            </a:stretch>
          </p:blipFill>
          <p:spPr>
            <a:xfrm>
              <a:off x="949664" y="449706"/>
              <a:ext cx="10479958" cy="65539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>
          <a:extLst>
            <a:ext uri="{FF2B5EF4-FFF2-40B4-BE49-F238E27FC236}">
              <a16:creationId xmlns:a16="http://schemas.microsoft.com/office/drawing/2014/main" id="{E58DEB8B-4803-C58B-99F6-05AF1DA3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676CEAE4-270E-FDDF-B447-E160FB6EF8D1}"/>
              </a:ext>
            </a:extLst>
          </p:cNvPr>
          <p:cNvSpPr/>
          <p:nvPr/>
        </p:nvSpPr>
        <p:spPr>
          <a:xfrm>
            <a:off x="-3263346" y="4037821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4A789D1B-38DE-7C8D-5D01-AB95252D3FE3}"/>
              </a:ext>
            </a:extLst>
          </p:cNvPr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F06BB6C1-636A-3ABA-EE70-843D4937FD48}"/>
              </a:ext>
            </a:extLst>
          </p:cNvPr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8B864271-D626-5F8D-A1AC-0A922D2C4515}"/>
              </a:ext>
            </a:extLst>
          </p:cNvPr>
          <p:cNvSpPr txBox="1"/>
          <p:nvPr/>
        </p:nvSpPr>
        <p:spPr>
          <a:xfrm>
            <a:off x="350703" y="1475505"/>
            <a:ext cx="5405520" cy="120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Блок схема</a:t>
            </a:r>
            <a:endParaRPr sz="1050" dirty="0"/>
          </a:p>
        </p:txBody>
      </p: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84196557-C163-4AE0-1163-D5FA1BA62D78}"/>
              </a:ext>
            </a:extLst>
          </p:cNvPr>
          <p:cNvGrpSpPr/>
          <p:nvPr/>
        </p:nvGrpSpPr>
        <p:grpSpPr>
          <a:xfrm>
            <a:off x="6044912" y="392298"/>
            <a:ext cx="11972153" cy="9666860"/>
            <a:chOff x="6044912" y="392298"/>
            <a:chExt cx="11972153" cy="9666860"/>
          </a:xfrm>
        </p:grpSpPr>
        <p:sp>
          <p:nvSpPr>
            <p:cNvPr id="149" name="Google Shape;149;p18">
              <a:extLst>
                <a:ext uri="{FF2B5EF4-FFF2-40B4-BE49-F238E27FC236}">
                  <a16:creationId xmlns:a16="http://schemas.microsoft.com/office/drawing/2014/main" id="{CC447BAA-843C-C362-95FD-B5B3D8A73196}"/>
                </a:ext>
              </a:extLst>
            </p:cNvPr>
            <p:cNvSpPr/>
            <p:nvPr/>
          </p:nvSpPr>
          <p:spPr>
            <a:xfrm>
              <a:off x="6044912" y="392298"/>
              <a:ext cx="11972153" cy="9666860"/>
            </a:xfrm>
            <a:custGeom>
              <a:avLst/>
              <a:gdLst/>
              <a:ahLst/>
              <a:cxnLst/>
              <a:rect l="l" t="t" r="r" b="b"/>
              <a:pathLst>
                <a:path w="9778432" h="7396051" extrusionOk="0">
                  <a:moveTo>
                    <a:pt x="0" y="0"/>
                  </a:moveTo>
                  <a:lnTo>
                    <a:pt x="9778433" y="0"/>
                  </a:lnTo>
                  <a:lnTo>
                    <a:pt x="9778433" y="7396050"/>
                  </a:lnTo>
                  <a:lnTo>
                    <a:pt x="0" y="73960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" name="Картина 4" descr="Картина, която съдържа текст, екранна снимка, дизайн&#10;&#10;Генерираното от ИИ съдържание може да е неправилно.">
              <a:extLst>
                <a:ext uri="{FF2B5EF4-FFF2-40B4-BE49-F238E27FC236}">
                  <a16:creationId xmlns:a16="http://schemas.microsoft.com/office/drawing/2014/main" id="{27B75EE5-34F6-39C8-4F58-652965830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7758" y="501145"/>
              <a:ext cx="10126459" cy="6684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0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2965681" y="6380086"/>
            <a:ext cx="5530513" cy="4424410"/>
          </a:xfrm>
          <a:custGeom>
            <a:avLst/>
            <a:gdLst/>
            <a:ahLst/>
            <a:cxnLst/>
            <a:rect l="l" t="t" r="r" b="b"/>
            <a:pathLst>
              <a:path w="5530513" h="4424410" extrusionOk="0">
                <a:moveTo>
                  <a:pt x="0" y="0"/>
                </a:moveTo>
                <a:lnTo>
                  <a:pt x="5530513" y="0"/>
                </a:lnTo>
                <a:lnTo>
                  <a:pt x="5530513" y="4424410"/>
                </a:lnTo>
                <a:lnTo>
                  <a:pt x="0" y="4424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" name="Google Shape;98;p14"/>
          <p:cNvSpPr txBox="1"/>
          <p:nvPr/>
        </p:nvSpPr>
        <p:spPr>
          <a:xfrm>
            <a:off x="8810972" y="3116952"/>
            <a:ext cx="43062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При достигане на температурата LED светва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.</a:t>
            </a:r>
            <a:endParaRPr lang="bg-BG" sz="240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Стартира обратно броене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от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10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секунди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23712" y="3116321"/>
            <a:ext cx="3741183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Потенциометър задава максимална температура </a:t>
            </a:r>
          </a:p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Време за настройка: 5 секунди. След това избраната стойност се фиксира.</a:t>
            </a:r>
          </a:p>
        </p:txBody>
      </p:sp>
      <p:sp>
        <p:nvSpPr>
          <p:cNvPr id="100" name="Google Shape;100;p14"/>
          <p:cNvSpPr txBox="1"/>
          <p:nvPr/>
        </p:nvSpPr>
        <p:spPr>
          <a:xfrm>
            <a:off x="809031" y="2098164"/>
            <a:ext cx="3570546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Настройка</a:t>
            </a:r>
            <a:endParaRPr dirty="0"/>
          </a:p>
        </p:txBody>
      </p:sp>
      <p:sp>
        <p:nvSpPr>
          <p:cNvPr id="101" name="Google Shape;101;p14"/>
          <p:cNvSpPr txBox="1"/>
          <p:nvPr/>
        </p:nvSpPr>
        <p:spPr>
          <a:xfrm>
            <a:off x="4379577" y="2110291"/>
            <a:ext cx="5141301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Следене</a:t>
            </a:r>
            <a:endParaRPr dirty="0"/>
          </a:p>
        </p:txBody>
      </p:sp>
      <p:sp>
        <p:nvSpPr>
          <p:cNvPr id="102" name="Google Shape;102;p14"/>
          <p:cNvSpPr txBox="1"/>
          <p:nvPr/>
        </p:nvSpPr>
        <p:spPr>
          <a:xfrm>
            <a:off x="13390097" y="3116321"/>
            <a:ext cx="4099011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След 10 секунди се активира звуков сигнал.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LED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изгасва.</a:t>
            </a:r>
          </a:p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След 3 секунди звука спира.</a:t>
            </a:r>
          </a:p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Изписва „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End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“</a:t>
            </a:r>
          </a:p>
        </p:txBody>
      </p:sp>
      <p:sp>
        <p:nvSpPr>
          <p:cNvPr id="103" name="Google Shape;103;p14"/>
          <p:cNvSpPr txBox="1"/>
          <p:nvPr/>
        </p:nvSpPr>
        <p:spPr>
          <a:xfrm>
            <a:off x="13908423" y="2098163"/>
            <a:ext cx="3062361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Сигнализация</a:t>
            </a:r>
            <a:endParaRPr dirty="0"/>
          </a:p>
        </p:txBody>
      </p:sp>
      <p:sp>
        <p:nvSpPr>
          <p:cNvPr id="104" name="Google Shape;104;p14"/>
          <p:cNvSpPr txBox="1"/>
          <p:nvPr/>
        </p:nvSpPr>
        <p:spPr>
          <a:xfrm>
            <a:off x="506785" y="467905"/>
            <a:ext cx="17274429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5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Как работи програмата</a:t>
            </a:r>
            <a:endParaRPr dirty="0"/>
          </a:p>
        </p:txBody>
      </p: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6EDDE5B8-9088-A608-9274-0A1E7F4EFDC6}"/>
              </a:ext>
            </a:extLst>
          </p:cNvPr>
          <p:cNvSpPr txBox="1"/>
          <p:nvPr/>
        </p:nvSpPr>
        <p:spPr>
          <a:xfrm>
            <a:off x="4926877" y="3116321"/>
            <a:ext cx="40467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Сензорът измерва температура в реално време.</a:t>
            </a:r>
          </a:p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Показва я на дисплея.</a:t>
            </a:r>
          </a:p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Когато достигне максималната температура превключва на </a:t>
            </a:r>
            <a:r>
              <a:rPr lang="en-US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Ready.</a:t>
            </a:r>
            <a:endParaRPr lang="bg-BG" sz="2400" noProof="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Google Shape;103;p14">
            <a:extLst>
              <a:ext uri="{FF2B5EF4-FFF2-40B4-BE49-F238E27FC236}">
                <a16:creationId xmlns:a16="http://schemas.microsoft.com/office/drawing/2014/main" id="{5C028FBD-980A-F56B-30BA-A6D3165D1B4B}"/>
              </a:ext>
            </a:extLst>
          </p:cNvPr>
          <p:cNvSpPr txBox="1"/>
          <p:nvPr/>
        </p:nvSpPr>
        <p:spPr>
          <a:xfrm>
            <a:off x="9432892" y="2098163"/>
            <a:ext cx="3062361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Готовност</a:t>
            </a:r>
            <a:endParaRPr dirty="0"/>
          </a:p>
        </p:txBody>
      </p:sp>
      <p:sp>
        <p:nvSpPr>
          <p:cNvPr id="5" name="Google Shape;185;p20">
            <a:extLst>
              <a:ext uri="{FF2B5EF4-FFF2-40B4-BE49-F238E27FC236}">
                <a16:creationId xmlns:a16="http://schemas.microsoft.com/office/drawing/2014/main" id="{EF282568-0DA3-9245-A2B2-839E5F00EE4C}"/>
              </a:ext>
            </a:extLst>
          </p:cNvPr>
          <p:cNvSpPr/>
          <p:nvPr/>
        </p:nvSpPr>
        <p:spPr>
          <a:xfrm rot="-5400000">
            <a:off x="0" y="6498073"/>
            <a:ext cx="11679733" cy="11679733"/>
          </a:xfrm>
          <a:custGeom>
            <a:avLst/>
            <a:gdLst/>
            <a:ahLst/>
            <a:cxnLst/>
            <a:rect l="l" t="t" r="r" b="b"/>
            <a:pathLst>
              <a:path w="11679733" h="11679733" extrusionOk="0">
                <a:moveTo>
                  <a:pt x="0" y="0"/>
                </a:moveTo>
                <a:lnTo>
                  <a:pt x="11679733" y="0"/>
                </a:lnTo>
                <a:lnTo>
                  <a:pt x="11679733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13546530" y="5143500"/>
            <a:ext cx="4741470" cy="4741470"/>
          </a:xfrm>
          <a:custGeom>
            <a:avLst/>
            <a:gdLst/>
            <a:ahLst/>
            <a:cxnLst/>
            <a:rect l="l" t="t" r="r" b="b"/>
            <a:pathLst>
              <a:path w="4741470" h="4741470" extrusionOk="0">
                <a:moveTo>
                  <a:pt x="0" y="0"/>
                </a:moveTo>
                <a:lnTo>
                  <a:pt x="4741470" y="0"/>
                </a:lnTo>
                <a:lnTo>
                  <a:pt x="4741470" y="4741469"/>
                </a:lnTo>
                <a:lnTo>
                  <a:pt x="0" y="47414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8" name="Google Shape;138;p17"/>
          <p:cNvSpPr txBox="1"/>
          <p:nvPr/>
        </p:nvSpPr>
        <p:spPr>
          <a:xfrm>
            <a:off x="2598377" y="685091"/>
            <a:ext cx="13091245" cy="131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Списък с използвани части</a:t>
            </a:r>
            <a:endParaRPr lang="en-US" sz="72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102A9CD-54B9-E82F-A59F-3A9397C64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50811"/>
              </p:ext>
            </p:extLst>
          </p:nvPr>
        </p:nvGraphicFramePr>
        <p:xfrm>
          <a:off x="6116892" y="2322056"/>
          <a:ext cx="6054215" cy="7279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4215">
                  <a:extLst>
                    <a:ext uri="{9D8B030D-6E8A-4147-A177-3AD203B41FA5}">
                      <a16:colId xmlns:a16="http://schemas.microsoft.com/office/drawing/2014/main" val="3497579421"/>
                    </a:ext>
                  </a:extLst>
                </a:gridCol>
              </a:tblGrid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LCD 16 x 2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83101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Arduino Uno R3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028791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Red LED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160967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220 Ω Resistor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255768"/>
                  </a:ext>
                </a:extLst>
              </a:tr>
              <a:tr h="829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Temperature Sensor [TMP36]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938430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Piezo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646433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300 Ω Resistor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39189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1 kΩ Resistor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891209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250 kΩ Potentiometer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66930"/>
                  </a:ext>
                </a:extLst>
              </a:tr>
            </a:tbl>
          </a:graphicData>
        </a:graphic>
      </p:graphicFrame>
      <p:pic>
        <p:nvPicPr>
          <p:cNvPr id="3" name="Google Shape;85;p13">
            <a:extLst>
              <a:ext uri="{FF2B5EF4-FFF2-40B4-BE49-F238E27FC236}">
                <a16:creationId xmlns:a16="http://schemas.microsoft.com/office/drawing/2014/main" id="{E6C8A686-8867-AACE-3337-FE0E9C0BE52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 l="946" r="-2153"/>
          <a:stretch>
            <a:fillRect/>
          </a:stretch>
        </p:blipFill>
        <p:spPr>
          <a:xfrm>
            <a:off x="-339212" y="2992753"/>
            <a:ext cx="4745855" cy="16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675" y="0"/>
            <a:ext cx="42037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375" y="0"/>
            <a:ext cx="42037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0"/>
          <p:cNvSpPr txBox="1"/>
          <p:nvPr/>
        </p:nvSpPr>
        <p:spPr>
          <a:xfrm>
            <a:off x="5260200" y="3924705"/>
            <a:ext cx="7767600" cy="24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88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Благодарим за вниманието</a:t>
            </a:r>
            <a:endParaRPr sz="8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297</Words>
  <Application>Microsoft Office PowerPoint</Application>
  <PresentationFormat>По избор</PresentationFormat>
  <Paragraphs>55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Calibri</vt:lpstr>
      <vt:lpstr>Aptos</vt:lpstr>
      <vt:lpstr>Paytone One</vt:lpstr>
      <vt:lpstr>Lato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Preslava Dobreva</dc:creator>
  <cp:lastModifiedBy>Преслава Д. Добрева</cp:lastModifiedBy>
  <cp:revision>3</cp:revision>
  <dcterms:modified xsi:type="dcterms:W3CDTF">2025-06-28T20:18:40Z</dcterms:modified>
</cp:coreProperties>
</file>