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4" r:id="rId14"/>
    <p:sldId id="275" r:id="rId15"/>
    <p:sldId id="276" r:id="rId16"/>
    <p:sldId id="270" r:id="rId17"/>
    <p:sldId id="267" r:id="rId18"/>
    <p:sldId id="268" r:id="rId19"/>
    <p:sldId id="269" r:id="rId20"/>
    <p:sldId id="271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2"/>
  </p:normalViewPr>
  <p:slideViewPr>
    <p:cSldViewPr snapToObjects="1">
      <p:cViewPr varScale="1">
        <p:scale>
          <a:sx n="80" d="100"/>
          <a:sy n="80" d="100"/>
        </p:scale>
        <p:origin x="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CC00-A241-5242-98EC-C0AE6C59F899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71D07-A24F-D94E-80F8-09E6F425E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A361-563D-DC40-A19D-2E7704D8CC92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3813A-DC8F-8C49-B504-0F5482B1F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E57AC-84BC-344B-81FE-7AA4F6D2F2FD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E9CC4-7D47-A145-A24A-FF3EF0084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4B5B7-522D-1943-A436-DFB297A4ACFD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89823-48F6-5145-982B-57577A8EE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4C47C-4661-3645-A4FE-D2C9D1CDDC90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1ADCB-E919-304A-B994-169DBAD58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5E2DA-B07D-AB48-9C6C-8EEBD7E4029E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EAB73-4F39-B14D-A56D-5186BF44D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828C-060E-C146-9242-CD57E186DD17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1D545-F054-364E-A230-B34A03CCE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50EA-2988-0149-BDD3-645D16CF3C09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78043-8A15-D441-8DA2-013252D9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87114-A972-D24F-B603-2E8F40AE1D22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5E19-31E4-2248-B743-C8FDB49A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3161A-A376-D84A-B74C-D541041F01FA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B936C-A9A6-DD40-99E4-7FE7421AF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7708B-C8D1-7E4C-8540-252825F55C29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8AEB-9C69-6148-8F4F-9A9F3B7C6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007FB4-2986-5246-A97D-401732DEF857}" type="datetime1">
              <a:rPr lang="en-US"/>
              <a:pPr>
                <a:defRPr/>
              </a:pPr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B7D402-34A6-3544-BB8E-57C342D9C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Straight Arrow Connector 261"/>
          <p:cNvCxnSpPr/>
          <p:nvPr/>
        </p:nvCxnSpPr>
        <p:spPr>
          <a:xfrm>
            <a:off x="1524000" y="3349625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2133600" y="1979613"/>
            <a:ext cx="228600" cy="17526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133600" y="4267200"/>
            <a:ext cx="228600" cy="17526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5029200" y="1979613"/>
            <a:ext cx="228600" cy="17526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8229600" y="1981200"/>
            <a:ext cx="228600" cy="17526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7" name="Rounded Rectangle 266"/>
          <p:cNvSpPr/>
          <p:nvPr/>
        </p:nvSpPr>
        <p:spPr>
          <a:xfrm>
            <a:off x="1447800" y="2871788"/>
            <a:ext cx="457200" cy="2613025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8" name="Cloud 267"/>
          <p:cNvSpPr/>
          <p:nvPr/>
        </p:nvSpPr>
        <p:spPr>
          <a:xfrm>
            <a:off x="2667000" y="2819400"/>
            <a:ext cx="1143000" cy="10668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9" name="Rounded Rectangle 268"/>
          <p:cNvSpPr/>
          <p:nvPr/>
        </p:nvSpPr>
        <p:spPr>
          <a:xfrm>
            <a:off x="4191000" y="3109913"/>
            <a:ext cx="457200" cy="1689100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0" name="Chevron 269"/>
          <p:cNvSpPr/>
          <p:nvPr/>
        </p:nvSpPr>
        <p:spPr>
          <a:xfrm>
            <a:off x="7102475" y="2382838"/>
            <a:ext cx="822325" cy="1219200"/>
          </a:xfrm>
          <a:prstGeom prst="chevron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1" name="Left-Right Arrow Callout 270"/>
          <p:cNvSpPr/>
          <p:nvPr/>
        </p:nvSpPr>
        <p:spPr>
          <a:xfrm>
            <a:off x="5486400" y="3373438"/>
            <a:ext cx="838200" cy="411162"/>
          </a:xfrm>
          <a:prstGeom prst="leftRightArrowCallou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Plus 271"/>
          <p:cNvSpPr/>
          <p:nvPr/>
        </p:nvSpPr>
        <p:spPr>
          <a:xfrm>
            <a:off x="2781300" y="2055813"/>
            <a:ext cx="685800" cy="647700"/>
          </a:xfrm>
          <a:prstGeom prst="mathPlus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3" name="Manual Operation 272"/>
          <p:cNvSpPr/>
          <p:nvPr/>
        </p:nvSpPr>
        <p:spPr>
          <a:xfrm rot="16200000">
            <a:off x="6202363" y="3451225"/>
            <a:ext cx="823912" cy="27463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4" name="Manual Operation 273"/>
          <p:cNvSpPr/>
          <p:nvPr/>
        </p:nvSpPr>
        <p:spPr>
          <a:xfrm rot="16200000">
            <a:off x="6203156" y="2253457"/>
            <a:ext cx="822325" cy="27463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5" name="Manual Operation 274"/>
          <p:cNvSpPr/>
          <p:nvPr/>
        </p:nvSpPr>
        <p:spPr>
          <a:xfrm rot="16200000">
            <a:off x="2826544" y="5164932"/>
            <a:ext cx="822325" cy="274637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" name="Manual Operation 275"/>
          <p:cNvSpPr/>
          <p:nvPr/>
        </p:nvSpPr>
        <p:spPr>
          <a:xfrm rot="16200000">
            <a:off x="670719" y="3183732"/>
            <a:ext cx="822325" cy="274637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7" name="Straight Arrow Connector 276"/>
          <p:cNvCxnSpPr>
            <a:stCxn id="270" idx="3"/>
          </p:cNvCxnSpPr>
          <p:nvPr/>
        </p:nvCxnSpPr>
        <p:spPr>
          <a:xfrm>
            <a:off x="7924800" y="2992438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73" idx="2"/>
          </p:cNvCxnSpPr>
          <p:nvPr/>
        </p:nvCxnSpPr>
        <p:spPr>
          <a:xfrm>
            <a:off x="6751638" y="3587750"/>
            <a:ext cx="350837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V="1">
            <a:off x="6751638" y="2382838"/>
            <a:ext cx="350837" cy="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5257800" y="3275013"/>
            <a:ext cx="121920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71" idx="3"/>
            <a:endCxn id="273" idx="0"/>
          </p:cNvCxnSpPr>
          <p:nvPr/>
        </p:nvCxnSpPr>
        <p:spPr>
          <a:xfrm>
            <a:off x="6324600" y="3579813"/>
            <a:ext cx="152400" cy="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271" idx="1"/>
          </p:cNvCxnSpPr>
          <p:nvPr/>
        </p:nvCxnSpPr>
        <p:spPr>
          <a:xfrm>
            <a:off x="5257800" y="3579813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5257800" y="2208213"/>
            <a:ext cx="121920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4648200" y="3351213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72" idx="0"/>
          </p:cNvCxnSpPr>
          <p:nvPr/>
        </p:nvCxnSpPr>
        <p:spPr>
          <a:xfrm>
            <a:off x="3375025" y="2379663"/>
            <a:ext cx="16541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endCxn id="272" idx="2"/>
          </p:cNvCxnSpPr>
          <p:nvPr/>
        </p:nvCxnSpPr>
        <p:spPr>
          <a:xfrm>
            <a:off x="2362200" y="2379663"/>
            <a:ext cx="5095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>
            <a:off x="2362200" y="3349625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3808413" y="3351213"/>
            <a:ext cx="3825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1889125" y="5256213"/>
            <a:ext cx="2444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 flipV="1">
            <a:off x="1208088" y="3340100"/>
            <a:ext cx="258762" cy="11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>
            <a:off x="7096919" y="4734719"/>
            <a:ext cx="3484563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10800000">
            <a:off x="688975" y="6475413"/>
            <a:ext cx="8150225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6200000" flipH="1">
            <a:off x="1191" y="5787628"/>
            <a:ext cx="1370804" cy="4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688975" y="5256213"/>
            <a:ext cx="7588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684213" y="5559425"/>
            <a:ext cx="14493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390900" y="5330825"/>
            <a:ext cx="342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16200000" flipV="1">
            <a:off x="3352801" y="4949825"/>
            <a:ext cx="7620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3733800" y="4570413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2362200" y="5102225"/>
            <a:ext cx="7381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2362200" y="5559425"/>
            <a:ext cx="7381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5257800" y="2513013"/>
            <a:ext cx="1219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3808413" y="2968625"/>
            <a:ext cx="12207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8458200" y="2970213"/>
            <a:ext cx="379413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16200000" flipH="1">
            <a:off x="300038" y="4714875"/>
            <a:ext cx="127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rot="5400000" flipH="1" flipV="1">
            <a:off x="583407" y="4554537"/>
            <a:ext cx="2127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16200000" flipV="1">
            <a:off x="373857" y="3896519"/>
            <a:ext cx="62865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684213" y="3578225"/>
            <a:ext cx="2603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H="1">
            <a:off x="2256631" y="5709444"/>
            <a:ext cx="1222375" cy="7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10800000">
            <a:off x="304800" y="6323013"/>
            <a:ext cx="2566988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16200000" flipV="1">
            <a:off x="-1300956" y="4715669"/>
            <a:ext cx="3214687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07975" y="3109913"/>
            <a:ext cx="636588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68" name="TextBox 315"/>
          <p:cNvSpPr txBox="1">
            <a:spLocks noChangeArrowheads="1"/>
          </p:cNvSpPr>
          <p:nvPr/>
        </p:nvSpPr>
        <p:spPr bwMode="auto">
          <a:xfrm>
            <a:off x="1866900" y="1611313"/>
            <a:ext cx="800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IFtoDE</a:t>
            </a:r>
          </a:p>
        </p:txBody>
      </p:sp>
      <p:sp>
        <p:nvSpPr>
          <p:cNvPr id="13369" name="TextBox 316"/>
          <p:cNvSpPr txBox="1">
            <a:spLocks noChangeArrowheads="1"/>
          </p:cNvSpPr>
          <p:nvPr/>
        </p:nvSpPr>
        <p:spPr bwMode="auto">
          <a:xfrm>
            <a:off x="4762500" y="1600200"/>
            <a:ext cx="865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DEtoEX</a:t>
            </a:r>
          </a:p>
        </p:txBody>
      </p:sp>
      <p:sp>
        <p:nvSpPr>
          <p:cNvPr id="13370" name="TextBox 317"/>
          <p:cNvSpPr txBox="1">
            <a:spLocks noChangeArrowheads="1"/>
          </p:cNvSpPr>
          <p:nvPr/>
        </p:nvSpPr>
        <p:spPr bwMode="auto">
          <a:xfrm>
            <a:off x="7896225" y="1600200"/>
            <a:ext cx="920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EXtoME</a:t>
            </a:r>
          </a:p>
        </p:txBody>
      </p:sp>
      <p:sp>
        <p:nvSpPr>
          <p:cNvPr id="13371" name="TextBox 318"/>
          <p:cNvSpPr txBox="1">
            <a:spLocks noChangeArrowheads="1"/>
          </p:cNvSpPr>
          <p:nvPr/>
        </p:nvSpPr>
        <p:spPr bwMode="auto">
          <a:xfrm>
            <a:off x="1876425" y="3897313"/>
            <a:ext cx="1019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MEtoWB</a:t>
            </a:r>
          </a:p>
        </p:txBody>
      </p:sp>
      <p:sp>
        <p:nvSpPr>
          <p:cNvPr id="60" name="Manual Operation 59"/>
          <p:cNvSpPr/>
          <p:nvPr/>
        </p:nvSpPr>
        <p:spPr>
          <a:xfrm rot="10800000">
            <a:off x="396875" y="4661694"/>
            <a:ext cx="822325" cy="27463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05" name="Rounded Rectangle 304"/>
          <p:cNvSpPr/>
          <p:nvPr/>
        </p:nvSpPr>
        <p:spPr>
          <a:xfrm>
            <a:off x="473076" y="3971132"/>
            <a:ext cx="735012" cy="45293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684212" y="5102225"/>
            <a:ext cx="26035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860822" y="5020073"/>
            <a:ext cx="16748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 flipH="1" flipV="1">
            <a:off x="600470" y="5020867"/>
            <a:ext cx="1674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1092140" y="3978078"/>
            <a:ext cx="1132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sram</a:t>
            </a:r>
            <a:r>
              <a:rPr lang="en-US" sz="1400" dirty="0" smtClean="0"/>
              <a:t> / </a:t>
            </a:r>
            <a:r>
              <a:rPr lang="en-US" sz="1400" dirty="0" err="1" smtClean="0"/>
              <a:t>mem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3946633" y="3791346"/>
            <a:ext cx="94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766869" y="3121223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738050" y="2564321"/>
            <a:ext cx="843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Adder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562600" y="376160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Shifter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062693" y="2085201"/>
            <a:ext cx="4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ALU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33400" y="3962400"/>
            <a:ext cx="67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</a:t>
            </a:r>
          </a:p>
          <a:p>
            <a:r>
              <a:rPr lang="en-US" sz="1200" dirty="0" smtClean="0"/>
              <a:t>States</a:t>
            </a:r>
            <a:endParaRPr lang="en-US" sz="1200" dirty="0"/>
          </a:p>
        </p:txBody>
      </p:sp>
      <p:sp>
        <p:nvSpPr>
          <p:cNvPr id="68" name="Title 1"/>
          <p:cNvSpPr txBox="1">
            <a:spLocks/>
          </p:cNvSpPr>
          <p:nvPr/>
        </p:nvSpPr>
        <p:spPr bwMode="auto">
          <a:xfrm>
            <a:off x="3048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Ptarm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 5 stage pipeline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Memory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01000" y="1600200"/>
            <a:ext cx="1036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MEtoWB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8152984" y="2907268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0522" y="20558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315"/>
          <p:cNvSpPr txBox="1">
            <a:spLocks noChangeArrowheads="1"/>
          </p:cNvSpPr>
          <p:nvPr/>
        </p:nvSpPr>
        <p:spPr bwMode="auto">
          <a:xfrm>
            <a:off x="152400" y="1688068"/>
            <a:ext cx="935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EXtoME</a:t>
            </a:r>
            <a:endParaRPr lang="en-US" b="1" dirty="0">
              <a:latin typeface="Calibri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5295" y="22743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87302" y="58674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61495" y="20574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85537" y="27432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87313" y="25029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87302" y="61076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269195" y="2960132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8340" y="3188732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8066" y="3715435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8756" y="3984112"/>
            <a:ext cx="8153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newCC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1156" y="42672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Rn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1156" y="44958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</a:rPr>
              <a:t>Rd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276600" y="2017323"/>
            <a:ext cx="1371600" cy="750332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BootROM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3200400" y="3020710"/>
            <a:ext cx="1447800" cy="80207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Scratchpad Memory</a:t>
            </a:r>
            <a:endParaRPr lang="en-US" dirty="0"/>
          </a:p>
        </p:txBody>
      </p:sp>
      <p:grpSp>
        <p:nvGrpSpPr>
          <p:cNvPr id="3" name="Group 130"/>
          <p:cNvGrpSpPr/>
          <p:nvPr/>
        </p:nvGrpSpPr>
        <p:grpSpPr>
          <a:xfrm>
            <a:off x="6324600" y="4919108"/>
            <a:ext cx="1622118" cy="1557892"/>
            <a:chOff x="596945" y="1501776"/>
            <a:chExt cx="1622118" cy="1851024"/>
          </a:xfrm>
        </p:grpSpPr>
        <p:sp>
          <p:nvSpPr>
            <p:cNvPr id="120" name="Rounded Rectangle 119"/>
            <p:cNvSpPr/>
            <p:nvPr/>
          </p:nvSpPr>
          <p:spPr>
            <a:xfrm>
              <a:off x="596945" y="1501776"/>
              <a:ext cx="1447800" cy="185102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5800" y="1616273"/>
              <a:ext cx="1533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Thread States</a:t>
              </a:r>
              <a:endParaRPr lang="en-US" sz="1400" b="1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49716" y="2809574"/>
              <a:ext cx="374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/>
                <a:t>pc</a:t>
              </a:r>
              <a:endParaRPr lang="en-US" sz="14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49716" y="2039282"/>
              <a:ext cx="374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/>
                <a:t>tid</a:t>
              </a:r>
              <a:endParaRPr lang="en-US" sz="14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33432" y="2286932"/>
              <a:ext cx="6591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lsMult</a:t>
              </a:r>
              <a:endParaRPr lang="en-US" sz="14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14400" y="2572682"/>
              <a:ext cx="9429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bForward</a:t>
              </a:r>
              <a:endParaRPr lang="en-US" sz="14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69285" y="1813658"/>
              <a:ext cx="5309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cpsr</a:t>
              </a:r>
              <a:endParaRPr lang="en-US" sz="1400" dirty="0"/>
            </a:p>
          </p:txBody>
        </p:sp>
      </p:grpSp>
      <p:sp>
        <p:nvSpPr>
          <p:cNvPr id="132" name="Rounded Rectangle 131"/>
          <p:cNvSpPr/>
          <p:nvPr/>
        </p:nvSpPr>
        <p:spPr>
          <a:xfrm>
            <a:off x="3200400" y="4021723"/>
            <a:ext cx="1447800" cy="70267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I/O Interface</a:t>
            </a:r>
            <a:endParaRPr lang="en-US" dirty="0"/>
          </a:p>
        </p:txBody>
      </p:sp>
      <p:sp>
        <p:nvSpPr>
          <p:cNvPr id="133" name="Manual Operation 132"/>
          <p:cNvSpPr/>
          <p:nvPr/>
        </p:nvSpPr>
        <p:spPr>
          <a:xfrm rot="16200000">
            <a:off x="4595532" y="6075897"/>
            <a:ext cx="679964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8" name="Straight Arrow Connector 137"/>
          <p:cNvCxnSpPr>
            <a:stCxn id="133" idx="2"/>
          </p:cNvCxnSpPr>
          <p:nvPr/>
        </p:nvCxnSpPr>
        <p:spPr>
          <a:xfrm>
            <a:off x="5072835" y="6213218"/>
            <a:ext cx="1251765" cy="11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452380" y="6114298"/>
            <a:ext cx="334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43932" y="6399212"/>
            <a:ext cx="33495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058855" y="59850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3048000" y="62789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 rot="5400000" flipH="1" flipV="1">
            <a:off x="4839494" y="6579651"/>
            <a:ext cx="2286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506655" y="6694746"/>
            <a:ext cx="44634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091635" y="655096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ctrlME.wb_pc_sel</a:t>
            </a:r>
            <a:endParaRPr lang="en-US" sz="900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901554" y="5371493"/>
            <a:ext cx="423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899965" y="5579925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5867400" y="5789612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5867400" y="6018212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012462" y="4096435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495800" y="52578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newCC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4517510" y="5462456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</a:t>
            </a:r>
            <a:endParaRPr lang="en-US" sz="900" dirty="0"/>
          </a:p>
        </p:txBody>
      </p:sp>
      <p:sp>
        <p:nvSpPr>
          <p:cNvPr id="199" name="Rectangle 198"/>
          <p:cNvSpPr/>
          <p:nvPr/>
        </p:nvSpPr>
        <p:spPr>
          <a:xfrm>
            <a:off x="4484730" y="56693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lsMult</a:t>
            </a:r>
            <a:endParaRPr lang="en-US" sz="900" dirty="0"/>
          </a:p>
        </p:txBody>
      </p:sp>
      <p:sp>
        <p:nvSpPr>
          <p:cNvPr id="200" name="Rectangle 199"/>
          <p:cNvSpPr/>
          <p:nvPr/>
        </p:nvSpPr>
        <p:spPr>
          <a:xfrm>
            <a:off x="4550075" y="58326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ctrlME.bforward</a:t>
            </a:r>
            <a:endParaRPr lang="en-US" sz="900" dirty="0"/>
          </a:p>
        </p:txBody>
      </p:sp>
      <p:sp>
        <p:nvSpPr>
          <p:cNvPr id="203" name="Manual Operation 202"/>
          <p:cNvSpPr/>
          <p:nvPr/>
        </p:nvSpPr>
        <p:spPr>
          <a:xfrm rot="16200000">
            <a:off x="4529807" y="3318793"/>
            <a:ext cx="1578230" cy="274643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8011855" y="3277224"/>
            <a:ext cx="10184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MemData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4648200" y="2274332"/>
            <a:ext cx="42463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648200" y="4494212"/>
            <a:ext cx="42463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4691835" y="2655332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 flipH="1" flipV="1">
            <a:off x="4736329" y="4158500"/>
            <a:ext cx="6714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5071247" y="3822787"/>
            <a:ext cx="1103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5071247" y="3020710"/>
            <a:ext cx="1103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4648200" y="3429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Manual Operation 245"/>
          <p:cNvSpPr/>
          <p:nvPr/>
        </p:nvSpPr>
        <p:spPr>
          <a:xfrm rot="16200000">
            <a:off x="6584523" y="3290497"/>
            <a:ext cx="989012" cy="28965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50" name="Straight Arrow Connector 249"/>
          <p:cNvCxnSpPr>
            <a:stCxn id="246" idx="2"/>
            <a:endCxn id="204" idx="1"/>
          </p:cNvCxnSpPr>
          <p:nvPr/>
        </p:nvCxnSpPr>
        <p:spPr>
          <a:xfrm>
            <a:off x="7223858" y="3435326"/>
            <a:ext cx="787997" cy="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5456244" y="3188732"/>
            <a:ext cx="14779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5400000">
            <a:off x="5551564" y="3506156"/>
            <a:ext cx="6316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6413455" y="3351212"/>
            <a:ext cx="5207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413455" y="3505200"/>
            <a:ext cx="5207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498925" y="3657600"/>
            <a:ext cx="4226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029200" y="32004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(7:0)</a:t>
            </a:r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040055" y="33833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(15:8)</a:t>
            </a:r>
            <a:endParaRPr lang="en-US" sz="900" dirty="0"/>
          </a:p>
        </p:txBody>
      </p:sp>
      <p:sp>
        <p:nvSpPr>
          <p:cNvPr id="265" name="Rectangle 264"/>
          <p:cNvSpPr/>
          <p:nvPr/>
        </p:nvSpPr>
        <p:spPr>
          <a:xfrm>
            <a:off x="5105400" y="35357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(23:16)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105400" y="367708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(31:24)</a:t>
            </a:r>
            <a:endParaRPr lang="en-US" sz="900" dirty="0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5866606" y="333105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867400" y="35036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867400" y="36560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867400" y="38084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6511580" y="3810000"/>
            <a:ext cx="4226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86" idx="1"/>
          </p:cNvCxnSpPr>
          <p:nvPr/>
        </p:nvCxnSpPr>
        <p:spPr>
          <a:xfrm>
            <a:off x="7585016" y="4245230"/>
            <a:ext cx="427446" cy="12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6194125" y="4136512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284" name="Manual Operation 283"/>
          <p:cNvSpPr/>
          <p:nvPr/>
        </p:nvSpPr>
        <p:spPr>
          <a:xfrm rot="16200000">
            <a:off x="1640029" y="2377280"/>
            <a:ext cx="914400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92" name="Straight Arrow Connector 291"/>
          <p:cNvCxnSpPr/>
          <p:nvPr/>
        </p:nvCxnSpPr>
        <p:spPr>
          <a:xfrm flipV="1">
            <a:off x="2234550" y="2363788"/>
            <a:ext cx="10420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>
            <a:off x="1663554" y="3368822"/>
            <a:ext cx="200848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endCxn id="119" idx="1"/>
          </p:cNvCxnSpPr>
          <p:nvPr/>
        </p:nvCxnSpPr>
        <p:spPr>
          <a:xfrm flipV="1">
            <a:off x="2667794" y="3421749"/>
            <a:ext cx="532606" cy="17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endCxn id="132" idx="1"/>
          </p:cNvCxnSpPr>
          <p:nvPr/>
        </p:nvCxnSpPr>
        <p:spPr>
          <a:xfrm flipV="1">
            <a:off x="2666206" y="4373062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2133600" y="3274368"/>
            <a:ext cx="533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 &amp;</a:t>
            </a:r>
            <a:endParaRPr lang="en-US" sz="900" dirty="0"/>
          </a:p>
        </p:txBody>
      </p:sp>
      <p:cxnSp>
        <p:nvCxnSpPr>
          <p:cNvPr id="304" name="Straight Arrow Connector 303"/>
          <p:cNvCxnSpPr/>
          <p:nvPr/>
        </p:nvCxnSpPr>
        <p:spPr>
          <a:xfrm>
            <a:off x="1472550" y="2645896"/>
            <a:ext cx="4873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472550" y="2426732"/>
            <a:ext cx="4873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1219200" y="2191484"/>
            <a:ext cx="786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1472120" y="2436168"/>
            <a:ext cx="359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Rn</a:t>
            </a:r>
            <a:endParaRPr lang="en-US" sz="900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2818606" y="2529444"/>
            <a:ext cx="4579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H="1">
            <a:off x="1577974" y="3772457"/>
            <a:ext cx="248602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2820194" y="3602875"/>
            <a:ext cx="380206" cy="1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818606" y="4537924"/>
            <a:ext cx="3817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2163758" y="5015473"/>
            <a:ext cx="65484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1850510" y="4874568"/>
            <a:ext cx="359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Rd</a:t>
            </a:r>
            <a:endParaRPr lang="en-US" sz="900" dirty="0"/>
          </a:p>
        </p:txBody>
      </p:sp>
      <p:cxnSp>
        <p:nvCxnSpPr>
          <p:cNvPr id="325" name="Straight Arrow Connector 324"/>
          <p:cNvCxnSpPr/>
          <p:nvPr/>
        </p:nvCxnSpPr>
        <p:spPr>
          <a:xfrm rot="5400000" flipH="1" flipV="1">
            <a:off x="1999322" y="3030498"/>
            <a:ext cx="3164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929750" y="3189544"/>
            <a:ext cx="228600" cy="10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990600" y="3045768"/>
            <a:ext cx="9391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ctrlMe.addrsrc</a:t>
            </a:r>
            <a:endParaRPr lang="en-US" sz="900" dirty="0"/>
          </a:p>
        </p:txBody>
      </p:sp>
      <p:cxnSp>
        <p:nvCxnSpPr>
          <p:cNvPr id="335" name="Straight Arrow Connector 334"/>
          <p:cNvCxnSpPr/>
          <p:nvPr/>
        </p:nvCxnSpPr>
        <p:spPr>
          <a:xfrm rot="5400000">
            <a:off x="5087581" y="2608619"/>
            <a:ext cx="3420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rot="5400000">
            <a:off x="5239981" y="2723793"/>
            <a:ext cx="3420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410200" y="2553574"/>
            <a:ext cx="4564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5029200" y="2179208"/>
            <a:ext cx="7622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ME_io_en</a:t>
            </a:r>
            <a:endParaRPr lang="en-US" sz="900" dirty="0"/>
          </a:p>
        </p:txBody>
      </p:sp>
      <p:sp>
        <p:nvSpPr>
          <p:cNvPr id="342" name="Rectangle 341"/>
          <p:cNvSpPr/>
          <p:nvPr/>
        </p:nvSpPr>
        <p:spPr>
          <a:xfrm>
            <a:off x="5690250" y="2436168"/>
            <a:ext cx="9391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ME_rom_en</a:t>
            </a:r>
            <a:endParaRPr lang="en-US" sz="900" dirty="0"/>
          </a:p>
        </p:txBody>
      </p:sp>
      <p:cxnSp>
        <p:nvCxnSpPr>
          <p:cNvPr id="344" name="Straight Arrow Connector 343"/>
          <p:cNvCxnSpPr/>
          <p:nvPr/>
        </p:nvCxnSpPr>
        <p:spPr>
          <a:xfrm rot="16200000" flipH="1">
            <a:off x="6705568" y="2655364"/>
            <a:ext cx="610459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7141083" y="251236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ctrlMe.ctrl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1752600" y="1978968"/>
            <a:ext cx="1548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ME_spm_addrB_Mux</a:t>
            </a:r>
            <a:endParaRPr lang="en-US" sz="900" dirty="0"/>
          </a:p>
        </p:txBody>
      </p:sp>
      <p:sp>
        <p:nvSpPr>
          <p:cNvPr id="349" name="Rectangle 348"/>
          <p:cNvSpPr/>
          <p:nvPr/>
        </p:nvSpPr>
        <p:spPr>
          <a:xfrm>
            <a:off x="6248400" y="2131368"/>
            <a:ext cx="1548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ME_spm_addrB_Mux(1:0)</a:t>
            </a:r>
            <a:endParaRPr lang="en-US" sz="900" dirty="0"/>
          </a:p>
        </p:txBody>
      </p:sp>
      <p:cxnSp>
        <p:nvCxnSpPr>
          <p:cNvPr id="354" name="Straight Arrow Connector 353"/>
          <p:cNvCxnSpPr/>
          <p:nvPr/>
        </p:nvCxnSpPr>
        <p:spPr>
          <a:xfrm rot="16200000" flipH="1">
            <a:off x="6962511" y="2847774"/>
            <a:ext cx="401373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flipV="1">
            <a:off x="7172063" y="2666999"/>
            <a:ext cx="21933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8282362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361" name="Rectangle 360"/>
          <p:cNvSpPr/>
          <p:nvPr/>
        </p:nvSpPr>
        <p:spPr>
          <a:xfrm>
            <a:off x="8282362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219200" y="5572780"/>
            <a:ext cx="339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the </a:t>
            </a:r>
            <a:r>
              <a:rPr lang="en-US" sz="1400" dirty="0" err="1" smtClean="0"/>
              <a:t>ALUresult</a:t>
            </a:r>
            <a:r>
              <a:rPr lang="en-US" sz="1400" dirty="0" smtClean="0"/>
              <a:t> since it’s the added</a:t>
            </a:r>
          </a:p>
          <a:p>
            <a:r>
              <a:rPr lang="en-US" sz="1400" dirty="0" smtClean="0"/>
              <a:t>Address. Store it back to pc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Write Back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92766" y="2055813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228600" y="1676401"/>
            <a:ext cx="1036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MEtoWB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7539" y="2274333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83739" y="2057401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09557" y="2502933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0584" y="2983469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40062" y="4172636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39455" y="3353425"/>
            <a:ext cx="10184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MemData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038600" y="2521297"/>
            <a:ext cx="1066800" cy="2126903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33762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433762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23" name="Manual Operation 122"/>
          <p:cNvSpPr/>
          <p:nvPr/>
        </p:nvSpPr>
        <p:spPr>
          <a:xfrm rot="16200000">
            <a:off x="2453479" y="4206080"/>
            <a:ext cx="914400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3048000" y="4343400"/>
            <a:ext cx="990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057400" y="4174224"/>
            <a:ext cx="715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438400" y="4570412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276600" y="3883968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145" name="Rectangle 144"/>
          <p:cNvSpPr/>
          <p:nvPr/>
        </p:nvSpPr>
        <p:spPr>
          <a:xfrm>
            <a:off x="1327965" y="4027536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MemData</a:t>
            </a:r>
            <a:endParaRPr lang="en-US" sz="900" dirty="0"/>
          </a:p>
        </p:txBody>
      </p:sp>
      <p:sp>
        <p:nvSpPr>
          <p:cNvPr id="146" name="Rectangle 145"/>
          <p:cNvSpPr/>
          <p:nvPr/>
        </p:nvSpPr>
        <p:spPr>
          <a:xfrm>
            <a:off x="1828800" y="4417368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</a:t>
            </a:r>
            <a:endParaRPr lang="en-US" sz="900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35052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 flipV="1">
            <a:off x="2135981" y="2536346"/>
            <a:ext cx="377033" cy="24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2288259" y="2746253"/>
            <a:ext cx="44950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 flipV="1">
            <a:off x="1893332" y="3551803"/>
            <a:ext cx="1240153" cy="2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914400" y="2427544"/>
            <a:ext cx="1222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Forward path </a:t>
            </a:r>
            <a:endParaRPr lang="en-US" sz="1000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3505200" y="31242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505200" y="2971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5400000" flipH="1" flipV="1">
            <a:off x="2716749" y="490325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057400" y="5029200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ctrlWb.wb_sel2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2264290" y="2830256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ctrlWb.wb_addr1</a:t>
            </a:r>
            <a:endParaRPr lang="en-US" sz="900" dirty="0"/>
          </a:p>
        </p:txBody>
      </p:sp>
      <p:sp>
        <p:nvSpPr>
          <p:cNvPr id="201" name="Rectangle 200"/>
          <p:cNvSpPr/>
          <p:nvPr/>
        </p:nvSpPr>
        <p:spPr>
          <a:xfrm>
            <a:off x="2275145" y="2982656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ctrlWb.wb_addr2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600200" y="5562600"/>
            <a:ext cx="3325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If it’s a branch and link, then we want to</a:t>
            </a:r>
          </a:p>
          <a:p>
            <a:r>
              <a:rPr lang="en-US" sz="1400" dirty="0" smtClean="0"/>
              <a:t>Store pc+4 into the link register (r14)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Load/Store Instructions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Execute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77200" y="1524000"/>
            <a:ext cx="935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EXtoME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281946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80181" y="26670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281946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8163839" y="2883932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152984" y="3112532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3019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7792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29799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03992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28034" y="26670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29810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29799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00837" y="37454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ctrlEx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1692" y="2895600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0837" y="3124200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5053" y="4267200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regdval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5053" y="4507468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regeval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25053" y="3974068"/>
            <a:ext cx="92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regcval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TextBox 315"/>
          <p:cNvSpPr txBox="1">
            <a:spLocks noChangeArrowheads="1"/>
          </p:cNvSpPr>
          <p:nvPr/>
        </p:nvSpPr>
        <p:spPr bwMode="auto">
          <a:xfrm>
            <a:off x="152400" y="1600200"/>
            <a:ext cx="880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DEtoEX</a:t>
            </a:r>
            <a:endParaRPr lang="en-US" b="1" dirty="0">
              <a:latin typeface="Calibri" charset="0"/>
            </a:endParaRPr>
          </a:p>
        </p:txBody>
      </p:sp>
      <p:sp>
        <p:nvSpPr>
          <p:cNvPr id="98" name="Chevron 97"/>
          <p:cNvSpPr/>
          <p:nvPr/>
        </p:nvSpPr>
        <p:spPr>
          <a:xfrm>
            <a:off x="6340475" y="3222625"/>
            <a:ext cx="822325" cy="1219200"/>
          </a:xfrm>
          <a:prstGeom prst="chevron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Left-Right Arrow Callout 98"/>
          <p:cNvSpPr/>
          <p:nvPr/>
        </p:nvSpPr>
        <p:spPr>
          <a:xfrm>
            <a:off x="1905000" y="3888432"/>
            <a:ext cx="990600" cy="682110"/>
          </a:xfrm>
          <a:prstGeom prst="leftRightArrowCallou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Manual Operation 100"/>
          <p:cNvSpPr/>
          <p:nvPr/>
        </p:nvSpPr>
        <p:spPr>
          <a:xfrm rot="16200000">
            <a:off x="4235173" y="4874934"/>
            <a:ext cx="2015093" cy="27463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Manual Operation 101"/>
          <p:cNvSpPr/>
          <p:nvPr/>
        </p:nvSpPr>
        <p:spPr>
          <a:xfrm rot="16200000">
            <a:off x="4734459" y="2676247"/>
            <a:ext cx="1055132" cy="27463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973763" y="4441825"/>
            <a:ext cx="35083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973763" y="3222625"/>
            <a:ext cx="350837" cy="7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9" idx="3"/>
          </p:cNvCxnSpPr>
          <p:nvPr/>
        </p:nvCxnSpPr>
        <p:spPr>
          <a:xfrm>
            <a:off x="2895600" y="4229487"/>
            <a:ext cx="2209801" cy="22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109693" y="411703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Shifter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687874" y="3674545"/>
            <a:ext cx="4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ALU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5400000" flipH="1" flipV="1">
            <a:off x="5756514" y="3013313"/>
            <a:ext cx="43449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5682715" y="4732079"/>
            <a:ext cx="58209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01" idx="2"/>
          </p:cNvCxnSpPr>
          <p:nvPr/>
        </p:nvCxnSpPr>
        <p:spPr>
          <a:xfrm rot="10800000">
            <a:off x="5380040" y="5012253"/>
            <a:ext cx="594519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 flipV="1">
            <a:off x="5378449" y="2788363"/>
            <a:ext cx="594520" cy="15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524000" y="4063188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143000" y="384256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regdval</a:t>
            </a:r>
            <a:endParaRPr lang="en-US" sz="9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1524000" y="4344044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143000" y="4123424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</a:t>
            </a:r>
            <a:endParaRPr lang="en-US" sz="900" dirty="0"/>
          </a:p>
        </p:txBody>
      </p:sp>
      <p:cxnSp>
        <p:nvCxnSpPr>
          <p:cNvPr id="145" name="Straight Arrow Connector 144"/>
          <p:cNvCxnSpPr/>
          <p:nvPr/>
        </p:nvCxnSpPr>
        <p:spPr>
          <a:xfrm rot="5400000">
            <a:off x="2350389" y="3713365"/>
            <a:ext cx="3268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5400000">
            <a:off x="2123377" y="3713365"/>
            <a:ext cx="3268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643405" y="33528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</a:t>
            </a:r>
            <a:endParaRPr lang="en-US" sz="900" dirty="0"/>
          </a:p>
        </p:txBody>
      </p:sp>
      <p:sp>
        <p:nvSpPr>
          <p:cNvPr id="157" name="Rectangle 156"/>
          <p:cNvSpPr/>
          <p:nvPr/>
        </p:nvSpPr>
        <p:spPr>
          <a:xfrm>
            <a:off x="1894360" y="336588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inst</a:t>
            </a:r>
            <a:endParaRPr lang="en-US" sz="900" dirty="0"/>
          </a:p>
        </p:txBody>
      </p:sp>
      <p:sp>
        <p:nvSpPr>
          <p:cNvPr id="159" name="Rectangle 158"/>
          <p:cNvSpPr/>
          <p:nvPr/>
        </p:nvSpPr>
        <p:spPr>
          <a:xfrm>
            <a:off x="2340490" y="401688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shifter_to_ALU</a:t>
            </a:r>
            <a:endParaRPr lang="en-US" sz="900" dirty="0"/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4038600" y="2513012"/>
            <a:ext cx="1066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038600" y="3048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200400" y="23622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regcval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3200400" y="28956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pc8</a:t>
            </a:r>
            <a:endParaRPr lang="en-US" sz="900" dirty="0"/>
          </a:p>
        </p:txBody>
      </p:sp>
      <p:cxnSp>
        <p:nvCxnSpPr>
          <p:cNvPr id="175" name="Straight Arrow Connector 174"/>
          <p:cNvCxnSpPr/>
          <p:nvPr/>
        </p:nvCxnSpPr>
        <p:spPr>
          <a:xfrm rot="5400000">
            <a:off x="5154075" y="2247616"/>
            <a:ext cx="293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572000" y="19050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ctrlEx.op1_sel</a:t>
            </a:r>
            <a:endParaRPr lang="en-US" sz="900" dirty="0"/>
          </a:p>
        </p:txBody>
      </p:sp>
      <p:sp>
        <p:nvSpPr>
          <p:cNvPr id="177" name="Rectangle 176"/>
          <p:cNvSpPr/>
          <p:nvPr/>
        </p:nvSpPr>
        <p:spPr>
          <a:xfrm>
            <a:off x="4572000" y="34290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ctrlEx.op2_sel</a:t>
            </a:r>
            <a:endParaRPr lang="en-US" sz="900" dirty="0"/>
          </a:p>
        </p:txBody>
      </p:sp>
      <p:cxnSp>
        <p:nvCxnSpPr>
          <p:cNvPr id="181" name="Straight Arrow Connector 180"/>
          <p:cNvCxnSpPr/>
          <p:nvPr/>
        </p:nvCxnSpPr>
        <p:spPr>
          <a:xfrm rot="16200000" flipH="1">
            <a:off x="5012286" y="3945162"/>
            <a:ext cx="57671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267200" y="457054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625250" y="558208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simm24</a:t>
            </a:r>
            <a:endParaRPr lang="en-US" sz="900" dirty="0"/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4267200" y="495141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3657815" y="510316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imm12</a:t>
            </a:r>
            <a:endParaRPr lang="en-US" sz="900" dirty="0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4237040" y="533241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830255" y="48420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pc8</a:t>
            </a:r>
            <a:endParaRPr lang="en-US" sz="900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4267200" y="5791200"/>
            <a:ext cx="8273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851965" y="4471856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X”00000004”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1926710" y="5660512"/>
            <a:ext cx="23728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sign_extend( inst(23:0) ) &amp; “00”</a:t>
            </a:r>
            <a:endParaRPr lang="en-US" sz="900" dirty="0"/>
          </a:p>
        </p:txBody>
      </p:sp>
      <p:sp>
        <p:nvSpPr>
          <p:cNvPr id="201" name="Rectangle 200"/>
          <p:cNvSpPr/>
          <p:nvPr/>
        </p:nvSpPr>
        <p:spPr>
          <a:xfrm>
            <a:off x="1905000" y="5181600"/>
            <a:ext cx="23728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32bit_extend( inst(11:0) )</a:t>
            </a:r>
            <a:endParaRPr lang="en-US" sz="900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7184725" y="3842568"/>
            <a:ext cx="88044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7321422" y="3975658"/>
            <a:ext cx="29394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7467600" y="4113212"/>
            <a:ext cx="5975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5061980" y="2566856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alu_op1_mux</a:t>
            </a:r>
            <a:endParaRPr lang="en-US" sz="900" dirty="0"/>
          </a:p>
        </p:txBody>
      </p:sp>
      <p:sp>
        <p:nvSpPr>
          <p:cNvPr id="214" name="Rectangle 213"/>
          <p:cNvSpPr/>
          <p:nvPr/>
        </p:nvSpPr>
        <p:spPr>
          <a:xfrm>
            <a:off x="5062410" y="4996424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alu_op2_mux</a:t>
            </a:r>
            <a:endParaRPr lang="en-US" sz="900" dirty="0"/>
          </a:p>
        </p:txBody>
      </p:sp>
      <p:sp>
        <p:nvSpPr>
          <p:cNvPr id="215" name="Rectangle 214"/>
          <p:cNvSpPr/>
          <p:nvPr/>
        </p:nvSpPr>
        <p:spPr>
          <a:xfrm>
            <a:off x="8022710" y="3604736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ALUresult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153400" y="3907912"/>
            <a:ext cx="8153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newCC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8305800" y="5544235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Rn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8305800" y="45720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</a:rPr>
              <a:t>Rd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7467600" y="5713412"/>
            <a:ext cx="55511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6672820" y="558228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regcval</a:t>
            </a:r>
            <a:endParaRPr lang="en-US" sz="900" dirty="0"/>
          </a:p>
        </p:txBody>
      </p:sp>
      <p:sp>
        <p:nvSpPr>
          <p:cNvPr id="223" name="Manual Operation 222"/>
          <p:cNvSpPr/>
          <p:nvPr/>
        </p:nvSpPr>
        <p:spPr>
          <a:xfrm rot="16200000">
            <a:off x="7264941" y="4622262"/>
            <a:ext cx="679964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26" name="Straight Arrow Connector 225"/>
          <p:cNvCxnSpPr>
            <a:stCxn id="223" idx="2"/>
          </p:cNvCxnSpPr>
          <p:nvPr/>
        </p:nvCxnSpPr>
        <p:spPr>
          <a:xfrm>
            <a:off x="7742244" y="4759583"/>
            <a:ext cx="32292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7184725" y="4570542"/>
            <a:ext cx="28287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6422510" y="4430456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</a:t>
            </a:r>
            <a:endParaRPr lang="en-US" sz="900" dirty="0"/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7163015" y="4938454"/>
            <a:ext cx="28287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096000" y="4648200"/>
            <a:ext cx="1110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</a:t>
            </a:r>
          </a:p>
          <a:p>
            <a:pPr algn="r"/>
            <a:endParaRPr lang="en-US" sz="900" dirty="0"/>
          </a:p>
        </p:txBody>
      </p:sp>
      <p:cxnSp>
        <p:nvCxnSpPr>
          <p:cNvPr id="241" name="Straight Arrow Connector 240"/>
          <p:cNvCxnSpPr/>
          <p:nvPr/>
        </p:nvCxnSpPr>
        <p:spPr>
          <a:xfrm rot="5400000" flipH="1" flipV="1">
            <a:off x="7448249" y="5218177"/>
            <a:ext cx="38851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10800000">
            <a:off x="7162800" y="5413227"/>
            <a:ext cx="47891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6357165" y="5279512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ctrlMe.ctrl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1335010" y="1643390"/>
            <a:ext cx="3121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the register values or immediate</a:t>
            </a:r>
          </a:p>
          <a:p>
            <a:r>
              <a:rPr lang="en-US" sz="1400" dirty="0" smtClean="0"/>
              <a:t>Value to calculate the load address.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93687" y="1560493"/>
            <a:ext cx="2329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it’s a store byte, we need to pass in the byte data of the destination register to the next stage</a:t>
            </a:r>
            <a:endParaRPr lang="en-US" sz="1400" dirty="0"/>
          </a:p>
        </p:txBody>
      </p:sp>
      <p:cxnSp>
        <p:nvCxnSpPr>
          <p:cNvPr id="97" name="Straight Arrow Connector 96"/>
          <p:cNvCxnSpPr/>
          <p:nvPr/>
        </p:nvCxnSpPr>
        <p:spPr>
          <a:xfrm rot="16200000" flipH="1">
            <a:off x="6302483" y="3210850"/>
            <a:ext cx="2003722" cy="283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052977" y="5715000"/>
            <a:ext cx="2329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pre-index address mode, we need to pass along the original index value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Memory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01000" y="1600200"/>
            <a:ext cx="1036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MEtoWB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8152984" y="2907268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0522" y="20558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315"/>
          <p:cNvSpPr txBox="1">
            <a:spLocks noChangeArrowheads="1"/>
          </p:cNvSpPr>
          <p:nvPr/>
        </p:nvSpPr>
        <p:spPr bwMode="auto">
          <a:xfrm>
            <a:off x="152400" y="1688068"/>
            <a:ext cx="935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EXtoME</a:t>
            </a:r>
            <a:endParaRPr lang="en-US" b="1" dirty="0">
              <a:latin typeface="Calibri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5295" y="22743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87302" y="58674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61495" y="20574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85537" y="27432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87313" y="25029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87302" y="61076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269195" y="2960132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8340" y="3188732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8066" y="3715435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8756" y="3984112"/>
            <a:ext cx="8153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newCC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1156" y="42672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Rn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1156" y="44958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</a:rPr>
              <a:t>Rd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276600" y="2017323"/>
            <a:ext cx="1371600" cy="750332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BootROM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3200400" y="3020710"/>
            <a:ext cx="1447800" cy="80207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Scratchpad Memory</a:t>
            </a:r>
            <a:endParaRPr lang="en-US" dirty="0"/>
          </a:p>
        </p:txBody>
      </p:sp>
      <p:grpSp>
        <p:nvGrpSpPr>
          <p:cNvPr id="3" name="Group 130"/>
          <p:cNvGrpSpPr/>
          <p:nvPr/>
        </p:nvGrpSpPr>
        <p:grpSpPr>
          <a:xfrm>
            <a:off x="6324600" y="4919108"/>
            <a:ext cx="1622118" cy="1557892"/>
            <a:chOff x="596945" y="1501776"/>
            <a:chExt cx="1622118" cy="1851024"/>
          </a:xfrm>
        </p:grpSpPr>
        <p:sp>
          <p:nvSpPr>
            <p:cNvPr id="120" name="Rounded Rectangle 119"/>
            <p:cNvSpPr/>
            <p:nvPr/>
          </p:nvSpPr>
          <p:spPr>
            <a:xfrm>
              <a:off x="596945" y="1501776"/>
              <a:ext cx="1447800" cy="185102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5800" y="1616273"/>
              <a:ext cx="1533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Thread States</a:t>
              </a:r>
              <a:endParaRPr lang="en-US" sz="1400" b="1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49716" y="2809574"/>
              <a:ext cx="374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/>
                <a:t>pc</a:t>
              </a:r>
              <a:endParaRPr lang="en-US" sz="14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49716" y="2039282"/>
              <a:ext cx="374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/>
                <a:t>tid</a:t>
              </a:r>
              <a:endParaRPr lang="en-US" sz="14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33432" y="2286932"/>
              <a:ext cx="6591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lsMult</a:t>
              </a:r>
              <a:endParaRPr lang="en-US" sz="14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14400" y="2572682"/>
              <a:ext cx="9429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bForward</a:t>
              </a:r>
              <a:endParaRPr lang="en-US" sz="14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69285" y="1813658"/>
              <a:ext cx="5309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cpsr</a:t>
              </a:r>
              <a:endParaRPr lang="en-US" sz="1400" dirty="0"/>
            </a:p>
          </p:txBody>
        </p:sp>
      </p:grpSp>
      <p:sp>
        <p:nvSpPr>
          <p:cNvPr id="132" name="Rounded Rectangle 131"/>
          <p:cNvSpPr/>
          <p:nvPr/>
        </p:nvSpPr>
        <p:spPr>
          <a:xfrm>
            <a:off x="3200400" y="4021723"/>
            <a:ext cx="1447800" cy="70267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I/O Interface</a:t>
            </a:r>
            <a:endParaRPr lang="en-US" dirty="0"/>
          </a:p>
        </p:txBody>
      </p:sp>
      <p:sp>
        <p:nvSpPr>
          <p:cNvPr id="133" name="Manual Operation 132"/>
          <p:cNvSpPr/>
          <p:nvPr/>
        </p:nvSpPr>
        <p:spPr>
          <a:xfrm rot="16200000">
            <a:off x="4595532" y="6075897"/>
            <a:ext cx="679964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8" name="Straight Arrow Connector 137"/>
          <p:cNvCxnSpPr>
            <a:stCxn id="133" idx="2"/>
          </p:cNvCxnSpPr>
          <p:nvPr/>
        </p:nvCxnSpPr>
        <p:spPr>
          <a:xfrm>
            <a:off x="5072835" y="6213218"/>
            <a:ext cx="1251765" cy="11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452380" y="6114298"/>
            <a:ext cx="334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43932" y="6399212"/>
            <a:ext cx="334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058855" y="59850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3048000" y="62789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 rot="5400000" flipH="1" flipV="1">
            <a:off x="4839494" y="6579651"/>
            <a:ext cx="2286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506655" y="6694746"/>
            <a:ext cx="44634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091635" y="655096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ctrlME.wb_pc_sel</a:t>
            </a:r>
            <a:endParaRPr lang="en-US" sz="900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901554" y="5371493"/>
            <a:ext cx="423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899965" y="5579925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5867400" y="5789612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5867400" y="6018212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012462" y="4096435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495800" y="52578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newCC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4517510" y="5462456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</a:t>
            </a:r>
            <a:endParaRPr lang="en-US" sz="900" dirty="0"/>
          </a:p>
        </p:txBody>
      </p:sp>
      <p:sp>
        <p:nvSpPr>
          <p:cNvPr id="199" name="Rectangle 198"/>
          <p:cNvSpPr/>
          <p:nvPr/>
        </p:nvSpPr>
        <p:spPr>
          <a:xfrm>
            <a:off x="4484730" y="56693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lsMult</a:t>
            </a:r>
            <a:endParaRPr lang="en-US" sz="900" dirty="0"/>
          </a:p>
        </p:txBody>
      </p:sp>
      <p:sp>
        <p:nvSpPr>
          <p:cNvPr id="200" name="Rectangle 199"/>
          <p:cNvSpPr/>
          <p:nvPr/>
        </p:nvSpPr>
        <p:spPr>
          <a:xfrm>
            <a:off x="4550075" y="58326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ctrlME.bforward</a:t>
            </a:r>
            <a:endParaRPr lang="en-US" sz="900" dirty="0"/>
          </a:p>
        </p:txBody>
      </p:sp>
      <p:sp>
        <p:nvSpPr>
          <p:cNvPr id="203" name="Manual Operation 202"/>
          <p:cNvSpPr/>
          <p:nvPr/>
        </p:nvSpPr>
        <p:spPr>
          <a:xfrm rot="16200000">
            <a:off x="4529807" y="3318793"/>
            <a:ext cx="1578230" cy="274643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8011855" y="3277224"/>
            <a:ext cx="10184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MemData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4648200" y="2274332"/>
            <a:ext cx="42463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648200" y="4494212"/>
            <a:ext cx="42463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4691835" y="2655332"/>
            <a:ext cx="762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 flipH="1" flipV="1">
            <a:off x="4736329" y="4158500"/>
            <a:ext cx="67142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5071247" y="3822787"/>
            <a:ext cx="1103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5071247" y="3020710"/>
            <a:ext cx="1103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4648200" y="34290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Manual Operation 245"/>
          <p:cNvSpPr/>
          <p:nvPr/>
        </p:nvSpPr>
        <p:spPr>
          <a:xfrm rot="16200000">
            <a:off x="6584523" y="3290497"/>
            <a:ext cx="989012" cy="28965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50" name="Straight Arrow Connector 249"/>
          <p:cNvCxnSpPr>
            <a:stCxn id="246" idx="2"/>
            <a:endCxn id="204" idx="1"/>
          </p:cNvCxnSpPr>
          <p:nvPr/>
        </p:nvCxnSpPr>
        <p:spPr>
          <a:xfrm>
            <a:off x="7223858" y="3435326"/>
            <a:ext cx="787997" cy="3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5456244" y="3188732"/>
            <a:ext cx="14779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5400000">
            <a:off x="5551564" y="3506156"/>
            <a:ext cx="63167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6413455" y="3351212"/>
            <a:ext cx="52074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413455" y="3505200"/>
            <a:ext cx="52074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498925" y="3657600"/>
            <a:ext cx="42262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029200" y="32004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(7:0)</a:t>
            </a:r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040055" y="33833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(15:8)</a:t>
            </a:r>
            <a:endParaRPr lang="en-US" sz="900" dirty="0"/>
          </a:p>
        </p:txBody>
      </p:sp>
      <p:sp>
        <p:nvSpPr>
          <p:cNvPr id="265" name="Rectangle 264"/>
          <p:cNvSpPr/>
          <p:nvPr/>
        </p:nvSpPr>
        <p:spPr>
          <a:xfrm>
            <a:off x="5105400" y="35357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(23:16)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105400" y="367708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(31:24)</a:t>
            </a:r>
            <a:endParaRPr lang="en-US" sz="900" dirty="0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5866606" y="3331052"/>
            <a:ext cx="228599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867400" y="3503612"/>
            <a:ext cx="228599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867400" y="3656012"/>
            <a:ext cx="228599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867400" y="3808412"/>
            <a:ext cx="228599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6511580" y="3810000"/>
            <a:ext cx="42262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86" idx="1"/>
          </p:cNvCxnSpPr>
          <p:nvPr/>
        </p:nvCxnSpPr>
        <p:spPr>
          <a:xfrm>
            <a:off x="7585016" y="4245230"/>
            <a:ext cx="427446" cy="12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6194125" y="4136512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284" name="Manual Operation 283"/>
          <p:cNvSpPr/>
          <p:nvPr/>
        </p:nvSpPr>
        <p:spPr>
          <a:xfrm rot="16200000">
            <a:off x="1640029" y="2377280"/>
            <a:ext cx="914400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92" name="Straight Arrow Connector 291"/>
          <p:cNvCxnSpPr/>
          <p:nvPr/>
        </p:nvCxnSpPr>
        <p:spPr>
          <a:xfrm flipV="1">
            <a:off x="2234550" y="2363788"/>
            <a:ext cx="10420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>
            <a:off x="1663554" y="3368822"/>
            <a:ext cx="200848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endCxn id="119" idx="1"/>
          </p:cNvCxnSpPr>
          <p:nvPr/>
        </p:nvCxnSpPr>
        <p:spPr>
          <a:xfrm flipV="1">
            <a:off x="2667794" y="3421749"/>
            <a:ext cx="532606" cy="170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endCxn id="132" idx="1"/>
          </p:cNvCxnSpPr>
          <p:nvPr/>
        </p:nvCxnSpPr>
        <p:spPr>
          <a:xfrm flipV="1">
            <a:off x="2666206" y="4373062"/>
            <a:ext cx="5341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2133600" y="3274368"/>
            <a:ext cx="533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 &amp;</a:t>
            </a:r>
            <a:endParaRPr lang="en-US" sz="900" dirty="0"/>
          </a:p>
        </p:txBody>
      </p:sp>
      <p:cxnSp>
        <p:nvCxnSpPr>
          <p:cNvPr id="304" name="Straight Arrow Connector 303"/>
          <p:cNvCxnSpPr/>
          <p:nvPr/>
        </p:nvCxnSpPr>
        <p:spPr>
          <a:xfrm>
            <a:off x="1472550" y="2645896"/>
            <a:ext cx="48735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472550" y="2426732"/>
            <a:ext cx="48735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1219200" y="2191484"/>
            <a:ext cx="786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1472120" y="2436168"/>
            <a:ext cx="359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Rn</a:t>
            </a:r>
            <a:endParaRPr lang="en-US" sz="900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2818606" y="2529444"/>
            <a:ext cx="4579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H="1">
            <a:off x="1577974" y="3786185"/>
            <a:ext cx="248602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2820194" y="3602875"/>
            <a:ext cx="380206" cy="11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818606" y="4537924"/>
            <a:ext cx="3817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2163758" y="5015473"/>
            <a:ext cx="65484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1850510" y="4874568"/>
            <a:ext cx="359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Rd</a:t>
            </a:r>
            <a:endParaRPr lang="en-US" sz="900" dirty="0"/>
          </a:p>
        </p:txBody>
      </p:sp>
      <p:cxnSp>
        <p:nvCxnSpPr>
          <p:cNvPr id="325" name="Straight Arrow Connector 324"/>
          <p:cNvCxnSpPr/>
          <p:nvPr/>
        </p:nvCxnSpPr>
        <p:spPr>
          <a:xfrm rot="5400000" flipH="1" flipV="1">
            <a:off x="1999322" y="3030498"/>
            <a:ext cx="31646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929750" y="3189544"/>
            <a:ext cx="228600" cy="10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990600" y="3045768"/>
            <a:ext cx="9391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ctrlMe.addrsrc</a:t>
            </a:r>
            <a:endParaRPr lang="en-US" sz="900" dirty="0"/>
          </a:p>
        </p:txBody>
      </p:sp>
      <p:cxnSp>
        <p:nvCxnSpPr>
          <p:cNvPr id="335" name="Straight Arrow Connector 334"/>
          <p:cNvCxnSpPr/>
          <p:nvPr/>
        </p:nvCxnSpPr>
        <p:spPr>
          <a:xfrm rot="5400000">
            <a:off x="5087581" y="2608619"/>
            <a:ext cx="3420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rot="5400000">
            <a:off x="5239981" y="2723793"/>
            <a:ext cx="3420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410200" y="2553574"/>
            <a:ext cx="45640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5029200" y="2179208"/>
            <a:ext cx="7622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ME_io_en</a:t>
            </a:r>
            <a:endParaRPr lang="en-US" sz="900" dirty="0"/>
          </a:p>
        </p:txBody>
      </p:sp>
      <p:sp>
        <p:nvSpPr>
          <p:cNvPr id="342" name="Rectangle 341"/>
          <p:cNvSpPr/>
          <p:nvPr/>
        </p:nvSpPr>
        <p:spPr>
          <a:xfrm>
            <a:off x="5690250" y="2436168"/>
            <a:ext cx="9391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ME_rom_en</a:t>
            </a:r>
            <a:endParaRPr lang="en-US" sz="900" dirty="0"/>
          </a:p>
        </p:txBody>
      </p:sp>
      <p:cxnSp>
        <p:nvCxnSpPr>
          <p:cNvPr id="344" name="Straight Arrow Connector 343"/>
          <p:cNvCxnSpPr/>
          <p:nvPr/>
        </p:nvCxnSpPr>
        <p:spPr>
          <a:xfrm rot="16200000" flipH="1">
            <a:off x="6705568" y="2655364"/>
            <a:ext cx="610459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7141083" y="251236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ctrlMe.ctrl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1752600" y="1978968"/>
            <a:ext cx="1548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ME_spm_addrB_Mux</a:t>
            </a:r>
            <a:endParaRPr lang="en-US" sz="900" dirty="0"/>
          </a:p>
        </p:txBody>
      </p:sp>
      <p:sp>
        <p:nvSpPr>
          <p:cNvPr id="349" name="Rectangle 348"/>
          <p:cNvSpPr/>
          <p:nvPr/>
        </p:nvSpPr>
        <p:spPr>
          <a:xfrm>
            <a:off x="6248400" y="2131368"/>
            <a:ext cx="1548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ME_spm_addrB_Mux(1:0)</a:t>
            </a:r>
            <a:endParaRPr lang="en-US" sz="900" dirty="0"/>
          </a:p>
        </p:txBody>
      </p:sp>
      <p:cxnSp>
        <p:nvCxnSpPr>
          <p:cNvPr id="354" name="Straight Arrow Connector 353"/>
          <p:cNvCxnSpPr/>
          <p:nvPr/>
        </p:nvCxnSpPr>
        <p:spPr>
          <a:xfrm rot="16200000" flipH="1">
            <a:off x="6962511" y="2847774"/>
            <a:ext cx="401373" cy="7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flipV="1">
            <a:off x="7172063" y="2666999"/>
            <a:ext cx="21933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8282362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361" name="Rectangle 360"/>
          <p:cNvSpPr/>
          <p:nvPr/>
        </p:nvSpPr>
        <p:spPr>
          <a:xfrm>
            <a:off x="8282362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143000" y="3799260"/>
            <a:ext cx="152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the pre-index or post-indexed address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rot="16200000" flipV="1">
            <a:off x="1629448" y="3397213"/>
            <a:ext cx="803665" cy="50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961524" y="4841260"/>
            <a:ext cx="249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the memory to access based upon address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072836" y="1417638"/>
            <a:ext cx="2724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it’s load byte, then we want to load in the correct byte and zero extend the value to 32 bits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rot="16200000" flipH="1">
            <a:off x="5904211" y="2219803"/>
            <a:ext cx="921048" cy="864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997875" y="4017158"/>
            <a:ext cx="1670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Pass back </a:t>
            </a:r>
            <a:r>
              <a:rPr lang="en-US" sz="1400" dirty="0" err="1" smtClean="0"/>
              <a:t>ALUresult</a:t>
            </a:r>
            <a:r>
              <a:rPr lang="en-US" sz="1400" dirty="0" smtClean="0"/>
              <a:t> to store back to index register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19200" y="5058293"/>
            <a:ext cx="1447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it’s a store, then pass in rd to store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Write Back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92766" y="2055813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228600" y="1676401"/>
            <a:ext cx="1036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MEtoWB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7539" y="2274333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83739" y="2057401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09557" y="2502933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0584" y="2983469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40062" y="4172636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39455" y="3353425"/>
            <a:ext cx="10184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MemData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038600" y="2521297"/>
            <a:ext cx="1066800" cy="2126903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33762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433762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23" name="Manual Operation 122"/>
          <p:cNvSpPr/>
          <p:nvPr/>
        </p:nvSpPr>
        <p:spPr>
          <a:xfrm rot="16200000">
            <a:off x="2453479" y="4206080"/>
            <a:ext cx="914400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3048000" y="4343400"/>
            <a:ext cx="990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057400" y="4174224"/>
            <a:ext cx="71595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438400" y="457041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276600" y="3883968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145" name="Rectangle 144"/>
          <p:cNvSpPr/>
          <p:nvPr/>
        </p:nvSpPr>
        <p:spPr>
          <a:xfrm>
            <a:off x="1327965" y="4027536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MemData</a:t>
            </a:r>
            <a:endParaRPr lang="en-US" sz="900" dirty="0"/>
          </a:p>
        </p:txBody>
      </p:sp>
      <p:sp>
        <p:nvSpPr>
          <p:cNvPr id="146" name="Rectangle 145"/>
          <p:cNvSpPr/>
          <p:nvPr/>
        </p:nvSpPr>
        <p:spPr>
          <a:xfrm>
            <a:off x="1828800" y="4417368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</a:t>
            </a:r>
            <a:endParaRPr lang="en-US" sz="900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3505200" y="41148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 flipV="1">
            <a:off x="2135981" y="2536346"/>
            <a:ext cx="377033" cy="24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2288259" y="2746253"/>
            <a:ext cx="44950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 flipV="1">
            <a:off x="1893332" y="3551803"/>
            <a:ext cx="1240153" cy="2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914400" y="2427544"/>
            <a:ext cx="1222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Forward path </a:t>
            </a:r>
            <a:endParaRPr lang="en-US" sz="1000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3505200" y="31242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505200" y="29718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5400000" flipH="1" flipV="1">
            <a:off x="2716749" y="4903250"/>
            <a:ext cx="381000" cy="15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057400" y="5029200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ctrlWb.wb_sel2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2264290" y="2830256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ctrlWb.wb_addr1</a:t>
            </a:r>
            <a:endParaRPr lang="en-US" sz="900" dirty="0"/>
          </a:p>
        </p:txBody>
      </p:sp>
      <p:sp>
        <p:nvSpPr>
          <p:cNvPr id="201" name="Rectangle 200"/>
          <p:cNvSpPr/>
          <p:nvPr/>
        </p:nvSpPr>
        <p:spPr>
          <a:xfrm>
            <a:off x="2275145" y="2982656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ctrlWb.wb_addr2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4841260"/>
            <a:ext cx="2494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it’s a load, then the </a:t>
            </a:r>
            <a:r>
              <a:rPr lang="en-US" sz="1400" dirty="0" err="1" smtClean="0"/>
              <a:t>MemData</a:t>
            </a:r>
            <a:r>
              <a:rPr lang="en-US" sz="1400" dirty="0" smtClean="0"/>
              <a:t> is stored into the correct register. If it’s pre or post index, the </a:t>
            </a:r>
            <a:r>
              <a:rPr lang="en-US" sz="1400" dirty="0" err="1" smtClean="0"/>
              <a:t>ALUresult</a:t>
            </a:r>
            <a:r>
              <a:rPr lang="en-US" sz="1400" dirty="0" smtClean="0"/>
              <a:t>, which has the updated address is also stored back to the index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Load to R15 Instruction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Execute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77200" y="1524000"/>
            <a:ext cx="935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EXtoME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281946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80181" y="26670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281946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8163839" y="2883932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152984" y="3112532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3019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7792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29799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03992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28034" y="26670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29810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29799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00837" y="37454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ctrlEx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1692" y="2895600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0837" y="3124200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5053" y="4267200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regdval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5053" y="4507468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regeval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25053" y="3974068"/>
            <a:ext cx="92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regcval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TextBox 315"/>
          <p:cNvSpPr txBox="1">
            <a:spLocks noChangeArrowheads="1"/>
          </p:cNvSpPr>
          <p:nvPr/>
        </p:nvSpPr>
        <p:spPr bwMode="auto">
          <a:xfrm>
            <a:off x="152400" y="1600200"/>
            <a:ext cx="880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DEtoEX</a:t>
            </a:r>
            <a:endParaRPr lang="en-US" b="1" dirty="0">
              <a:latin typeface="Calibri" charset="0"/>
            </a:endParaRPr>
          </a:p>
        </p:txBody>
      </p:sp>
      <p:sp>
        <p:nvSpPr>
          <p:cNvPr id="98" name="Chevron 97"/>
          <p:cNvSpPr/>
          <p:nvPr/>
        </p:nvSpPr>
        <p:spPr>
          <a:xfrm>
            <a:off x="6340475" y="3222625"/>
            <a:ext cx="822325" cy="1219200"/>
          </a:xfrm>
          <a:prstGeom prst="chevron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Left-Right Arrow Callout 98"/>
          <p:cNvSpPr/>
          <p:nvPr/>
        </p:nvSpPr>
        <p:spPr>
          <a:xfrm>
            <a:off x="1905000" y="3888432"/>
            <a:ext cx="990600" cy="682110"/>
          </a:xfrm>
          <a:prstGeom prst="leftRightArrowCallou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Manual Operation 100"/>
          <p:cNvSpPr/>
          <p:nvPr/>
        </p:nvSpPr>
        <p:spPr>
          <a:xfrm rot="16200000">
            <a:off x="4235173" y="4874934"/>
            <a:ext cx="2015093" cy="27463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Manual Operation 101"/>
          <p:cNvSpPr/>
          <p:nvPr/>
        </p:nvSpPr>
        <p:spPr>
          <a:xfrm rot="16200000">
            <a:off x="4734459" y="2676247"/>
            <a:ext cx="1055132" cy="27463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973763" y="4441825"/>
            <a:ext cx="35083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973763" y="3222625"/>
            <a:ext cx="350837" cy="7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9" idx="3"/>
          </p:cNvCxnSpPr>
          <p:nvPr/>
        </p:nvCxnSpPr>
        <p:spPr>
          <a:xfrm>
            <a:off x="2895600" y="4229487"/>
            <a:ext cx="2209801" cy="22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109693" y="411703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Shifter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687874" y="3674545"/>
            <a:ext cx="4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ALU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5400000" flipH="1" flipV="1">
            <a:off x="5756514" y="3013313"/>
            <a:ext cx="43449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5682715" y="4732079"/>
            <a:ext cx="58209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01" idx="2"/>
          </p:cNvCxnSpPr>
          <p:nvPr/>
        </p:nvCxnSpPr>
        <p:spPr>
          <a:xfrm rot="10800000">
            <a:off x="5380040" y="5012253"/>
            <a:ext cx="594519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 flipV="1">
            <a:off x="5378449" y="2788363"/>
            <a:ext cx="594520" cy="15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524000" y="4063188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143000" y="384256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regdval</a:t>
            </a:r>
            <a:endParaRPr lang="en-US" sz="9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1524000" y="4344044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143000" y="4123424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</a:t>
            </a:r>
            <a:endParaRPr lang="en-US" sz="900" dirty="0"/>
          </a:p>
        </p:txBody>
      </p:sp>
      <p:cxnSp>
        <p:nvCxnSpPr>
          <p:cNvPr id="145" name="Straight Arrow Connector 144"/>
          <p:cNvCxnSpPr/>
          <p:nvPr/>
        </p:nvCxnSpPr>
        <p:spPr>
          <a:xfrm rot="5400000">
            <a:off x="2350389" y="3713365"/>
            <a:ext cx="3268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5400000">
            <a:off x="2123377" y="3713365"/>
            <a:ext cx="3268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643405" y="33528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</a:t>
            </a:r>
            <a:endParaRPr lang="en-US" sz="900" dirty="0"/>
          </a:p>
        </p:txBody>
      </p:sp>
      <p:sp>
        <p:nvSpPr>
          <p:cNvPr id="157" name="Rectangle 156"/>
          <p:cNvSpPr/>
          <p:nvPr/>
        </p:nvSpPr>
        <p:spPr>
          <a:xfrm>
            <a:off x="1894360" y="336588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inst</a:t>
            </a:r>
            <a:endParaRPr lang="en-US" sz="900" dirty="0"/>
          </a:p>
        </p:txBody>
      </p:sp>
      <p:sp>
        <p:nvSpPr>
          <p:cNvPr id="159" name="Rectangle 158"/>
          <p:cNvSpPr/>
          <p:nvPr/>
        </p:nvSpPr>
        <p:spPr>
          <a:xfrm>
            <a:off x="2340490" y="401688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shifter_to_ALU</a:t>
            </a:r>
            <a:endParaRPr lang="en-US" sz="900" dirty="0"/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4038600" y="2513012"/>
            <a:ext cx="1066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038600" y="3048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200400" y="23622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regcval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3200400" y="28956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pc8</a:t>
            </a:r>
            <a:endParaRPr lang="en-US" sz="900" dirty="0"/>
          </a:p>
        </p:txBody>
      </p:sp>
      <p:cxnSp>
        <p:nvCxnSpPr>
          <p:cNvPr id="175" name="Straight Arrow Connector 174"/>
          <p:cNvCxnSpPr/>
          <p:nvPr/>
        </p:nvCxnSpPr>
        <p:spPr>
          <a:xfrm rot="5400000">
            <a:off x="5154075" y="2247616"/>
            <a:ext cx="293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572000" y="19050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ctrlEx.op1_sel</a:t>
            </a:r>
            <a:endParaRPr lang="en-US" sz="900" dirty="0"/>
          </a:p>
        </p:txBody>
      </p:sp>
      <p:sp>
        <p:nvSpPr>
          <p:cNvPr id="177" name="Rectangle 176"/>
          <p:cNvSpPr/>
          <p:nvPr/>
        </p:nvSpPr>
        <p:spPr>
          <a:xfrm>
            <a:off x="4572000" y="34290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ctrlEx.op2_sel</a:t>
            </a:r>
            <a:endParaRPr lang="en-US" sz="900" dirty="0"/>
          </a:p>
        </p:txBody>
      </p:sp>
      <p:cxnSp>
        <p:nvCxnSpPr>
          <p:cNvPr id="181" name="Straight Arrow Connector 180"/>
          <p:cNvCxnSpPr/>
          <p:nvPr/>
        </p:nvCxnSpPr>
        <p:spPr>
          <a:xfrm rot="16200000" flipH="1">
            <a:off x="5012286" y="3945162"/>
            <a:ext cx="57671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267200" y="457054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625250" y="558208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simm24</a:t>
            </a:r>
            <a:endParaRPr lang="en-US" sz="900" dirty="0"/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4267200" y="495141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3657815" y="510316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imm12</a:t>
            </a:r>
            <a:endParaRPr lang="en-US" sz="900" dirty="0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4237040" y="5332412"/>
            <a:ext cx="85750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830255" y="48420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pc8</a:t>
            </a:r>
            <a:endParaRPr lang="en-US" sz="900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4267200" y="5791200"/>
            <a:ext cx="8273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851965" y="4471856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X”00000004”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1926710" y="5660512"/>
            <a:ext cx="23728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sign_extend( inst(23:0) ) &amp; “00”</a:t>
            </a:r>
            <a:endParaRPr lang="en-US" sz="900" dirty="0"/>
          </a:p>
        </p:txBody>
      </p:sp>
      <p:sp>
        <p:nvSpPr>
          <p:cNvPr id="201" name="Rectangle 200"/>
          <p:cNvSpPr/>
          <p:nvPr/>
        </p:nvSpPr>
        <p:spPr>
          <a:xfrm>
            <a:off x="1905000" y="5181600"/>
            <a:ext cx="23728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32bit_extend( inst(11:0) )</a:t>
            </a:r>
            <a:endParaRPr lang="en-US" sz="900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7184725" y="3842568"/>
            <a:ext cx="88044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7321422" y="3975658"/>
            <a:ext cx="29394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7467600" y="4113212"/>
            <a:ext cx="5975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5061980" y="2566856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alu_op1_mux</a:t>
            </a:r>
            <a:endParaRPr lang="en-US" sz="900" dirty="0"/>
          </a:p>
        </p:txBody>
      </p:sp>
      <p:sp>
        <p:nvSpPr>
          <p:cNvPr id="214" name="Rectangle 213"/>
          <p:cNvSpPr/>
          <p:nvPr/>
        </p:nvSpPr>
        <p:spPr>
          <a:xfrm>
            <a:off x="5062410" y="4996424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alu_op2_mux</a:t>
            </a:r>
            <a:endParaRPr lang="en-US" sz="900" dirty="0"/>
          </a:p>
        </p:txBody>
      </p:sp>
      <p:sp>
        <p:nvSpPr>
          <p:cNvPr id="215" name="Rectangle 214"/>
          <p:cNvSpPr/>
          <p:nvPr/>
        </p:nvSpPr>
        <p:spPr>
          <a:xfrm>
            <a:off x="8022710" y="3604736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ALUresult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153400" y="3907912"/>
            <a:ext cx="8153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newCC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8305800" y="5544235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Rn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8305800" y="45720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</a:rPr>
              <a:t>Rd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7467600" y="5713412"/>
            <a:ext cx="55511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6672820" y="558228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regcval</a:t>
            </a:r>
            <a:endParaRPr lang="en-US" sz="900" dirty="0"/>
          </a:p>
        </p:txBody>
      </p:sp>
      <p:sp>
        <p:nvSpPr>
          <p:cNvPr id="223" name="Manual Operation 222"/>
          <p:cNvSpPr/>
          <p:nvPr/>
        </p:nvSpPr>
        <p:spPr>
          <a:xfrm rot="16200000">
            <a:off x="7264941" y="4622262"/>
            <a:ext cx="679964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26" name="Straight Arrow Connector 225"/>
          <p:cNvCxnSpPr>
            <a:stCxn id="223" idx="2"/>
          </p:cNvCxnSpPr>
          <p:nvPr/>
        </p:nvCxnSpPr>
        <p:spPr>
          <a:xfrm>
            <a:off x="7742244" y="4759583"/>
            <a:ext cx="3229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7184725" y="4570542"/>
            <a:ext cx="2828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6422510" y="4430456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</a:t>
            </a:r>
            <a:endParaRPr lang="en-US" sz="900" dirty="0"/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7163015" y="4938454"/>
            <a:ext cx="2828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096000" y="4648200"/>
            <a:ext cx="1110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</a:t>
            </a:r>
          </a:p>
          <a:p>
            <a:pPr algn="r"/>
            <a:endParaRPr lang="en-US" sz="900" dirty="0"/>
          </a:p>
        </p:txBody>
      </p:sp>
      <p:cxnSp>
        <p:nvCxnSpPr>
          <p:cNvPr id="241" name="Straight Arrow Connector 240"/>
          <p:cNvCxnSpPr/>
          <p:nvPr/>
        </p:nvCxnSpPr>
        <p:spPr>
          <a:xfrm rot="5400000" flipH="1" flipV="1">
            <a:off x="7448249" y="5218177"/>
            <a:ext cx="388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10800000">
            <a:off x="7162800" y="5413227"/>
            <a:ext cx="4789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6357165" y="5279512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ctrlMe.ctrl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1388542" y="1600200"/>
            <a:ext cx="3121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the register values or immediate</a:t>
            </a:r>
          </a:p>
          <a:p>
            <a:r>
              <a:rPr lang="en-US" sz="1400" dirty="0" smtClean="0"/>
              <a:t>Value to calculate the load address.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Memory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01000" y="1600200"/>
            <a:ext cx="1036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MEtoWB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8152984" y="2907268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0522" y="20558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315"/>
          <p:cNvSpPr txBox="1">
            <a:spLocks noChangeArrowheads="1"/>
          </p:cNvSpPr>
          <p:nvPr/>
        </p:nvSpPr>
        <p:spPr bwMode="auto">
          <a:xfrm>
            <a:off x="152400" y="1688068"/>
            <a:ext cx="935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EXtoME</a:t>
            </a:r>
            <a:endParaRPr lang="en-US" b="1" dirty="0">
              <a:latin typeface="Calibri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5295" y="22743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87302" y="58674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61495" y="20574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85537" y="27432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87313" y="25029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87302" y="61076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269195" y="2960132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8340" y="3188732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8066" y="3715435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8756" y="3984112"/>
            <a:ext cx="8153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newCC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1156" y="42672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Rn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1156" y="44958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</a:rPr>
              <a:t>Rd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276600" y="2017323"/>
            <a:ext cx="1371600" cy="750332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BootROM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3200400" y="3020710"/>
            <a:ext cx="1447800" cy="80207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Scratchpad Memory</a:t>
            </a:r>
            <a:endParaRPr lang="en-US" dirty="0"/>
          </a:p>
        </p:txBody>
      </p:sp>
      <p:grpSp>
        <p:nvGrpSpPr>
          <p:cNvPr id="3" name="Group 130"/>
          <p:cNvGrpSpPr/>
          <p:nvPr/>
        </p:nvGrpSpPr>
        <p:grpSpPr>
          <a:xfrm>
            <a:off x="6324600" y="4919108"/>
            <a:ext cx="1622118" cy="1557892"/>
            <a:chOff x="596945" y="1501776"/>
            <a:chExt cx="1622118" cy="1851024"/>
          </a:xfrm>
        </p:grpSpPr>
        <p:sp>
          <p:nvSpPr>
            <p:cNvPr id="120" name="Rounded Rectangle 119"/>
            <p:cNvSpPr/>
            <p:nvPr/>
          </p:nvSpPr>
          <p:spPr>
            <a:xfrm>
              <a:off x="596945" y="1501776"/>
              <a:ext cx="1447800" cy="185102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5800" y="1616273"/>
              <a:ext cx="1533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Thread States</a:t>
              </a:r>
              <a:endParaRPr lang="en-US" sz="1400" b="1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49716" y="2809574"/>
              <a:ext cx="374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/>
                <a:t>pc</a:t>
              </a:r>
              <a:endParaRPr lang="en-US" sz="14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49716" y="2039282"/>
              <a:ext cx="374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/>
                <a:t>tid</a:t>
              </a:r>
              <a:endParaRPr lang="en-US" sz="14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33432" y="2286932"/>
              <a:ext cx="6591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lsMult</a:t>
              </a:r>
              <a:endParaRPr lang="en-US" sz="14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14400" y="2572682"/>
              <a:ext cx="9429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bForward</a:t>
              </a:r>
              <a:endParaRPr lang="en-US" sz="14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69285" y="1813658"/>
              <a:ext cx="5309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cpsr</a:t>
              </a:r>
              <a:endParaRPr lang="en-US" sz="1400" dirty="0"/>
            </a:p>
          </p:txBody>
        </p:sp>
      </p:grpSp>
      <p:sp>
        <p:nvSpPr>
          <p:cNvPr id="132" name="Rounded Rectangle 131"/>
          <p:cNvSpPr/>
          <p:nvPr/>
        </p:nvSpPr>
        <p:spPr>
          <a:xfrm>
            <a:off x="3200400" y="4021723"/>
            <a:ext cx="1447800" cy="70267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I/O Interface</a:t>
            </a:r>
            <a:endParaRPr lang="en-US" dirty="0"/>
          </a:p>
        </p:txBody>
      </p:sp>
      <p:sp>
        <p:nvSpPr>
          <p:cNvPr id="133" name="Manual Operation 132"/>
          <p:cNvSpPr/>
          <p:nvPr/>
        </p:nvSpPr>
        <p:spPr>
          <a:xfrm rot="16200000">
            <a:off x="4595532" y="6075897"/>
            <a:ext cx="679964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8" name="Straight Arrow Connector 137"/>
          <p:cNvCxnSpPr>
            <a:stCxn id="133" idx="2"/>
          </p:cNvCxnSpPr>
          <p:nvPr/>
        </p:nvCxnSpPr>
        <p:spPr>
          <a:xfrm>
            <a:off x="5072835" y="6213218"/>
            <a:ext cx="1251765" cy="11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452380" y="6114298"/>
            <a:ext cx="334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43932" y="6399212"/>
            <a:ext cx="334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058855" y="59850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3048000" y="62789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 rot="5400000" flipH="1" flipV="1">
            <a:off x="4839494" y="6579651"/>
            <a:ext cx="2286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506655" y="6694746"/>
            <a:ext cx="44634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091635" y="655096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ctrlME.wb_pc_sel</a:t>
            </a:r>
            <a:endParaRPr lang="en-US" sz="900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901554" y="5371493"/>
            <a:ext cx="423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899965" y="5579925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5867400" y="5789612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5867400" y="6018212"/>
            <a:ext cx="42463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012462" y="4096435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495800" y="52578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newCC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4517510" y="5462456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</a:t>
            </a:r>
            <a:endParaRPr lang="en-US" sz="900" dirty="0"/>
          </a:p>
        </p:txBody>
      </p:sp>
      <p:sp>
        <p:nvSpPr>
          <p:cNvPr id="199" name="Rectangle 198"/>
          <p:cNvSpPr/>
          <p:nvPr/>
        </p:nvSpPr>
        <p:spPr>
          <a:xfrm>
            <a:off x="4484730" y="56693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lsMult</a:t>
            </a:r>
            <a:endParaRPr lang="en-US" sz="900" dirty="0"/>
          </a:p>
        </p:txBody>
      </p:sp>
      <p:sp>
        <p:nvSpPr>
          <p:cNvPr id="200" name="Rectangle 199"/>
          <p:cNvSpPr/>
          <p:nvPr/>
        </p:nvSpPr>
        <p:spPr>
          <a:xfrm>
            <a:off x="4550075" y="58326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ctrlME.bforward</a:t>
            </a:r>
            <a:endParaRPr lang="en-US" sz="900" dirty="0"/>
          </a:p>
        </p:txBody>
      </p:sp>
      <p:sp>
        <p:nvSpPr>
          <p:cNvPr id="203" name="Manual Operation 202"/>
          <p:cNvSpPr/>
          <p:nvPr/>
        </p:nvSpPr>
        <p:spPr>
          <a:xfrm rot="16200000">
            <a:off x="4529807" y="3318793"/>
            <a:ext cx="1578230" cy="274643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8011855" y="3277224"/>
            <a:ext cx="10184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MemData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4648200" y="2274332"/>
            <a:ext cx="42463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648200" y="4494212"/>
            <a:ext cx="42463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4691835" y="2655332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 flipH="1" flipV="1">
            <a:off x="4736329" y="4158500"/>
            <a:ext cx="6714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5071247" y="3822787"/>
            <a:ext cx="1103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5071247" y="3020710"/>
            <a:ext cx="1103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4648200" y="34290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Manual Operation 245"/>
          <p:cNvSpPr/>
          <p:nvPr/>
        </p:nvSpPr>
        <p:spPr>
          <a:xfrm rot="16200000">
            <a:off x="6584523" y="3290497"/>
            <a:ext cx="989012" cy="28965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50" name="Straight Arrow Connector 249"/>
          <p:cNvCxnSpPr>
            <a:stCxn id="246" idx="2"/>
            <a:endCxn id="204" idx="1"/>
          </p:cNvCxnSpPr>
          <p:nvPr/>
        </p:nvCxnSpPr>
        <p:spPr>
          <a:xfrm>
            <a:off x="7223858" y="3435326"/>
            <a:ext cx="787997" cy="3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5456244" y="3188732"/>
            <a:ext cx="14779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5400000">
            <a:off x="5551564" y="3506156"/>
            <a:ext cx="6316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6413455" y="3351212"/>
            <a:ext cx="5207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413455" y="3505200"/>
            <a:ext cx="5207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498925" y="3657600"/>
            <a:ext cx="4226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029200" y="32004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(7:0)</a:t>
            </a:r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040055" y="33833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(15:8)</a:t>
            </a:r>
            <a:endParaRPr lang="en-US" sz="900" dirty="0"/>
          </a:p>
        </p:txBody>
      </p:sp>
      <p:sp>
        <p:nvSpPr>
          <p:cNvPr id="265" name="Rectangle 264"/>
          <p:cNvSpPr/>
          <p:nvPr/>
        </p:nvSpPr>
        <p:spPr>
          <a:xfrm>
            <a:off x="5105400" y="35357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(23:16)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105400" y="367708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(31:24)</a:t>
            </a:r>
            <a:endParaRPr lang="en-US" sz="900" dirty="0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5866606" y="333105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867400" y="35036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867400" y="36560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867400" y="38084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6511580" y="3810000"/>
            <a:ext cx="4226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86" idx="1"/>
          </p:cNvCxnSpPr>
          <p:nvPr/>
        </p:nvCxnSpPr>
        <p:spPr>
          <a:xfrm>
            <a:off x="7585016" y="4245230"/>
            <a:ext cx="427446" cy="12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6194125" y="4136512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284" name="Manual Operation 283"/>
          <p:cNvSpPr/>
          <p:nvPr/>
        </p:nvSpPr>
        <p:spPr>
          <a:xfrm rot="16200000">
            <a:off x="1640029" y="2377280"/>
            <a:ext cx="914400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92" name="Straight Arrow Connector 291"/>
          <p:cNvCxnSpPr/>
          <p:nvPr/>
        </p:nvCxnSpPr>
        <p:spPr>
          <a:xfrm flipV="1">
            <a:off x="2234550" y="2363788"/>
            <a:ext cx="10420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>
            <a:off x="1663554" y="3368822"/>
            <a:ext cx="200848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endCxn id="119" idx="1"/>
          </p:cNvCxnSpPr>
          <p:nvPr/>
        </p:nvCxnSpPr>
        <p:spPr>
          <a:xfrm flipV="1">
            <a:off x="2667794" y="3421749"/>
            <a:ext cx="532606" cy="170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endCxn id="132" idx="1"/>
          </p:cNvCxnSpPr>
          <p:nvPr/>
        </p:nvCxnSpPr>
        <p:spPr>
          <a:xfrm flipV="1">
            <a:off x="2666206" y="4373062"/>
            <a:ext cx="5341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2133600" y="3274368"/>
            <a:ext cx="533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 &amp;</a:t>
            </a:r>
            <a:endParaRPr lang="en-US" sz="900" dirty="0"/>
          </a:p>
        </p:txBody>
      </p:sp>
      <p:cxnSp>
        <p:nvCxnSpPr>
          <p:cNvPr id="304" name="Straight Arrow Connector 303"/>
          <p:cNvCxnSpPr/>
          <p:nvPr/>
        </p:nvCxnSpPr>
        <p:spPr>
          <a:xfrm>
            <a:off x="1472550" y="2645896"/>
            <a:ext cx="4873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472550" y="2426732"/>
            <a:ext cx="48735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1219200" y="2191484"/>
            <a:ext cx="786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1472120" y="2436168"/>
            <a:ext cx="359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Rn</a:t>
            </a:r>
            <a:endParaRPr lang="en-US" sz="900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2818606" y="2529444"/>
            <a:ext cx="4579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H="1">
            <a:off x="1577974" y="3772457"/>
            <a:ext cx="248602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2820194" y="3602875"/>
            <a:ext cx="380206" cy="1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818606" y="4537924"/>
            <a:ext cx="3817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2163758" y="5015473"/>
            <a:ext cx="65484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1850510" y="4874568"/>
            <a:ext cx="359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Rd</a:t>
            </a:r>
            <a:endParaRPr lang="en-US" sz="900" dirty="0"/>
          </a:p>
        </p:txBody>
      </p:sp>
      <p:cxnSp>
        <p:nvCxnSpPr>
          <p:cNvPr id="325" name="Straight Arrow Connector 324"/>
          <p:cNvCxnSpPr/>
          <p:nvPr/>
        </p:nvCxnSpPr>
        <p:spPr>
          <a:xfrm rot="5400000" flipH="1" flipV="1">
            <a:off x="1999322" y="3030498"/>
            <a:ext cx="3164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929750" y="3189544"/>
            <a:ext cx="228600" cy="10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990600" y="3045768"/>
            <a:ext cx="9391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ctrlMe.addrsrc</a:t>
            </a:r>
            <a:endParaRPr lang="en-US" sz="900" dirty="0"/>
          </a:p>
        </p:txBody>
      </p:sp>
      <p:cxnSp>
        <p:nvCxnSpPr>
          <p:cNvPr id="335" name="Straight Arrow Connector 334"/>
          <p:cNvCxnSpPr/>
          <p:nvPr/>
        </p:nvCxnSpPr>
        <p:spPr>
          <a:xfrm rot="5400000">
            <a:off x="5087581" y="2608619"/>
            <a:ext cx="3420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rot="5400000">
            <a:off x="5239981" y="2723793"/>
            <a:ext cx="3420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410200" y="2553574"/>
            <a:ext cx="4564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5029200" y="2179208"/>
            <a:ext cx="7622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ME_io_en</a:t>
            </a:r>
            <a:endParaRPr lang="en-US" sz="900" dirty="0"/>
          </a:p>
        </p:txBody>
      </p:sp>
      <p:sp>
        <p:nvSpPr>
          <p:cNvPr id="342" name="Rectangle 341"/>
          <p:cNvSpPr/>
          <p:nvPr/>
        </p:nvSpPr>
        <p:spPr>
          <a:xfrm>
            <a:off x="5690250" y="2436168"/>
            <a:ext cx="9391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ME_rom_en</a:t>
            </a:r>
            <a:endParaRPr lang="en-US" sz="900" dirty="0"/>
          </a:p>
        </p:txBody>
      </p:sp>
      <p:cxnSp>
        <p:nvCxnSpPr>
          <p:cNvPr id="344" name="Straight Arrow Connector 343"/>
          <p:cNvCxnSpPr/>
          <p:nvPr/>
        </p:nvCxnSpPr>
        <p:spPr>
          <a:xfrm rot="16200000" flipH="1">
            <a:off x="6705568" y="2655364"/>
            <a:ext cx="610459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7141083" y="251236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ctrlMe.ctrl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1752600" y="1978968"/>
            <a:ext cx="1548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ME_spm_addrB_Mux</a:t>
            </a:r>
            <a:endParaRPr lang="en-US" sz="900" dirty="0"/>
          </a:p>
        </p:txBody>
      </p:sp>
      <p:sp>
        <p:nvSpPr>
          <p:cNvPr id="349" name="Rectangle 348"/>
          <p:cNvSpPr/>
          <p:nvPr/>
        </p:nvSpPr>
        <p:spPr>
          <a:xfrm>
            <a:off x="6248400" y="2131368"/>
            <a:ext cx="1548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ME_spm_addrB_Mux(1:0)</a:t>
            </a:r>
            <a:endParaRPr lang="en-US" sz="900" dirty="0"/>
          </a:p>
        </p:txBody>
      </p:sp>
      <p:cxnSp>
        <p:nvCxnSpPr>
          <p:cNvPr id="354" name="Straight Arrow Connector 353"/>
          <p:cNvCxnSpPr/>
          <p:nvPr/>
        </p:nvCxnSpPr>
        <p:spPr>
          <a:xfrm rot="16200000" flipH="1">
            <a:off x="6962511" y="2847774"/>
            <a:ext cx="401373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flipV="1">
            <a:off x="7172063" y="2666999"/>
            <a:ext cx="21933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8282362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361" name="Rectangle 360"/>
          <p:cNvSpPr/>
          <p:nvPr/>
        </p:nvSpPr>
        <p:spPr>
          <a:xfrm>
            <a:off x="8282362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143000" y="5105400"/>
            <a:ext cx="3657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Access the memory to get the data.</a:t>
            </a:r>
          </a:p>
          <a:p>
            <a:r>
              <a:rPr lang="en-US" sz="1400" dirty="0" smtClean="0"/>
              <a:t>the </a:t>
            </a:r>
            <a:r>
              <a:rPr lang="en-US" sz="1400" dirty="0" err="1" smtClean="0"/>
              <a:t>bForward</a:t>
            </a:r>
            <a:r>
              <a:rPr lang="en-US" sz="1400" dirty="0" smtClean="0"/>
              <a:t> flag is asserted so the next</a:t>
            </a:r>
          </a:p>
          <a:p>
            <a:r>
              <a:rPr lang="en-US" sz="1400" dirty="0" smtClean="0"/>
              <a:t>cycle, the fetch stage will get the forwarded</a:t>
            </a:r>
          </a:p>
          <a:p>
            <a:r>
              <a:rPr lang="en-US" sz="1400" dirty="0" smtClean="0"/>
              <a:t>pc.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Write Back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92766" y="2055813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228600" y="1676401"/>
            <a:ext cx="1036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MEtoWB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7539" y="2274333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83739" y="2057401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09557" y="2502933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0584" y="2983469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40062" y="4172636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39455" y="3353425"/>
            <a:ext cx="10184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MemData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038600" y="2521297"/>
            <a:ext cx="1066800" cy="2126903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33762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433762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23" name="Manual Operation 122"/>
          <p:cNvSpPr/>
          <p:nvPr/>
        </p:nvSpPr>
        <p:spPr>
          <a:xfrm rot="16200000">
            <a:off x="2453479" y="4206080"/>
            <a:ext cx="914400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3048000" y="4343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057400" y="4174224"/>
            <a:ext cx="71595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438400" y="457041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276600" y="3883968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145" name="Rectangle 144"/>
          <p:cNvSpPr/>
          <p:nvPr/>
        </p:nvSpPr>
        <p:spPr>
          <a:xfrm>
            <a:off x="1327965" y="4027536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MemData</a:t>
            </a:r>
            <a:endParaRPr lang="en-US" sz="900" dirty="0"/>
          </a:p>
        </p:txBody>
      </p:sp>
      <p:sp>
        <p:nvSpPr>
          <p:cNvPr id="146" name="Rectangle 145"/>
          <p:cNvSpPr/>
          <p:nvPr/>
        </p:nvSpPr>
        <p:spPr>
          <a:xfrm>
            <a:off x="1828800" y="4417368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</a:t>
            </a:r>
            <a:endParaRPr lang="en-US" sz="900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35052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 flipV="1">
            <a:off x="2135981" y="2536346"/>
            <a:ext cx="377033" cy="246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2288259" y="2746253"/>
            <a:ext cx="44950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 flipV="1">
            <a:off x="1893332" y="3551803"/>
            <a:ext cx="1240153" cy="2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914400" y="2427544"/>
            <a:ext cx="1222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Forward path </a:t>
            </a:r>
            <a:endParaRPr lang="en-US" sz="1000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3505200" y="3124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505200" y="2971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5400000" flipH="1" flipV="1">
            <a:off x="2716749" y="490325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057400" y="5029200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ctrlWb.wb_sel2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2264290" y="2830256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ctrlWb.wb_addr1</a:t>
            </a:r>
            <a:endParaRPr lang="en-US" sz="900" dirty="0"/>
          </a:p>
        </p:txBody>
      </p:sp>
      <p:sp>
        <p:nvSpPr>
          <p:cNvPr id="201" name="Rectangle 200"/>
          <p:cNvSpPr/>
          <p:nvPr/>
        </p:nvSpPr>
        <p:spPr>
          <a:xfrm>
            <a:off x="2275145" y="2982656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ctrlWb.wb_addr2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388542" y="1600200"/>
            <a:ext cx="3877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pc value from memory is forwarded</a:t>
            </a:r>
          </a:p>
          <a:p>
            <a:r>
              <a:rPr lang="en-US" sz="1400" dirty="0" smtClean="0"/>
              <a:t>back to the fetch stage. No write back is done.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Straight Arrow Connector 261"/>
          <p:cNvCxnSpPr/>
          <p:nvPr/>
        </p:nvCxnSpPr>
        <p:spPr>
          <a:xfrm>
            <a:off x="1524000" y="3349625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2133600" y="1979613"/>
            <a:ext cx="228600" cy="17526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133600" y="4267200"/>
            <a:ext cx="228600" cy="17526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5029200" y="1979613"/>
            <a:ext cx="228600" cy="17526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8229600" y="1981200"/>
            <a:ext cx="228600" cy="17526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7" name="Rounded Rectangle 266"/>
          <p:cNvSpPr/>
          <p:nvPr/>
        </p:nvSpPr>
        <p:spPr>
          <a:xfrm>
            <a:off x="1447800" y="2871788"/>
            <a:ext cx="457200" cy="2613025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8" name="Cloud 267"/>
          <p:cNvSpPr/>
          <p:nvPr/>
        </p:nvSpPr>
        <p:spPr>
          <a:xfrm>
            <a:off x="2667000" y="2819400"/>
            <a:ext cx="1143000" cy="10668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9" name="Rounded Rectangle 268"/>
          <p:cNvSpPr/>
          <p:nvPr/>
        </p:nvSpPr>
        <p:spPr>
          <a:xfrm>
            <a:off x="4191000" y="3109913"/>
            <a:ext cx="457200" cy="1689100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0" name="Chevron 269"/>
          <p:cNvSpPr/>
          <p:nvPr/>
        </p:nvSpPr>
        <p:spPr>
          <a:xfrm>
            <a:off x="7102475" y="2382838"/>
            <a:ext cx="822325" cy="1219200"/>
          </a:xfrm>
          <a:prstGeom prst="chevron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1" name="Left-Right Arrow Callout 270"/>
          <p:cNvSpPr/>
          <p:nvPr/>
        </p:nvSpPr>
        <p:spPr>
          <a:xfrm>
            <a:off x="5486400" y="3373438"/>
            <a:ext cx="838200" cy="411162"/>
          </a:xfrm>
          <a:prstGeom prst="leftRightArrowCallou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Plus 271"/>
          <p:cNvSpPr/>
          <p:nvPr/>
        </p:nvSpPr>
        <p:spPr>
          <a:xfrm>
            <a:off x="2781300" y="2055813"/>
            <a:ext cx="685800" cy="647700"/>
          </a:xfrm>
          <a:prstGeom prst="mathPlus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3" name="Manual Operation 272"/>
          <p:cNvSpPr/>
          <p:nvPr/>
        </p:nvSpPr>
        <p:spPr>
          <a:xfrm rot="16200000">
            <a:off x="6202363" y="3451225"/>
            <a:ext cx="823912" cy="27463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4" name="Manual Operation 273"/>
          <p:cNvSpPr/>
          <p:nvPr/>
        </p:nvSpPr>
        <p:spPr>
          <a:xfrm rot="16200000">
            <a:off x="6203156" y="2253457"/>
            <a:ext cx="822325" cy="27463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5" name="Manual Operation 274"/>
          <p:cNvSpPr/>
          <p:nvPr/>
        </p:nvSpPr>
        <p:spPr>
          <a:xfrm rot="16200000">
            <a:off x="2826544" y="5164932"/>
            <a:ext cx="822325" cy="274637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" name="Manual Operation 275"/>
          <p:cNvSpPr/>
          <p:nvPr/>
        </p:nvSpPr>
        <p:spPr>
          <a:xfrm rot="16200000">
            <a:off x="670719" y="3183732"/>
            <a:ext cx="822325" cy="274637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7" name="Straight Arrow Connector 276"/>
          <p:cNvCxnSpPr>
            <a:stCxn id="270" idx="3"/>
          </p:cNvCxnSpPr>
          <p:nvPr/>
        </p:nvCxnSpPr>
        <p:spPr>
          <a:xfrm>
            <a:off x="7924800" y="2992438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73" idx="2"/>
          </p:cNvCxnSpPr>
          <p:nvPr/>
        </p:nvCxnSpPr>
        <p:spPr>
          <a:xfrm>
            <a:off x="6751638" y="3587750"/>
            <a:ext cx="350837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V="1">
            <a:off x="6751638" y="2382838"/>
            <a:ext cx="350837" cy="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5257800" y="3275013"/>
            <a:ext cx="121920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71" idx="3"/>
            <a:endCxn id="273" idx="0"/>
          </p:cNvCxnSpPr>
          <p:nvPr/>
        </p:nvCxnSpPr>
        <p:spPr>
          <a:xfrm>
            <a:off x="6324600" y="3579813"/>
            <a:ext cx="152400" cy="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271" idx="1"/>
          </p:cNvCxnSpPr>
          <p:nvPr/>
        </p:nvCxnSpPr>
        <p:spPr>
          <a:xfrm>
            <a:off x="5257800" y="3579813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5257800" y="2208213"/>
            <a:ext cx="121920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4648200" y="3351213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72" idx="0"/>
          </p:cNvCxnSpPr>
          <p:nvPr/>
        </p:nvCxnSpPr>
        <p:spPr>
          <a:xfrm>
            <a:off x="3375025" y="2379663"/>
            <a:ext cx="16541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endCxn id="272" idx="2"/>
          </p:cNvCxnSpPr>
          <p:nvPr/>
        </p:nvCxnSpPr>
        <p:spPr>
          <a:xfrm>
            <a:off x="2362200" y="2379663"/>
            <a:ext cx="5095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>
            <a:off x="2362200" y="3349625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3808413" y="3351213"/>
            <a:ext cx="3825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1889125" y="5256213"/>
            <a:ext cx="2444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 flipV="1">
            <a:off x="1208088" y="3340100"/>
            <a:ext cx="258762" cy="11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>
            <a:off x="7096919" y="4734719"/>
            <a:ext cx="3484563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10800000">
            <a:off x="688975" y="6475413"/>
            <a:ext cx="8150225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6200000" flipH="1">
            <a:off x="1191" y="5787628"/>
            <a:ext cx="1370804" cy="4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688975" y="5256213"/>
            <a:ext cx="7588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684213" y="5559425"/>
            <a:ext cx="14493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390900" y="5330825"/>
            <a:ext cx="342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16200000" flipV="1">
            <a:off x="3352801" y="4949825"/>
            <a:ext cx="7620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3733800" y="4570413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2362200" y="5102225"/>
            <a:ext cx="7381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2362200" y="5559425"/>
            <a:ext cx="7381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5257800" y="2513013"/>
            <a:ext cx="1219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3808413" y="2968625"/>
            <a:ext cx="12207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8458200" y="2970213"/>
            <a:ext cx="379413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16200000" flipH="1">
            <a:off x="300038" y="4714875"/>
            <a:ext cx="127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rot="5400000" flipH="1" flipV="1">
            <a:off x="583407" y="4554537"/>
            <a:ext cx="2127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16200000" flipV="1">
            <a:off x="373857" y="3896519"/>
            <a:ext cx="62865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684213" y="3578225"/>
            <a:ext cx="2603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H="1">
            <a:off x="2256631" y="5709444"/>
            <a:ext cx="1222375" cy="7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10800000">
            <a:off x="304800" y="6323013"/>
            <a:ext cx="2566988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16200000" flipV="1">
            <a:off x="-1300956" y="4715669"/>
            <a:ext cx="3214687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07975" y="3109913"/>
            <a:ext cx="636588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68" name="TextBox 315"/>
          <p:cNvSpPr txBox="1">
            <a:spLocks noChangeArrowheads="1"/>
          </p:cNvSpPr>
          <p:nvPr/>
        </p:nvSpPr>
        <p:spPr bwMode="auto">
          <a:xfrm>
            <a:off x="1866900" y="1611313"/>
            <a:ext cx="800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alibri" charset="0"/>
              </a:rPr>
              <a:t>IFtoDE</a:t>
            </a:r>
            <a:endParaRPr lang="en-US" dirty="0">
              <a:latin typeface="Calibri" charset="0"/>
            </a:endParaRPr>
          </a:p>
        </p:txBody>
      </p:sp>
      <p:sp>
        <p:nvSpPr>
          <p:cNvPr id="13369" name="TextBox 316"/>
          <p:cNvSpPr txBox="1">
            <a:spLocks noChangeArrowheads="1"/>
          </p:cNvSpPr>
          <p:nvPr/>
        </p:nvSpPr>
        <p:spPr bwMode="auto">
          <a:xfrm>
            <a:off x="4762500" y="1600200"/>
            <a:ext cx="865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DEtoEX</a:t>
            </a:r>
          </a:p>
        </p:txBody>
      </p:sp>
      <p:sp>
        <p:nvSpPr>
          <p:cNvPr id="13370" name="TextBox 317"/>
          <p:cNvSpPr txBox="1">
            <a:spLocks noChangeArrowheads="1"/>
          </p:cNvSpPr>
          <p:nvPr/>
        </p:nvSpPr>
        <p:spPr bwMode="auto">
          <a:xfrm>
            <a:off x="7896225" y="1600200"/>
            <a:ext cx="920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EXtoME</a:t>
            </a:r>
          </a:p>
        </p:txBody>
      </p:sp>
      <p:sp>
        <p:nvSpPr>
          <p:cNvPr id="13371" name="TextBox 318"/>
          <p:cNvSpPr txBox="1">
            <a:spLocks noChangeArrowheads="1"/>
          </p:cNvSpPr>
          <p:nvPr/>
        </p:nvSpPr>
        <p:spPr bwMode="auto">
          <a:xfrm>
            <a:off x="1876425" y="3897313"/>
            <a:ext cx="1019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MEtoWB</a:t>
            </a:r>
          </a:p>
        </p:txBody>
      </p:sp>
      <p:sp>
        <p:nvSpPr>
          <p:cNvPr id="60" name="Manual Operation 59"/>
          <p:cNvSpPr/>
          <p:nvPr/>
        </p:nvSpPr>
        <p:spPr>
          <a:xfrm rot="10800000">
            <a:off x="396875" y="4661694"/>
            <a:ext cx="822325" cy="27463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05" name="Rounded Rectangle 304"/>
          <p:cNvSpPr/>
          <p:nvPr/>
        </p:nvSpPr>
        <p:spPr>
          <a:xfrm>
            <a:off x="473076" y="3971132"/>
            <a:ext cx="735012" cy="45293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684212" y="5102225"/>
            <a:ext cx="26035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860822" y="5020073"/>
            <a:ext cx="16748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 flipH="1" flipV="1">
            <a:off x="600470" y="5020867"/>
            <a:ext cx="1674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1092140" y="3978078"/>
            <a:ext cx="1132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sram</a:t>
            </a:r>
            <a:r>
              <a:rPr lang="en-US" sz="1400" dirty="0" smtClean="0"/>
              <a:t> / </a:t>
            </a:r>
            <a:r>
              <a:rPr lang="en-US" sz="1400" dirty="0" err="1" smtClean="0"/>
              <a:t>mem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3946633" y="3791346"/>
            <a:ext cx="94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766869" y="3121223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738050" y="2564321"/>
            <a:ext cx="843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Adder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562600" y="376160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Shifter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062693" y="2085201"/>
            <a:ext cx="4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ALU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33400" y="3962400"/>
            <a:ext cx="67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</a:t>
            </a:r>
          </a:p>
          <a:p>
            <a:r>
              <a:rPr lang="en-US" sz="1200" dirty="0" smtClean="0"/>
              <a:t>States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152400" y="2208213"/>
            <a:ext cx="1830388" cy="1752600"/>
          </a:xfrm>
          <a:prstGeom prst="rect">
            <a:avLst/>
          </a:prstGeom>
          <a:noFill/>
          <a:ln w="19050" cap="rnd" cmpd="sng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2513013" y="2055813"/>
            <a:ext cx="2363787" cy="1830387"/>
          </a:xfrm>
          <a:prstGeom prst="rect">
            <a:avLst/>
          </a:prstGeom>
          <a:noFill/>
          <a:ln w="19050" cap="rnd" cmpd="sng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08613" y="1982788"/>
            <a:ext cx="2668587" cy="2284412"/>
          </a:xfrm>
          <a:prstGeom prst="rect">
            <a:avLst/>
          </a:prstGeom>
          <a:noFill/>
          <a:ln w="19050" cap="rnd" cmpd="sng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52400" y="4452144"/>
            <a:ext cx="1830388" cy="1643856"/>
          </a:xfrm>
          <a:prstGeom prst="rect">
            <a:avLst/>
          </a:prstGeom>
          <a:noFill/>
          <a:ln w="19050" cap="rnd" cmpd="sng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2438400" y="4344988"/>
            <a:ext cx="2363788" cy="1751012"/>
          </a:xfrm>
          <a:prstGeom prst="rect">
            <a:avLst/>
          </a:prstGeom>
          <a:noFill/>
          <a:ln w="19050" cap="rnd" cmpd="sng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6263" y="2161401"/>
            <a:ext cx="56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Fetch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161715" y="2057400"/>
            <a:ext cx="715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Decode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355263" y="3914001"/>
            <a:ext cx="740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Execute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295400" y="5791200"/>
            <a:ext cx="74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948341" y="581900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Back</a:t>
            </a:r>
            <a:endParaRPr lang="en-US" sz="1200" dirty="0"/>
          </a:p>
        </p:txBody>
      </p:sp>
      <p:sp>
        <p:nvSpPr>
          <p:cNvPr id="78" name="Title 1"/>
          <p:cNvSpPr txBox="1">
            <a:spLocks/>
          </p:cNvSpPr>
          <p:nvPr/>
        </p:nvSpPr>
        <p:spPr bwMode="auto">
          <a:xfrm>
            <a:off x="3048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Ptarm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 5 stage pipeline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0" y="1979612"/>
            <a:ext cx="1143000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315"/>
          <p:cNvSpPr txBox="1">
            <a:spLocks noChangeArrowheads="1"/>
          </p:cNvSpPr>
          <p:nvPr/>
        </p:nvSpPr>
        <p:spPr bwMode="auto">
          <a:xfrm>
            <a:off x="7658100" y="1524000"/>
            <a:ext cx="81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Calibri" charset="0"/>
              </a:rPr>
              <a:t>IFtoDE</a:t>
            </a:r>
            <a:endParaRPr lang="en-US" b="1" dirty="0">
              <a:latin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1676400"/>
            <a:ext cx="1905000" cy="1622424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BootROM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3505200"/>
            <a:ext cx="1981200" cy="1676400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Scratchpad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38124" y="2329934"/>
            <a:ext cx="5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11" name="Manual Operation 10"/>
          <p:cNvSpPr/>
          <p:nvPr/>
        </p:nvSpPr>
        <p:spPr>
          <a:xfrm rot="16200000">
            <a:off x="5617885" y="2611715"/>
            <a:ext cx="1261031" cy="304802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Manual Operation 11"/>
          <p:cNvSpPr/>
          <p:nvPr/>
        </p:nvSpPr>
        <p:spPr>
          <a:xfrm rot="16200000">
            <a:off x="2097603" y="4129881"/>
            <a:ext cx="1261031" cy="427037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Arrow Connector 13"/>
          <p:cNvCxnSpPr/>
          <p:nvPr/>
        </p:nvCxnSpPr>
        <p:spPr>
          <a:xfrm>
            <a:off x="1524000" y="4724400"/>
            <a:ext cx="990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808830" y="2826544"/>
            <a:ext cx="96837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15988" y="4191000"/>
            <a:ext cx="15994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41637" y="4343400"/>
            <a:ext cx="63976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438400" y="3581400"/>
            <a:ext cx="152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99606" y="2819400"/>
            <a:ext cx="3817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86400" y="2513012"/>
            <a:ext cx="6095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3"/>
          </p:cNvCxnSpPr>
          <p:nvPr/>
        </p:nvCxnSpPr>
        <p:spPr>
          <a:xfrm>
            <a:off x="5562600" y="43434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5143103" y="3696891"/>
            <a:ext cx="12961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1994" y="3050382"/>
            <a:ext cx="3040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00802" y="2513012"/>
            <a:ext cx="11429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14600" y="5486400"/>
            <a:ext cx="502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848600" y="5269468"/>
            <a:ext cx="428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6211096" y="5677694"/>
            <a:ext cx="379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401596" y="5867400"/>
            <a:ext cx="114220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848600" y="5650468"/>
            <a:ext cx="428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rot="16200000" flipH="1">
            <a:off x="6210699" y="6057503"/>
            <a:ext cx="3802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00008" y="6248400"/>
            <a:ext cx="11437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696200" y="5955268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rot="10800000">
            <a:off x="914400" y="5486400"/>
            <a:ext cx="160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-656431" y="3914775"/>
            <a:ext cx="314325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96945" y="1501776"/>
            <a:ext cx="1447800" cy="185102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1616273"/>
            <a:ext cx="153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Thread States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>
          <a:xfrm>
            <a:off x="1149716" y="1828800"/>
            <a:ext cx="374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/>
              <a:t>pc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1149716" y="2283023"/>
            <a:ext cx="374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/>
              <a:t>tid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033432" y="2530673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err="1" smtClean="0"/>
              <a:t>lsMult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1410494" y="3467894"/>
            <a:ext cx="228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523206" y="3581400"/>
            <a:ext cx="120570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2" idx="3"/>
          </p:cNvCxnSpPr>
          <p:nvPr/>
        </p:nvCxnSpPr>
        <p:spPr>
          <a:xfrm rot="5400000">
            <a:off x="2600119" y="3710986"/>
            <a:ext cx="25600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14400" y="2816423"/>
            <a:ext cx="942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err="1" smtClean="0"/>
              <a:t>bForward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2375858" y="3350568"/>
            <a:ext cx="6721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dirty="0" err="1" smtClean="0"/>
              <a:t>bForward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2188870" y="3944779"/>
            <a:ext cx="325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dirty="0" smtClean="0"/>
              <a:t>pc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1292225" y="4478179"/>
            <a:ext cx="1222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Forward path 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endCxn id="11" idx="3"/>
          </p:cNvCxnSpPr>
          <p:nvPr/>
        </p:nvCxnSpPr>
        <p:spPr>
          <a:xfrm rot="16200000" flipH="1">
            <a:off x="6080573" y="2091876"/>
            <a:ext cx="3356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562600" y="1674168"/>
            <a:ext cx="19570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pc( 31 downto 16) != X”FFFE”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1069285" y="2057400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err="1" smtClean="0"/>
              <a:t>cpsr</a:t>
            </a:r>
            <a:endParaRPr lang="en-US" sz="1400" dirty="0"/>
          </a:p>
        </p:txBody>
      </p:sp>
      <p:cxnSp>
        <p:nvCxnSpPr>
          <p:cNvPr id="89" name="Straight Connector 88"/>
          <p:cNvCxnSpPr/>
          <p:nvPr/>
        </p:nvCxnSpPr>
        <p:spPr>
          <a:xfrm rot="5400000" flipH="1" flipV="1">
            <a:off x="6248402" y="5333206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400008" y="5181600"/>
            <a:ext cx="11437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772400" y="4953000"/>
            <a:ext cx="62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cpsr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268" y="5801380"/>
            <a:ext cx="35974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This stage occurs simultaneously with the </a:t>
            </a:r>
          </a:p>
          <a:p>
            <a:r>
              <a:rPr lang="en-US" sz="1400" dirty="0" smtClean="0"/>
              <a:t>previous slide, with the </a:t>
            </a:r>
            <a:r>
              <a:rPr lang="en-US" sz="1400" dirty="0" err="1" smtClean="0"/>
              <a:t>bForward</a:t>
            </a:r>
            <a:r>
              <a:rPr lang="en-US" sz="1400" dirty="0" smtClean="0"/>
              <a:t> asserted, </a:t>
            </a:r>
          </a:p>
          <a:p>
            <a:r>
              <a:rPr lang="en-US" sz="1400" dirty="0" smtClean="0"/>
              <a:t>the forward path PC is taken.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Load/</a:t>
            </a:r>
            <a:r>
              <a:rPr lang="en-US" smtClean="0"/>
              <a:t>Store Multiple Instructions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Decode Stage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0" y="3427413"/>
            <a:ext cx="1066800" cy="1525588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Register File</a:t>
            </a:r>
            <a:endParaRPr lang="en-US" dirty="0"/>
          </a:p>
        </p:txBody>
      </p:sp>
      <p:grpSp>
        <p:nvGrpSpPr>
          <p:cNvPr id="3" name="Group 48"/>
          <p:cNvGrpSpPr/>
          <p:nvPr/>
        </p:nvGrpSpPr>
        <p:grpSpPr>
          <a:xfrm>
            <a:off x="304800" y="1524000"/>
            <a:ext cx="787445" cy="4876799"/>
            <a:chOff x="234224" y="1524000"/>
            <a:chExt cx="1289776" cy="4876799"/>
          </a:xfrm>
        </p:grpSpPr>
        <p:sp>
          <p:nvSpPr>
            <p:cNvPr id="4" name="Rectangle 3"/>
            <p:cNvSpPr/>
            <p:nvPr/>
          </p:nvSpPr>
          <p:spPr>
            <a:xfrm>
              <a:off x="381000" y="1979612"/>
              <a:ext cx="1143000" cy="4421187"/>
            </a:xfrm>
            <a:prstGeom prst="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315"/>
            <p:cNvSpPr txBox="1">
              <a:spLocks noChangeArrowheads="1"/>
            </p:cNvSpPr>
            <p:nvPr/>
          </p:nvSpPr>
          <p:spPr bwMode="auto">
            <a:xfrm>
              <a:off x="234224" y="1524000"/>
              <a:ext cx="8121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latin typeface="Calibri" charset="0"/>
                </a:rPr>
                <a:t>IFtoDE</a:t>
              </a:r>
              <a:endParaRPr lang="en-US" b="1" dirty="0">
                <a:latin typeface="Calibri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844" y="2329934"/>
              <a:ext cx="5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inst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8654" y="5802868"/>
              <a:ext cx="4284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8654" y="2057400"/>
              <a:ext cx="4284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tid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448" y="2895600"/>
              <a:ext cx="7874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lsMult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87149" y="2590800"/>
              <a:ext cx="620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cpsr</a:t>
              </a:r>
              <a:endParaRPr lang="en-US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77200" y="1524000"/>
            <a:ext cx="880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DEtoEX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362200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281946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20574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80181" y="2831068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590800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grpSp>
        <p:nvGrpSpPr>
          <p:cNvPr id="7" name="Group 97"/>
          <p:cNvGrpSpPr/>
          <p:nvPr/>
        </p:nvGrpSpPr>
        <p:grpSpPr>
          <a:xfrm>
            <a:off x="1905000" y="2360612"/>
            <a:ext cx="2133600" cy="1906588"/>
            <a:chOff x="1905000" y="2055812"/>
            <a:chExt cx="2133600" cy="1906588"/>
          </a:xfrm>
        </p:grpSpPr>
        <p:sp>
          <p:nvSpPr>
            <p:cNvPr id="66" name="Cloud 65"/>
            <p:cNvSpPr/>
            <p:nvPr/>
          </p:nvSpPr>
          <p:spPr>
            <a:xfrm>
              <a:off x="1905000" y="2055812"/>
              <a:ext cx="2133600" cy="190658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81262" y="2785646"/>
              <a:ext cx="18049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Controller</a:t>
              </a:r>
              <a:endParaRPr lang="en-US" sz="1600" dirty="0"/>
            </a:p>
          </p:txBody>
        </p:sp>
      </p:grpSp>
      <p:grpSp>
        <p:nvGrpSpPr>
          <p:cNvPr id="9" name="Group 71"/>
          <p:cNvGrpSpPr/>
          <p:nvPr/>
        </p:nvGrpSpPr>
        <p:grpSpPr>
          <a:xfrm>
            <a:off x="2362200" y="5243217"/>
            <a:ext cx="2422441" cy="1538583"/>
            <a:chOff x="2933700" y="4648200"/>
            <a:chExt cx="2422441" cy="1538583"/>
          </a:xfrm>
        </p:grpSpPr>
        <p:sp>
          <p:nvSpPr>
            <p:cNvPr id="68" name="Plus 67"/>
            <p:cNvSpPr/>
            <p:nvPr/>
          </p:nvSpPr>
          <p:spPr>
            <a:xfrm>
              <a:off x="2933700" y="4648200"/>
              <a:ext cx="1629088" cy="1538583"/>
            </a:xfrm>
            <a:prstGeom prst="mathPlus">
              <a:avLst/>
            </a:pr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TextBox 70"/>
            <p:cNvSpPr txBox="1"/>
            <p:nvPr/>
          </p:nvSpPr>
          <p:spPr>
            <a:xfrm>
              <a:off x="3352800" y="5257800"/>
              <a:ext cx="2003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PC Adder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8281946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092245" y="6019800"/>
            <a:ext cx="1422355" cy="11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775352" y="6012509"/>
            <a:ext cx="4252845" cy="7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7362780" y="6142785"/>
            <a:ext cx="20964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466806" y="6246812"/>
            <a:ext cx="5613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092245" y="2590800"/>
            <a:ext cx="126995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092245" y="3049588"/>
            <a:ext cx="81275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92245" y="2819400"/>
            <a:ext cx="989017" cy="11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3991288" y="3049588"/>
            <a:ext cx="4036909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775352" y="3657600"/>
            <a:ext cx="155864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6" idx="0"/>
          </p:cNvCxnSpPr>
          <p:nvPr/>
        </p:nvCxnSpPr>
        <p:spPr>
          <a:xfrm rot="10800000">
            <a:off x="4036822" y="3313906"/>
            <a:ext cx="3353784" cy="6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390606" y="3320232"/>
            <a:ext cx="6375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8203739" y="31358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ctrlEx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163839" y="3385368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152984" y="3669268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rot="5400000">
            <a:off x="6952853" y="3600052"/>
            <a:ext cx="57229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7238206" y="3581400"/>
            <a:ext cx="8269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7239000" y="3884612"/>
            <a:ext cx="8269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8077200" y="4050268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regdval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77200" y="4343400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regeval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77200" y="4964668"/>
            <a:ext cx="92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regcval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7239000" y="5180012"/>
            <a:ext cx="82696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Manual Operation 150"/>
          <p:cNvSpPr/>
          <p:nvPr/>
        </p:nvSpPr>
        <p:spPr>
          <a:xfrm rot="16200000">
            <a:off x="6728621" y="5082381"/>
            <a:ext cx="990599" cy="27463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2" name="Straight Arrow Connector 161"/>
          <p:cNvCxnSpPr/>
          <p:nvPr/>
        </p:nvCxnSpPr>
        <p:spPr>
          <a:xfrm>
            <a:off x="6400800" y="4268788"/>
            <a:ext cx="166516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6400800" y="4572000"/>
            <a:ext cx="166516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400800" y="4724400"/>
            <a:ext cx="533400" cy="3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6813669" y="4846519"/>
            <a:ext cx="23947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6932612" y="4964668"/>
            <a:ext cx="15398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3358634" y="4501634"/>
            <a:ext cx="166473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190206" y="5334794"/>
            <a:ext cx="28963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5105400" y="5103168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lsMult.currentAddr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3352800" y="3426768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 &amp; reg_addr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2786835" y="3111112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 signals</a:t>
            </a:r>
            <a:endParaRPr lang="en-US" sz="900" dirty="0"/>
          </a:p>
        </p:txBody>
      </p:sp>
      <p:sp>
        <p:nvSpPr>
          <p:cNvPr id="67" name="Rectangle 66"/>
          <p:cNvSpPr/>
          <p:nvPr/>
        </p:nvSpPr>
        <p:spPr>
          <a:xfrm>
            <a:off x="2438400" y="5995856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PC4, PC8</a:t>
            </a:r>
            <a:endParaRPr lang="en-US" sz="900" dirty="0"/>
          </a:p>
        </p:txBody>
      </p:sp>
      <p:sp>
        <p:nvSpPr>
          <p:cNvPr id="69" name="Rectangle 68"/>
          <p:cNvSpPr/>
          <p:nvPr/>
        </p:nvSpPr>
        <p:spPr>
          <a:xfrm>
            <a:off x="4953000" y="4036368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 out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4953000" y="4341168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 out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876800" y="4798368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 out</a:t>
            </a:r>
            <a:endParaRPr lang="en-US" sz="9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4189412" y="5854405"/>
            <a:ext cx="3048794" cy="129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51" idx="1"/>
          </p:cNvCxnSpPr>
          <p:nvPr/>
        </p:nvCxnSpPr>
        <p:spPr>
          <a:xfrm rot="16200000" flipV="1">
            <a:off x="7112626" y="5727236"/>
            <a:ext cx="238465" cy="15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029200" y="5636568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addr1ValMux</a:t>
            </a:r>
            <a:endParaRPr lang="en-US" sz="900" dirty="0"/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3923903" y="5600303"/>
            <a:ext cx="53260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441310" y="3644720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(3 read ports)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4021772" y="1789093"/>
            <a:ext cx="3979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a load/store multiple is decoded, the bitmap of registers is parsed and stored in the </a:t>
            </a:r>
            <a:r>
              <a:rPr lang="en-US" sz="1400" dirty="0" err="1" smtClean="0"/>
              <a:t>lsMult</a:t>
            </a:r>
            <a:r>
              <a:rPr lang="en-US" sz="1400" dirty="0" smtClean="0"/>
              <a:t> register. The appropriate register value of rd is parsed from the bitmap.  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143000" y="43434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the first iteration, the base address used is not from the register anymore, it’s the previous incremented address</a:t>
            </a:r>
            <a:endParaRPr lang="en-US" sz="1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991288" y="4964668"/>
            <a:ext cx="1952312" cy="216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Execute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77200" y="1524000"/>
            <a:ext cx="935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EXtoME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281946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80181" y="26670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281946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8163839" y="2883932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152984" y="3112532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3019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7792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29799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03992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28034" y="26670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29810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29799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00837" y="37454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ctrlEx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1692" y="2895600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0837" y="3124200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5053" y="4267200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regdval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5053" y="4507468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regeval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25053" y="3974068"/>
            <a:ext cx="92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regcval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TextBox 315"/>
          <p:cNvSpPr txBox="1">
            <a:spLocks noChangeArrowheads="1"/>
          </p:cNvSpPr>
          <p:nvPr/>
        </p:nvSpPr>
        <p:spPr bwMode="auto">
          <a:xfrm>
            <a:off x="152400" y="1600200"/>
            <a:ext cx="880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DEtoEX</a:t>
            </a:r>
            <a:endParaRPr lang="en-US" b="1" dirty="0">
              <a:latin typeface="Calibri" charset="0"/>
            </a:endParaRPr>
          </a:p>
        </p:txBody>
      </p:sp>
      <p:sp>
        <p:nvSpPr>
          <p:cNvPr id="98" name="Chevron 97"/>
          <p:cNvSpPr/>
          <p:nvPr/>
        </p:nvSpPr>
        <p:spPr>
          <a:xfrm>
            <a:off x="6340475" y="3222625"/>
            <a:ext cx="822325" cy="1219200"/>
          </a:xfrm>
          <a:prstGeom prst="chevron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Left-Right Arrow Callout 98"/>
          <p:cNvSpPr/>
          <p:nvPr/>
        </p:nvSpPr>
        <p:spPr>
          <a:xfrm>
            <a:off x="1905000" y="3888432"/>
            <a:ext cx="990600" cy="682110"/>
          </a:xfrm>
          <a:prstGeom prst="leftRightArrowCallou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Manual Operation 100"/>
          <p:cNvSpPr/>
          <p:nvPr/>
        </p:nvSpPr>
        <p:spPr>
          <a:xfrm rot="16200000">
            <a:off x="4235173" y="4874934"/>
            <a:ext cx="2015093" cy="27463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Manual Operation 101"/>
          <p:cNvSpPr/>
          <p:nvPr/>
        </p:nvSpPr>
        <p:spPr>
          <a:xfrm rot="16200000">
            <a:off x="4734459" y="2676247"/>
            <a:ext cx="1055132" cy="27463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973763" y="4441825"/>
            <a:ext cx="35083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973763" y="3222625"/>
            <a:ext cx="350837" cy="7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9" idx="3"/>
          </p:cNvCxnSpPr>
          <p:nvPr/>
        </p:nvCxnSpPr>
        <p:spPr>
          <a:xfrm>
            <a:off x="2895600" y="4229487"/>
            <a:ext cx="2209801" cy="22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109693" y="411703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Shifter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687874" y="3674545"/>
            <a:ext cx="4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ALU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5400000" flipH="1" flipV="1">
            <a:off x="5756514" y="3013313"/>
            <a:ext cx="43449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5682715" y="4732079"/>
            <a:ext cx="58209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01" idx="2"/>
          </p:cNvCxnSpPr>
          <p:nvPr/>
        </p:nvCxnSpPr>
        <p:spPr>
          <a:xfrm rot="10800000">
            <a:off x="5380040" y="5012253"/>
            <a:ext cx="594519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 flipV="1">
            <a:off x="5378449" y="2788363"/>
            <a:ext cx="594520" cy="15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524000" y="406318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143000" y="384256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regdval</a:t>
            </a:r>
            <a:endParaRPr lang="en-US" sz="9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1524000" y="434404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143000" y="4123424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</a:t>
            </a:r>
            <a:endParaRPr lang="en-US" sz="900" dirty="0"/>
          </a:p>
        </p:txBody>
      </p:sp>
      <p:cxnSp>
        <p:nvCxnSpPr>
          <p:cNvPr id="145" name="Straight Arrow Connector 144"/>
          <p:cNvCxnSpPr/>
          <p:nvPr/>
        </p:nvCxnSpPr>
        <p:spPr>
          <a:xfrm rot="5400000">
            <a:off x="2350389" y="3713365"/>
            <a:ext cx="3268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5400000">
            <a:off x="2123377" y="3713365"/>
            <a:ext cx="3268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643405" y="33528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</a:t>
            </a:r>
            <a:endParaRPr lang="en-US" sz="900" dirty="0"/>
          </a:p>
        </p:txBody>
      </p:sp>
      <p:sp>
        <p:nvSpPr>
          <p:cNvPr id="157" name="Rectangle 156"/>
          <p:cNvSpPr/>
          <p:nvPr/>
        </p:nvSpPr>
        <p:spPr>
          <a:xfrm>
            <a:off x="1894360" y="336588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inst</a:t>
            </a:r>
            <a:endParaRPr lang="en-US" sz="900" dirty="0"/>
          </a:p>
        </p:txBody>
      </p:sp>
      <p:sp>
        <p:nvSpPr>
          <p:cNvPr id="159" name="Rectangle 158"/>
          <p:cNvSpPr/>
          <p:nvPr/>
        </p:nvSpPr>
        <p:spPr>
          <a:xfrm>
            <a:off x="2340490" y="401688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shifter_to_ALU</a:t>
            </a:r>
            <a:endParaRPr lang="en-US" sz="900" dirty="0"/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4038600" y="2513012"/>
            <a:ext cx="1066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038600" y="3048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200400" y="23622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regcval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3200400" y="28956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pc8</a:t>
            </a:r>
            <a:endParaRPr lang="en-US" sz="900" dirty="0"/>
          </a:p>
        </p:txBody>
      </p:sp>
      <p:cxnSp>
        <p:nvCxnSpPr>
          <p:cNvPr id="175" name="Straight Arrow Connector 174"/>
          <p:cNvCxnSpPr/>
          <p:nvPr/>
        </p:nvCxnSpPr>
        <p:spPr>
          <a:xfrm rot="5400000">
            <a:off x="5154075" y="2247616"/>
            <a:ext cx="293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572000" y="19050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ctrlEx.op1_sel</a:t>
            </a:r>
            <a:endParaRPr lang="en-US" sz="900" dirty="0"/>
          </a:p>
        </p:txBody>
      </p:sp>
      <p:sp>
        <p:nvSpPr>
          <p:cNvPr id="177" name="Rectangle 176"/>
          <p:cNvSpPr/>
          <p:nvPr/>
        </p:nvSpPr>
        <p:spPr>
          <a:xfrm>
            <a:off x="4572000" y="34290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ctrlEx.op2_sel</a:t>
            </a:r>
            <a:endParaRPr lang="en-US" sz="900" dirty="0"/>
          </a:p>
        </p:txBody>
      </p:sp>
      <p:cxnSp>
        <p:nvCxnSpPr>
          <p:cNvPr id="181" name="Straight Arrow Connector 180"/>
          <p:cNvCxnSpPr/>
          <p:nvPr/>
        </p:nvCxnSpPr>
        <p:spPr>
          <a:xfrm rot="16200000" flipH="1">
            <a:off x="5012286" y="3945162"/>
            <a:ext cx="57671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267200" y="4570542"/>
            <a:ext cx="85750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625250" y="558208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simm24</a:t>
            </a:r>
            <a:endParaRPr lang="en-US" sz="900" dirty="0"/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4267200" y="495141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3657815" y="510316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imm12</a:t>
            </a:r>
            <a:endParaRPr lang="en-US" sz="900" dirty="0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4237040" y="533241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830255" y="48420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pc8</a:t>
            </a:r>
            <a:endParaRPr lang="en-US" sz="900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4267200" y="5791200"/>
            <a:ext cx="8273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851965" y="4471856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X”00000004”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1926710" y="5660512"/>
            <a:ext cx="23728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sign_extend( inst(23:0) ) &amp; “00”</a:t>
            </a:r>
            <a:endParaRPr lang="en-US" sz="900" dirty="0"/>
          </a:p>
        </p:txBody>
      </p:sp>
      <p:sp>
        <p:nvSpPr>
          <p:cNvPr id="201" name="Rectangle 200"/>
          <p:cNvSpPr/>
          <p:nvPr/>
        </p:nvSpPr>
        <p:spPr>
          <a:xfrm>
            <a:off x="1905000" y="5181600"/>
            <a:ext cx="23728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32bit_extend( inst(11:0) )</a:t>
            </a:r>
            <a:endParaRPr lang="en-US" sz="900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7184725" y="3842568"/>
            <a:ext cx="88044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7321422" y="3975658"/>
            <a:ext cx="29394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7467600" y="4113212"/>
            <a:ext cx="5975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5061980" y="2566856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alu_op1_mux</a:t>
            </a:r>
            <a:endParaRPr lang="en-US" sz="900" dirty="0"/>
          </a:p>
        </p:txBody>
      </p:sp>
      <p:sp>
        <p:nvSpPr>
          <p:cNvPr id="214" name="Rectangle 213"/>
          <p:cNvSpPr/>
          <p:nvPr/>
        </p:nvSpPr>
        <p:spPr>
          <a:xfrm>
            <a:off x="5062410" y="51054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alu_op2_mux</a:t>
            </a:r>
            <a:endParaRPr lang="en-US" sz="900" dirty="0"/>
          </a:p>
        </p:txBody>
      </p:sp>
      <p:sp>
        <p:nvSpPr>
          <p:cNvPr id="215" name="Rectangle 214"/>
          <p:cNvSpPr/>
          <p:nvPr/>
        </p:nvSpPr>
        <p:spPr>
          <a:xfrm>
            <a:off x="8022710" y="3604736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ALUresult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153400" y="3907912"/>
            <a:ext cx="8153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newCC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8305800" y="5544235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Rn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8305800" y="45720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</a:rPr>
              <a:t>Rd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7467600" y="5713412"/>
            <a:ext cx="55511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6672820" y="558228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regcval</a:t>
            </a:r>
            <a:endParaRPr lang="en-US" sz="900" dirty="0"/>
          </a:p>
        </p:txBody>
      </p:sp>
      <p:sp>
        <p:nvSpPr>
          <p:cNvPr id="223" name="Manual Operation 222"/>
          <p:cNvSpPr/>
          <p:nvPr/>
        </p:nvSpPr>
        <p:spPr>
          <a:xfrm rot="16200000">
            <a:off x="7264941" y="4622262"/>
            <a:ext cx="679964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26" name="Straight Arrow Connector 225"/>
          <p:cNvCxnSpPr>
            <a:stCxn id="223" idx="2"/>
          </p:cNvCxnSpPr>
          <p:nvPr/>
        </p:nvCxnSpPr>
        <p:spPr>
          <a:xfrm>
            <a:off x="7742244" y="4759583"/>
            <a:ext cx="3229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7184725" y="4570542"/>
            <a:ext cx="2828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6422510" y="4430456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</a:t>
            </a:r>
            <a:endParaRPr lang="en-US" sz="900" dirty="0"/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7163015" y="4938454"/>
            <a:ext cx="2828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096000" y="4648200"/>
            <a:ext cx="1110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</a:t>
            </a:r>
          </a:p>
          <a:p>
            <a:pPr algn="r"/>
            <a:endParaRPr lang="en-US" sz="900" dirty="0"/>
          </a:p>
        </p:txBody>
      </p:sp>
      <p:cxnSp>
        <p:nvCxnSpPr>
          <p:cNvPr id="241" name="Straight Arrow Connector 240"/>
          <p:cNvCxnSpPr/>
          <p:nvPr/>
        </p:nvCxnSpPr>
        <p:spPr>
          <a:xfrm rot="5400000" flipH="1" flipV="1">
            <a:off x="7448249" y="5218177"/>
            <a:ext cx="388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10800000">
            <a:off x="7162800" y="5413227"/>
            <a:ext cx="4789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6357165" y="5279512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ctrlMe.ctrl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1143000" y="1524000"/>
            <a:ext cx="36574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address is calculated by adding the base register by 4. Then depending on if it’s pre-index or post-index, we will use the base register value or the incremented/decremented value.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572116" y="5953780"/>
            <a:ext cx="365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base register value is passed in so we can use it for post index addressing mode.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Memory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01000" y="1600200"/>
            <a:ext cx="1036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MEtoWB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8152984" y="2907268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0522" y="20558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315"/>
          <p:cNvSpPr txBox="1">
            <a:spLocks noChangeArrowheads="1"/>
          </p:cNvSpPr>
          <p:nvPr/>
        </p:nvSpPr>
        <p:spPr bwMode="auto">
          <a:xfrm>
            <a:off x="152400" y="1688068"/>
            <a:ext cx="935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EXtoME</a:t>
            </a:r>
            <a:endParaRPr lang="en-US" b="1" dirty="0">
              <a:latin typeface="Calibri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5295" y="22743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87302" y="58674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61495" y="20574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85537" y="27432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87313" y="25029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87302" y="61076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269195" y="2960132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8340" y="3188732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8066" y="3715435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8756" y="3984112"/>
            <a:ext cx="8153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newCC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1156" y="42672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Rn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1156" y="44958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</a:rPr>
              <a:t>Rd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276600" y="2017323"/>
            <a:ext cx="1371600" cy="750332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BootROM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3200400" y="3020710"/>
            <a:ext cx="1447800" cy="80207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Scratchpad Memory</a:t>
            </a:r>
            <a:endParaRPr lang="en-US" dirty="0"/>
          </a:p>
        </p:txBody>
      </p:sp>
      <p:grpSp>
        <p:nvGrpSpPr>
          <p:cNvPr id="3" name="Group 130"/>
          <p:cNvGrpSpPr/>
          <p:nvPr/>
        </p:nvGrpSpPr>
        <p:grpSpPr>
          <a:xfrm>
            <a:off x="6324600" y="4919108"/>
            <a:ext cx="1622118" cy="1557892"/>
            <a:chOff x="596945" y="1501776"/>
            <a:chExt cx="1622118" cy="1851024"/>
          </a:xfrm>
        </p:grpSpPr>
        <p:sp>
          <p:nvSpPr>
            <p:cNvPr id="120" name="Rounded Rectangle 119"/>
            <p:cNvSpPr/>
            <p:nvPr/>
          </p:nvSpPr>
          <p:spPr>
            <a:xfrm>
              <a:off x="596945" y="1501776"/>
              <a:ext cx="1447800" cy="185102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5800" y="1616273"/>
              <a:ext cx="1533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Thread States</a:t>
              </a:r>
              <a:endParaRPr lang="en-US" sz="1400" b="1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49716" y="2809574"/>
              <a:ext cx="374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/>
                <a:t>pc</a:t>
              </a:r>
              <a:endParaRPr lang="en-US" sz="14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49716" y="2039282"/>
              <a:ext cx="374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/>
                <a:t>tid</a:t>
              </a:r>
              <a:endParaRPr lang="en-US" sz="14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33432" y="2286932"/>
              <a:ext cx="6591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lsMult</a:t>
              </a:r>
              <a:endParaRPr lang="en-US" sz="14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14400" y="2572682"/>
              <a:ext cx="9429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bForward</a:t>
              </a:r>
              <a:endParaRPr lang="en-US" sz="14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69285" y="1813658"/>
              <a:ext cx="5309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cpsr</a:t>
              </a:r>
              <a:endParaRPr lang="en-US" sz="1400" dirty="0"/>
            </a:p>
          </p:txBody>
        </p:sp>
      </p:grpSp>
      <p:sp>
        <p:nvSpPr>
          <p:cNvPr id="132" name="Rounded Rectangle 131"/>
          <p:cNvSpPr/>
          <p:nvPr/>
        </p:nvSpPr>
        <p:spPr>
          <a:xfrm>
            <a:off x="3200400" y="4021723"/>
            <a:ext cx="1447800" cy="70267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I/O Interface</a:t>
            </a:r>
            <a:endParaRPr lang="en-US" dirty="0"/>
          </a:p>
        </p:txBody>
      </p:sp>
      <p:sp>
        <p:nvSpPr>
          <p:cNvPr id="133" name="Manual Operation 132"/>
          <p:cNvSpPr/>
          <p:nvPr/>
        </p:nvSpPr>
        <p:spPr>
          <a:xfrm rot="16200000">
            <a:off x="4595532" y="6075897"/>
            <a:ext cx="679964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8" name="Straight Arrow Connector 137"/>
          <p:cNvCxnSpPr>
            <a:stCxn id="133" idx="2"/>
          </p:cNvCxnSpPr>
          <p:nvPr/>
        </p:nvCxnSpPr>
        <p:spPr>
          <a:xfrm>
            <a:off x="5072835" y="6213218"/>
            <a:ext cx="1251765" cy="11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452380" y="6114298"/>
            <a:ext cx="334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43932" y="6399212"/>
            <a:ext cx="334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058855" y="59850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3048000" y="62789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 rot="5400000" flipH="1" flipV="1">
            <a:off x="4839494" y="6579651"/>
            <a:ext cx="2286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506655" y="6694746"/>
            <a:ext cx="44634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091635" y="655096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ctrlME.wb_pc_sel</a:t>
            </a:r>
            <a:endParaRPr lang="en-US" sz="900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901554" y="5371493"/>
            <a:ext cx="423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899965" y="5579925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5867400" y="5789612"/>
            <a:ext cx="42463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5867400" y="6018212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012462" y="4096435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495800" y="52578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newCC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4517510" y="5462456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</a:t>
            </a:r>
            <a:endParaRPr lang="en-US" sz="900" dirty="0"/>
          </a:p>
        </p:txBody>
      </p:sp>
      <p:sp>
        <p:nvSpPr>
          <p:cNvPr id="199" name="Rectangle 198"/>
          <p:cNvSpPr/>
          <p:nvPr/>
        </p:nvSpPr>
        <p:spPr>
          <a:xfrm>
            <a:off x="4484730" y="56693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lsMult</a:t>
            </a:r>
            <a:endParaRPr lang="en-US" sz="900" dirty="0"/>
          </a:p>
        </p:txBody>
      </p:sp>
      <p:sp>
        <p:nvSpPr>
          <p:cNvPr id="200" name="Rectangle 199"/>
          <p:cNvSpPr/>
          <p:nvPr/>
        </p:nvSpPr>
        <p:spPr>
          <a:xfrm>
            <a:off x="4550075" y="58326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ctrlME.bforward</a:t>
            </a:r>
            <a:endParaRPr lang="en-US" sz="900" dirty="0"/>
          </a:p>
        </p:txBody>
      </p:sp>
      <p:sp>
        <p:nvSpPr>
          <p:cNvPr id="203" name="Manual Operation 202"/>
          <p:cNvSpPr/>
          <p:nvPr/>
        </p:nvSpPr>
        <p:spPr>
          <a:xfrm rot="16200000">
            <a:off x="4529807" y="3318793"/>
            <a:ext cx="1578230" cy="274643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8011855" y="3277224"/>
            <a:ext cx="10184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MemData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4648200" y="2274332"/>
            <a:ext cx="42463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648200" y="4494212"/>
            <a:ext cx="42463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4691835" y="2655332"/>
            <a:ext cx="762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 flipH="1" flipV="1">
            <a:off x="4736329" y="4158500"/>
            <a:ext cx="67142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5071247" y="3822787"/>
            <a:ext cx="1103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5071247" y="3020710"/>
            <a:ext cx="1103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4648200" y="34290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Manual Operation 245"/>
          <p:cNvSpPr/>
          <p:nvPr/>
        </p:nvSpPr>
        <p:spPr>
          <a:xfrm rot="16200000">
            <a:off x="6584523" y="3290497"/>
            <a:ext cx="989012" cy="28965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50" name="Straight Arrow Connector 249"/>
          <p:cNvCxnSpPr>
            <a:stCxn id="246" idx="2"/>
            <a:endCxn id="204" idx="1"/>
          </p:cNvCxnSpPr>
          <p:nvPr/>
        </p:nvCxnSpPr>
        <p:spPr>
          <a:xfrm>
            <a:off x="7223858" y="3435326"/>
            <a:ext cx="787997" cy="3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5456244" y="3188732"/>
            <a:ext cx="14779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5400000">
            <a:off x="5551564" y="3506156"/>
            <a:ext cx="6316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6413455" y="3351212"/>
            <a:ext cx="5207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413455" y="3505200"/>
            <a:ext cx="5207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498925" y="3657600"/>
            <a:ext cx="4226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029200" y="32004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(7:0)</a:t>
            </a:r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040055" y="33833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(15:8)</a:t>
            </a:r>
            <a:endParaRPr lang="en-US" sz="900" dirty="0"/>
          </a:p>
        </p:txBody>
      </p:sp>
      <p:sp>
        <p:nvSpPr>
          <p:cNvPr id="265" name="Rectangle 264"/>
          <p:cNvSpPr/>
          <p:nvPr/>
        </p:nvSpPr>
        <p:spPr>
          <a:xfrm>
            <a:off x="5105400" y="35357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(23:16)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105400" y="367708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(31:24)</a:t>
            </a:r>
            <a:endParaRPr lang="en-US" sz="900" dirty="0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5866606" y="333105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867400" y="35036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867400" y="36560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867400" y="38084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6511580" y="3810000"/>
            <a:ext cx="4226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86" idx="1"/>
          </p:cNvCxnSpPr>
          <p:nvPr/>
        </p:nvCxnSpPr>
        <p:spPr>
          <a:xfrm>
            <a:off x="7585016" y="4245230"/>
            <a:ext cx="427446" cy="12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6194125" y="4136512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284" name="Manual Operation 283"/>
          <p:cNvSpPr/>
          <p:nvPr/>
        </p:nvSpPr>
        <p:spPr>
          <a:xfrm rot="16200000">
            <a:off x="1640029" y="2377280"/>
            <a:ext cx="914400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92" name="Straight Arrow Connector 291"/>
          <p:cNvCxnSpPr/>
          <p:nvPr/>
        </p:nvCxnSpPr>
        <p:spPr>
          <a:xfrm flipV="1">
            <a:off x="2234550" y="2363788"/>
            <a:ext cx="10420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>
            <a:off x="1663554" y="3368822"/>
            <a:ext cx="200848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endCxn id="119" idx="1"/>
          </p:cNvCxnSpPr>
          <p:nvPr/>
        </p:nvCxnSpPr>
        <p:spPr>
          <a:xfrm flipV="1">
            <a:off x="2667794" y="3421749"/>
            <a:ext cx="532606" cy="170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endCxn id="132" idx="1"/>
          </p:cNvCxnSpPr>
          <p:nvPr/>
        </p:nvCxnSpPr>
        <p:spPr>
          <a:xfrm flipV="1">
            <a:off x="2666206" y="4373062"/>
            <a:ext cx="5341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2133600" y="3274368"/>
            <a:ext cx="533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 &amp;</a:t>
            </a:r>
            <a:endParaRPr lang="en-US" sz="900" dirty="0"/>
          </a:p>
        </p:txBody>
      </p:sp>
      <p:cxnSp>
        <p:nvCxnSpPr>
          <p:cNvPr id="304" name="Straight Arrow Connector 303"/>
          <p:cNvCxnSpPr/>
          <p:nvPr/>
        </p:nvCxnSpPr>
        <p:spPr>
          <a:xfrm>
            <a:off x="1472550" y="2645896"/>
            <a:ext cx="48735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472550" y="2426732"/>
            <a:ext cx="48735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1219200" y="2191484"/>
            <a:ext cx="786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1472120" y="2436168"/>
            <a:ext cx="359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Rn</a:t>
            </a:r>
            <a:endParaRPr lang="en-US" sz="900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2818606" y="2529444"/>
            <a:ext cx="4579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H="1">
            <a:off x="1577974" y="3772457"/>
            <a:ext cx="248602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2820194" y="3602875"/>
            <a:ext cx="380206" cy="11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818606" y="4537924"/>
            <a:ext cx="3817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2163758" y="5015473"/>
            <a:ext cx="65484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1850510" y="4874568"/>
            <a:ext cx="359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Rd</a:t>
            </a:r>
            <a:endParaRPr lang="en-US" sz="900" dirty="0"/>
          </a:p>
        </p:txBody>
      </p:sp>
      <p:cxnSp>
        <p:nvCxnSpPr>
          <p:cNvPr id="325" name="Straight Arrow Connector 324"/>
          <p:cNvCxnSpPr/>
          <p:nvPr/>
        </p:nvCxnSpPr>
        <p:spPr>
          <a:xfrm rot="5400000" flipH="1" flipV="1">
            <a:off x="1999322" y="3030498"/>
            <a:ext cx="31646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929750" y="3189544"/>
            <a:ext cx="228600" cy="10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990600" y="3045768"/>
            <a:ext cx="9391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ctrlMe.addrsrc</a:t>
            </a:r>
            <a:endParaRPr lang="en-US" sz="900" dirty="0"/>
          </a:p>
        </p:txBody>
      </p:sp>
      <p:cxnSp>
        <p:nvCxnSpPr>
          <p:cNvPr id="335" name="Straight Arrow Connector 334"/>
          <p:cNvCxnSpPr/>
          <p:nvPr/>
        </p:nvCxnSpPr>
        <p:spPr>
          <a:xfrm rot="5400000">
            <a:off x="5087581" y="2608619"/>
            <a:ext cx="3420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rot="5400000">
            <a:off x="5239981" y="2723793"/>
            <a:ext cx="3420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410200" y="2553574"/>
            <a:ext cx="4564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5029200" y="2179208"/>
            <a:ext cx="7622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ME_io_en</a:t>
            </a:r>
            <a:endParaRPr lang="en-US" sz="900" dirty="0"/>
          </a:p>
        </p:txBody>
      </p:sp>
      <p:sp>
        <p:nvSpPr>
          <p:cNvPr id="342" name="Rectangle 341"/>
          <p:cNvSpPr/>
          <p:nvPr/>
        </p:nvSpPr>
        <p:spPr>
          <a:xfrm>
            <a:off x="5690250" y="2436168"/>
            <a:ext cx="9391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ME_rom_en</a:t>
            </a:r>
            <a:endParaRPr lang="en-US" sz="900" dirty="0"/>
          </a:p>
        </p:txBody>
      </p:sp>
      <p:cxnSp>
        <p:nvCxnSpPr>
          <p:cNvPr id="344" name="Straight Arrow Connector 343"/>
          <p:cNvCxnSpPr/>
          <p:nvPr/>
        </p:nvCxnSpPr>
        <p:spPr>
          <a:xfrm rot="16200000" flipH="1">
            <a:off x="6705568" y="2655364"/>
            <a:ext cx="610459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7141083" y="251236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ctrlMe.ctrl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1752600" y="1978968"/>
            <a:ext cx="1548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ME_spm_addrB_Mux</a:t>
            </a:r>
            <a:endParaRPr lang="en-US" sz="900" dirty="0"/>
          </a:p>
        </p:txBody>
      </p:sp>
      <p:sp>
        <p:nvSpPr>
          <p:cNvPr id="349" name="Rectangle 348"/>
          <p:cNvSpPr/>
          <p:nvPr/>
        </p:nvSpPr>
        <p:spPr>
          <a:xfrm>
            <a:off x="6248400" y="2131368"/>
            <a:ext cx="1548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ME_spm_addrB_Mux(1:0)</a:t>
            </a:r>
            <a:endParaRPr lang="en-US" sz="900" dirty="0"/>
          </a:p>
        </p:txBody>
      </p:sp>
      <p:cxnSp>
        <p:nvCxnSpPr>
          <p:cNvPr id="354" name="Straight Arrow Connector 353"/>
          <p:cNvCxnSpPr/>
          <p:nvPr/>
        </p:nvCxnSpPr>
        <p:spPr>
          <a:xfrm rot="16200000" flipH="1">
            <a:off x="6962511" y="2847774"/>
            <a:ext cx="401373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flipV="1">
            <a:off x="7172063" y="2666999"/>
            <a:ext cx="21933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8282362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361" name="Rectangle 360"/>
          <p:cNvSpPr/>
          <p:nvPr/>
        </p:nvSpPr>
        <p:spPr>
          <a:xfrm>
            <a:off x="8282362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143000" y="3799260"/>
            <a:ext cx="152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the pre-index or post-indexed address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rot="16200000" flipV="1">
            <a:off x="1629448" y="3397213"/>
            <a:ext cx="803665" cy="50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961524" y="4841260"/>
            <a:ext cx="249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the memory to access based upon address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97875" y="4017158"/>
            <a:ext cx="1670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Pass back </a:t>
            </a:r>
            <a:r>
              <a:rPr lang="en-US" sz="1400" dirty="0" err="1" smtClean="0"/>
              <a:t>ALUresult</a:t>
            </a:r>
            <a:r>
              <a:rPr lang="en-US" sz="1400" dirty="0" smtClean="0"/>
              <a:t> to store back to index register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219200" y="5058293"/>
            <a:ext cx="1447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it’s a store, then pass in rd to store in memory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296480" y="5572780"/>
            <a:ext cx="249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back the </a:t>
            </a:r>
            <a:r>
              <a:rPr lang="en-US" sz="1400" dirty="0" err="1" smtClean="0"/>
              <a:t>lsMult</a:t>
            </a:r>
            <a:r>
              <a:rPr lang="en-US" sz="1400" dirty="0" smtClean="0"/>
              <a:t>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Write Back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92766" y="2055813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228600" y="1676401"/>
            <a:ext cx="1036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MEtoWB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7539" y="2274333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83739" y="2057401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09557" y="2502933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0584" y="2983469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40062" y="4172636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39455" y="3353425"/>
            <a:ext cx="10184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MemData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038600" y="2521297"/>
            <a:ext cx="1066800" cy="2126903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33762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433762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23" name="Manual Operation 122"/>
          <p:cNvSpPr/>
          <p:nvPr/>
        </p:nvSpPr>
        <p:spPr>
          <a:xfrm rot="16200000">
            <a:off x="2453479" y="4206080"/>
            <a:ext cx="914400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3048000" y="4343400"/>
            <a:ext cx="990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057400" y="4174224"/>
            <a:ext cx="71595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438400" y="457041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276600" y="3883968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145" name="Rectangle 144"/>
          <p:cNvSpPr/>
          <p:nvPr/>
        </p:nvSpPr>
        <p:spPr>
          <a:xfrm>
            <a:off x="1327965" y="4027536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MemData</a:t>
            </a:r>
            <a:endParaRPr lang="en-US" sz="900" dirty="0"/>
          </a:p>
        </p:txBody>
      </p:sp>
      <p:sp>
        <p:nvSpPr>
          <p:cNvPr id="146" name="Rectangle 145"/>
          <p:cNvSpPr/>
          <p:nvPr/>
        </p:nvSpPr>
        <p:spPr>
          <a:xfrm>
            <a:off x="1828800" y="4417368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</a:t>
            </a:r>
            <a:endParaRPr lang="en-US" sz="900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3505200" y="41148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 flipV="1">
            <a:off x="2135981" y="2536346"/>
            <a:ext cx="377033" cy="24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2288259" y="2746253"/>
            <a:ext cx="44950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 flipV="1">
            <a:off x="1893332" y="3551803"/>
            <a:ext cx="1240153" cy="2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914400" y="2427544"/>
            <a:ext cx="1222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Forward path </a:t>
            </a:r>
            <a:endParaRPr lang="en-US" sz="1000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3505200" y="31242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505200" y="29718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5400000" flipH="1" flipV="1">
            <a:off x="2716749" y="490325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057400" y="5029200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ctrlWb.wb_sel2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2264290" y="2830256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ctrlWb.wb_addr1</a:t>
            </a:r>
            <a:endParaRPr lang="en-US" sz="900" dirty="0"/>
          </a:p>
        </p:txBody>
      </p:sp>
      <p:sp>
        <p:nvSpPr>
          <p:cNvPr id="201" name="Rectangle 200"/>
          <p:cNvSpPr/>
          <p:nvPr/>
        </p:nvSpPr>
        <p:spPr>
          <a:xfrm>
            <a:off x="2275145" y="2982656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ctrlWb.wb_addr2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570545" y="4800601"/>
            <a:ext cx="249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back to register if it’s a load. We write back the index register on the last iteration of load/store.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0" y="1979612"/>
            <a:ext cx="1143000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315"/>
          <p:cNvSpPr txBox="1">
            <a:spLocks noChangeArrowheads="1"/>
          </p:cNvSpPr>
          <p:nvPr/>
        </p:nvSpPr>
        <p:spPr bwMode="auto">
          <a:xfrm>
            <a:off x="7658100" y="1524000"/>
            <a:ext cx="81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Calibri" charset="0"/>
              </a:rPr>
              <a:t>IFtoDE</a:t>
            </a:r>
            <a:endParaRPr lang="en-US" b="1" dirty="0">
              <a:latin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1676400"/>
            <a:ext cx="1905000" cy="1622424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BootROM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3505200"/>
            <a:ext cx="1981200" cy="1676400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Scratchpad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38124" y="2329934"/>
            <a:ext cx="5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11" name="Manual Operation 10"/>
          <p:cNvSpPr/>
          <p:nvPr/>
        </p:nvSpPr>
        <p:spPr>
          <a:xfrm rot="16200000">
            <a:off x="5617885" y="2611715"/>
            <a:ext cx="1261031" cy="304802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Manual Operation 11"/>
          <p:cNvSpPr/>
          <p:nvPr/>
        </p:nvSpPr>
        <p:spPr>
          <a:xfrm rot="16200000">
            <a:off x="2097603" y="4129881"/>
            <a:ext cx="1261031" cy="427037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Arrow Connector 13"/>
          <p:cNvCxnSpPr/>
          <p:nvPr/>
        </p:nvCxnSpPr>
        <p:spPr>
          <a:xfrm>
            <a:off x="1524000" y="4724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808830" y="2826544"/>
            <a:ext cx="96837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15988" y="4191000"/>
            <a:ext cx="15994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41637" y="4343400"/>
            <a:ext cx="63976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438400" y="3581400"/>
            <a:ext cx="152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99606" y="2819400"/>
            <a:ext cx="3817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86400" y="2513012"/>
            <a:ext cx="6095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3"/>
          </p:cNvCxnSpPr>
          <p:nvPr/>
        </p:nvCxnSpPr>
        <p:spPr>
          <a:xfrm>
            <a:off x="5562600" y="43434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5143103" y="3696891"/>
            <a:ext cx="12961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1994" y="3050382"/>
            <a:ext cx="3040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00802" y="2513012"/>
            <a:ext cx="11429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14600" y="5486400"/>
            <a:ext cx="502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848600" y="5269468"/>
            <a:ext cx="428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6211096" y="5677694"/>
            <a:ext cx="379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401596" y="5867400"/>
            <a:ext cx="114220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848600" y="5650468"/>
            <a:ext cx="428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rot="16200000" flipH="1">
            <a:off x="6210699" y="6057503"/>
            <a:ext cx="3802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00008" y="6248400"/>
            <a:ext cx="11437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696200" y="5955268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rot="10800000">
            <a:off x="914400" y="5486400"/>
            <a:ext cx="160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-656431" y="3914775"/>
            <a:ext cx="314325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96945" y="1501776"/>
            <a:ext cx="1447800" cy="185102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1616273"/>
            <a:ext cx="153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Thread States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>
          <a:xfrm>
            <a:off x="1149716" y="1828800"/>
            <a:ext cx="374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/>
              <a:t>pc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1149716" y="2283023"/>
            <a:ext cx="374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/>
              <a:t>tid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033432" y="2530673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err="1" smtClean="0"/>
              <a:t>lsMult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1410494" y="3467894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523206" y="3581400"/>
            <a:ext cx="120570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2" idx="3"/>
          </p:cNvCxnSpPr>
          <p:nvPr/>
        </p:nvCxnSpPr>
        <p:spPr>
          <a:xfrm rot="5400000">
            <a:off x="2600119" y="3710986"/>
            <a:ext cx="2560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14400" y="2816423"/>
            <a:ext cx="942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err="1" smtClean="0"/>
              <a:t>bForward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2375858" y="3350568"/>
            <a:ext cx="6721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dirty="0" err="1" smtClean="0"/>
              <a:t>bForward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2188870" y="3944779"/>
            <a:ext cx="325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dirty="0" smtClean="0"/>
              <a:t>pc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1292225" y="4478179"/>
            <a:ext cx="1222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Forward path 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endCxn id="11" idx="3"/>
          </p:cNvCxnSpPr>
          <p:nvPr/>
        </p:nvCxnSpPr>
        <p:spPr>
          <a:xfrm rot="16200000" flipH="1">
            <a:off x="6080573" y="2091876"/>
            <a:ext cx="3356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562600" y="1674168"/>
            <a:ext cx="19570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pc( 31 downto 16) != X”FFFE”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1069285" y="2057400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err="1" smtClean="0"/>
              <a:t>cpsr</a:t>
            </a:r>
            <a:endParaRPr lang="en-US" sz="1400" dirty="0"/>
          </a:p>
        </p:txBody>
      </p:sp>
      <p:cxnSp>
        <p:nvCxnSpPr>
          <p:cNvPr id="89" name="Straight Connector 88"/>
          <p:cNvCxnSpPr/>
          <p:nvPr/>
        </p:nvCxnSpPr>
        <p:spPr>
          <a:xfrm rot="5400000" flipH="1" flipV="1">
            <a:off x="6248402" y="5333206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400008" y="5181600"/>
            <a:ext cx="11437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772400" y="4953000"/>
            <a:ext cx="62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cpsr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Decode Stage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0" y="3427413"/>
            <a:ext cx="1066800" cy="1525588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Register File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04800" y="1524000"/>
            <a:ext cx="787445" cy="4876799"/>
            <a:chOff x="234224" y="1524000"/>
            <a:chExt cx="1289776" cy="4876799"/>
          </a:xfrm>
        </p:grpSpPr>
        <p:sp>
          <p:nvSpPr>
            <p:cNvPr id="4" name="Rectangle 3"/>
            <p:cNvSpPr/>
            <p:nvPr/>
          </p:nvSpPr>
          <p:spPr>
            <a:xfrm>
              <a:off x="381000" y="1979612"/>
              <a:ext cx="1143000" cy="4421187"/>
            </a:xfrm>
            <a:prstGeom prst="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315"/>
            <p:cNvSpPr txBox="1">
              <a:spLocks noChangeArrowheads="1"/>
            </p:cNvSpPr>
            <p:nvPr/>
          </p:nvSpPr>
          <p:spPr bwMode="auto">
            <a:xfrm>
              <a:off x="234224" y="1524000"/>
              <a:ext cx="8121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latin typeface="Calibri" charset="0"/>
                </a:rPr>
                <a:t>IFtoDE</a:t>
              </a:r>
              <a:endParaRPr lang="en-US" b="1" dirty="0">
                <a:latin typeface="Calibri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844" y="2329934"/>
              <a:ext cx="5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inst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8654" y="5802868"/>
              <a:ext cx="4284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8654" y="2057400"/>
              <a:ext cx="4284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tid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448" y="2895600"/>
              <a:ext cx="7874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lsMult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87149" y="2590800"/>
              <a:ext cx="620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cpsr</a:t>
              </a:r>
              <a:endParaRPr lang="en-US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77200" y="1524000"/>
            <a:ext cx="880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DEtoEX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362200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281946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20574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80181" y="2831068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590800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1905000" y="2360612"/>
            <a:ext cx="2133600" cy="1906588"/>
            <a:chOff x="1905000" y="2055812"/>
            <a:chExt cx="2133600" cy="1906588"/>
          </a:xfrm>
        </p:grpSpPr>
        <p:sp>
          <p:nvSpPr>
            <p:cNvPr id="66" name="Cloud 65"/>
            <p:cNvSpPr/>
            <p:nvPr/>
          </p:nvSpPr>
          <p:spPr>
            <a:xfrm>
              <a:off x="1905000" y="2055812"/>
              <a:ext cx="2133600" cy="190658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81262" y="2785646"/>
              <a:ext cx="18049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Controller</a:t>
              </a:r>
              <a:endParaRPr 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362200" y="5243217"/>
            <a:ext cx="2422441" cy="1538583"/>
            <a:chOff x="2933700" y="4648200"/>
            <a:chExt cx="2422441" cy="1538583"/>
          </a:xfrm>
        </p:grpSpPr>
        <p:sp>
          <p:nvSpPr>
            <p:cNvPr id="68" name="Plus 67"/>
            <p:cNvSpPr/>
            <p:nvPr/>
          </p:nvSpPr>
          <p:spPr>
            <a:xfrm>
              <a:off x="2933700" y="4648200"/>
              <a:ext cx="1629088" cy="1538583"/>
            </a:xfrm>
            <a:prstGeom prst="mathPlus">
              <a:avLst/>
            </a:pr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TextBox 70"/>
            <p:cNvSpPr txBox="1"/>
            <p:nvPr/>
          </p:nvSpPr>
          <p:spPr>
            <a:xfrm>
              <a:off x="3352800" y="5257800"/>
              <a:ext cx="2003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PC Adder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8281946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092245" y="6019800"/>
            <a:ext cx="1422355" cy="11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775352" y="6012509"/>
            <a:ext cx="4252845" cy="7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7362780" y="6142785"/>
            <a:ext cx="20964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466806" y="6246812"/>
            <a:ext cx="5613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092245" y="2590800"/>
            <a:ext cx="126995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092245" y="3049588"/>
            <a:ext cx="81275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92245" y="2819400"/>
            <a:ext cx="989017" cy="11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3991288" y="3049588"/>
            <a:ext cx="403690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775352" y="3657600"/>
            <a:ext cx="15586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6" idx="0"/>
          </p:cNvCxnSpPr>
          <p:nvPr/>
        </p:nvCxnSpPr>
        <p:spPr>
          <a:xfrm rot="10800000">
            <a:off x="4036822" y="3313906"/>
            <a:ext cx="3353784" cy="6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390606" y="3320232"/>
            <a:ext cx="6375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8203739" y="31358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ctrlEx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163839" y="3385368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152984" y="3669268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rot="5400000">
            <a:off x="6952853" y="3600052"/>
            <a:ext cx="57229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7238206" y="3581400"/>
            <a:ext cx="8269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7239000" y="3884612"/>
            <a:ext cx="8269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8077200" y="4050268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regdval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77200" y="4343400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regeval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77200" y="4964668"/>
            <a:ext cx="92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regcval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7239000" y="5180012"/>
            <a:ext cx="8269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Manual Operation 150"/>
          <p:cNvSpPr/>
          <p:nvPr/>
        </p:nvSpPr>
        <p:spPr>
          <a:xfrm rot="16200000">
            <a:off x="6728621" y="5082381"/>
            <a:ext cx="990599" cy="27463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2" name="Straight Arrow Connector 161"/>
          <p:cNvCxnSpPr/>
          <p:nvPr/>
        </p:nvCxnSpPr>
        <p:spPr>
          <a:xfrm>
            <a:off x="6400800" y="4268788"/>
            <a:ext cx="16651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6400800" y="4572000"/>
            <a:ext cx="16651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400800" y="4724400"/>
            <a:ext cx="533400" cy="3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6813669" y="4846519"/>
            <a:ext cx="23947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6932612" y="4964668"/>
            <a:ext cx="1539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3358634" y="4501634"/>
            <a:ext cx="166473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190206" y="5334794"/>
            <a:ext cx="28963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5105400" y="5103168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lsMult.currentAddr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3352800" y="3426768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 &amp; reg_addr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2786835" y="3111112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 signals</a:t>
            </a:r>
            <a:endParaRPr lang="en-US" sz="900" dirty="0"/>
          </a:p>
        </p:txBody>
      </p:sp>
      <p:sp>
        <p:nvSpPr>
          <p:cNvPr id="67" name="Rectangle 66"/>
          <p:cNvSpPr/>
          <p:nvPr/>
        </p:nvSpPr>
        <p:spPr>
          <a:xfrm>
            <a:off x="2438400" y="5995856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PC4, PC8</a:t>
            </a:r>
            <a:endParaRPr lang="en-US" sz="900" dirty="0"/>
          </a:p>
        </p:txBody>
      </p:sp>
      <p:sp>
        <p:nvSpPr>
          <p:cNvPr id="69" name="Rectangle 68"/>
          <p:cNvSpPr/>
          <p:nvPr/>
        </p:nvSpPr>
        <p:spPr>
          <a:xfrm>
            <a:off x="4953000" y="4036368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 out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4953000" y="4341168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 out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942145" y="4691624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 out</a:t>
            </a:r>
            <a:endParaRPr lang="en-US" sz="9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4189412" y="5854405"/>
            <a:ext cx="3048794" cy="12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51" idx="1"/>
          </p:cNvCxnSpPr>
          <p:nvPr/>
        </p:nvCxnSpPr>
        <p:spPr>
          <a:xfrm rot="16200000" flipV="1">
            <a:off x="7112626" y="5727236"/>
            <a:ext cx="238465" cy="15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029200" y="5636568"/>
            <a:ext cx="198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addr1ValMux</a:t>
            </a:r>
            <a:endParaRPr lang="en-US" sz="900" dirty="0"/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3923903" y="5600303"/>
            <a:ext cx="5326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441310" y="3644720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(3 read ports)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Execute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77200" y="1524000"/>
            <a:ext cx="935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EXtoME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281946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80181" y="26670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281946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8163839" y="2883932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152984" y="3112532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3019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7792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29799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03992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28034" y="26670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29810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29799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00837" y="37454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ctrlEx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1692" y="2895600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0837" y="3124200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5053" y="4267200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regdval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5053" y="4507468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regeval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25053" y="3974068"/>
            <a:ext cx="92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regcval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TextBox 315"/>
          <p:cNvSpPr txBox="1">
            <a:spLocks noChangeArrowheads="1"/>
          </p:cNvSpPr>
          <p:nvPr/>
        </p:nvSpPr>
        <p:spPr bwMode="auto">
          <a:xfrm>
            <a:off x="152400" y="1600200"/>
            <a:ext cx="880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DEtoEX</a:t>
            </a:r>
            <a:endParaRPr lang="en-US" b="1" dirty="0">
              <a:latin typeface="Calibri" charset="0"/>
            </a:endParaRPr>
          </a:p>
        </p:txBody>
      </p:sp>
      <p:sp>
        <p:nvSpPr>
          <p:cNvPr id="98" name="Chevron 97"/>
          <p:cNvSpPr/>
          <p:nvPr/>
        </p:nvSpPr>
        <p:spPr>
          <a:xfrm>
            <a:off x="6340475" y="3222625"/>
            <a:ext cx="822325" cy="1219200"/>
          </a:xfrm>
          <a:prstGeom prst="chevron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Left-Right Arrow Callout 98"/>
          <p:cNvSpPr/>
          <p:nvPr/>
        </p:nvSpPr>
        <p:spPr>
          <a:xfrm>
            <a:off x="1905000" y="3888432"/>
            <a:ext cx="990600" cy="682110"/>
          </a:xfrm>
          <a:prstGeom prst="leftRightArrowCallou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Manual Operation 100"/>
          <p:cNvSpPr/>
          <p:nvPr/>
        </p:nvSpPr>
        <p:spPr>
          <a:xfrm rot="16200000">
            <a:off x="4235173" y="4874934"/>
            <a:ext cx="2015093" cy="27463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Manual Operation 101"/>
          <p:cNvSpPr/>
          <p:nvPr/>
        </p:nvSpPr>
        <p:spPr>
          <a:xfrm rot="16200000">
            <a:off x="4734459" y="2676247"/>
            <a:ext cx="1055132" cy="27463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973763" y="4441825"/>
            <a:ext cx="3508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973763" y="3222625"/>
            <a:ext cx="350837" cy="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9" idx="3"/>
          </p:cNvCxnSpPr>
          <p:nvPr/>
        </p:nvCxnSpPr>
        <p:spPr>
          <a:xfrm>
            <a:off x="2895600" y="4229487"/>
            <a:ext cx="2209801" cy="22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109693" y="411703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Shifter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687874" y="3674545"/>
            <a:ext cx="4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ALU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5400000" flipH="1" flipV="1">
            <a:off x="5756514" y="3013313"/>
            <a:ext cx="4344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5682715" y="4732079"/>
            <a:ext cx="58209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01" idx="2"/>
          </p:cNvCxnSpPr>
          <p:nvPr/>
        </p:nvCxnSpPr>
        <p:spPr>
          <a:xfrm rot="10800000">
            <a:off x="5380040" y="5012253"/>
            <a:ext cx="59451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 flipV="1">
            <a:off x="5378449" y="2788363"/>
            <a:ext cx="594520" cy="15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524000" y="406318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143000" y="384256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regdval</a:t>
            </a:r>
            <a:endParaRPr lang="en-US" sz="9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1524000" y="434404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143000" y="4123424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</a:t>
            </a:r>
            <a:endParaRPr lang="en-US" sz="900" dirty="0"/>
          </a:p>
        </p:txBody>
      </p:sp>
      <p:cxnSp>
        <p:nvCxnSpPr>
          <p:cNvPr id="145" name="Straight Arrow Connector 144"/>
          <p:cNvCxnSpPr/>
          <p:nvPr/>
        </p:nvCxnSpPr>
        <p:spPr>
          <a:xfrm rot="5400000">
            <a:off x="2350389" y="3713365"/>
            <a:ext cx="3268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5400000">
            <a:off x="2123377" y="3713365"/>
            <a:ext cx="3268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643405" y="33528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</a:t>
            </a:r>
            <a:endParaRPr lang="en-US" sz="900" dirty="0"/>
          </a:p>
        </p:txBody>
      </p:sp>
      <p:sp>
        <p:nvSpPr>
          <p:cNvPr id="157" name="Rectangle 156"/>
          <p:cNvSpPr/>
          <p:nvPr/>
        </p:nvSpPr>
        <p:spPr>
          <a:xfrm>
            <a:off x="1894360" y="336588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inst</a:t>
            </a:r>
            <a:endParaRPr lang="en-US" sz="900" dirty="0"/>
          </a:p>
        </p:txBody>
      </p:sp>
      <p:sp>
        <p:nvSpPr>
          <p:cNvPr id="159" name="Rectangle 158"/>
          <p:cNvSpPr/>
          <p:nvPr/>
        </p:nvSpPr>
        <p:spPr>
          <a:xfrm>
            <a:off x="2340490" y="401688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shifter_to_ALU</a:t>
            </a:r>
            <a:endParaRPr lang="en-US" sz="900" dirty="0"/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4038600" y="2513012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038600" y="3048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200400" y="23622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regcval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3200400" y="28956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pc8</a:t>
            </a:r>
            <a:endParaRPr lang="en-US" sz="900" dirty="0"/>
          </a:p>
        </p:txBody>
      </p:sp>
      <p:cxnSp>
        <p:nvCxnSpPr>
          <p:cNvPr id="175" name="Straight Arrow Connector 174"/>
          <p:cNvCxnSpPr/>
          <p:nvPr/>
        </p:nvCxnSpPr>
        <p:spPr>
          <a:xfrm rot="5400000">
            <a:off x="5154075" y="2247616"/>
            <a:ext cx="293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572000" y="19050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ctrlEx.op1_sel</a:t>
            </a:r>
            <a:endParaRPr lang="en-US" sz="900" dirty="0"/>
          </a:p>
        </p:txBody>
      </p:sp>
      <p:sp>
        <p:nvSpPr>
          <p:cNvPr id="177" name="Rectangle 176"/>
          <p:cNvSpPr/>
          <p:nvPr/>
        </p:nvSpPr>
        <p:spPr>
          <a:xfrm>
            <a:off x="4572000" y="34290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ctrlEx.op2_sel</a:t>
            </a:r>
            <a:endParaRPr lang="en-US" sz="900" dirty="0"/>
          </a:p>
        </p:txBody>
      </p:sp>
      <p:cxnSp>
        <p:nvCxnSpPr>
          <p:cNvPr id="181" name="Straight Arrow Connector 180"/>
          <p:cNvCxnSpPr/>
          <p:nvPr/>
        </p:nvCxnSpPr>
        <p:spPr>
          <a:xfrm rot="16200000" flipH="1">
            <a:off x="5012286" y="3945162"/>
            <a:ext cx="57671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267200" y="457054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625250" y="558208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simm24</a:t>
            </a:r>
            <a:endParaRPr lang="en-US" sz="900" dirty="0"/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4267200" y="495141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3657815" y="510316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imm12</a:t>
            </a:r>
            <a:endParaRPr lang="en-US" sz="900" dirty="0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4237040" y="533241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830255" y="48420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pc8</a:t>
            </a:r>
            <a:endParaRPr lang="en-US" sz="900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4267200" y="5791200"/>
            <a:ext cx="8273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851965" y="4471856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X”00000004”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1926710" y="5660512"/>
            <a:ext cx="23728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sign_extend( inst(23:0) ) &amp; “00”</a:t>
            </a:r>
            <a:endParaRPr lang="en-US" sz="900" dirty="0"/>
          </a:p>
        </p:txBody>
      </p:sp>
      <p:sp>
        <p:nvSpPr>
          <p:cNvPr id="201" name="Rectangle 200"/>
          <p:cNvSpPr/>
          <p:nvPr/>
        </p:nvSpPr>
        <p:spPr>
          <a:xfrm>
            <a:off x="1905000" y="5181600"/>
            <a:ext cx="23728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32bit_extend( inst(11:0) )</a:t>
            </a:r>
            <a:endParaRPr lang="en-US" sz="900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7184725" y="3842568"/>
            <a:ext cx="8804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7321422" y="3975658"/>
            <a:ext cx="29394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7467600" y="4113212"/>
            <a:ext cx="5975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5061980" y="2566856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alu_op1_mux</a:t>
            </a:r>
            <a:endParaRPr lang="en-US" sz="900" dirty="0"/>
          </a:p>
        </p:txBody>
      </p:sp>
      <p:sp>
        <p:nvSpPr>
          <p:cNvPr id="214" name="Rectangle 213"/>
          <p:cNvSpPr/>
          <p:nvPr/>
        </p:nvSpPr>
        <p:spPr>
          <a:xfrm>
            <a:off x="5062410" y="4996424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alu_op2_mux</a:t>
            </a:r>
            <a:endParaRPr lang="en-US" sz="900" dirty="0"/>
          </a:p>
        </p:txBody>
      </p:sp>
      <p:sp>
        <p:nvSpPr>
          <p:cNvPr id="215" name="Rectangle 214"/>
          <p:cNvSpPr/>
          <p:nvPr/>
        </p:nvSpPr>
        <p:spPr>
          <a:xfrm>
            <a:off x="8022710" y="3604736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ALUresult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153400" y="3907912"/>
            <a:ext cx="8153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newCC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8305800" y="5544235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Rn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8305800" y="45720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</a:rPr>
              <a:t>Rd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7467600" y="5713412"/>
            <a:ext cx="55511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6672820" y="558228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regcval</a:t>
            </a:r>
            <a:endParaRPr lang="en-US" sz="900" dirty="0"/>
          </a:p>
        </p:txBody>
      </p:sp>
      <p:sp>
        <p:nvSpPr>
          <p:cNvPr id="223" name="Manual Operation 222"/>
          <p:cNvSpPr/>
          <p:nvPr/>
        </p:nvSpPr>
        <p:spPr>
          <a:xfrm rot="16200000">
            <a:off x="7264941" y="4622262"/>
            <a:ext cx="679964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26" name="Straight Arrow Connector 225"/>
          <p:cNvCxnSpPr>
            <a:stCxn id="223" idx="2"/>
          </p:cNvCxnSpPr>
          <p:nvPr/>
        </p:nvCxnSpPr>
        <p:spPr>
          <a:xfrm>
            <a:off x="7742244" y="4759583"/>
            <a:ext cx="3229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7184725" y="4570542"/>
            <a:ext cx="2828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6422510" y="4430456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</a:t>
            </a:r>
            <a:endParaRPr lang="en-US" sz="900" dirty="0"/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7163015" y="4938454"/>
            <a:ext cx="2828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096000" y="4648200"/>
            <a:ext cx="1110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</a:t>
            </a:r>
          </a:p>
          <a:p>
            <a:pPr algn="r"/>
            <a:endParaRPr lang="en-US" sz="900" dirty="0"/>
          </a:p>
        </p:txBody>
      </p:sp>
      <p:cxnSp>
        <p:nvCxnSpPr>
          <p:cNvPr id="241" name="Straight Arrow Connector 240"/>
          <p:cNvCxnSpPr/>
          <p:nvPr/>
        </p:nvCxnSpPr>
        <p:spPr>
          <a:xfrm rot="5400000" flipH="1" flipV="1">
            <a:off x="7448249" y="5218177"/>
            <a:ext cx="388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10800000">
            <a:off x="7162800" y="5413227"/>
            <a:ext cx="4789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6357165" y="5279512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ctrlMe.ctrl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Memory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01000" y="1600200"/>
            <a:ext cx="1036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MEtoWB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8152984" y="2907268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0522" y="20558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315"/>
          <p:cNvSpPr txBox="1">
            <a:spLocks noChangeArrowheads="1"/>
          </p:cNvSpPr>
          <p:nvPr/>
        </p:nvSpPr>
        <p:spPr bwMode="auto">
          <a:xfrm>
            <a:off x="152400" y="1688068"/>
            <a:ext cx="935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EXtoME</a:t>
            </a:r>
            <a:endParaRPr lang="en-US" b="1" dirty="0">
              <a:latin typeface="Calibri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5295" y="22743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87302" y="58674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61495" y="20574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85537" y="27432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87313" y="25029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87302" y="61076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269195" y="2960132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8340" y="3188732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8066" y="3715435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8756" y="3984112"/>
            <a:ext cx="8153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newCC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1156" y="42672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Rn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1156" y="44958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</a:rPr>
              <a:t>Rd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276600" y="2017323"/>
            <a:ext cx="1371600" cy="750332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BootROM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3200400" y="3020710"/>
            <a:ext cx="1447800" cy="80207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Scratchpad Memory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6324600" y="4919108"/>
            <a:ext cx="1622118" cy="1557892"/>
            <a:chOff x="596945" y="1501776"/>
            <a:chExt cx="1622118" cy="1851024"/>
          </a:xfrm>
        </p:grpSpPr>
        <p:sp>
          <p:nvSpPr>
            <p:cNvPr id="120" name="Rounded Rectangle 119"/>
            <p:cNvSpPr/>
            <p:nvPr/>
          </p:nvSpPr>
          <p:spPr>
            <a:xfrm>
              <a:off x="596945" y="1501776"/>
              <a:ext cx="1447800" cy="185102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5800" y="1616273"/>
              <a:ext cx="1533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Thread States</a:t>
              </a:r>
              <a:endParaRPr lang="en-US" sz="1400" b="1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49716" y="2809574"/>
              <a:ext cx="374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/>
                <a:t>pc</a:t>
              </a:r>
              <a:endParaRPr lang="en-US" sz="14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49716" y="2039282"/>
              <a:ext cx="374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/>
                <a:t>tid</a:t>
              </a:r>
              <a:endParaRPr lang="en-US" sz="14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33432" y="2286932"/>
              <a:ext cx="6591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lsMult</a:t>
              </a:r>
              <a:endParaRPr lang="en-US" sz="14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14400" y="2572682"/>
              <a:ext cx="9429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bForward</a:t>
              </a:r>
              <a:endParaRPr lang="en-US" sz="14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69285" y="1813658"/>
              <a:ext cx="5309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cpsr</a:t>
              </a:r>
              <a:endParaRPr lang="en-US" sz="1400" dirty="0"/>
            </a:p>
          </p:txBody>
        </p:sp>
      </p:grpSp>
      <p:sp>
        <p:nvSpPr>
          <p:cNvPr id="132" name="Rounded Rectangle 131"/>
          <p:cNvSpPr/>
          <p:nvPr/>
        </p:nvSpPr>
        <p:spPr>
          <a:xfrm>
            <a:off x="3200400" y="4021723"/>
            <a:ext cx="1447800" cy="70267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I/O Interface</a:t>
            </a:r>
            <a:endParaRPr lang="en-US" dirty="0"/>
          </a:p>
        </p:txBody>
      </p:sp>
      <p:sp>
        <p:nvSpPr>
          <p:cNvPr id="133" name="Manual Operation 132"/>
          <p:cNvSpPr/>
          <p:nvPr/>
        </p:nvSpPr>
        <p:spPr>
          <a:xfrm rot="16200000">
            <a:off x="4595532" y="6075897"/>
            <a:ext cx="679964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8" name="Straight Arrow Connector 137"/>
          <p:cNvCxnSpPr>
            <a:stCxn id="133" idx="2"/>
          </p:cNvCxnSpPr>
          <p:nvPr/>
        </p:nvCxnSpPr>
        <p:spPr>
          <a:xfrm>
            <a:off x="5072835" y="6213218"/>
            <a:ext cx="1251765" cy="11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452380" y="6114298"/>
            <a:ext cx="334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43932" y="6399212"/>
            <a:ext cx="334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058855" y="59850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3048000" y="62789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 rot="5400000" flipH="1" flipV="1">
            <a:off x="4839494" y="6579651"/>
            <a:ext cx="2286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506655" y="6694746"/>
            <a:ext cx="44634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091635" y="655096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ctrlME.wb_pc_sel</a:t>
            </a:r>
            <a:endParaRPr lang="en-US" sz="900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901554" y="5371493"/>
            <a:ext cx="423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899965" y="5579925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5867400" y="5789612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5867400" y="6018212"/>
            <a:ext cx="4246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012462" y="4096435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495800" y="52578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newCC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4517510" y="5462456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</a:t>
            </a:r>
            <a:endParaRPr lang="en-US" sz="900" dirty="0"/>
          </a:p>
        </p:txBody>
      </p:sp>
      <p:sp>
        <p:nvSpPr>
          <p:cNvPr id="199" name="Rectangle 198"/>
          <p:cNvSpPr/>
          <p:nvPr/>
        </p:nvSpPr>
        <p:spPr>
          <a:xfrm>
            <a:off x="4484730" y="56693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lsMult</a:t>
            </a:r>
            <a:endParaRPr lang="en-US" sz="900" dirty="0"/>
          </a:p>
        </p:txBody>
      </p:sp>
      <p:sp>
        <p:nvSpPr>
          <p:cNvPr id="200" name="Rectangle 199"/>
          <p:cNvSpPr/>
          <p:nvPr/>
        </p:nvSpPr>
        <p:spPr>
          <a:xfrm>
            <a:off x="4550075" y="58326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ctrlME.bforward</a:t>
            </a:r>
            <a:endParaRPr lang="en-US" sz="900" dirty="0"/>
          </a:p>
        </p:txBody>
      </p:sp>
      <p:sp>
        <p:nvSpPr>
          <p:cNvPr id="203" name="Manual Operation 202"/>
          <p:cNvSpPr/>
          <p:nvPr/>
        </p:nvSpPr>
        <p:spPr>
          <a:xfrm rot="16200000">
            <a:off x="4529807" y="3318793"/>
            <a:ext cx="1578230" cy="274643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8011855" y="3277224"/>
            <a:ext cx="10184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MemData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4648200" y="2274332"/>
            <a:ext cx="42463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648200" y="4494212"/>
            <a:ext cx="42463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4691835" y="2655332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 flipH="1" flipV="1">
            <a:off x="4736329" y="4158500"/>
            <a:ext cx="6714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5071247" y="3822787"/>
            <a:ext cx="1103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5071247" y="3020710"/>
            <a:ext cx="1103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4648200" y="3429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Manual Operation 245"/>
          <p:cNvSpPr/>
          <p:nvPr/>
        </p:nvSpPr>
        <p:spPr>
          <a:xfrm rot="16200000">
            <a:off x="6584523" y="3290497"/>
            <a:ext cx="989012" cy="28965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50" name="Straight Arrow Connector 249"/>
          <p:cNvCxnSpPr>
            <a:stCxn id="246" idx="2"/>
            <a:endCxn id="204" idx="1"/>
          </p:cNvCxnSpPr>
          <p:nvPr/>
        </p:nvCxnSpPr>
        <p:spPr>
          <a:xfrm>
            <a:off x="7223858" y="3435326"/>
            <a:ext cx="787997" cy="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5456244" y="3188732"/>
            <a:ext cx="14779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5400000">
            <a:off x="5551564" y="3506156"/>
            <a:ext cx="6316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6413455" y="3351212"/>
            <a:ext cx="5207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413455" y="3505200"/>
            <a:ext cx="5207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498925" y="3657600"/>
            <a:ext cx="4226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029200" y="32004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(7:0)</a:t>
            </a:r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040055" y="33833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(15:8)</a:t>
            </a:r>
            <a:endParaRPr lang="en-US" sz="900" dirty="0"/>
          </a:p>
        </p:txBody>
      </p:sp>
      <p:sp>
        <p:nvSpPr>
          <p:cNvPr id="265" name="Rectangle 264"/>
          <p:cNvSpPr/>
          <p:nvPr/>
        </p:nvSpPr>
        <p:spPr>
          <a:xfrm>
            <a:off x="5105400" y="3535744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(23:16)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105400" y="367708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(31:24)</a:t>
            </a:r>
            <a:endParaRPr lang="en-US" sz="900" dirty="0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5866606" y="333105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867400" y="35036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867400" y="36560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867400" y="3808412"/>
            <a:ext cx="228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6511580" y="3810000"/>
            <a:ext cx="4226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86" idx="1"/>
          </p:cNvCxnSpPr>
          <p:nvPr/>
        </p:nvCxnSpPr>
        <p:spPr>
          <a:xfrm>
            <a:off x="7585016" y="4245230"/>
            <a:ext cx="427446" cy="12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6194125" y="4136512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284" name="Manual Operation 283"/>
          <p:cNvSpPr/>
          <p:nvPr/>
        </p:nvSpPr>
        <p:spPr>
          <a:xfrm rot="16200000">
            <a:off x="1640029" y="2377280"/>
            <a:ext cx="914400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92" name="Straight Arrow Connector 291"/>
          <p:cNvCxnSpPr/>
          <p:nvPr/>
        </p:nvCxnSpPr>
        <p:spPr>
          <a:xfrm flipV="1">
            <a:off x="2234550" y="2363788"/>
            <a:ext cx="10420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>
            <a:off x="1663554" y="3368822"/>
            <a:ext cx="200848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endCxn id="119" idx="1"/>
          </p:cNvCxnSpPr>
          <p:nvPr/>
        </p:nvCxnSpPr>
        <p:spPr>
          <a:xfrm flipV="1">
            <a:off x="2667794" y="3421749"/>
            <a:ext cx="532606" cy="17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endCxn id="132" idx="1"/>
          </p:cNvCxnSpPr>
          <p:nvPr/>
        </p:nvCxnSpPr>
        <p:spPr>
          <a:xfrm flipV="1">
            <a:off x="2666206" y="4373062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2133600" y="3274368"/>
            <a:ext cx="533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tid &amp;</a:t>
            </a:r>
            <a:endParaRPr lang="en-US" sz="900" dirty="0"/>
          </a:p>
        </p:txBody>
      </p:sp>
      <p:cxnSp>
        <p:nvCxnSpPr>
          <p:cNvPr id="304" name="Straight Arrow Connector 303"/>
          <p:cNvCxnSpPr/>
          <p:nvPr/>
        </p:nvCxnSpPr>
        <p:spPr>
          <a:xfrm>
            <a:off x="1472550" y="2645896"/>
            <a:ext cx="4873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472550" y="2426732"/>
            <a:ext cx="4873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1219200" y="2191484"/>
            <a:ext cx="786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1472120" y="2436168"/>
            <a:ext cx="359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Rn</a:t>
            </a:r>
            <a:endParaRPr lang="en-US" sz="900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2818606" y="2529444"/>
            <a:ext cx="4579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H="1">
            <a:off x="1577974" y="3772457"/>
            <a:ext cx="248602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2820194" y="3602875"/>
            <a:ext cx="380206" cy="1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818606" y="4537924"/>
            <a:ext cx="3817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2163758" y="5015473"/>
            <a:ext cx="65484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1850510" y="4874568"/>
            <a:ext cx="359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Rd</a:t>
            </a:r>
            <a:endParaRPr lang="en-US" sz="900" dirty="0"/>
          </a:p>
        </p:txBody>
      </p:sp>
      <p:cxnSp>
        <p:nvCxnSpPr>
          <p:cNvPr id="325" name="Straight Arrow Connector 324"/>
          <p:cNvCxnSpPr/>
          <p:nvPr/>
        </p:nvCxnSpPr>
        <p:spPr>
          <a:xfrm rot="5400000" flipH="1" flipV="1">
            <a:off x="1999322" y="3030498"/>
            <a:ext cx="3164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929750" y="3189544"/>
            <a:ext cx="228600" cy="10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990600" y="3045768"/>
            <a:ext cx="9391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ctrlMe.addrsrc</a:t>
            </a:r>
            <a:endParaRPr lang="en-US" sz="900" dirty="0"/>
          </a:p>
        </p:txBody>
      </p:sp>
      <p:cxnSp>
        <p:nvCxnSpPr>
          <p:cNvPr id="335" name="Straight Arrow Connector 334"/>
          <p:cNvCxnSpPr/>
          <p:nvPr/>
        </p:nvCxnSpPr>
        <p:spPr>
          <a:xfrm rot="5400000">
            <a:off x="5087581" y="2608619"/>
            <a:ext cx="3420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rot="5400000">
            <a:off x="5239981" y="2723793"/>
            <a:ext cx="3420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410200" y="2553574"/>
            <a:ext cx="4564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5029200" y="2179208"/>
            <a:ext cx="7622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ME_io_en</a:t>
            </a:r>
            <a:endParaRPr lang="en-US" sz="900" dirty="0"/>
          </a:p>
        </p:txBody>
      </p:sp>
      <p:sp>
        <p:nvSpPr>
          <p:cNvPr id="342" name="Rectangle 341"/>
          <p:cNvSpPr/>
          <p:nvPr/>
        </p:nvSpPr>
        <p:spPr>
          <a:xfrm>
            <a:off x="5690250" y="2436168"/>
            <a:ext cx="9391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ME_rom_en</a:t>
            </a:r>
            <a:endParaRPr lang="en-US" sz="900" dirty="0"/>
          </a:p>
        </p:txBody>
      </p:sp>
      <p:cxnSp>
        <p:nvCxnSpPr>
          <p:cNvPr id="344" name="Straight Arrow Connector 343"/>
          <p:cNvCxnSpPr/>
          <p:nvPr/>
        </p:nvCxnSpPr>
        <p:spPr>
          <a:xfrm rot="16200000" flipH="1">
            <a:off x="6705568" y="2655364"/>
            <a:ext cx="610459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7141083" y="251236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ctrlMe.ctrl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1752600" y="1978968"/>
            <a:ext cx="1548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ME_spm_addrB_Mux</a:t>
            </a:r>
            <a:endParaRPr lang="en-US" sz="900" dirty="0"/>
          </a:p>
        </p:txBody>
      </p:sp>
      <p:sp>
        <p:nvSpPr>
          <p:cNvPr id="349" name="Rectangle 348"/>
          <p:cNvSpPr/>
          <p:nvPr/>
        </p:nvSpPr>
        <p:spPr>
          <a:xfrm>
            <a:off x="6248400" y="2131368"/>
            <a:ext cx="1548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ME_spm_addrB_Mux(1:0)</a:t>
            </a:r>
            <a:endParaRPr lang="en-US" sz="900" dirty="0"/>
          </a:p>
        </p:txBody>
      </p:sp>
      <p:cxnSp>
        <p:nvCxnSpPr>
          <p:cNvPr id="354" name="Straight Arrow Connector 353"/>
          <p:cNvCxnSpPr/>
          <p:nvPr/>
        </p:nvCxnSpPr>
        <p:spPr>
          <a:xfrm rot="16200000" flipH="1">
            <a:off x="6962511" y="2847774"/>
            <a:ext cx="401373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flipV="1">
            <a:off x="7172063" y="2666999"/>
            <a:ext cx="21933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8282362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361" name="Rectangle 360"/>
          <p:cNvSpPr/>
          <p:nvPr/>
        </p:nvSpPr>
        <p:spPr>
          <a:xfrm>
            <a:off x="8282362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Write Back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92766" y="2055813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228600" y="1676401"/>
            <a:ext cx="1036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MEtoWB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7539" y="2274333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83739" y="2057401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09557" y="2502933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0584" y="2983469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40062" y="4172636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632523"/>
                </a:solidFill>
              </a:rPr>
              <a:t>ALUresult</a:t>
            </a:r>
            <a:endParaRPr lang="en-US" sz="1500" dirty="0">
              <a:solidFill>
                <a:srgbClr val="632523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39455" y="3353425"/>
            <a:ext cx="10184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MemData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038600" y="2521297"/>
            <a:ext cx="1066800" cy="2126903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33762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433762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23" name="Manual Operation 122"/>
          <p:cNvSpPr/>
          <p:nvPr/>
        </p:nvSpPr>
        <p:spPr>
          <a:xfrm rot="16200000">
            <a:off x="2453479" y="4206080"/>
            <a:ext cx="914400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3048000" y="4343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057400" y="4174224"/>
            <a:ext cx="715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438400" y="457041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276600" y="3883968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ALUresult</a:t>
            </a:r>
            <a:endParaRPr lang="en-US" sz="900" dirty="0"/>
          </a:p>
        </p:txBody>
      </p:sp>
      <p:sp>
        <p:nvSpPr>
          <p:cNvPr id="145" name="Rectangle 144"/>
          <p:cNvSpPr/>
          <p:nvPr/>
        </p:nvSpPr>
        <p:spPr>
          <a:xfrm>
            <a:off x="1327965" y="4027536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MemData</a:t>
            </a:r>
            <a:endParaRPr lang="en-US" sz="900" dirty="0"/>
          </a:p>
        </p:txBody>
      </p:sp>
      <p:sp>
        <p:nvSpPr>
          <p:cNvPr id="146" name="Rectangle 145"/>
          <p:cNvSpPr/>
          <p:nvPr/>
        </p:nvSpPr>
        <p:spPr>
          <a:xfrm>
            <a:off x="1828800" y="4417368"/>
            <a:ext cx="685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pc4</a:t>
            </a:r>
            <a:endParaRPr lang="en-US" sz="900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35052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 flipV="1">
            <a:off x="2135981" y="2536346"/>
            <a:ext cx="377033" cy="24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2288259" y="2746253"/>
            <a:ext cx="44950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 flipV="1">
            <a:off x="1893332" y="3551803"/>
            <a:ext cx="1240153" cy="2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914400" y="2427544"/>
            <a:ext cx="1222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Forward path </a:t>
            </a:r>
            <a:endParaRPr lang="en-US" sz="1000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3505200" y="3124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505200" y="2971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5400000" flipH="1" flipV="1">
            <a:off x="2716749" y="490325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057400" y="5029200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ctrlWb.wb_sel2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2264290" y="2830256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ctrlWb.wb_addr1</a:t>
            </a:r>
            <a:endParaRPr lang="en-US" sz="900" dirty="0"/>
          </a:p>
        </p:txBody>
      </p:sp>
      <p:sp>
        <p:nvSpPr>
          <p:cNvPr id="201" name="Rectangle 200"/>
          <p:cNvSpPr/>
          <p:nvPr/>
        </p:nvSpPr>
        <p:spPr>
          <a:xfrm>
            <a:off x="2275145" y="2982656"/>
            <a:ext cx="1295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ctrlWb.wb_addr2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Branch/Branch Link Instructions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Execute Stage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065166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315"/>
          <p:cNvSpPr txBox="1">
            <a:spLocks noChangeArrowheads="1"/>
          </p:cNvSpPr>
          <p:nvPr/>
        </p:nvSpPr>
        <p:spPr bwMode="auto">
          <a:xfrm>
            <a:off x="8077200" y="1524000"/>
            <a:ext cx="935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EXtoME</a:t>
            </a:r>
            <a:endParaRPr lang="en-US" b="1" dirty="0"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9939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281946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56139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80181" y="26670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281957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281946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8163839" y="2883932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152984" y="3112532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3019" y="1979612"/>
            <a:ext cx="926434" cy="442118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7792" y="2198132"/>
            <a:ext cx="33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inst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29799" y="5791200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pc8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03992" y="1981200"/>
            <a:ext cx="26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tid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28034" y="2667000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lsMult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29810" y="2426732"/>
            <a:ext cx="37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cpsr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29799" y="6031468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00837" y="37454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ctrlEx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1692" y="2895600"/>
            <a:ext cx="81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0837" y="3124200"/>
            <a:ext cx="83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ctrlWb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5053" y="4267200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regdval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5053" y="4507468"/>
            <a:ext cx="94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regeval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25053" y="3974068"/>
            <a:ext cx="92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regcval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TextBox 315"/>
          <p:cNvSpPr txBox="1">
            <a:spLocks noChangeArrowheads="1"/>
          </p:cNvSpPr>
          <p:nvPr/>
        </p:nvSpPr>
        <p:spPr bwMode="auto">
          <a:xfrm>
            <a:off x="152400" y="1600200"/>
            <a:ext cx="880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DEtoEX</a:t>
            </a:r>
            <a:endParaRPr lang="en-US" b="1" dirty="0">
              <a:latin typeface="Calibri" charset="0"/>
            </a:endParaRPr>
          </a:p>
        </p:txBody>
      </p:sp>
      <p:sp>
        <p:nvSpPr>
          <p:cNvPr id="98" name="Chevron 97"/>
          <p:cNvSpPr/>
          <p:nvPr/>
        </p:nvSpPr>
        <p:spPr>
          <a:xfrm>
            <a:off x="6340475" y="3222625"/>
            <a:ext cx="822325" cy="1219200"/>
          </a:xfrm>
          <a:prstGeom prst="chevron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Left-Right Arrow Callout 98"/>
          <p:cNvSpPr/>
          <p:nvPr/>
        </p:nvSpPr>
        <p:spPr>
          <a:xfrm>
            <a:off x="1905000" y="3888432"/>
            <a:ext cx="990600" cy="682110"/>
          </a:xfrm>
          <a:prstGeom prst="leftRightArrowCallou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Manual Operation 100"/>
          <p:cNvSpPr/>
          <p:nvPr/>
        </p:nvSpPr>
        <p:spPr>
          <a:xfrm rot="16200000">
            <a:off x="4235173" y="4874934"/>
            <a:ext cx="2015093" cy="274638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Manual Operation 101"/>
          <p:cNvSpPr/>
          <p:nvPr/>
        </p:nvSpPr>
        <p:spPr>
          <a:xfrm rot="16200000">
            <a:off x="4734459" y="2676247"/>
            <a:ext cx="1055132" cy="27463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973763" y="4472862"/>
            <a:ext cx="35083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973763" y="3253662"/>
            <a:ext cx="350837" cy="7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9" idx="3"/>
          </p:cNvCxnSpPr>
          <p:nvPr/>
        </p:nvCxnSpPr>
        <p:spPr>
          <a:xfrm>
            <a:off x="2895600" y="4229487"/>
            <a:ext cx="2209801" cy="22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109693" y="411703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Shifter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687874" y="3674545"/>
            <a:ext cx="4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ALU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5400000" flipH="1" flipV="1">
            <a:off x="5756514" y="3044350"/>
            <a:ext cx="43449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5682715" y="4763116"/>
            <a:ext cx="58209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0800000">
            <a:off x="5380040" y="5043290"/>
            <a:ext cx="594519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 flipV="1">
            <a:off x="5378449" y="2819400"/>
            <a:ext cx="594520" cy="15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524000" y="406318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143000" y="384256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regdval</a:t>
            </a:r>
            <a:endParaRPr lang="en-US" sz="9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1524000" y="434404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143000" y="4123424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</a:t>
            </a:r>
            <a:endParaRPr lang="en-US" sz="900" dirty="0"/>
          </a:p>
        </p:txBody>
      </p:sp>
      <p:cxnSp>
        <p:nvCxnSpPr>
          <p:cNvPr id="145" name="Straight Arrow Connector 144"/>
          <p:cNvCxnSpPr/>
          <p:nvPr/>
        </p:nvCxnSpPr>
        <p:spPr>
          <a:xfrm rot="5400000">
            <a:off x="2350389" y="3713365"/>
            <a:ext cx="3268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5400000">
            <a:off x="2123377" y="3713365"/>
            <a:ext cx="3268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643405" y="33528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</a:t>
            </a:r>
            <a:endParaRPr lang="en-US" sz="900" dirty="0"/>
          </a:p>
        </p:txBody>
      </p:sp>
      <p:sp>
        <p:nvSpPr>
          <p:cNvPr id="157" name="Rectangle 156"/>
          <p:cNvSpPr/>
          <p:nvPr/>
        </p:nvSpPr>
        <p:spPr>
          <a:xfrm>
            <a:off x="1894360" y="336588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inst</a:t>
            </a:r>
            <a:endParaRPr lang="en-US" sz="900" dirty="0"/>
          </a:p>
        </p:txBody>
      </p:sp>
      <p:sp>
        <p:nvSpPr>
          <p:cNvPr id="159" name="Rectangle 158"/>
          <p:cNvSpPr/>
          <p:nvPr/>
        </p:nvSpPr>
        <p:spPr>
          <a:xfrm>
            <a:off x="2340490" y="401688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shifter_to_ALU</a:t>
            </a:r>
            <a:endParaRPr lang="en-US" sz="900" dirty="0"/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4038600" y="2513012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038600" y="3048000"/>
            <a:ext cx="1066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200400" y="23622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regcval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3200400" y="2895600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pc8</a:t>
            </a:r>
            <a:endParaRPr lang="en-US" sz="900" dirty="0"/>
          </a:p>
        </p:txBody>
      </p:sp>
      <p:cxnSp>
        <p:nvCxnSpPr>
          <p:cNvPr id="175" name="Straight Arrow Connector 174"/>
          <p:cNvCxnSpPr/>
          <p:nvPr/>
        </p:nvCxnSpPr>
        <p:spPr>
          <a:xfrm rot="5400000">
            <a:off x="5154075" y="2247616"/>
            <a:ext cx="293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572000" y="19050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ctrlEx.op1_sel</a:t>
            </a:r>
            <a:endParaRPr lang="en-US" sz="900" dirty="0"/>
          </a:p>
        </p:txBody>
      </p:sp>
      <p:sp>
        <p:nvSpPr>
          <p:cNvPr id="177" name="Rectangle 176"/>
          <p:cNvSpPr/>
          <p:nvPr/>
        </p:nvSpPr>
        <p:spPr>
          <a:xfrm>
            <a:off x="4572000" y="34290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ctrlEx.op2_sel</a:t>
            </a:r>
            <a:endParaRPr lang="en-US" sz="900" dirty="0"/>
          </a:p>
        </p:txBody>
      </p:sp>
      <p:cxnSp>
        <p:nvCxnSpPr>
          <p:cNvPr id="181" name="Straight Arrow Connector 180"/>
          <p:cNvCxnSpPr/>
          <p:nvPr/>
        </p:nvCxnSpPr>
        <p:spPr>
          <a:xfrm rot="16200000" flipH="1">
            <a:off x="5012286" y="3945162"/>
            <a:ext cx="57671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267200" y="457054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625250" y="558208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simm24</a:t>
            </a:r>
            <a:endParaRPr lang="en-US" sz="900" dirty="0"/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4267200" y="495141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3657815" y="5103168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imm12</a:t>
            </a:r>
            <a:endParaRPr lang="en-US" sz="900" dirty="0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4237040" y="5332412"/>
            <a:ext cx="8575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830255" y="4842000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pc8</a:t>
            </a:r>
            <a:endParaRPr lang="en-US" sz="900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4267200" y="5791200"/>
            <a:ext cx="82734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851965" y="4471856"/>
            <a:ext cx="1447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X”00000004”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1926710" y="5660512"/>
            <a:ext cx="23728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sign_extend( inst(23:0) ) &amp; “00”</a:t>
            </a:r>
            <a:endParaRPr lang="en-US" sz="900" dirty="0"/>
          </a:p>
        </p:txBody>
      </p:sp>
      <p:sp>
        <p:nvSpPr>
          <p:cNvPr id="201" name="Rectangle 200"/>
          <p:cNvSpPr/>
          <p:nvPr/>
        </p:nvSpPr>
        <p:spPr>
          <a:xfrm>
            <a:off x="1905000" y="5181600"/>
            <a:ext cx="23728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32bit_extend( inst(11:0) )</a:t>
            </a:r>
            <a:endParaRPr lang="en-US" sz="900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7184725" y="3810000"/>
            <a:ext cx="88044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7321422" y="3975658"/>
            <a:ext cx="29394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7467600" y="4113212"/>
            <a:ext cx="5975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5061980" y="2566856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alu_op1_mux</a:t>
            </a:r>
            <a:endParaRPr lang="en-US" sz="900" dirty="0"/>
          </a:p>
        </p:txBody>
      </p:sp>
      <p:sp>
        <p:nvSpPr>
          <p:cNvPr id="214" name="Rectangle 213"/>
          <p:cNvSpPr/>
          <p:nvPr/>
        </p:nvSpPr>
        <p:spPr>
          <a:xfrm>
            <a:off x="5062410" y="5103168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alu_op2_mux</a:t>
            </a:r>
            <a:endParaRPr lang="en-US" sz="900" dirty="0"/>
          </a:p>
        </p:txBody>
      </p:sp>
      <p:sp>
        <p:nvSpPr>
          <p:cNvPr id="215" name="Rectangle 214"/>
          <p:cNvSpPr/>
          <p:nvPr/>
        </p:nvSpPr>
        <p:spPr>
          <a:xfrm>
            <a:off x="8022710" y="3604736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ALUresult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153400" y="3907912"/>
            <a:ext cx="8153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newCC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8305800" y="5544235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</a:rPr>
              <a:t>Rn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8305800" y="4572000"/>
            <a:ext cx="4305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</a:rPr>
              <a:t>Rd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7467600" y="5713412"/>
            <a:ext cx="55511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6672820" y="5582288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regcval</a:t>
            </a:r>
            <a:endParaRPr lang="en-US" sz="900" dirty="0"/>
          </a:p>
        </p:txBody>
      </p:sp>
      <p:sp>
        <p:nvSpPr>
          <p:cNvPr id="223" name="Manual Operation 222"/>
          <p:cNvSpPr/>
          <p:nvPr/>
        </p:nvSpPr>
        <p:spPr>
          <a:xfrm rot="16200000">
            <a:off x="7264941" y="4622262"/>
            <a:ext cx="679964" cy="274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26" name="Straight Arrow Connector 225"/>
          <p:cNvCxnSpPr>
            <a:stCxn id="223" idx="2"/>
          </p:cNvCxnSpPr>
          <p:nvPr/>
        </p:nvCxnSpPr>
        <p:spPr>
          <a:xfrm>
            <a:off x="7742244" y="4759583"/>
            <a:ext cx="3229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7184725" y="4570542"/>
            <a:ext cx="2828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6422510" y="4430456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</a:t>
            </a:r>
            <a:endParaRPr lang="en-US" sz="900" dirty="0"/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7163015" y="4938454"/>
            <a:ext cx="2828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096000" y="4648200"/>
            <a:ext cx="1110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&amp; </a:t>
            </a:r>
          </a:p>
          <a:p>
            <a:pPr algn="r"/>
            <a:r>
              <a:rPr lang="en-US" sz="900" dirty="0" smtClean="0"/>
              <a:t>regeval (7:0) </a:t>
            </a:r>
          </a:p>
          <a:p>
            <a:pPr algn="r"/>
            <a:endParaRPr lang="en-US" sz="900" dirty="0"/>
          </a:p>
        </p:txBody>
      </p:sp>
      <p:cxnSp>
        <p:nvCxnSpPr>
          <p:cNvPr id="241" name="Straight Arrow Connector 240"/>
          <p:cNvCxnSpPr/>
          <p:nvPr/>
        </p:nvCxnSpPr>
        <p:spPr>
          <a:xfrm rot="5400000" flipH="1" flipV="1">
            <a:off x="7448249" y="5218177"/>
            <a:ext cx="388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10800000">
            <a:off x="7162800" y="5413227"/>
            <a:ext cx="4789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6357165" y="5279512"/>
            <a:ext cx="838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err="1" smtClean="0"/>
              <a:t>ctrlMe.ctrl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1388542" y="1600200"/>
            <a:ext cx="3069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PC+8 for op1, and select the</a:t>
            </a:r>
          </a:p>
          <a:p>
            <a:r>
              <a:rPr lang="en-US" sz="1400" dirty="0" smtClean="0"/>
              <a:t>Sign extended immediate for op2, </a:t>
            </a:r>
          </a:p>
          <a:p>
            <a:r>
              <a:rPr lang="en-US" sz="1400" dirty="0" smtClean="0"/>
              <a:t>add them to get the branch address.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1520</Words>
  <Application>Microsoft Macintosh PowerPoint</Application>
  <PresentationFormat>On-screen Show (4:3)</PresentationFormat>
  <Paragraphs>800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ＭＳ Ｐゴシック</vt:lpstr>
      <vt:lpstr>Office Theme</vt:lpstr>
      <vt:lpstr>PowerPoint Presentation</vt:lpstr>
      <vt:lpstr>PowerPoint Presentation</vt:lpstr>
      <vt:lpstr>Fetch Stage</vt:lpstr>
      <vt:lpstr>Decode Stage</vt:lpstr>
      <vt:lpstr>Execute Stage</vt:lpstr>
      <vt:lpstr>Memory Stage</vt:lpstr>
      <vt:lpstr>Write Back Stage</vt:lpstr>
      <vt:lpstr>Branch/Branch Link Instructions</vt:lpstr>
      <vt:lpstr>Execute Stage</vt:lpstr>
      <vt:lpstr>Memory Stage</vt:lpstr>
      <vt:lpstr>Write Back Stage</vt:lpstr>
      <vt:lpstr>Load/Store Instructions</vt:lpstr>
      <vt:lpstr>Execute Stage</vt:lpstr>
      <vt:lpstr>Memory Stage</vt:lpstr>
      <vt:lpstr>Write Back Stage</vt:lpstr>
      <vt:lpstr>Load to R15 Instruction</vt:lpstr>
      <vt:lpstr>Execute Stage</vt:lpstr>
      <vt:lpstr>Memory Stage</vt:lpstr>
      <vt:lpstr>Write Back Stage</vt:lpstr>
      <vt:lpstr>Fetch Stage</vt:lpstr>
      <vt:lpstr>Load/Store Multiple Instructions</vt:lpstr>
      <vt:lpstr>Decode Stage</vt:lpstr>
      <vt:lpstr>Execute Stage</vt:lpstr>
      <vt:lpstr>Memory Stage</vt:lpstr>
      <vt:lpstr>Write Back Stage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Isaac Liu</dc:creator>
  <cp:lastModifiedBy>Eugene Kin Chee Yip</cp:lastModifiedBy>
  <cp:revision>212</cp:revision>
  <dcterms:created xsi:type="dcterms:W3CDTF">2009-11-04T02:03:17Z</dcterms:created>
  <dcterms:modified xsi:type="dcterms:W3CDTF">2016-03-12T12:12:43Z</dcterms:modified>
</cp:coreProperties>
</file>