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  <p:sldId id="263" r:id="rId9"/>
    <p:sldId id="268" r:id="rId10"/>
    <p:sldId id="269" r:id="rId11"/>
    <p:sldId id="271" r:id="rId12"/>
    <p:sldId id="33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Step 1,5</a:t>
            </a:r>
            <a:r>
              <a:rPr lang="en-US"/>
              <a:t>: Evaluate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 can be done in various ways: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classical: tell computer what to do (if this do that, etc...)</a:t>
            </a:r>
          </a:p>
          <a:p>
            <a:r>
              <a:rPr lang="en-US" b="0" dirty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deep: let the computer deduce by himself what is the best behaviors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 Today, we will try to understand how computers can "learn by themself"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3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GB" dirty="0"/>
              <a:t>Define inputs / outputs =&gt; we are therefore looking for a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There is an 'ideal' function, which always gives the right answer or the best move; we try to approximate this function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We can build “all-purpose machines”</a:t>
            </a:r>
          </a:p>
          <a:p>
            <a:pPr marL="228600" indent="-228600">
              <a:buFont typeface="+mj-lt"/>
              <a:buAutoNum type="arabicPeriod"/>
            </a:pPr>
            <a:r>
              <a:rPr lang="en-GB" dirty="0"/>
              <a:t>With parameters, which will have to be optimized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Via examples, we look for the right parameters</a:t>
            </a:r>
          </a:p>
          <a:p>
            <a:r>
              <a:rPr lang="en-GB" dirty="0"/>
              <a:t>PB: the model is black-box: we know how to make a machine to do everything, but we don't understand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00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verify that the all-purpose machine has the right parameters, we test on new examples</a:t>
            </a:r>
          </a:p>
          <a:p>
            <a:endParaRPr lang="en-GB" dirty="0"/>
          </a:p>
          <a:p>
            <a:r>
              <a:rPr lang="en-GB" dirty="0"/>
              <a:t>=&gt; Importance of sample data!!!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5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dubois98.github.io/AI-MythsReality/BlackBo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right settings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E01F4D5-72A3-9594-3BFD-2A30E6988ED6}"/>
              </a:ext>
            </a:extLst>
          </p:cNvPr>
          <p:cNvSpPr/>
          <p:nvPr/>
        </p:nvSpPr>
        <p:spPr>
          <a:xfrm>
            <a:off x="2428875" y="1949197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BB154A-CEF2-2DDF-5B36-2A774DD5D206}"/>
              </a:ext>
            </a:extLst>
          </p:cNvPr>
          <p:cNvSpPr/>
          <p:nvPr/>
        </p:nvSpPr>
        <p:spPr>
          <a:xfrm>
            <a:off x="9163050" y="1949197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30320-8409-2A15-D10C-C761361F228D}"/>
              </a:ext>
            </a:extLst>
          </p:cNvPr>
          <p:cNvSpPr/>
          <p:nvPr/>
        </p:nvSpPr>
        <p:spPr>
          <a:xfrm>
            <a:off x="2428875" y="2670799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4A2849-182D-F740-F282-EF40E40FD61A}"/>
              </a:ext>
            </a:extLst>
          </p:cNvPr>
          <p:cNvSpPr/>
          <p:nvPr/>
        </p:nvSpPr>
        <p:spPr>
          <a:xfrm>
            <a:off x="9163050" y="2670799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428875" y="3392401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>
            <a:off x="9163050" y="3392401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FD3F18-9559-6750-E062-1916229EFB7C}"/>
              </a:ext>
            </a:extLst>
          </p:cNvPr>
          <p:cNvSpPr/>
          <p:nvPr/>
        </p:nvSpPr>
        <p:spPr>
          <a:xfrm>
            <a:off x="2428875" y="4114003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>
            <a:off x="9163050" y="4114003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68B17D-04B2-4470-5042-0BBF7D1FE11B}"/>
              </a:ext>
            </a:extLst>
          </p:cNvPr>
          <p:cNvSpPr/>
          <p:nvPr/>
        </p:nvSpPr>
        <p:spPr>
          <a:xfrm>
            <a:off x="2428875" y="4835605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0149A1-7CEA-BA5E-20D0-08216A874BDD}"/>
              </a:ext>
            </a:extLst>
          </p:cNvPr>
          <p:cNvSpPr/>
          <p:nvPr/>
        </p:nvSpPr>
        <p:spPr>
          <a:xfrm>
            <a:off x="9163050" y="4835605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E4F417-55AF-A893-702E-946218FC8814}"/>
              </a:ext>
            </a:extLst>
          </p:cNvPr>
          <p:cNvSpPr/>
          <p:nvPr/>
        </p:nvSpPr>
        <p:spPr>
          <a:xfrm>
            <a:off x="2428875" y="5557208"/>
            <a:ext cx="590550" cy="59055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E84DE7-2694-87DC-8AE1-AFACBF890FC6}"/>
              </a:ext>
            </a:extLst>
          </p:cNvPr>
          <p:cNvSpPr/>
          <p:nvPr/>
        </p:nvSpPr>
        <p:spPr>
          <a:xfrm>
            <a:off x="9163050" y="5557208"/>
            <a:ext cx="590550" cy="5905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0800000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2" grpId="0" animBg="1"/>
      <p:bldP spid="15" grpId="0" animBg="1"/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1EE7-65B0-AF50-9E3A-87E23E11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yourself!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5CE2F8-C690-2BB7-74E6-7B1334B1AA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1791" y="1967085"/>
            <a:ext cx="4068418" cy="406841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5CD69-8653-ACB5-0A69-42EE9E7D6EA8}"/>
              </a:ext>
            </a:extLst>
          </p:cNvPr>
          <p:cNvSpPr txBox="1"/>
          <p:nvPr/>
        </p:nvSpPr>
        <p:spPr>
          <a:xfrm>
            <a:off x="3268239" y="6162261"/>
            <a:ext cx="565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https://pauldubois98.github.io/AI-MythsReality/BlackBox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: Rounded Corners 6">
            <a:hlinkClick r:id="rId3" tooltip="go online"/>
            <a:extLst>
              <a:ext uri="{FF2B5EF4-FFF2-40B4-BE49-F238E27FC236}">
                <a16:creationId xmlns:a16="http://schemas.microsoft.com/office/drawing/2014/main" id="{4E5EDD22-4B36-B00C-19A2-C43A9F0A9CE2}"/>
              </a:ext>
            </a:extLst>
          </p:cNvPr>
          <p:cNvSpPr/>
          <p:nvPr/>
        </p:nvSpPr>
        <p:spPr>
          <a:xfrm>
            <a:off x="9926320" y="712628"/>
            <a:ext cx="1838960" cy="63055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Online Tool</a:t>
            </a:r>
          </a:p>
        </p:txBody>
      </p:sp>
    </p:spTree>
    <p:extLst>
      <p:ext uri="{BB962C8B-B14F-4D97-AF65-F5344CB8AC3E}">
        <p14:creationId xmlns:p14="http://schemas.microsoft.com/office/powerpoint/2010/main" val="21508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Evaluate Machine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D026E25-8707-AC6B-C224-AB87CD575EC4}"/>
              </a:ext>
            </a:extLst>
          </p:cNvPr>
          <p:cNvSpPr/>
          <p:nvPr/>
        </p:nvSpPr>
        <p:spPr>
          <a:xfrm>
            <a:off x="2286000" y="3643312"/>
            <a:ext cx="590550" cy="5905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2DD2665-FE1A-50F0-3B03-E077C0DD15A5}"/>
              </a:ext>
            </a:extLst>
          </p:cNvPr>
          <p:cNvSpPr/>
          <p:nvPr/>
        </p:nvSpPr>
        <p:spPr>
          <a:xfrm rot="5400000">
            <a:off x="10714476" y="3643312"/>
            <a:ext cx="590550" cy="59055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032E02-1063-B99A-E440-C3AA35B984ED}"/>
              </a:ext>
            </a:extLst>
          </p:cNvPr>
          <p:cNvSpPr/>
          <p:nvPr/>
        </p:nvSpPr>
        <p:spPr>
          <a:xfrm rot="5400000">
            <a:off x="9249924" y="3643312"/>
            <a:ext cx="590550" cy="59055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18EDB-ACE3-367F-6037-B8D44739C9EC}"/>
              </a:ext>
            </a:extLst>
          </p:cNvPr>
          <p:cNvSpPr txBox="1"/>
          <p:nvPr/>
        </p:nvSpPr>
        <p:spPr>
          <a:xfrm>
            <a:off x="9993583" y="338613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13E9B-3F15-8782-3049-64F702C82527}"/>
              </a:ext>
            </a:extLst>
          </p:cNvPr>
          <p:cNvSpPr txBox="1"/>
          <p:nvPr/>
        </p:nvSpPr>
        <p:spPr>
          <a:xfrm>
            <a:off x="10110857" y="3008737"/>
            <a:ext cx="470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986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8E9DD-6169-6D47-7853-4A06991B3A76}"/>
              </a:ext>
            </a:extLst>
          </p:cNvPr>
          <p:cNvGrpSpPr/>
          <p:nvPr/>
        </p:nvGrpSpPr>
        <p:grpSpPr>
          <a:xfrm>
            <a:off x="7048500" y="3087687"/>
            <a:ext cx="4231506" cy="3684588"/>
            <a:chOff x="7429500" y="3173412"/>
            <a:chExt cx="4231506" cy="368458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A0EAA25-72D3-5125-D851-4477A7D90BB3}"/>
                </a:ext>
              </a:extLst>
            </p:cNvPr>
            <p:cNvSpPr/>
            <p:nvPr/>
          </p:nvSpPr>
          <p:spPr>
            <a:xfrm>
              <a:off x="7429500" y="3631206"/>
              <a:ext cx="4231506" cy="28823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Content Placeholder 11">
              <a:extLst>
                <a:ext uri="{FF2B5EF4-FFF2-40B4-BE49-F238E27FC236}">
                  <a16:creationId xmlns:a16="http://schemas.microsoft.com/office/drawing/2014/main" id="{4FA59A25-B56D-06C6-B0D1-AD928DD22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8671" y="3173412"/>
              <a:ext cx="3684588" cy="368458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23540-5F25-86EA-5AF8-B3566BA34C59}"/>
                </a:ext>
              </a:extLst>
            </p:cNvPr>
            <p:cNvSpPr txBox="1"/>
            <p:nvPr/>
          </p:nvSpPr>
          <p:spPr>
            <a:xfrm>
              <a:off x="8567068" y="6131779"/>
              <a:ext cx="19563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Step 2: Use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FEFC03-F492-A562-2068-0C457A02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8A95D9-A87B-8345-925B-58940232C440}"/>
              </a:ext>
            </a:extLst>
          </p:cNvPr>
          <p:cNvGrpSpPr/>
          <p:nvPr/>
        </p:nvGrpSpPr>
        <p:grpSpPr>
          <a:xfrm>
            <a:off x="911994" y="1245393"/>
            <a:ext cx="6023113" cy="3684588"/>
            <a:chOff x="1848678" y="1043015"/>
            <a:chExt cx="6023113" cy="36845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B201F99-E307-27C8-8996-E79718A3F9F3}"/>
                </a:ext>
              </a:extLst>
            </p:cNvPr>
            <p:cNvSpPr/>
            <p:nvPr/>
          </p:nvSpPr>
          <p:spPr>
            <a:xfrm>
              <a:off x="1848678" y="1500809"/>
              <a:ext cx="6023113" cy="28823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5B05B1-2715-43A4-B78F-481377B4D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1019" y="1987826"/>
              <a:ext cx="1648437" cy="1794965"/>
            </a:xfrm>
            <a:prstGeom prst="rect">
              <a:avLst/>
            </a:prstGeom>
          </p:spPr>
        </p:pic>
        <p:pic>
          <p:nvPicPr>
            <p:cNvPr id="7" name="Content Placeholder 11">
              <a:extLst>
                <a:ext uri="{FF2B5EF4-FFF2-40B4-BE49-F238E27FC236}">
                  <a16:creationId xmlns:a16="http://schemas.microsoft.com/office/drawing/2014/main" id="{F7868538-4F4C-725B-5E7F-82075140D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89456" y="1043015"/>
              <a:ext cx="3684588" cy="368458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8F95EF-F350-4DC1-72B9-5BC289948C6A}"/>
                </a:ext>
              </a:extLst>
            </p:cNvPr>
            <p:cNvSpPr txBox="1"/>
            <p:nvPr/>
          </p:nvSpPr>
          <p:spPr>
            <a:xfrm>
              <a:off x="4011732" y="4001382"/>
              <a:ext cx="1697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Step 1: Learning</a:t>
              </a: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DF5FF8D-F75A-FEFC-56A3-14484CE002A3}"/>
              </a:ext>
            </a:extLst>
          </p:cNvPr>
          <p:cNvSpPr/>
          <p:nvPr/>
        </p:nvSpPr>
        <p:spPr>
          <a:xfrm>
            <a:off x="4765267" y="2229641"/>
            <a:ext cx="3616326" cy="361632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Fake!</a:t>
            </a:r>
          </a:p>
        </p:txBody>
      </p:sp>
    </p:spTree>
    <p:extLst>
      <p:ext uri="{BB962C8B-B14F-4D97-AF65-F5344CB8AC3E}">
        <p14:creationId xmlns:p14="http://schemas.microsoft.com/office/powerpoint/2010/main" val="13843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4BAF1-E3E0-20D0-D614-BCA7935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paradigms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5F3AC-7BE7-379D-B646-71B835E47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"Classic" Programming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EBFECE-45E1-BAAA-8D7F-CD7DD8605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EBFDFD-53F5-1F9D-FF31-BF7DB3770CD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00" y="2505075"/>
            <a:ext cx="3684588" cy="3684588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DE9698F-44F3-3230-1DE8-F08EAE7C63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76387" y="2505075"/>
            <a:ext cx="3684588" cy="368458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92528-0855-6B35-EC22-5A82CE0F8685}"/>
              </a:ext>
            </a:extLst>
          </p:cNvPr>
          <p:cNvSpPr txBox="1"/>
          <p:nvPr/>
        </p:nvSpPr>
        <p:spPr>
          <a:xfrm>
            <a:off x="184826" y="4940233"/>
            <a:ext cx="3172150" cy="1754326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If situation A, do action a</a:t>
            </a:r>
          </a:p>
          <a:p>
            <a:r>
              <a:rPr lang="en-GB" dirty="0"/>
              <a:t>If situation B, do action b</a:t>
            </a:r>
          </a:p>
          <a:p>
            <a:r>
              <a:rPr lang="en-GB" dirty="0"/>
              <a:t>If situation C, do action c</a:t>
            </a:r>
          </a:p>
          <a:p>
            <a:r>
              <a:rPr lang="en-GB" dirty="0"/>
              <a:t>If situation D, do action a and b</a:t>
            </a:r>
          </a:p>
          <a:p>
            <a:r>
              <a:rPr lang="en-GB" dirty="0"/>
              <a:t>If situation E, do action C then a</a:t>
            </a:r>
          </a:p>
          <a:p>
            <a:r>
              <a:rPr lang="en-GB" dirty="0"/>
              <a:t>If not, do action z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70409F-6908-571B-41AF-C79565217A39}"/>
              </a:ext>
            </a:extLst>
          </p:cNvPr>
          <p:cNvSpPr txBox="1"/>
          <p:nvPr/>
        </p:nvSpPr>
        <p:spPr>
          <a:xfrm>
            <a:off x="6931027" y="5130736"/>
            <a:ext cx="2652649" cy="646331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Look at these examples</a:t>
            </a:r>
          </a:p>
          <a:p>
            <a:r>
              <a:rPr lang="en-GB" dirty="0"/>
              <a:t>and find the rules to apply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37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AE43-0497-4618-B452-770BAE7E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"find the rules to apply"?</a:t>
            </a:r>
            <a:endParaRPr lang="en-US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9FDB95-25B4-EA8A-8BDF-FB81818C5C0F}"/>
              </a:ext>
            </a:extLst>
          </p:cNvPr>
          <p:cNvSpPr/>
          <p:nvPr/>
        </p:nvSpPr>
        <p:spPr>
          <a:xfrm>
            <a:off x="3781425" y="2152650"/>
            <a:ext cx="4629150" cy="3571875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87794-229C-AAA7-B160-59A4393C4495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4F38E0-F79F-136A-B5B4-5008586545BE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576D5-EAE2-DE16-9BBB-921DFCF50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50" y="3124200"/>
            <a:ext cx="1638300" cy="163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3C3C63-E79A-599D-1676-E03EF839E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399" y="3429000"/>
            <a:ext cx="1176451" cy="1038855"/>
          </a:xfrm>
          <a:prstGeom prst="rect">
            <a:avLst/>
          </a:prstGeom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8B2C5AB-C150-FAF0-1621-A4796E338CF5}"/>
              </a:ext>
            </a:extLst>
          </p:cNvPr>
          <p:cNvSpPr/>
          <p:nvPr/>
        </p:nvSpPr>
        <p:spPr>
          <a:xfrm>
            <a:off x="3781425" y="5024437"/>
            <a:ext cx="2847975" cy="1247775"/>
          </a:xfrm>
          <a:prstGeom prst="wedgeRectCallout">
            <a:avLst>
              <a:gd name="adj1" fmla="val -19564"/>
              <a:gd name="adj2" fmla="val -116675"/>
            </a:avLst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Machine Parameters</a:t>
            </a:r>
          </a:p>
        </p:txBody>
      </p:sp>
    </p:spTree>
    <p:extLst>
      <p:ext uri="{BB962C8B-B14F-4D97-AF65-F5344CB8AC3E}">
        <p14:creationId xmlns:p14="http://schemas.microsoft.com/office/powerpoint/2010/main" val="165600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491</Words>
  <Application>Microsoft Office PowerPoint</Application>
  <PresentationFormat>Widescreen</PresentationFormat>
  <Paragraphs>73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  <vt:lpstr>AI paradigms</vt:lpstr>
      <vt:lpstr>How to "find the rules to apply"?</vt:lpstr>
      <vt:lpstr>Find the right settings</vt:lpstr>
      <vt:lpstr>Try it yourself!</vt:lpstr>
      <vt:lpstr>Evaluate Machine</vt:lpstr>
      <vt:lpstr>Machine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17</cp:revision>
  <dcterms:created xsi:type="dcterms:W3CDTF">2023-08-15T23:46:18Z</dcterms:created>
  <dcterms:modified xsi:type="dcterms:W3CDTF">2023-08-15T23:57:12Z</dcterms:modified>
</cp:coreProperties>
</file>