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29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20" r:id="rId11"/>
    <p:sldId id="321" r:id="rId12"/>
    <p:sldId id="324" r:id="rId13"/>
    <p:sldId id="343" r:id="rId14"/>
    <p:sldId id="344" r:id="rId15"/>
    <p:sldId id="322" r:id="rId16"/>
    <p:sldId id="331" r:id="rId17"/>
    <p:sldId id="333" r:id="rId18"/>
    <p:sldId id="33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D74C97-7C6D-4DC9-93E7-37C9B59AFDC8}">
          <p14:sldIdLst>
            <p14:sldId id="256"/>
            <p14:sldId id="329"/>
          </p14:sldIdLst>
        </p14:section>
        <p14:section name="Vectors &amp; Matrices" id="{EB53FB21-4207-4AAF-AB29-4B48807D277F}">
          <p14:sldIdLst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Forward" id="{120D5398-E26F-4491-9302-971EEA676B5B}">
          <p14:sldIdLst>
            <p14:sldId id="320"/>
            <p14:sldId id="321"/>
            <p14:sldId id="324"/>
          </p14:sldIdLst>
        </p14:section>
        <p14:section name="Training" id="{FED1EC70-A018-4802-B1C2-5A81BC08DA6F}">
          <p14:sldIdLst>
            <p14:sldId id="343"/>
            <p14:sldId id="344"/>
            <p14:sldId id="322"/>
            <p14:sldId id="331"/>
            <p14:sldId id="333"/>
          </p14:sldIdLst>
        </p14:section>
        <p14:section name="Conclusion" id="{94CF18E3-8DD3-4C49-9D80-7C03BD316E96}">
          <p14:sldIdLst>
            <p14:sldId id="3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75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EF7A-3AFB-6EBE-9389-57BA443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B973CA6-8649-29F6-FA9A-14EE875074AF}"/>
                  </a:ext>
                </a:extLst>
              </p:cNvPr>
              <p:cNvSpPr/>
              <p:nvPr/>
            </p:nvSpPr>
            <p:spPr>
              <a:xfrm>
                <a:off x="1380088" y="3129242"/>
                <a:ext cx="1619277" cy="1619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(input)</a:t>
                </a: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B973CA6-8649-29F6-FA9A-14EE87507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088" y="3129242"/>
                <a:ext cx="1619277" cy="161927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A794210-AB60-0959-BAC7-0765F3621028}"/>
                  </a:ext>
                </a:extLst>
              </p:cNvPr>
              <p:cNvSpPr/>
              <p:nvPr/>
            </p:nvSpPr>
            <p:spPr>
              <a:xfrm>
                <a:off x="9099442" y="3129243"/>
                <a:ext cx="1712471" cy="1506246"/>
              </a:xfrm>
              <a:prstGeom prst="triangl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(real)</a:t>
                </a:r>
              </a:p>
            </p:txBody>
          </p:sp>
        </mc:Choice>
        <mc:Fallback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A794210-AB60-0959-BAC7-0765F362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442" y="3129243"/>
                <a:ext cx="1712471" cy="1506246"/>
              </a:xfrm>
              <a:prstGeom prst="triangle">
                <a:avLst/>
              </a:prstGeom>
              <a:blipFill>
                <a:blip r:embed="rId3"/>
                <a:stretch>
                  <a:fillRect b="-1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51EBFC-0A63-A864-137A-2C5A0A7A0AE8}"/>
                  </a:ext>
                </a:extLst>
              </p:cNvPr>
              <p:cNvSpPr/>
              <p:nvPr/>
            </p:nvSpPr>
            <p:spPr>
              <a:xfrm>
                <a:off x="5780195" y="3358775"/>
                <a:ext cx="1813660" cy="11602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(prediction)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51EBFC-0A63-A864-137A-2C5A0A7A0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195" y="3358775"/>
                <a:ext cx="1813660" cy="1160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AB4600E-168E-9951-1853-8681B1F986B3}"/>
              </a:ext>
            </a:extLst>
          </p:cNvPr>
          <p:cNvSpPr txBox="1"/>
          <p:nvPr/>
        </p:nvSpPr>
        <p:spPr>
          <a:xfrm>
            <a:off x="7891247" y="3007856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CEFEF9-9309-C1B3-659F-191ED01D4394}"/>
              </a:ext>
            </a:extLst>
          </p:cNvPr>
          <p:cNvCxnSpPr>
            <a:cxnSpLocks/>
          </p:cNvCxnSpPr>
          <p:nvPr/>
        </p:nvCxnSpPr>
        <p:spPr>
          <a:xfrm>
            <a:off x="3296757" y="3938880"/>
            <a:ext cx="2186046" cy="0"/>
          </a:xfrm>
          <a:prstGeom prst="straightConnector1">
            <a:avLst/>
          </a:prstGeom>
          <a:ln w="2540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796A89-9556-1D02-F885-A691A4AE0C56}"/>
              </a:ext>
            </a:extLst>
          </p:cNvPr>
          <p:cNvSpPr txBox="1"/>
          <p:nvPr/>
        </p:nvSpPr>
        <p:spPr>
          <a:xfrm>
            <a:off x="8016268" y="2697055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0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EF7A-3AFB-6EBE-9389-57BA443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A794210-AB60-0959-BAC7-0765F3621028}"/>
                  </a:ext>
                </a:extLst>
              </p:cNvPr>
              <p:cNvSpPr/>
              <p:nvPr/>
            </p:nvSpPr>
            <p:spPr>
              <a:xfrm>
                <a:off x="9099442" y="3129243"/>
                <a:ext cx="1712471" cy="1506246"/>
              </a:xfrm>
              <a:prstGeom prst="triangl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(real)</a:t>
                </a:r>
              </a:p>
            </p:txBody>
          </p:sp>
        </mc:Choice>
        <mc:Fallback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A794210-AB60-0959-BAC7-0765F362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442" y="3129243"/>
                <a:ext cx="1712471" cy="1506246"/>
              </a:xfrm>
              <a:prstGeom prst="triangle">
                <a:avLst/>
              </a:prstGeom>
              <a:blipFill>
                <a:blip r:embed="rId2"/>
                <a:stretch>
                  <a:fillRect b="-1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51EBFC-0A63-A864-137A-2C5A0A7A0AE8}"/>
                  </a:ext>
                </a:extLst>
              </p:cNvPr>
              <p:cNvSpPr/>
              <p:nvPr/>
            </p:nvSpPr>
            <p:spPr>
              <a:xfrm>
                <a:off x="5780195" y="3358775"/>
                <a:ext cx="1813660" cy="11602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(prediction)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51EBFC-0A63-A864-137A-2C5A0A7A0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195" y="3358775"/>
                <a:ext cx="1813660" cy="1160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AB4600E-168E-9951-1853-8681B1F986B3}"/>
              </a:ext>
            </a:extLst>
          </p:cNvPr>
          <p:cNvSpPr txBox="1"/>
          <p:nvPr/>
        </p:nvSpPr>
        <p:spPr>
          <a:xfrm>
            <a:off x="7891247" y="3007856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068108-7DA2-2155-915E-4A152FA33C4C}"/>
              </a:ext>
            </a:extLst>
          </p:cNvPr>
          <p:cNvSpPr txBox="1"/>
          <p:nvPr/>
        </p:nvSpPr>
        <p:spPr>
          <a:xfrm>
            <a:off x="4869394" y="2919120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C66CBC-0CDD-000B-9FA1-045B6FD28522}"/>
              </a:ext>
            </a:extLst>
          </p:cNvPr>
          <p:cNvSpPr txBox="1"/>
          <p:nvPr/>
        </p:nvSpPr>
        <p:spPr>
          <a:xfrm>
            <a:off x="10636755" y="2886471"/>
            <a:ext cx="1434090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)²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79B129-77C1-F75D-A865-C47BB4DF7CE1}"/>
              </a:ext>
            </a:extLst>
          </p:cNvPr>
          <p:cNvCxnSpPr>
            <a:cxnSpLocks/>
          </p:cNvCxnSpPr>
          <p:nvPr/>
        </p:nvCxnSpPr>
        <p:spPr>
          <a:xfrm>
            <a:off x="3298785" y="2338086"/>
            <a:ext cx="0" cy="3229337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3FC471-EAEC-4840-81DD-806BEC409D80}"/>
              </a:ext>
            </a:extLst>
          </p:cNvPr>
          <p:cNvSpPr/>
          <p:nvPr/>
        </p:nvSpPr>
        <p:spPr>
          <a:xfrm rot="20670947">
            <a:off x="2394358" y="2971361"/>
            <a:ext cx="6962896" cy="1245228"/>
          </a:xfrm>
          <a:prstGeom prst="roundRect">
            <a:avLst/>
          </a:prstGeom>
          <a:solidFill>
            <a:srgbClr val="FF0000">
              <a:alpha val="67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Use gradient descent!</a:t>
            </a:r>
          </a:p>
        </p:txBody>
      </p:sp>
    </p:spTree>
    <p:extLst>
      <p:ext uri="{BB962C8B-B14F-4D97-AF65-F5344CB8AC3E}">
        <p14:creationId xmlns:p14="http://schemas.microsoft.com/office/powerpoint/2010/main" val="1766395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8" grpId="0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D8785C00-51FF-29F5-4DDD-5AFB01F6F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775791" y="1240778"/>
            <a:ext cx="8640418" cy="55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network with random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67336"/>
              </p:ext>
            </p:extLst>
          </p:nvPr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4" idx="3"/>
            <a:endCxn id="61" idx="1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09373"/>
              </p:ext>
            </p:extLst>
          </p:nvPr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586"/>
              </p:ext>
            </p:extLst>
          </p:nvPr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8216"/>
              </p:ext>
            </p:extLst>
          </p:nvPr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96178"/>
              </p:ext>
            </p:extLst>
          </p:nvPr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48715"/>
              </p:ext>
            </p:extLst>
          </p:nvPr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48530"/>
              </p:ext>
            </p:extLst>
          </p:nvPr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30424"/>
              </p:ext>
            </p:extLst>
          </p:nvPr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92494"/>
              </p:ext>
            </p:extLst>
          </p:nvPr>
        </p:nvGraphicFramePr>
        <p:xfrm>
          <a:off x="5177539" y="268736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40480"/>
              </p:ext>
            </p:extLst>
          </p:nvPr>
        </p:nvGraphicFramePr>
        <p:xfrm>
          <a:off x="5177539" y="353688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6391"/>
              </p:ext>
            </p:extLst>
          </p:nvPr>
        </p:nvGraphicFramePr>
        <p:xfrm>
          <a:off x="5177538" y="311212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98352"/>
              </p:ext>
            </p:extLst>
          </p:nvPr>
        </p:nvGraphicFramePr>
        <p:xfrm>
          <a:off x="5177539" y="396164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18292"/>
              </p:ext>
            </p:extLst>
          </p:nvPr>
        </p:nvGraphicFramePr>
        <p:xfrm>
          <a:off x="5177540" y="438640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5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65"/>
              </p:ext>
            </p:extLst>
          </p:nvPr>
        </p:nvGraphicFramePr>
        <p:xfrm>
          <a:off x="5443815" y="338737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34265"/>
              </p:ext>
            </p:extLst>
          </p:nvPr>
        </p:nvGraphicFramePr>
        <p:xfrm>
          <a:off x="5443815" y="423688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17203"/>
              </p:ext>
            </p:extLst>
          </p:nvPr>
        </p:nvGraphicFramePr>
        <p:xfrm>
          <a:off x="5443814" y="381213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7002"/>
              </p:ext>
            </p:extLst>
          </p:nvPr>
        </p:nvGraphicFramePr>
        <p:xfrm>
          <a:off x="5443815" y="466164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29620"/>
              </p:ext>
            </p:extLst>
          </p:nvPr>
        </p:nvGraphicFramePr>
        <p:xfrm>
          <a:off x="5443816" y="508640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1" idx="3"/>
            <a:endCxn id="62" idx="1"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84582"/>
              </p:ext>
            </p:extLst>
          </p:nvPr>
        </p:nvGraphicFramePr>
        <p:xfrm>
          <a:off x="5443815" y="3932967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32794"/>
              </p:ext>
            </p:extLst>
          </p:nvPr>
        </p:nvGraphicFramePr>
        <p:xfrm>
          <a:off x="5443815" y="4782485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04946"/>
              </p:ext>
            </p:extLst>
          </p:nvPr>
        </p:nvGraphicFramePr>
        <p:xfrm>
          <a:off x="5443814" y="4357726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89627"/>
              </p:ext>
            </p:extLst>
          </p:nvPr>
        </p:nvGraphicFramePr>
        <p:xfrm>
          <a:off x="5443815" y="520724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79399"/>
              </p:ext>
            </p:extLst>
          </p:nvPr>
        </p:nvGraphicFramePr>
        <p:xfrm>
          <a:off x="5443816" y="5632004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4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AC5A1F2-578C-200D-B8F0-0330BCB4E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66712"/>
              </p:ext>
            </p:extLst>
          </p:nvPr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C974BE6-DB6E-7D6C-8A83-4AA5F060C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6262"/>
              </p:ext>
            </p:extLst>
          </p:nvPr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15120D46-4573-D014-445E-FE99BC457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1260"/>
              </p:ext>
            </p:extLst>
          </p:nvPr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14E7D3CA-48FB-F140-E890-6B2AED98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53949"/>
              </p:ext>
            </p:extLst>
          </p:nvPr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6D715F57-5D35-D5AD-7E14-D2C33958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60470"/>
              </p:ext>
            </p:extLst>
          </p:nvPr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2" name="Table 4">
            <a:extLst>
              <a:ext uri="{FF2B5EF4-FFF2-40B4-BE49-F238E27FC236}">
                <a16:creationId xmlns:a16="http://schemas.microsoft.com/office/drawing/2014/main" id="{A61B4192-7E5E-9776-3FFB-39C29C810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57144"/>
              </p:ext>
            </p:extLst>
          </p:nvPr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3" name="Table 4">
            <a:extLst>
              <a:ext uri="{FF2B5EF4-FFF2-40B4-BE49-F238E27FC236}">
                <a16:creationId xmlns:a16="http://schemas.microsoft.com/office/drawing/2014/main" id="{FF58A8A1-DD2A-7E4F-6BBD-0664D08F8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01882"/>
              </p:ext>
            </p:extLst>
          </p:nvPr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3DD9ED86-B671-07C2-A5CA-DE1C8B1C4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01134"/>
              </p:ext>
            </p:extLst>
          </p:nvPr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442FB4C9-392A-5DB7-C18E-F6AADC822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42289"/>
              </p:ext>
            </p:extLst>
          </p:nvPr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7E171F99-3157-6E38-227B-57ECC4626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53150"/>
              </p:ext>
            </p:extLst>
          </p:nvPr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8" name="Table 4">
            <a:extLst>
              <a:ext uri="{FF2B5EF4-FFF2-40B4-BE49-F238E27FC236}">
                <a16:creationId xmlns:a16="http://schemas.microsoft.com/office/drawing/2014/main" id="{08785102-43E2-BE8A-98F9-4AECD4F5B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71944"/>
              </p:ext>
            </p:extLst>
          </p:nvPr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9" name="Table 4">
            <a:extLst>
              <a:ext uri="{FF2B5EF4-FFF2-40B4-BE49-F238E27FC236}">
                <a16:creationId xmlns:a16="http://schemas.microsoft.com/office/drawing/2014/main" id="{15ED9332-D8CE-1FA4-0594-3A369EA28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85937"/>
              </p:ext>
            </p:extLst>
          </p:nvPr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0" name="Table 4">
            <a:extLst>
              <a:ext uri="{FF2B5EF4-FFF2-40B4-BE49-F238E27FC236}">
                <a16:creationId xmlns:a16="http://schemas.microsoft.com/office/drawing/2014/main" id="{65DE08A3-42CF-CC61-31C6-949449936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74287"/>
              </p:ext>
            </p:extLst>
          </p:nvPr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1" name="Table 4">
            <a:extLst>
              <a:ext uri="{FF2B5EF4-FFF2-40B4-BE49-F238E27FC236}">
                <a16:creationId xmlns:a16="http://schemas.microsoft.com/office/drawing/2014/main" id="{FA83BD69-3C11-47D6-D2B8-6B5C286B4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48145"/>
              </p:ext>
            </p:extLst>
          </p:nvPr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2" name="Table 4">
            <a:extLst>
              <a:ext uri="{FF2B5EF4-FFF2-40B4-BE49-F238E27FC236}">
                <a16:creationId xmlns:a16="http://schemas.microsoft.com/office/drawing/2014/main" id="{4B3DF07E-D333-546F-7434-D7631418A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9142"/>
              </p:ext>
            </p:extLst>
          </p:nvPr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5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6AE57DA-DBC1-F318-6AC7-B6FBB33C6F8A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333CBC5-69AC-6668-2A72-28F1F8244034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4C7A7228-BC2D-638F-D243-0EAA94CCD695}"/>
              </a:ext>
            </a:extLst>
          </p:cNvPr>
          <p:cNvGraphicFramePr>
            <a:graphicFrameLocks noGrp="1"/>
          </p:cNvGraphicFramePr>
          <p:nvPr/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C8F57AC-D715-EDDB-5F42-5341C1A6B422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18DB93BC-4085-0177-9E45-CF9F30D1EF3E}"/>
              </a:ext>
            </a:extLst>
          </p:cNvPr>
          <p:cNvGraphicFramePr>
            <a:graphicFrameLocks noGrp="1"/>
          </p:cNvGraphicFramePr>
          <p:nvPr/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1BA6E3D6-ED0C-DAA7-0650-E916CE1942C1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B815C82-A9E1-32D6-01EC-D521CBB2ACD7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2DEF5A-2132-35ED-E295-3BE3E2E74D37}"/>
              </a:ext>
            </a:extLst>
          </p:cNvPr>
          <p:cNvGraphicFramePr>
            <a:graphicFrameLocks noGrp="1"/>
          </p:cNvGraphicFramePr>
          <p:nvPr/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175723B-65AF-F141-E372-423A1B9CD075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DCA705D0-8F60-4E98-7BB4-9FD921666C93}"/>
              </a:ext>
            </a:extLst>
          </p:cNvPr>
          <p:cNvGraphicFramePr>
            <a:graphicFrameLocks noGrp="1"/>
          </p:cNvGraphicFramePr>
          <p:nvPr/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D900264-27CD-9F8C-4658-5A89A94B8948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E42958B0-D97F-50FD-EA60-4589D1BF67F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D2E79C9-4BF9-F161-262F-C3BE39CF7469}"/>
              </a:ext>
            </a:extLst>
          </p:cNvPr>
          <p:cNvGraphicFramePr>
            <a:graphicFrameLocks noGrp="1"/>
          </p:cNvGraphicFramePr>
          <p:nvPr/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50C06F34-E827-BB57-C68D-F489B722077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FCC73934-A05C-B0A9-B566-79857FF377C3}"/>
              </a:ext>
            </a:extLst>
          </p:cNvPr>
          <p:cNvGraphicFramePr>
            <a:graphicFrameLocks noGrp="1"/>
          </p:cNvGraphicFramePr>
          <p:nvPr/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9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EB6172-4667-87B0-3D2A-BB648F37C56E}"/>
              </a:ext>
            </a:extLst>
          </p:cNvPr>
          <p:cNvCxnSpPr>
            <a:cxnSpLocks/>
          </p:cNvCxnSpPr>
          <p:nvPr/>
        </p:nvCxnSpPr>
        <p:spPr>
          <a:xfrm>
            <a:off x="3687097" y="4178080"/>
            <a:ext cx="4267200" cy="0"/>
          </a:xfrm>
          <a:prstGeom prst="straightConnector1">
            <a:avLst/>
          </a:prstGeom>
          <a:ln w="317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107A3C9-C1DA-2DB5-3B7D-FA344EE8C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33607"/>
              </p:ext>
            </p:extLst>
          </p:nvPr>
        </p:nvGraphicFramePr>
        <p:xfrm>
          <a:off x="4686864" y="31741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8BA9E45-E09A-79EE-A5B5-6A2925DC0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68628"/>
              </p:ext>
            </p:extLst>
          </p:nvPr>
        </p:nvGraphicFramePr>
        <p:xfrm>
          <a:off x="4686864" y="40236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71988B1-1B66-99C3-D13E-FD17C2C3E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22986"/>
              </p:ext>
            </p:extLst>
          </p:nvPr>
        </p:nvGraphicFramePr>
        <p:xfrm>
          <a:off x="4686863" y="35989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FB0EC21-C486-116B-4295-4FA09E080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32644"/>
              </p:ext>
            </p:extLst>
          </p:nvPr>
        </p:nvGraphicFramePr>
        <p:xfrm>
          <a:off x="4686864" y="44484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A0102A-5C90-5E1B-8C66-55FB1A4D7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93673"/>
              </p:ext>
            </p:extLst>
          </p:nvPr>
        </p:nvGraphicFramePr>
        <p:xfrm>
          <a:off x="4686865" y="48732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E9E58ED4-FC56-6643-5781-E7FF9F7AB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00726"/>
              </p:ext>
            </p:extLst>
          </p:nvPr>
        </p:nvGraphicFramePr>
        <p:xfrm>
          <a:off x="5443816" y="3175156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EEDCA6CB-9120-0BA5-7A9D-1A30A552E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4293"/>
              </p:ext>
            </p:extLst>
          </p:nvPr>
        </p:nvGraphicFramePr>
        <p:xfrm>
          <a:off x="5443816" y="402467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BDB18008-BE4C-429F-1141-D8BBF26EA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62499"/>
              </p:ext>
            </p:extLst>
          </p:nvPr>
        </p:nvGraphicFramePr>
        <p:xfrm>
          <a:off x="5443815" y="3599915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467D1DE8-AE94-F4D6-5E10-C68859751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023768"/>
              </p:ext>
            </p:extLst>
          </p:nvPr>
        </p:nvGraphicFramePr>
        <p:xfrm>
          <a:off x="5443816" y="444943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737B9679-9044-C0BD-D76A-D52D95D87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42826"/>
              </p:ext>
            </p:extLst>
          </p:nvPr>
        </p:nvGraphicFramePr>
        <p:xfrm>
          <a:off x="5443817" y="4874193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8C6AB1F1-1219-2FEA-C1FC-53CE660AB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573688"/>
              </p:ext>
            </p:extLst>
          </p:nvPr>
        </p:nvGraphicFramePr>
        <p:xfrm>
          <a:off x="6200767" y="318092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C4B8D782-F7A6-D2B9-063E-C15BB8CDF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09017"/>
              </p:ext>
            </p:extLst>
          </p:nvPr>
        </p:nvGraphicFramePr>
        <p:xfrm>
          <a:off x="6200767" y="403043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C990BF53-7B28-C0BA-3002-F6526A121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93529"/>
              </p:ext>
            </p:extLst>
          </p:nvPr>
        </p:nvGraphicFramePr>
        <p:xfrm>
          <a:off x="6200766" y="360568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7C0C7627-4B0B-D6FB-89F4-19CCDC29A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04018"/>
              </p:ext>
            </p:extLst>
          </p:nvPr>
        </p:nvGraphicFramePr>
        <p:xfrm>
          <a:off x="6200767" y="445519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A117BD2F-8BB3-6791-3629-5858E39EF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9521"/>
              </p:ext>
            </p:extLst>
          </p:nvPr>
        </p:nvGraphicFramePr>
        <p:xfrm>
          <a:off x="6200768" y="487995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1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C3081E-BEDE-A594-D297-B3450AC4F6E0}"/>
              </a:ext>
            </a:extLst>
          </p:cNvPr>
          <p:cNvCxnSpPr>
            <a:cxnSpLocks/>
          </p:cNvCxnSpPr>
          <p:nvPr/>
        </p:nvCxnSpPr>
        <p:spPr>
          <a:xfrm>
            <a:off x="3687097" y="4178080"/>
            <a:ext cx="4267200" cy="0"/>
          </a:xfrm>
          <a:prstGeom prst="straightConnector1">
            <a:avLst/>
          </a:prstGeom>
          <a:ln w="317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6AE57DA-DBC1-F318-6AC7-B6FBB33C6F8A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333CBC5-69AC-6668-2A72-28F1F8244034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4C7A7228-BC2D-638F-D243-0EAA94CCD695}"/>
              </a:ext>
            </a:extLst>
          </p:cNvPr>
          <p:cNvGraphicFramePr>
            <a:graphicFrameLocks noGrp="1"/>
          </p:cNvGraphicFramePr>
          <p:nvPr/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C8F57AC-D715-EDDB-5F42-5341C1A6B422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18DB93BC-4085-0177-9E45-CF9F30D1EF3E}"/>
              </a:ext>
            </a:extLst>
          </p:cNvPr>
          <p:cNvGraphicFramePr>
            <a:graphicFrameLocks noGrp="1"/>
          </p:cNvGraphicFramePr>
          <p:nvPr/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1BA6E3D6-ED0C-DAA7-0650-E916CE1942C1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B815C82-A9E1-32D6-01EC-D521CBB2ACD7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2DEF5A-2132-35ED-E295-3BE3E2E74D37}"/>
              </a:ext>
            </a:extLst>
          </p:cNvPr>
          <p:cNvGraphicFramePr>
            <a:graphicFrameLocks noGrp="1"/>
          </p:cNvGraphicFramePr>
          <p:nvPr/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175723B-65AF-F141-E372-423A1B9CD075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DCA705D0-8F60-4E98-7BB4-9FD921666C93}"/>
              </a:ext>
            </a:extLst>
          </p:cNvPr>
          <p:cNvGraphicFramePr>
            <a:graphicFrameLocks noGrp="1"/>
          </p:cNvGraphicFramePr>
          <p:nvPr/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D900264-27CD-9F8C-4658-5A89A94B8948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E42958B0-D97F-50FD-EA60-4589D1BF67F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D2E79C9-4BF9-F161-262F-C3BE39CF7469}"/>
              </a:ext>
            </a:extLst>
          </p:cNvPr>
          <p:cNvGraphicFramePr>
            <a:graphicFrameLocks noGrp="1"/>
          </p:cNvGraphicFramePr>
          <p:nvPr/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50C06F34-E827-BB57-C68D-F489B722077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FCC73934-A05C-B0A9-B566-79857FF377C3}"/>
              </a:ext>
            </a:extLst>
          </p:cNvPr>
          <p:cNvGraphicFramePr>
            <a:graphicFrameLocks noGrp="1"/>
          </p:cNvGraphicFramePr>
          <p:nvPr/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EBC0BE12-7400-8345-91A5-87CE5CE66B02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31741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AC8EDE81-86A3-8D65-DE97-5B6C45110E07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40236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2CFBAC37-C28D-777F-8E49-39312FCB6D40}"/>
              </a:ext>
            </a:extLst>
          </p:cNvPr>
          <p:cNvGraphicFramePr>
            <a:graphicFrameLocks noGrp="1"/>
          </p:cNvGraphicFramePr>
          <p:nvPr/>
        </p:nvGraphicFramePr>
        <p:xfrm>
          <a:off x="4686863" y="35989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9AB24DFC-484E-4E0C-A771-C90603F03044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44484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FE0F3277-3777-1733-01F7-B1DE09A843A2}"/>
              </a:ext>
            </a:extLst>
          </p:cNvPr>
          <p:cNvGraphicFramePr>
            <a:graphicFrameLocks noGrp="1"/>
          </p:cNvGraphicFramePr>
          <p:nvPr/>
        </p:nvGraphicFramePr>
        <p:xfrm>
          <a:off x="4686865" y="48732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375B9852-437F-79F2-29D7-62545ACFB12A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3175156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D9BCBFD5-8447-AE09-F202-E4B809AF29BC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402467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AE31DB33-B2B7-D131-4267-C756FC1760FB}"/>
              </a:ext>
            </a:extLst>
          </p:cNvPr>
          <p:cNvGraphicFramePr>
            <a:graphicFrameLocks noGrp="1"/>
          </p:cNvGraphicFramePr>
          <p:nvPr/>
        </p:nvGraphicFramePr>
        <p:xfrm>
          <a:off x="5443815" y="3599915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A8E29367-DFC2-FCD9-FB1E-67EF7BD2A382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444943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158BE24E-D493-611D-0025-5210E0038459}"/>
              </a:ext>
            </a:extLst>
          </p:cNvPr>
          <p:cNvGraphicFramePr>
            <a:graphicFrameLocks noGrp="1"/>
          </p:cNvGraphicFramePr>
          <p:nvPr/>
        </p:nvGraphicFramePr>
        <p:xfrm>
          <a:off x="5443817" y="4874193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058E77C1-CEB3-73D5-686C-51867852D83C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318092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0E6BD230-EB61-8516-0ED6-04E2561B864C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403043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E4104B4C-9D5A-F042-7E28-1668170C1E5B}"/>
              </a:ext>
            </a:extLst>
          </p:cNvPr>
          <p:cNvGraphicFramePr>
            <a:graphicFrameLocks noGrp="1"/>
          </p:cNvGraphicFramePr>
          <p:nvPr/>
        </p:nvGraphicFramePr>
        <p:xfrm>
          <a:off x="6200766" y="360568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829C965E-273F-A8AE-1FFC-E3CEE46C85EF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445519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7F44EF6C-2F1E-EE98-BEE3-08871D67EAEE}"/>
              </a:ext>
            </a:extLst>
          </p:cNvPr>
          <p:cNvGraphicFramePr>
            <a:graphicFrameLocks noGrp="1"/>
          </p:cNvGraphicFramePr>
          <p:nvPr/>
        </p:nvGraphicFramePr>
        <p:xfrm>
          <a:off x="6200768" y="487995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98F5B-4C43-0217-0682-95E18BEEA712}"/>
                  </a:ext>
                </a:extLst>
              </p:cNvPr>
              <p:cNvSpPr txBox="1"/>
              <p:nvPr/>
            </p:nvSpPr>
            <p:spPr>
              <a:xfrm>
                <a:off x="5471642" y="2263623"/>
                <a:ext cx="596531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98F5B-4C43-0217-0682-95E18BEEA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642" y="2263623"/>
                <a:ext cx="59653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36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769</Words>
  <Application>Microsoft Office PowerPoint</Application>
  <PresentationFormat>Widescreen</PresentationFormat>
  <Paragraphs>313</Paragraphs>
  <Slides>18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Vectors &amp; matrices</vt:lpstr>
      <vt:lpstr>Vectors &amp; matrices</vt:lpstr>
      <vt:lpstr>Vectors &amp; matrices</vt:lpstr>
      <vt:lpstr>Vectors &amp; matrices</vt:lpstr>
      <vt:lpstr>Vectors &amp; matrices</vt:lpstr>
      <vt:lpstr>Vectors &amp; matrices</vt:lpstr>
      <vt:lpstr>Vectors &amp; matrices</vt:lpstr>
      <vt:lpstr>Mathematically: forward</vt:lpstr>
      <vt:lpstr>Mathematically: forward</vt:lpstr>
      <vt:lpstr>Mathematically: forward</vt:lpstr>
      <vt:lpstr>Evaluating a network</vt:lpstr>
      <vt:lpstr>Evaluating a network</vt:lpstr>
      <vt:lpstr>Mathematically: backward</vt:lpstr>
      <vt:lpstr>Mathematically: update</vt:lpstr>
      <vt:lpstr>Learning Rate</vt:lpstr>
      <vt:lpstr>Training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30</cp:revision>
  <dcterms:created xsi:type="dcterms:W3CDTF">2023-08-17T11:27:04Z</dcterms:created>
  <dcterms:modified xsi:type="dcterms:W3CDTF">2023-08-17T17:06:08Z</dcterms:modified>
</cp:coreProperties>
</file>