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29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20" r:id="rId11"/>
    <p:sldId id="321" r:id="rId12"/>
    <p:sldId id="324" r:id="rId13"/>
    <p:sldId id="343" r:id="rId14"/>
    <p:sldId id="344" r:id="rId15"/>
    <p:sldId id="345" r:id="rId16"/>
    <p:sldId id="346" r:id="rId17"/>
    <p:sldId id="322" r:id="rId18"/>
    <p:sldId id="331" r:id="rId19"/>
    <p:sldId id="333" r:id="rId20"/>
    <p:sldId id="33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DD74C97-7C6D-4DC9-93E7-37C9B59AFDC8}">
          <p14:sldIdLst>
            <p14:sldId id="256"/>
            <p14:sldId id="329"/>
          </p14:sldIdLst>
        </p14:section>
        <p14:section name="Vectors &amp; Matrices" id="{EB53FB21-4207-4AAF-AB29-4B48807D277F}">
          <p14:sldIdLst>
            <p14:sldId id="336"/>
            <p14:sldId id="337"/>
            <p14:sldId id="338"/>
            <p14:sldId id="339"/>
            <p14:sldId id="340"/>
            <p14:sldId id="341"/>
            <p14:sldId id="342"/>
          </p14:sldIdLst>
        </p14:section>
        <p14:section name="Forward" id="{120D5398-E26F-4491-9302-971EEA676B5B}">
          <p14:sldIdLst>
            <p14:sldId id="320"/>
            <p14:sldId id="321"/>
            <p14:sldId id="324"/>
          </p14:sldIdLst>
        </p14:section>
        <p14:section name="Training" id="{FED1EC70-A018-4802-B1C2-5A81BC08DA6F}">
          <p14:sldIdLst>
            <p14:sldId id="343"/>
            <p14:sldId id="344"/>
            <p14:sldId id="345"/>
            <p14:sldId id="346"/>
            <p14:sldId id="322"/>
            <p14:sldId id="331"/>
            <p14:sldId id="333"/>
          </p14:sldIdLst>
        </p14:section>
        <p14:section name="Conclusion" id="{94CF18E3-8DD3-4C49-9D80-7C03BD316E96}">
          <p14:sldIdLst>
            <p14:sldId id="33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9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AE285-873A-42A3-8603-205198C0F33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7233D-85DB-4201-8E07-C76FCCD55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9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chain rule, we step by step calculate the derivative of the error function in terms of all intermediate variables.</a:t>
            </a:r>
          </a:p>
          <a:p>
            <a:r>
              <a:rPr lang="en-US" dirty="0"/>
              <a:t>Then, we use gradient descent to update all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update the parameters by subtracting the gradient, times the learning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4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7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A6A9-66F2-9D97-01DF-82C8627F1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AB089-8A28-D191-E76A-37BB4B964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DBAED-CB38-F97B-EABC-EE8A3BE5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0965-FF21-EFF9-89F5-53624959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9791D-27A3-5B45-427F-E4656614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7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0CE5-78EC-9A70-12B3-FAEF7C02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368B2-5ECA-8B8A-4AE7-B4E4E804C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C052-274E-7920-488E-00255FA5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80424-BEC3-637A-C570-CF4E1991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EECDA-E277-DA9B-E4A5-EDAD78C2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F2F53-FBE8-0909-EABA-9A7C6CCCE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FE656-F18F-6035-8947-2D4B171B1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F3336-C4AF-6CD8-51B3-B963C513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94961-2536-5D56-FFE9-43DE6003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6FBCC-36F1-C94A-C42E-2FF8576A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8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48F7-9273-9405-163D-A2DC7BDD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DA-2804-9E58-3C72-318CAC6D6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A9C27-B815-AF60-8AEF-12DFA5D8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018E2-01B4-8499-3C73-33133D2A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CD2DF-F894-B66F-D79A-8CA87BB9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3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5E5F-4ED5-06D6-16B2-8BAECF1A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5E7E7-BA98-BD40-9516-AF7828C43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B1C4-2745-EA21-33C1-83BCC7D0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28723-393F-01D2-B6D7-5446F8A8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4046F-799D-BB96-D4AE-AA06B03F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1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F420-A16F-B7B2-201F-B7C99FBA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53DF8-9EFD-ED82-2C3A-3D04C0E29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26C33-2891-9576-E297-65AECB548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83E1D-6730-FBCC-7369-71B14723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81C5B-6043-2A2D-0345-B1F30230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20C35-5712-A730-0FD6-0F731351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6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D83B-A8F3-39B2-9665-6F983646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BEB31-F0E8-27C6-C56D-415CE493B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F8627-BE6B-7240-DDA6-562D7BE7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6218A-E05A-BD99-4DA2-37F76D800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033D2-7A57-52B9-12C0-4DE984F91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BD5F85-B35D-432C-A3A2-0C56E46E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D6FFF-BAD2-EEC2-9FB1-79691A14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9FC02-15F3-A733-297A-C4DE2AEC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2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165D-E083-685C-8CC9-2F4BAE40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17106-6717-7450-431B-30F4E4FD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7A49C-596D-64A2-561A-DFCDDE88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1817D-FC28-0E33-30B8-9D3C4F78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C37F6-EBCC-DE95-3127-4E4E3ABC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A2DF6-BB0C-DC22-9B94-B85C6B91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B4B5A-B23B-9285-9DC4-B9091853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3F24-E3CA-DB07-7C78-FA4F4A3A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55F51-4B98-3BC9-7AA4-8E9E2BC1C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A53CB-C1A5-C33A-AAB1-C3387BFE2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8DB88-E003-4BC8-F59F-A86E2959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26317-6A3E-069F-FA8B-FE3CDC4D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E63F8-FBD9-B044-478C-CC2D2D49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3FF1-634E-5526-01CA-6B3D8371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C9959-62CC-E00B-C468-FC400A871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53DD7-E21B-78CB-27B6-4608A7CDA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182CB-3225-016C-B93B-08AE3657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F4ECC-DFF2-CC83-5A9A-42E61B64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59E32-3D69-F774-37F9-03FF5198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2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F0A65-A2E9-A915-681B-F51FAFC2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23573-F939-87C6-7988-FA5CC97AF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8B87-BCDD-834F-E002-6D3380E3C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D96E9-41CF-4DD3-AF8D-C2744552F89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E7511-2350-356B-5E9C-1E55C449D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411E6-7178-1942-08D4-97A6AF67B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1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4.png"/><Relationship Id="rId3" Type="http://schemas.openxmlformats.org/officeDocument/2006/relationships/image" Target="../media/image230.png"/><Relationship Id="rId21" Type="http://schemas.openxmlformats.org/officeDocument/2006/relationships/image" Target="../media/image5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24" Type="http://schemas.openxmlformats.org/officeDocument/2006/relationships/image" Target="../media/image53.png"/><Relationship Id="rId5" Type="http://schemas.openxmlformats.org/officeDocument/2006/relationships/image" Target="../media/image250.png"/><Relationship Id="rId15" Type="http://schemas.openxmlformats.org/officeDocument/2006/relationships/image" Target="../media/image47.png"/><Relationship Id="rId23" Type="http://schemas.openxmlformats.org/officeDocument/2006/relationships/image" Target="../media/image52.png"/><Relationship Id="rId10" Type="http://schemas.openxmlformats.org/officeDocument/2006/relationships/image" Target="../media/image30.png"/><Relationship Id="rId19" Type="http://schemas.openxmlformats.org/officeDocument/2006/relationships/image" Target="../media/image45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5.png"/><Relationship Id="rId3" Type="http://schemas.openxmlformats.org/officeDocument/2006/relationships/image" Target="../media/image230.png"/><Relationship Id="rId21" Type="http://schemas.openxmlformats.org/officeDocument/2006/relationships/image" Target="../media/image57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3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550.png"/><Relationship Id="rId23" Type="http://schemas.openxmlformats.org/officeDocument/2006/relationships/image" Target="../media/image59.png"/><Relationship Id="rId10" Type="http://schemas.openxmlformats.org/officeDocument/2006/relationships/image" Target="../media/image30.png"/><Relationship Id="rId19" Type="http://schemas.openxmlformats.org/officeDocument/2006/relationships/image" Target="../media/image46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8822-E5FE-4D77-9C5F-982864AA8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1562" y="606056"/>
            <a:ext cx="4879177" cy="2903907"/>
          </a:xfrm>
        </p:spPr>
        <p:txBody>
          <a:bodyPr anchor="t"/>
          <a:lstStyle/>
          <a:p>
            <a:pPr algn="l"/>
            <a:r>
              <a:rPr lang="en-US" b="1" dirty="0">
                <a:latin typeface="Posterama (Headings)"/>
              </a:rPr>
              <a:t>Teaching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56D04-3433-E55B-9A2B-C9E152B41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1562" y="3604438"/>
            <a:ext cx="4879178" cy="2647506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i="1" dirty="0">
                <a:solidFill>
                  <a:schemeClr val="bg1">
                    <a:lumMod val="50000"/>
                  </a:schemeClr>
                </a:solidFill>
                <a:latin typeface="Posterama (Headings)"/>
              </a:rPr>
              <a:t>Are you a good professor?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EF0AA4-C052-7C20-B6FC-FB492906A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698" y="372140"/>
            <a:ext cx="5284741" cy="611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94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EF7A-3AFB-6EBE-9389-57BA443C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B973CA6-8649-29F6-FA9A-14EE875074AF}"/>
                  </a:ext>
                </a:extLst>
              </p:cNvPr>
              <p:cNvSpPr/>
              <p:nvPr/>
            </p:nvSpPr>
            <p:spPr>
              <a:xfrm>
                <a:off x="1380088" y="3129242"/>
                <a:ext cx="1619277" cy="16192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/>
                  <a:t>(input)</a:t>
                </a: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B973CA6-8649-29F6-FA9A-14EE875074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088" y="3129242"/>
                <a:ext cx="1619277" cy="161927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AB4600E-168E-9951-1853-8681B1F986B3}"/>
              </a:ext>
            </a:extLst>
          </p:cNvPr>
          <p:cNvSpPr txBox="1"/>
          <p:nvPr/>
        </p:nvSpPr>
        <p:spPr>
          <a:xfrm>
            <a:off x="7891247" y="3007856"/>
            <a:ext cx="910801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b="1" dirty="0">
                <a:solidFill>
                  <a:schemeClr val="bg1">
                    <a:lumMod val="50000"/>
                  </a:schemeClr>
                </a:solidFill>
              </a:rPr>
              <a:t>=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CEFEF9-9309-C1B3-659F-191ED01D4394}"/>
              </a:ext>
            </a:extLst>
          </p:cNvPr>
          <p:cNvCxnSpPr>
            <a:cxnSpLocks/>
          </p:cNvCxnSpPr>
          <p:nvPr/>
        </p:nvCxnSpPr>
        <p:spPr>
          <a:xfrm>
            <a:off x="3296757" y="3938880"/>
            <a:ext cx="2186046" cy="0"/>
          </a:xfrm>
          <a:prstGeom prst="straightConnector1">
            <a:avLst/>
          </a:prstGeom>
          <a:ln w="2540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F796A89-9556-1D02-F885-A691A4AE0C56}"/>
              </a:ext>
            </a:extLst>
          </p:cNvPr>
          <p:cNvSpPr txBox="1"/>
          <p:nvPr/>
        </p:nvSpPr>
        <p:spPr>
          <a:xfrm>
            <a:off x="8016268" y="2697055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C00000"/>
                </a:solidFill>
              </a:rPr>
              <a:t>?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D88C8EF0-6A24-38D6-7802-F82E75B30224}"/>
                  </a:ext>
                </a:extLst>
              </p:cNvPr>
              <p:cNvSpPr/>
              <p:nvPr/>
            </p:nvSpPr>
            <p:spPr>
              <a:xfrm>
                <a:off x="9099442" y="3125064"/>
                <a:ext cx="1712471" cy="1506246"/>
              </a:xfrm>
              <a:prstGeom prst="triangl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/>
                  <a:t>(real)</a:t>
                </a:r>
              </a:p>
            </p:txBody>
          </p:sp>
        </mc:Choice>
        <mc:Fallback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D88C8EF0-6A24-38D6-7802-F82E75B30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442" y="3125064"/>
                <a:ext cx="1712471" cy="1506246"/>
              </a:xfrm>
              <a:prstGeom prst="triangle">
                <a:avLst/>
              </a:prstGeom>
              <a:blipFill>
                <a:blip r:embed="rId3"/>
                <a:stretch>
                  <a:fillRect b="-10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36840E4-4EE7-0270-7DDD-A325B1AF6EC4}"/>
                  </a:ext>
                </a:extLst>
              </p:cNvPr>
              <p:cNvSpPr/>
              <p:nvPr/>
            </p:nvSpPr>
            <p:spPr>
              <a:xfrm>
                <a:off x="5780195" y="3298082"/>
                <a:ext cx="1813660" cy="116021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/>
                  <a:t>(prediction)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36840E4-4EE7-0270-7DDD-A325B1AF6E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195" y="3298082"/>
                <a:ext cx="1813660" cy="11602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00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3" grpId="0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EF7A-3AFB-6EBE-9389-57BA443C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sosceles Triangle 4">
                <a:extLst>
                  <a:ext uri="{FF2B5EF4-FFF2-40B4-BE49-F238E27FC236}">
                    <a16:creationId xmlns:a16="http://schemas.microsoft.com/office/drawing/2014/main" id="{6A794210-AB60-0959-BAC7-0765F3621028}"/>
                  </a:ext>
                </a:extLst>
              </p:cNvPr>
              <p:cNvSpPr/>
              <p:nvPr/>
            </p:nvSpPr>
            <p:spPr>
              <a:xfrm>
                <a:off x="9099442" y="3125064"/>
                <a:ext cx="1712471" cy="1506246"/>
              </a:xfrm>
              <a:prstGeom prst="triangl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/>
                  <a:t>(real)</a:t>
                </a:r>
              </a:p>
            </p:txBody>
          </p:sp>
        </mc:Choice>
        <mc:Fallback>
          <p:sp>
            <p:nvSpPr>
              <p:cNvPr id="5" name="Isosceles Triangle 4">
                <a:extLst>
                  <a:ext uri="{FF2B5EF4-FFF2-40B4-BE49-F238E27FC236}">
                    <a16:creationId xmlns:a16="http://schemas.microsoft.com/office/drawing/2014/main" id="{6A794210-AB60-0959-BAC7-0765F3621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442" y="3125064"/>
                <a:ext cx="1712471" cy="1506246"/>
              </a:xfrm>
              <a:prstGeom prst="triangle">
                <a:avLst/>
              </a:prstGeom>
              <a:blipFill>
                <a:blip r:embed="rId2"/>
                <a:stretch>
                  <a:fillRect b="-10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51EBFC-0A63-A864-137A-2C5A0A7A0AE8}"/>
                  </a:ext>
                </a:extLst>
              </p:cNvPr>
              <p:cNvSpPr/>
              <p:nvPr/>
            </p:nvSpPr>
            <p:spPr>
              <a:xfrm>
                <a:off x="5780195" y="3298082"/>
                <a:ext cx="1813660" cy="116021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/>
                  <a:t>(prediction)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51EBFC-0A63-A864-137A-2C5A0A7A0A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195" y="3298082"/>
                <a:ext cx="1813660" cy="1160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AB4600E-168E-9951-1853-8681B1F986B3}"/>
              </a:ext>
            </a:extLst>
          </p:cNvPr>
          <p:cNvSpPr txBox="1"/>
          <p:nvPr/>
        </p:nvSpPr>
        <p:spPr>
          <a:xfrm>
            <a:off x="7891247" y="2947163"/>
            <a:ext cx="910801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068108-7DA2-2155-915E-4A152FA33C4C}"/>
              </a:ext>
            </a:extLst>
          </p:cNvPr>
          <p:cNvSpPr txBox="1"/>
          <p:nvPr/>
        </p:nvSpPr>
        <p:spPr>
          <a:xfrm>
            <a:off x="4869394" y="2947163"/>
            <a:ext cx="910801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C66CBC-0CDD-000B-9FA1-045B6FD28522}"/>
              </a:ext>
            </a:extLst>
          </p:cNvPr>
          <p:cNvSpPr txBox="1"/>
          <p:nvPr/>
        </p:nvSpPr>
        <p:spPr>
          <a:xfrm>
            <a:off x="10636755" y="2947163"/>
            <a:ext cx="1434090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b="1" dirty="0">
                <a:solidFill>
                  <a:schemeClr val="bg1">
                    <a:lumMod val="50000"/>
                  </a:schemeClr>
                </a:solidFill>
              </a:rPr>
              <a:t>)²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395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EF7A-3AFB-6EBE-9389-57BA443C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network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4600E-168E-9951-1853-8681B1F986B3}"/>
              </a:ext>
            </a:extLst>
          </p:cNvPr>
          <p:cNvSpPr txBox="1"/>
          <p:nvPr/>
        </p:nvSpPr>
        <p:spPr>
          <a:xfrm>
            <a:off x="7891247" y="2947163"/>
            <a:ext cx="910801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068108-7DA2-2155-915E-4A152FA33C4C}"/>
              </a:ext>
            </a:extLst>
          </p:cNvPr>
          <p:cNvSpPr txBox="1"/>
          <p:nvPr/>
        </p:nvSpPr>
        <p:spPr>
          <a:xfrm>
            <a:off x="4869394" y="2947163"/>
            <a:ext cx="910801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C66CBC-0CDD-000B-9FA1-045B6FD28522}"/>
              </a:ext>
            </a:extLst>
          </p:cNvPr>
          <p:cNvSpPr txBox="1"/>
          <p:nvPr/>
        </p:nvSpPr>
        <p:spPr>
          <a:xfrm>
            <a:off x="10636755" y="2947163"/>
            <a:ext cx="1434090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b="1" dirty="0">
                <a:solidFill>
                  <a:schemeClr val="bg1">
                    <a:lumMod val="50000"/>
                  </a:schemeClr>
                </a:solidFill>
              </a:rPr>
              <a:t>)²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159FAA-6DDF-1BA8-B101-269BEA36E3B0}"/>
                  </a:ext>
                </a:extLst>
              </p:cNvPr>
              <p:cNvSpPr txBox="1"/>
              <p:nvPr/>
            </p:nvSpPr>
            <p:spPr>
              <a:xfrm>
                <a:off x="6319752" y="3216468"/>
                <a:ext cx="1031051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40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159FAA-6DDF-1BA8-B101-269BEA36E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752" y="3216468"/>
                <a:ext cx="1031051" cy="13234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86391A-CF1A-5719-E05D-EB432173CD19}"/>
                  </a:ext>
                </a:extLst>
              </p:cNvPr>
              <p:cNvSpPr txBox="1"/>
              <p:nvPr/>
            </p:nvSpPr>
            <p:spPr>
              <a:xfrm>
                <a:off x="9001448" y="3216468"/>
                <a:ext cx="143590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0" b="1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b="1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sz="8000" b="1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44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86391A-CF1A-5719-E05D-EB432173C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448" y="3216468"/>
                <a:ext cx="1435906" cy="1323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530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EF7A-3AFB-6EBE-9389-57BA443C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network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4600E-168E-9951-1853-8681B1F986B3}"/>
              </a:ext>
            </a:extLst>
          </p:cNvPr>
          <p:cNvSpPr txBox="1"/>
          <p:nvPr/>
        </p:nvSpPr>
        <p:spPr>
          <a:xfrm>
            <a:off x="7891247" y="2947163"/>
            <a:ext cx="910801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068108-7DA2-2155-915E-4A152FA33C4C}"/>
              </a:ext>
            </a:extLst>
          </p:cNvPr>
          <p:cNvSpPr txBox="1"/>
          <p:nvPr/>
        </p:nvSpPr>
        <p:spPr>
          <a:xfrm>
            <a:off x="4869394" y="2947163"/>
            <a:ext cx="910801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C66CBC-0CDD-000B-9FA1-045B6FD28522}"/>
              </a:ext>
            </a:extLst>
          </p:cNvPr>
          <p:cNvSpPr txBox="1"/>
          <p:nvPr/>
        </p:nvSpPr>
        <p:spPr>
          <a:xfrm>
            <a:off x="10636755" y="2947163"/>
            <a:ext cx="1434090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b="1" dirty="0">
                <a:solidFill>
                  <a:schemeClr val="bg1">
                    <a:lumMod val="50000"/>
                  </a:schemeClr>
                </a:solidFill>
              </a:rPr>
              <a:t>)²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79B129-77C1-F75D-A865-C47BB4DF7CE1}"/>
              </a:ext>
            </a:extLst>
          </p:cNvPr>
          <p:cNvCxnSpPr>
            <a:cxnSpLocks/>
          </p:cNvCxnSpPr>
          <p:nvPr/>
        </p:nvCxnSpPr>
        <p:spPr>
          <a:xfrm>
            <a:off x="3298785" y="2338086"/>
            <a:ext cx="0" cy="3229337"/>
          </a:xfrm>
          <a:prstGeom prst="straightConnector1">
            <a:avLst/>
          </a:prstGeom>
          <a:ln w="254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159FAA-6DDF-1BA8-B101-269BEA36E3B0}"/>
                  </a:ext>
                </a:extLst>
              </p:cNvPr>
              <p:cNvSpPr txBox="1"/>
              <p:nvPr/>
            </p:nvSpPr>
            <p:spPr>
              <a:xfrm>
                <a:off x="5306417" y="3383181"/>
                <a:ext cx="3023585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6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6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6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6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66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159FAA-6DDF-1BA8-B101-269BEA36E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417" y="3383181"/>
                <a:ext cx="3023585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86391A-CF1A-5719-E05D-EB432173CD19}"/>
                  </a:ext>
                </a:extLst>
              </p:cNvPr>
              <p:cNvSpPr txBox="1"/>
              <p:nvPr/>
            </p:nvSpPr>
            <p:spPr>
              <a:xfrm>
                <a:off x="9001448" y="3216468"/>
                <a:ext cx="143590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0" b="1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b="1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sz="8000" b="1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44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86391A-CF1A-5719-E05D-EB432173C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448" y="3216468"/>
                <a:ext cx="1435906" cy="1323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7A68FF-3EAC-E86D-665A-BB1B831177A4}"/>
              </a:ext>
            </a:extLst>
          </p:cNvPr>
          <p:cNvSpPr/>
          <p:nvPr/>
        </p:nvSpPr>
        <p:spPr>
          <a:xfrm rot="20670947">
            <a:off x="2394358" y="2971361"/>
            <a:ext cx="6962896" cy="1245228"/>
          </a:xfrm>
          <a:prstGeom prst="roundRect">
            <a:avLst/>
          </a:prstGeom>
          <a:solidFill>
            <a:srgbClr val="FF0000">
              <a:alpha val="67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Use gradient descent!</a:t>
            </a:r>
          </a:p>
        </p:txBody>
      </p:sp>
    </p:spTree>
    <p:extLst>
      <p:ext uri="{BB962C8B-B14F-4D97-AF65-F5344CB8AC3E}">
        <p14:creationId xmlns:p14="http://schemas.microsoft.com/office/powerpoint/2010/main" val="2798951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/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blipFill>
                <a:blip r:embed="rId21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/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/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/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/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46E75F66-D150-286E-2FDC-A19F65CF0B3E}"/>
              </a:ext>
            </a:extLst>
          </p:cNvPr>
          <p:cNvSpPr/>
          <p:nvPr/>
        </p:nvSpPr>
        <p:spPr>
          <a:xfrm flipH="1">
            <a:off x="2255519" y="2066240"/>
            <a:ext cx="6737075" cy="385821"/>
          </a:xfrm>
          <a:prstGeom prst="rightArrow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/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𝒍𝒓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/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/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5DD47E84-EFBE-D0B5-74CB-1E71A26574B9}"/>
              </a:ext>
            </a:extLst>
          </p:cNvPr>
          <p:cNvSpPr/>
          <p:nvPr/>
        </p:nvSpPr>
        <p:spPr>
          <a:xfrm flipH="1">
            <a:off x="2255519" y="2066240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C446A1E-1ECB-E2C3-859E-C4698E622999}"/>
              </a:ext>
            </a:extLst>
          </p:cNvPr>
          <p:cNvSpPr/>
          <p:nvPr/>
        </p:nvSpPr>
        <p:spPr>
          <a:xfrm flipH="1">
            <a:off x="2255519" y="5317289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1" grpId="0" animBg="1"/>
      <p:bldP spid="21" grpId="1" animBg="1"/>
      <p:bldP spid="27" grpId="0" animBg="1"/>
      <p:bldP spid="28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</a:t>
            </a:r>
          </a:p>
        </p:txBody>
      </p:sp>
      <p:pic>
        <p:nvPicPr>
          <p:cNvPr id="4" name="Content Placeholder 3" descr="A picture containing chart&#10;&#10;Description automatically generated">
            <a:extLst>
              <a:ext uri="{FF2B5EF4-FFF2-40B4-BE49-F238E27FC236}">
                <a16:creationId xmlns:a16="http://schemas.microsoft.com/office/drawing/2014/main" id="{D8785C00-51FF-29F5-4DDD-5AFB01F6F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4"/>
          <a:stretch/>
        </p:blipFill>
        <p:spPr>
          <a:xfrm>
            <a:off x="1775791" y="1240778"/>
            <a:ext cx="8640418" cy="552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41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3C0-896B-E77C-2116-758273F2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B7AF-1482-D472-560D-874EBAC1F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network with random weights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Feed one piece of data (for which you know the desired output)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Backpropagate the error to all intermediate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35636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567336"/>
              </p:ext>
            </p:extLst>
          </p:nvPr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CCA523-A6F5-A1E3-4C2D-FBE3F61FC355}"/>
              </a:ext>
            </a:extLst>
          </p:cNvPr>
          <p:cNvCxnSpPr>
            <a:cxnSpLocks/>
            <a:stCxn id="4" idx="3"/>
            <a:endCxn id="61" idx="1"/>
          </p:cNvCxnSpPr>
          <p:nvPr/>
        </p:nvCxnSpPr>
        <p:spPr>
          <a:xfrm flipV="1">
            <a:off x="3171782" y="2718384"/>
            <a:ext cx="5355217" cy="43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7B2B66-982F-C183-5720-368D390D6DCD}"/>
              </a:ext>
            </a:extLst>
          </p:cNvPr>
          <p:cNvCxnSpPr>
            <a:cxnSpLocks/>
            <a:stCxn id="4" idx="3"/>
            <a:endCxn id="60" idx="1"/>
          </p:cNvCxnSpPr>
          <p:nvPr/>
        </p:nvCxnSpPr>
        <p:spPr>
          <a:xfrm>
            <a:off x="3171782" y="3150919"/>
            <a:ext cx="5355219" cy="4768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C45B7B-8BE1-11EA-466A-F7437BB49895}"/>
              </a:ext>
            </a:extLst>
          </p:cNvPr>
          <p:cNvCxnSpPr>
            <a:cxnSpLocks/>
            <a:stCxn id="4" idx="3"/>
            <a:endCxn id="62" idx="1"/>
          </p:cNvCxnSpPr>
          <p:nvPr/>
        </p:nvCxnSpPr>
        <p:spPr>
          <a:xfrm>
            <a:off x="3171782" y="3150919"/>
            <a:ext cx="5355219" cy="1386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0C5FA1-EC21-C866-834F-1D388CF870F6}"/>
              </a:ext>
            </a:extLst>
          </p:cNvPr>
          <p:cNvCxnSpPr>
            <a:cxnSpLocks/>
            <a:stCxn id="4" idx="3"/>
            <a:endCxn id="63" idx="1"/>
          </p:cNvCxnSpPr>
          <p:nvPr/>
        </p:nvCxnSpPr>
        <p:spPr>
          <a:xfrm>
            <a:off x="3171782" y="3150919"/>
            <a:ext cx="5355219" cy="22956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51690-AD88-5961-DECA-8F2DF0F04E83}"/>
              </a:ext>
            </a:extLst>
          </p:cNvPr>
          <p:cNvCxnSpPr>
            <a:cxnSpLocks/>
            <a:stCxn id="4" idx="3"/>
            <a:endCxn id="65" idx="1"/>
          </p:cNvCxnSpPr>
          <p:nvPr/>
        </p:nvCxnSpPr>
        <p:spPr>
          <a:xfrm>
            <a:off x="3171782" y="3150919"/>
            <a:ext cx="5355219" cy="3205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909373"/>
              </p:ext>
            </p:extLst>
          </p:nvPr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298586"/>
              </p:ext>
            </p:extLst>
          </p:nvPr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98216"/>
              </p:ext>
            </p:extLst>
          </p:nvPr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196178"/>
              </p:ext>
            </p:extLst>
          </p:nvPr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248715"/>
              </p:ext>
            </p:extLst>
          </p:nvPr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248530"/>
              </p:ext>
            </p:extLst>
          </p:nvPr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230424"/>
              </p:ext>
            </p:extLst>
          </p:nvPr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1" name="Table 4">
            <a:extLst>
              <a:ext uri="{FF2B5EF4-FFF2-40B4-BE49-F238E27FC236}">
                <a16:creationId xmlns:a16="http://schemas.microsoft.com/office/drawing/2014/main" id="{9573EAA6-B5DC-F4A8-8A06-F41C6D292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792494"/>
              </p:ext>
            </p:extLst>
          </p:nvPr>
        </p:nvGraphicFramePr>
        <p:xfrm>
          <a:off x="5177539" y="2687369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2" name="Table 4">
            <a:extLst>
              <a:ext uri="{FF2B5EF4-FFF2-40B4-BE49-F238E27FC236}">
                <a16:creationId xmlns:a16="http://schemas.microsoft.com/office/drawing/2014/main" id="{691A82F7-424B-60FD-8DF1-4E98FB2CC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940480"/>
              </p:ext>
            </p:extLst>
          </p:nvPr>
        </p:nvGraphicFramePr>
        <p:xfrm>
          <a:off x="5177539" y="3536887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3" name="Table 4">
            <a:extLst>
              <a:ext uri="{FF2B5EF4-FFF2-40B4-BE49-F238E27FC236}">
                <a16:creationId xmlns:a16="http://schemas.microsoft.com/office/drawing/2014/main" id="{0050D399-A90C-2DC1-213F-ABD82BD47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36391"/>
              </p:ext>
            </p:extLst>
          </p:nvPr>
        </p:nvGraphicFramePr>
        <p:xfrm>
          <a:off x="5177538" y="3112128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4" name="Table 4">
            <a:extLst>
              <a:ext uri="{FF2B5EF4-FFF2-40B4-BE49-F238E27FC236}">
                <a16:creationId xmlns:a16="http://schemas.microsoft.com/office/drawing/2014/main" id="{249F04A6-9A70-AEC2-21C6-9EB4B1A6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898352"/>
              </p:ext>
            </p:extLst>
          </p:nvPr>
        </p:nvGraphicFramePr>
        <p:xfrm>
          <a:off x="5177539" y="3961646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5" name="Table 4">
            <a:extLst>
              <a:ext uri="{FF2B5EF4-FFF2-40B4-BE49-F238E27FC236}">
                <a16:creationId xmlns:a16="http://schemas.microsoft.com/office/drawing/2014/main" id="{1A03161F-84F2-8532-8E4D-BBF9CBFD8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418292"/>
              </p:ext>
            </p:extLst>
          </p:nvPr>
        </p:nvGraphicFramePr>
        <p:xfrm>
          <a:off x="5177540" y="4386406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15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CCA523-A6F5-A1E3-4C2D-FBE3F61FC355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 flipV="1">
            <a:off x="3171784" y="2718384"/>
            <a:ext cx="5355215" cy="1506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7B2B66-982F-C183-5720-368D390D6DCD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3171784" y="3627784"/>
            <a:ext cx="5355217" cy="5974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C45B7B-8BE1-11EA-466A-F7437BB49895}"/>
              </a:ext>
            </a:extLst>
          </p:cNvPr>
          <p:cNvCxnSpPr>
            <a:cxnSpLocks/>
            <a:stCxn id="59" idx="3"/>
            <a:endCxn id="62" idx="1"/>
          </p:cNvCxnSpPr>
          <p:nvPr/>
        </p:nvCxnSpPr>
        <p:spPr>
          <a:xfrm>
            <a:off x="3171784" y="4225255"/>
            <a:ext cx="5355217" cy="3119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0C5FA1-EC21-C866-834F-1D388CF870F6}"/>
              </a:ext>
            </a:extLst>
          </p:cNvPr>
          <p:cNvCxnSpPr>
            <a:cxnSpLocks/>
            <a:stCxn id="59" idx="3"/>
            <a:endCxn id="63" idx="1"/>
          </p:cNvCxnSpPr>
          <p:nvPr/>
        </p:nvCxnSpPr>
        <p:spPr>
          <a:xfrm>
            <a:off x="3171784" y="4225255"/>
            <a:ext cx="5355217" cy="12213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51690-AD88-5961-DECA-8F2DF0F04E83}"/>
              </a:ext>
            </a:extLst>
          </p:cNvPr>
          <p:cNvCxnSpPr>
            <a:cxnSpLocks/>
            <a:stCxn id="59" idx="3"/>
            <a:endCxn id="65" idx="1"/>
          </p:cNvCxnSpPr>
          <p:nvPr/>
        </p:nvCxnSpPr>
        <p:spPr>
          <a:xfrm>
            <a:off x="3171784" y="4225255"/>
            <a:ext cx="5355217" cy="21307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1" name="Table 4">
            <a:extLst>
              <a:ext uri="{FF2B5EF4-FFF2-40B4-BE49-F238E27FC236}">
                <a16:creationId xmlns:a16="http://schemas.microsoft.com/office/drawing/2014/main" id="{9573EAA6-B5DC-F4A8-8A06-F41C6D292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68965"/>
              </p:ext>
            </p:extLst>
          </p:nvPr>
        </p:nvGraphicFramePr>
        <p:xfrm>
          <a:off x="5443815" y="3387371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2" name="Table 4">
            <a:extLst>
              <a:ext uri="{FF2B5EF4-FFF2-40B4-BE49-F238E27FC236}">
                <a16:creationId xmlns:a16="http://schemas.microsoft.com/office/drawing/2014/main" id="{691A82F7-424B-60FD-8DF1-4E98FB2CC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434265"/>
              </p:ext>
            </p:extLst>
          </p:nvPr>
        </p:nvGraphicFramePr>
        <p:xfrm>
          <a:off x="5443815" y="4236889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3" name="Table 4">
            <a:extLst>
              <a:ext uri="{FF2B5EF4-FFF2-40B4-BE49-F238E27FC236}">
                <a16:creationId xmlns:a16="http://schemas.microsoft.com/office/drawing/2014/main" id="{0050D399-A90C-2DC1-213F-ABD82BD47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17203"/>
              </p:ext>
            </p:extLst>
          </p:nvPr>
        </p:nvGraphicFramePr>
        <p:xfrm>
          <a:off x="5443814" y="3812130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4" name="Table 4">
            <a:extLst>
              <a:ext uri="{FF2B5EF4-FFF2-40B4-BE49-F238E27FC236}">
                <a16:creationId xmlns:a16="http://schemas.microsoft.com/office/drawing/2014/main" id="{249F04A6-9A70-AEC2-21C6-9EB4B1A6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457002"/>
              </p:ext>
            </p:extLst>
          </p:nvPr>
        </p:nvGraphicFramePr>
        <p:xfrm>
          <a:off x="5443815" y="4661648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5" name="Table 4">
            <a:extLst>
              <a:ext uri="{FF2B5EF4-FFF2-40B4-BE49-F238E27FC236}">
                <a16:creationId xmlns:a16="http://schemas.microsoft.com/office/drawing/2014/main" id="{1A03161F-84F2-8532-8E4D-BBF9CBFD8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229620"/>
              </p:ext>
            </p:extLst>
          </p:nvPr>
        </p:nvGraphicFramePr>
        <p:xfrm>
          <a:off x="5443816" y="5086408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71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CCA523-A6F5-A1E3-4C2D-FBE3F61FC355}"/>
              </a:ext>
            </a:extLst>
          </p:cNvPr>
          <p:cNvCxnSpPr>
            <a:cxnSpLocks/>
            <a:stCxn id="51" idx="3"/>
            <a:endCxn id="61" idx="1"/>
          </p:cNvCxnSpPr>
          <p:nvPr/>
        </p:nvCxnSpPr>
        <p:spPr>
          <a:xfrm flipV="1">
            <a:off x="3171784" y="2718384"/>
            <a:ext cx="5355215" cy="2581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7B2B66-982F-C183-5720-368D390D6DCD}"/>
              </a:ext>
            </a:extLst>
          </p:cNvPr>
          <p:cNvCxnSpPr>
            <a:cxnSpLocks/>
            <a:stCxn id="51" idx="3"/>
            <a:endCxn id="60" idx="1"/>
          </p:cNvCxnSpPr>
          <p:nvPr/>
        </p:nvCxnSpPr>
        <p:spPr>
          <a:xfrm flipV="1">
            <a:off x="3171784" y="3627784"/>
            <a:ext cx="5355217" cy="1671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C45B7B-8BE1-11EA-466A-F7437BB49895}"/>
              </a:ext>
            </a:extLst>
          </p:cNvPr>
          <p:cNvCxnSpPr>
            <a:cxnSpLocks/>
            <a:stCxn id="51" idx="3"/>
            <a:endCxn id="62" idx="1"/>
          </p:cNvCxnSpPr>
          <p:nvPr/>
        </p:nvCxnSpPr>
        <p:spPr>
          <a:xfrm flipV="1">
            <a:off x="3171784" y="4537184"/>
            <a:ext cx="5355217" cy="7624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0C5FA1-EC21-C866-834F-1D388CF870F6}"/>
              </a:ext>
            </a:extLst>
          </p:cNvPr>
          <p:cNvCxnSpPr>
            <a:cxnSpLocks/>
            <a:stCxn id="51" idx="3"/>
            <a:endCxn id="63" idx="1"/>
          </p:cNvCxnSpPr>
          <p:nvPr/>
        </p:nvCxnSpPr>
        <p:spPr>
          <a:xfrm>
            <a:off x="3171784" y="5299591"/>
            <a:ext cx="5355217" cy="1469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51690-AD88-5961-DECA-8F2DF0F04E83}"/>
              </a:ext>
            </a:extLst>
          </p:cNvPr>
          <p:cNvCxnSpPr>
            <a:cxnSpLocks/>
            <a:stCxn id="51" idx="3"/>
            <a:endCxn id="65" idx="1"/>
          </p:cNvCxnSpPr>
          <p:nvPr/>
        </p:nvCxnSpPr>
        <p:spPr>
          <a:xfrm>
            <a:off x="3171784" y="5299591"/>
            <a:ext cx="5355217" cy="10563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1" name="Table 4">
            <a:extLst>
              <a:ext uri="{FF2B5EF4-FFF2-40B4-BE49-F238E27FC236}">
                <a16:creationId xmlns:a16="http://schemas.microsoft.com/office/drawing/2014/main" id="{9573EAA6-B5DC-F4A8-8A06-F41C6D292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984582"/>
              </p:ext>
            </p:extLst>
          </p:nvPr>
        </p:nvGraphicFramePr>
        <p:xfrm>
          <a:off x="5443815" y="3932967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2" name="Table 4">
            <a:extLst>
              <a:ext uri="{FF2B5EF4-FFF2-40B4-BE49-F238E27FC236}">
                <a16:creationId xmlns:a16="http://schemas.microsoft.com/office/drawing/2014/main" id="{691A82F7-424B-60FD-8DF1-4E98FB2CC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832794"/>
              </p:ext>
            </p:extLst>
          </p:nvPr>
        </p:nvGraphicFramePr>
        <p:xfrm>
          <a:off x="5443815" y="4782485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3" name="Table 4">
            <a:extLst>
              <a:ext uri="{FF2B5EF4-FFF2-40B4-BE49-F238E27FC236}">
                <a16:creationId xmlns:a16="http://schemas.microsoft.com/office/drawing/2014/main" id="{0050D399-A90C-2DC1-213F-ABD82BD47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904946"/>
              </p:ext>
            </p:extLst>
          </p:nvPr>
        </p:nvGraphicFramePr>
        <p:xfrm>
          <a:off x="5443814" y="4357726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4" name="Table 4">
            <a:extLst>
              <a:ext uri="{FF2B5EF4-FFF2-40B4-BE49-F238E27FC236}">
                <a16:creationId xmlns:a16="http://schemas.microsoft.com/office/drawing/2014/main" id="{249F04A6-9A70-AEC2-21C6-9EB4B1A6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489627"/>
              </p:ext>
            </p:extLst>
          </p:nvPr>
        </p:nvGraphicFramePr>
        <p:xfrm>
          <a:off x="5443815" y="5207244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5" name="Table 4">
            <a:extLst>
              <a:ext uri="{FF2B5EF4-FFF2-40B4-BE49-F238E27FC236}">
                <a16:creationId xmlns:a16="http://schemas.microsoft.com/office/drawing/2014/main" id="{1A03161F-84F2-8532-8E4D-BBF9CBFD8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979399"/>
              </p:ext>
            </p:extLst>
          </p:nvPr>
        </p:nvGraphicFramePr>
        <p:xfrm>
          <a:off x="5443816" y="5632004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64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C5FCE4-485F-FB19-326A-61CCF453D83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171782" y="2718384"/>
            <a:ext cx="5355217" cy="43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065BB8-6725-A370-7631-AA4EAE7C1E9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4768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2ABCD7-1C21-3FB3-BCDB-FD2FA349BFF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1386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4D9C52-A69B-3BAC-F11F-D886BD06A77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22956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143C78-280F-2A83-1911-CD19F581CD5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3205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C203C78-FD16-2FD2-32A3-54F88FE0FD80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2718384"/>
            <a:ext cx="5355215" cy="1506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B64633C-EC49-991E-79ED-49FC8BA8D86E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3627784"/>
            <a:ext cx="5355217" cy="5974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5C88B7-CD0D-53AD-0C05-2FB5BD89CB4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3119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0FDE9AD-1890-7E05-22F1-B8ED95B787A2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12213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EB195D-0A19-03C0-D221-02DCB163C407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21307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A8C2094-2695-443C-B97F-0D4D4C7F41D6}"/>
              </a:ext>
            </a:extLst>
          </p:cNvPr>
          <p:cNvCxnSpPr>
            <a:cxnSpLocks/>
          </p:cNvCxnSpPr>
          <p:nvPr/>
        </p:nvCxnSpPr>
        <p:spPr>
          <a:xfrm flipV="1">
            <a:off x="3171784" y="2718384"/>
            <a:ext cx="5355215" cy="2581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763CB92-F0CF-9139-C196-CB844CF7B422}"/>
              </a:ext>
            </a:extLst>
          </p:cNvPr>
          <p:cNvCxnSpPr>
            <a:cxnSpLocks/>
          </p:cNvCxnSpPr>
          <p:nvPr/>
        </p:nvCxnSpPr>
        <p:spPr>
          <a:xfrm flipV="1">
            <a:off x="3171784" y="3627784"/>
            <a:ext cx="5355217" cy="1671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E2217BE-8114-5A0F-1FC9-BEFA0C076ABA}"/>
              </a:ext>
            </a:extLst>
          </p:cNvPr>
          <p:cNvCxnSpPr>
            <a:cxnSpLocks/>
          </p:cNvCxnSpPr>
          <p:nvPr/>
        </p:nvCxnSpPr>
        <p:spPr>
          <a:xfrm flipV="1">
            <a:off x="3171784" y="4537184"/>
            <a:ext cx="5355217" cy="7624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DCE8C65-A9A6-5478-CF34-024335932966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469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0A08296-43D7-715E-B47A-F9B53AC13EE9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0563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AC5A1F2-578C-200D-B8F0-0330BCB4E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866712"/>
              </p:ext>
            </p:extLst>
          </p:nvPr>
        </p:nvGraphicFramePr>
        <p:xfrm>
          <a:off x="4657295" y="2903803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9C974BE6-DB6E-7D6C-8A83-4AA5F060C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26262"/>
              </p:ext>
            </p:extLst>
          </p:nvPr>
        </p:nvGraphicFramePr>
        <p:xfrm>
          <a:off x="4657295" y="3753321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15120D46-4573-D014-445E-FE99BC457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91260"/>
              </p:ext>
            </p:extLst>
          </p:nvPr>
        </p:nvGraphicFramePr>
        <p:xfrm>
          <a:off x="4657294" y="3328562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14E7D3CA-48FB-F140-E890-6B2AED986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253949"/>
              </p:ext>
            </p:extLst>
          </p:nvPr>
        </p:nvGraphicFramePr>
        <p:xfrm>
          <a:off x="4657295" y="4178080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6D715F57-5D35-D5AD-7E14-D2C33958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860470"/>
              </p:ext>
            </p:extLst>
          </p:nvPr>
        </p:nvGraphicFramePr>
        <p:xfrm>
          <a:off x="4657296" y="4602840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2" name="Table 4">
            <a:extLst>
              <a:ext uri="{FF2B5EF4-FFF2-40B4-BE49-F238E27FC236}">
                <a16:creationId xmlns:a16="http://schemas.microsoft.com/office/drawing/2014/main" id="{A61B4192-7E5E-9776-3FFB-39C29C810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657144"/>
              </p:ext>
            </p:extLst>
          </p:nvPr>
        </p:nvGraphicFramePr>
        <p:xfrm>
          <a:off x="5519007" y="3436599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3" name="Table 4">
            <a:extLst>
              <a:ext uri="{FF2B5EF4-FFF2-40B4-BE49-F238E27FC236}">
                <a16:creationId xmlns:a16="http://schemas.microsoft.com/office/drawing/2014/main" id="{FF58A8A1-DD2A-7E4F-6BBD-0664D08F8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501882"/>
              </p:ext>
            </p:extLst>
          </p:nvPr>
        </p:nvGraphicFramePr>
        <p:xfrm>
          <a:off x="5519007" y="4286117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4" name="Table 4">
            <a:extLst>
              <a:ext uri="{FF2B5EF4-FFF2-40B4-BE49-F238E27FC236}">
                <a16:creationId xmlns:a16="http://schemas.microsoft.com/office/drawing/2014/main" id="{3DD9ED86-B671-07C2-A5CA-DE1C8B1C4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301134"/>
              </p:ext>
            </p:extLst>
          </p:nvPr>
        </p:nvGraphicFramePr>
        <p:xfrm>
          <a:off x="5519006" y="3861358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5" name="Table 4">
            <a:extLst>
              <a:ext uri="{FF2B5EF4-FFF2-40B4-BE49-F238E27FC236}">
                <a16:creationId xmlns:a16="http://schemas.microsoft.com/office/drawing/2014/main" id="{442FB4C9-392A-5DB7-C18E-F6AADC822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542289"/>
              </p:ext>
            </p:extLst>
          </p:nvPr>
        </p:nvGraphicFramePr>
        <p:xfrm>
          <a:off x="5519007" y="4710876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6" name="Table 4">
            <a:extLst>
              <a:ext uri="{FF2B5EF4-FFF2-40B4-BE49-F238E27FC236}">
                <a16:creationId xmlns:a16="http://schemas.microsoft.com/office/drawing/2014/main" id="{7E171F99-3157-6E38-227B-57ECC4626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453150"/>
              </p:ext>
            </p:extLst>
          </p:nvPr>
        </p:nvGraphicFramePr>
        <p:xfrm>
          <a:off x="5519008" y="5135636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8" name="Table 4">
            <a:extLst>
              <a:ext uri="{FF2B5EF4-FFF2-40B4-BE49-F238E27FC236}">
                <a16:creationId xmlns:a16="http://schemas.microsoft.com/office/drawing/2014/main" id="{08785102-43E2-BE8A-98F9-4AECD4F5B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671944"/>
              </p:ext>
            </p:extLst>
          </p:nvPr>
        </p:nvGraphicFramePr>
        <p:xfrm>
          <a:off x="6380722" y="3964475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9" name="Table 4">
            <a:extLst>
              <a:ext uri="{FF2B5EF4-FFF2-40B4-BE49-F238E27FC236}">
                <a16:creationId xmlns:a16="http://schemas.microsoft.com/office/drawing/2014/main" id="{15ED9332-D8CE-1FA4-0594-3A369EA28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185937"/>
              </p:ext>
            </p:extLst>
          </p:nvPr>
        </p:nvGraphicFramePr>
        <p:xfrm>
          <a:off x="6380722" y="481399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80" name="Table 4">
            <a:extLst>
              <a:ext uri="{FF2B5EF4-FFF2-40B4-BE49-F238E27FC236}">
                <a16:creationId xmlns:a16="http://schemas.microsoft.com/office/drawing/2014/main" id="{65DE08A3-42CF-CC61-31C6-949449936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974287"/>
              </p:ext>
            </p:extLst>
          </p:nvPr>
        </p:nvGraphicFramePr>
        <p:xfrm>
          <a:off x="6380721" y="4389234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81" name="Table 4">
            <a:extLst>
              <a:ext uri="{FF2B5EF4-FFF2-40B4-BE49-F238E27FC236}">
                <a16:creationId xmlns:a16="http://schemas.microsoft.com/office/drawing/2014/main" id="{FA83BD69-3C11-47D6-D2B8-6B5C286B4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48145"/>
              </p:ext>
            </p:extLst>
          </p:nvPr>
        </p:nvGraphicFramePr>
        <p:xfrm>
          <a:off x="6380722" y="5238752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82" name="Table 4">
            <a:extLst>
              <a:ext uri="{FF2B5EF4-FFF2-40B4-BE49-F238E27FC236}">
                <a16:creationId xmlns:a16="http://schemas.microsoft.com/office/drawing/2014/main" id="{4B3DF07E-D333-546F-7434-D7631418A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59142"/>
              </p:ext>
            </p:extLst>
          </p:nvPr>
        </p:nvGraphicFramePr>
        <p:xfrm>
          <a:off x="6380723" y="5663512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59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75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C5FCE4-485F-FB19-326A-61CCF453D83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171782" y="2718384"/>
            <a:ext cx="5355217" cy="43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065BB8-6725-A370-7631-AA4EAE7C1E9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4768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2ABCD7-1C21-3FB3-BCDB-FD2FA349BFF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1386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4D9C52-A69B-3BAC-F11F-D886BD06A77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22956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143C78-280F-2A83-1911-CD19F581CD5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3205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C203C78-FD16-2FD2-32A3-54F88FE0FD80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2718384"/>
            <a:ext cx="5355215" cy="1506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B64633C-EC49-991E-79ED-49FC8BA8D86E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3627784"/>
            <a:ext cx="5355217" cy="5974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5C88B7-CD0D-53AD-0C05-2FB5BD89CB4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3119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0FDE9AD-1890-7E05-22F1-B8ED95B787A2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12213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EB195D-0A19-03C0-D221-02DCB163C407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21307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A8C2094-2695-443C-B97F-0D4D4C7F41D6}"/>
              </a:ext>
            </a:extLst>
          </p:cNvPr>
          <p:cNvCxnSpPr>
            <a:cxnSpLocks/>
          </p:cNvCxnSpPr>
          <p:nvPr/>
        </p:nvCxnSpPr>
        <p:spPr>
          <a:xfrm flipV="1">
            <a:off x="3171784" y="2718384"/>
            <a:ext cx="5355215" cy="2581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763CB92-F0CF-9139-C196-CB844CF7B422}"/>
              </a:ext>
            </a:extLst>
          </p:cNvPr>
          <p:cNvCxnSpPr>
            <a:cxnSpLocks/>
          </p:cNvCxnSpPr>
          <p:nvPr/>
        </p:nvCxnSpPr>
        <p:spPr>
          <a:xfrm flipV="1">
            <a:off x="3171784" y="3627784"/>
            <a:ext cx="5355217" cy="1671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E2217BE-8114-5A0F-1FC9-BEFA0C076ABA}"/>
              </a:ext>
            </a:extLst>
          </p:cNvPr>
          <p:cNvCxnSpPr>
            <a:cxnSpLocks/>
          </p:cNvCxnSpPr>
          <p:nvPr/>
        </p:nvCxnSpPr>
        <p:spPr>
          <a:xfrm flipV="1">
            <a:off x="3171784" y="4537184"/>
            <a:ext cx="5355217" cy="7624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DCE8C65-A9A6-5478-CF34-024335932966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469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0A08296-43D7-715E-B47A-F9B53AC13EE9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0563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6AE57DA-DBC1-F318-6AC7-B6FBB33C6F8A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2903803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C333CBC5-69AC-6668-2A72-28F1F8244034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3753321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4C7A7228-BC2D-638F-D243-0EAA94CCD695}"/>
              </a:ext>
            </a:extLst>
          </p:cNvPr>
          <p:cNvGraphicFramePr>
            <a:graphicFrameLocks noGrp="1"/>
          </p:cNvGraphicFramePr>
          <p:nvPr/>
        </p:nvGraphicFramePr>
        <p:xfrm>
          <a:off x="4657294" y="3328562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1C8F57AC-D715-EDDB-5F42-5341C1A6B422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4178080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18DB93BC-4085-0177-9E45-CF9F30D1EF3E}"/>
              </a:ext>
            </a:extLst>
          </p:cNvPr>
          <p:cNvGraphicFramePr>
            <a:graphicFrameLocks noGrp="1"/>
          </p:cNvGraphicFramePr>
          <p:nvPr/>
        </p:nvGraphicFramePr>
        <p:xfrm>
          <a:off x="4657296" y="4602840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1BA6E3D6-ED0C-DAA7-0650-E916CE1942C1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3436599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2B815C82-A9E1-32D6-01EC-D521CBB2ACD7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4286117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352DEF5A-2132-35ED-E295-3BE3E2E74D37}"/>
              </a:ext>
            </a:extLst>
          </p:cNvPr>
          <p:cNvGraphicFramePr>
            <a:graphicFrameLocks noGrp="1"/>
          </p:cNvGraphicFramePr>
          <p:nvPr/>
        </p:nvGraphicFramePr>
        <p:xfrm>
          <a:off x="5519006" y="3861358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D175723B-65AF-F141-E372-423A1B9CD075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4710876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DCA705D0-8F60-4E98-7BB4-9FD921666C93}"/>
              </a:ext>
            </a:extLst>
          </p:cNvPr>
          <p:cNvGraphicFramePr>
            <a:graphicFrameLocks noGrp="1"/>
          </p:cNvGraphicFramePr>
          <p:nvPr/>
        </p:nvGraphicFramePr>
        <p:xfrm>
          <a:off x="5519008" y="5135636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2D900264-27CD-9F8C-4658-5A89A94B8948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3964475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E42958B0-D97F-50FD-EA60-4589D1BF67F1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481399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FD2E79C9-4BF9-F161-262F-C3BE39CF7469}"/>
              </a:ext>
            </a:extLst>
          </p:cNvPr>
          <p:cNvGraphicFramePr>
            <a:graphicFrameLocks noGrp="1"/>
          </p:cNvGraphicFramePr>
          <p:nvPr/>
        </p:nvGraphicFramePr>
        <p:xfrm>
          <a:off x="6380721" y="4389234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50C06F34-E827-BB57-C68D-F489B7220771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5238752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FCC73934-A05C-B0A9-B566-79857FF377C3}"/>
              </a:ext>
            </a:extLst>
          </p:cNvPr>
          <p:cNvGraphicFramePr>
            <a:graphicFrameLocks noGrp="1"/>
          </p:cNvGraphicFramePr>
          <p:nvPr/>
        </p:nvGraphicFramePr>
        <p:xfrm>
          <a:off x="6380723" y="5663512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96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DEB6172-4667-87B0-3D2A-BB648F37C56E}"/>
              </a:ext>
            </a:extLst>
          </p:cNvPr>
          <p:cNvCxnSpPr>
            <a:cxnSpLocks/>
          </p:cNvCxnSpPr>
          <p:nvPr/>
        </p:nvCxnSpPr>
        <p:spPr>
          <a:xfrm>
            <a:off x="3687097" y="4178080"/>
            <a:ext cx="4267200" cy="0"/>
          </a:xfrm>
          <a:prstGeom prst="straightConnector1">
            <a:avLst/>
          </a:prstGeom>
          <a:ln w="317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107A3C9-C1DA-2DB5-3B7D-FA344EE8C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133607"/>
              </p:ext>
            </p:extLst>
          </p:nvPr>
        </p:nvGraphicFramePr>
        <p:xfrm>
          <a:off x="4686864" y="3174175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58BA9E45-E09A-79EE-A5B5-6A2925DC0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168628"/>
              </p:ext>
            </p:extLst>
          </p:nvPr>
        </p:nvGraphicFramePr>
        <p:xfrm>
          <a:off x="4686864" y="402369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371988B1-1B66-99C3-D13E-FD17C2C3E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822986"/>
              </p:ext>
            </p:extLst>
          </p:nvPr>
        </p:nvGraphicFramePr>
        <p:xfrm>
          <a:off x="4686863" y="3598934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3FB0EC21-C486-116B-4295-4FA09E080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032644"/>
              </p:ext>
            </p:extLst>
          </p:nvPr>
        </p:nvGraphicFramePr>
        <p:xfrm>
          <a:off x="4686864" y="4448452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EBA0102A-5C90-5E1B-8C66-55FB1A4D7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593673"/>
              </p:ext>
            </p:extLst>
          </p:nvPr>
        </p:nvGraphicFramePr>
        <p:xfrm>
          <a:off x="4686865" y="4873212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E9E58ED4-FC56-6643-5781-E7FF9F7AB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600726"/>
              </p:ext>
            </p:extLst>
          </p:nvPr>
        </p:nvGraphicFramePr>
        <p:xfrm>
          <a:off x="5443816" y="3175156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EEDCA6CB-9120-0BA5-7A9D-1A30A552E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24293"/>
              </p:ext>
            </p:extLst>
          </p:nvPr>
        </p:nvGraphicFramePr>
        <p:xfrm>
          <a:off x="5443816" y="4024674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BDB18008-BE4C-429F-1141-D8BBF26EA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762499"/>
              </p:ext>
            </p:extLst>
          </p:nvPr>
        </p:nvGraphicFramePr>
        <p:xfrm>
          <a:off x="5443815" y="3599915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467D1DE8-AE94-F4D6-5E10-C68859751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023768"/>
              </p:ext>
            </p:extLst>
          </p:nvPr>
        </p:nvGraphicFramePr>
        <p:xfrm>
          <a:off x="5443816" y="444943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737B9679-9044-C0BD-D76A-D52D95D87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442826"/>
              </p:ext>
            </p:extLst>
          </p:nvPr>
        </p:nvGraphicFramePr>
        <p:xfrm>
          <a:off x="5443817" y="4874193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8C6AB1F1-1219-2FEA-C1FC-53CE660AB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573688"/>
              </p:ext>
            </p:extLst>
          </p:nvPr>
        </p:nvGraphicFramePr>
        <p:xfrm>
          <a:off x="6200767" y="3180921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C4B8D782-F7A6-D2B9-063E-C15BB8CDF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209017"/>
              </p:ext>
            </p:extLst>
          </p:nvPr>
        </p:nvGraphicFramePr>
        <p:xfrm>
          <a:off x="6200767" y="4030439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C990BF53-7B28-C0BA-3002-F6526A121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393529"/>
              </p:ext>
            </p:extLst>
          </p:nvPr>
        </p:nvGraphicFramePr>
        <p:xfrm>
          <a:off x="6200766" y="3605680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7C0C7627-4B0B-D6FB-89F4-19CCDC29A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804018"/>
              </p:ext>
            </p:extLst>
          </p:nvPr>
        </p:nvGraphicFramePr>
        <p:xfrm>
          <a:off x="6200767" y="4455198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A117BD2F-8BB3-6791-3629-5858E39EF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19521"/>
              </p:ext>
            </p:extLst>
          </p:nvPr>
        </p:nvGraphicFramePr>
        <p:xfrm>
          <a:off x="6200768" y="4879958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13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1C3081E-BEDE-A594-D297-B3450AC4F6E0}"/>
              </a:ext>
            </a:extLst>
          </p:cNvPr>
          <p:cNvCxnSpPr>
            <a:cxnSpLocks/>
          </p:cNvCxnSpPr>
          <p:nvPr/>
        </p:nvCxnSpPr>
        <p:spPr>
          <a:xfrm>
            <a:off x="3687097" y="4178080"/>
            <a:ext cx="4267200" cy="0"/>
          </a:xfrm>
          <a:prstGeom prst="straightConnector1">
            <a:avLst/>
          </a:prstGeom>
          <a:ln w="317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C5FCE4-485F-FB19-326A-61CCF453D83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171782" y="2718384"/>
            <a:ext cx="5355217" cy="43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065BB8-6725-A370-7631-AA4EAE7C1E9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4768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2ABCD7-1C21-3FB3-BCDB-FD2FA349BFF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1386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4D9C52-A69B-3BAC-F11F-D886BD06A77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22956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143C78-280F-2A83-1911-CD19F581CD5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3205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C203C78-FD16-2FD2-32A3-54F88FE0FD80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2718384"/>
            <a:ext cx="5355215" cy="1506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B64633C-EC49-991E-79ED-49FC8BA8D86E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3627784"/>
            <a:ext cx="5355217" cy="5974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5C88B7-CD0D-53AD-0C05-2FB5BD89CB4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3119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0FDE9AD-1890-7E05-22F1-B8ED95B787A2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12213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EB195D-0A19-03C0-D221-02DCB163C407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21307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A8C2094-2695-443C-B97F-0D4D4C7F41D6}"/>
              </a:ext>
            </a:extLst>
          </p:cNvPr>
          <p:cNvCxnSpPr>
            <a:cxnSpLocks/>
          </p:cNvCxnSpPr>
          <p:nvPr/>
        </p:nvCxnSpPr>
        <p:spPr>
          <a:xfrm flipV="1">
            <a:off x="3171784" y="2718384"/>
            <a:ext cx="5355215" cy="2581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763CB92-F0CF-9139-C196-CB844CF7B422}"/>
              </a:ext>
            </a:extLst>
          </p:cNvPr>
          <p:cNvCxnSpPr>
            <a:cxnSpLocks/>
          </p:cNvCxnSpPr>
          <p:nvPr/>
        </p:nvCxnSpPr>
        <p:spPr>
          <a:xfrm flipV="1">
            <a:off x="3171784" y="3627784"/>
            <a:ext cx="5355217" cy="1671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E2217BE-8114-5A0F-1FC9-BEFA0C076ABA}"/>
              </a:ext>
            </a:extLst>
          </p:cNvPr>
          <p:cNvCxnSpPr>
            <a:cxnSpLocks/>
          </p:cNvCxnSpPr>
          <p:nvPr/>
        </p:nvCxnSpPr>
        <p:spPr>
          <a:xfrm flipV="1">
            <a:off x="3171784" y="4537184"/>
            <a:ext cx="5355217" cy="7624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DCE8C65-A9A6-5478-CF34-024335932966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469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0A08296-43D7-715E-B47A-F9B53AC13EE9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0563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6AE57DA-DBC1-F318-6AC7-B6FBB33C6F8A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2903803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C333CBC5-69AC-6668-2A72-28F1F8244034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3753321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4C7A7228-BC2D-638F-D243-0EAA94CCD695}"/>
              </a:ext>
            </a:extLst>
          </p:cNvPr>
          <p:cNvGraphicFramePr>
            <a:graphicFrameLocks noGrp="1"/>
          </p:cNvGraphicFramePr>
          <p:nvPr/>
        </p:nvGraphicFramePr>
        <p:xfrm>
          <a:off x="4657294" y="3328562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1C8F57AC-D715-EDDB-5F42-5341C1A6B422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4178080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18DB93BC-4085-0177-9E45-CF9F30D1EF3E}"/>
              </a:ext>
            </a:extLst>
          </p:cNvPr>
          <p:cNvGraphicFramePr>
            <a:graphicFrameLocks noGrp="1"/>
          </p:cNvGraphicFramePr>
          <p:nvPr/>
        </p:nvGraphicFramePr>
        <p:xfrm>
          <a:off x="4657296" y="4602840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1BA6E3D6-ED0C-DAA7-0650-E916CE1942C1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3436599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2B815C82-A9E1-32D6-01EC-D521CBB2ACD7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4286117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352DEF5A-2132-35ED-E295-3BE3E2E74D37}"/>
              </a:ext>
            </a:extLst>
          </p:cNvPr>
          <p:cNvGraphicFramePr>
            <a:graphicFrameLocks noGrp="1"/>
          </p:cNvGraphicFramePr>
          <p:nvPr/>
        </p:nvGraphicFramePr>
        <p:xfrm>
          <a:off x="5519006" y="3861358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D175723B-65AF-F141-E372-423A1B9CD075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4710876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DCA705D0-8F60-4E98-7BB4-9FD921666C93}"/>
              </a:ext>
            </a:extLst>
          </p:cNvPr>
          <p:cNvGraphicFramePr>
            <a:graphicFrameLocks noGrp="1"/>
          </p:cNvGraphicFramePr>
          <p:nvPr/>
        </p:nvGraphicFramePr>
        <p:xfrm>
          <a:off x="5519008" y="5135636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2D900264-27CD-9F8C-4658-5A89A94B8948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3964475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E42958B0-D97F-50FD-EA60-4589D1BF67F1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481399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FD2E79C9-4BF9-F161-262F-C3BE39CF7469}"/>
              </a:ext>
            </a:extLst>
          </p:cNvPr>
          <p:cNvGraphicFramePr>
            <a:graphicFrameLocks noGrp="1"/>
          </p:cNvGraphicFramePr>
          <p:nvPr/>
        </p:nvGraphicFramePr>
        <p:xfrm>
          <a:off x="6380721" y="4389234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50C06F34-E827-BB57-C68D-F489B7220771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5238752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FCC73934-A05C-B0A9-B566-79857FF377C3}"/>
              </a:ext>
            </a:extLst>
          </p:cNvPr>
          <p:cNvGraphicFramePr>
            <a:graphicFrameLocks noGrp="1"/>
          </p:cNvGraphicFramePr>
          <p:nvPr/>
        </p:nvGraphicFramePr>
        <p:xfrm>
          <a:off x="6380723" y="5663512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EBC0BE12-7400-8345-91A5-87CE5CE66B02}"/>
              </a:ext>
            </a:extLst>
          </p:cNvPr>
          <p:cNvGraphicFramePr>
            <a:graphicFrameLocks noGrp="1"/>
          </p:cNvGraphicFramePr>
          <p:nvPr/>
        </p:nvGraphicFramePr>
        <p:xfrm>
          <a:off x="4686864" y="3174175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AC8EDE81-86A3-8D65-DE97-5B6C45110E07}"/>
              </a:ext>
            </a:extLst>
          </p:cNvPr>
          <p:cNvGraphicFramePr>
            <a:graphicFrameLocks noGrp="1"/>
          </p:cNvGraphicFramePr>
          <p:nvPr/>
        </p:nvGraphicFramePr>
        <p:xfrm>
          <a:off x="4686864" y="402369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2CFBAC37-C28D-777F-8E49-39312FCB6D40}"/>
              </a:ext>
            </a:extLst>
          </p:cNvPr>
          <p:cNvGraphicFramePr>
            <a:graphicFrameLocks noGrp="1"/>
          </p:cNvGraphicFramePr>
          <p:nvPr/>
        </p:nvGraphicFramePr>
        <p:xfrm>
          <a:off x="4686863" y="3598934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9AB24DFC-484E-4E0C-A771-C90603F03044}"/>
              </a:ext>
            </a:extLst>
          </p:cNvPr>
          <p:cNvGraphicFramePr>
            <a:graphicFrameLocks noGrp="1"/>
          </p:cNvGraphicFramePr>
          <p:nvPr/>
        </p:nvGraphicFramePr>
        <p:xfrm>
          <a:off x="4686864" y="4448452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FE0F3277-3777-1733-01F7-B1DE09A843A2}"/>
              </a:ext>
            </a:extLst>
          </p:cNvPr>
          <p:cNvGraphicFramePr>
            <a:graphicFrameLocks noGrp="1"/>
          </p:cNvGraphicFramePr>
          <p:nvPr/>
        </p:nvGraphicFramePr>
        <p:xfrm>
          <a:off x="4686865" y="4873212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375B9852-437F-79F2-29D7-62545ACFB12A}"/>
              </a:ext>
            </a:extLst>
          </p:cNvPr>
          <p:cNvGraphicFramePr>
            <a:graphicFrameLocks noGrp="1"/>
          </p:cNvGraphicFramePr>
          <p:nvPr/>
        </p:nvGraphicFramePr>
        <p:xfrm>
          <a:off x="5443816" y="3175156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D9BCBFD5-8447-AE09-F202-E4B809AF29BC}"/>
              </a:ext>
            </a:extLst>
          </p:cNvPr>
          <p:cNvGraphicFramePr>
            <a:graphicFrameLocks noGrp="1"/>
          </p:cNvGraphicFramePr>
          <p:nvPr/>
        </p:nvGraphicFramePr>
        <p:xfrm>
          <a:off x="5443816" y="4024674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AE31DB33-B2B7-D131-4267-C756FC1760FB}"/>
              </a:ext>
            </a:extLst>
          </p:cNvPr>
          <p:cNvGraphicFramePr>
            <a:graphicFrameLocks noGrp="1"/>
          </p:cNvGraphicFramePr>
          <p:nvPr/>
        </p:nvGraphicFramePr>
        <p:xfrm>
          <a:off x="5443815" y="3599915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A8E29367-DFC2-FCD9-FB1E-67EF7BD2A382}"/>
              </a:ext>
            </a:extLst>
          </p:cNvPr>
          <p:cNvGraphicFramePr>
            <a:graphicFrameLocks noGrp="1"/>
          </p:cNvGraphicFramePr>
          <p:nvPr/>
        </p:nvGraphicFramePr>
        <p:xfrm>
          <a:off x="5443816" y="444943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158BE24E-D493-611D-0025-5210E0038459}"/>
              </a:ext>
            </a:extLst>
          </p:cNvPr>
          <p:cNvGraphicFramePr>
            <a:graphicFrameLocks noGrp="1"/>
          </p:cNvGraphicFramePr>
          <p:nvPr/>
        </p:nvGraphicFramePr>
        <p:xfrm>
          <a:off x="5443817" y="4874193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058E77C1-CEB3-73D5-686C-51867852D83C}"/>
              </a:ext>
            </a:extLst>
          </p:cNvPr>
          <p:cNvGraphicFramePr>
            <a:graphicFrameLocks noGrp="1"/>
          </p:cNvGraphicFramePr>
          <p:nvPr/>
        </p:nvGraphicFramePr>
        <p:xfrm>
          <a:off x="6200767" y="3180921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2" name="Table 4">
            <a:extLst>
              <a:ext uri="{FF2B5EF4-FFF2-40B4-BE49-F238E27FC236}">
                <a16:creationId xmlns:a16="http://schemas.microsoft.com/office/drawing/2014/main" id="{0E6BD230-EB61-8516-0ED6-04E2561B864C}"/>
              </a:ext>
            </a:extLst>
          </p:cNvPr>
          <p:cNvGraphicFramePr>
            <a:graphicFrameLocks noGrp="1"/>
          </p:cNvGraphicFramePr>
          <p:nvPr/>
        </p:nvGraphicFramePr>
        <p:xfrm>
          <a:off x="6200767" y="4030439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3" name="Table 4">
            <a:extLst>
              <a:ext uri="{FF2B5EF4-FFF2-40B4-BE49-F238E27FC236}">
                <a16:creationId xmlns:a16="http://schemas.microsoft.com/office/drawing/2014/main" id="{E4104B4C-9D5A-F042-7E28-1668170C1E5B}"/>
              </a:ext>
            </a:extLst>
          </p:cNvPr>
          <p:cNvGraphicFramePr>
            <a:graphicFrameLocks noGrp="1"/>
          </p:cNvGraphicFramePr>
          <p:nvPr/>
        </p:nvGraphicFramePr>
        <p:xfrm>
          <a:off x="6200766" y="3605680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4" name="Table 4">
            <a:extLst>
              <a:ext uri="{FF2B5EF4-FFF2-40B4-BE49-F238E27FC236}">
                <a16:creationId xmlns:a16="http://schemas.microsoft.com/office/drawing/2014/main" id="{829C965E-273F-A8AE-1FFC-E3CEE46C85EF}"/>
              </a:ext>
            </a:extLst>
          </p:cNvPr>
          <p:cNvGraphicFramePr>
            <a:graphicFrameLocks noGrp="1"/>
          </p:cNvGraphicFramePr>
          <p:nvPr/>
        </p:nvGraphicFramePr>
        <p:xfrm>
          <a:off x="6200767" y="4455198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5" name="Table 4">
            <a:extLst>
              <a:ext uri="{FF2B5EF4-FFF2-40B4-BE49-F238E27FC236}">
                <a16:creationId xmlns:a16="http://schemas.microsoft.com/office/drawing/2014/main" id="{7F44EF6C-2F1E-EE98-BEE3-08871D67EAEE}"/>
              </a:ext>
            </a:extLst>
          </p:cNvPr>
          <p:cNvGraphicFramePr>
            <a:graphicFrameLocks noGrp="1"/>
          </p:cNvGraphicFramePr>
          <p:nvPr/>
        </p:nvGraphicFramePr>
        <p:xfrm>
          <a:off x="6200768" y="4879958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898F5B-4C43-0217-0682-95E18BEEA712}"/>
                  </a:ext>
                </a:extLst>
              </p:cNvPr>
              <p:cNvSpPr txBox="1"/>
              <p:nvPr/>
            </p:nvSpPr>
            <p:spPr>
              <a:xfrm>
                <a:off x="5471642" y="2263623"/>
                <a:ext cx="596531" cy="5232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898F5B-4C43-0217-0682-95E18BEEA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642" y="2263623"/>
                <a:ext cx="59653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36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782</Words>
  <Application>Microsoft Office PowerPoint</Application>
  <PresentationFormat>Widescreen</PresentationFormat>
  <Paragraphs>323</Paragraphs>
  <Slides>20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Posterama (Headings)</vt:lpstr>
      <vt:lpstr>Office Theme</vt:lpstr>
      <vt:lpstr>Teaching Networks</vt:lpstr>
      <vt:lpstr>Mathematically</vt:lpstr>
      <vt:lpstr>Vectors &amp; matrices</vt:lpstr>
      <vt:lpstr>Vectors &amp; matrices</vt:lpstr>
      <vt:lpstr>Vectors &amp; matrices</vt:lpstr>
      <vt:lpstr>Vectors &amp; matrices</vt:lpstr>
      <vt:lpstr>Vectors &amp; matrices</vt:lpstr>
      <vt:lpstr>Vectors &amp; matrices</vt:lpstr>
      <vt:lpstr>Vectors &amp; matrices</vt:lpstr>
      <vt:lpstr>Mathematically: forward</vt:lpstr>
      <vt:lpstr>Mathematically: forward</vt:lpstr>
      <vt:lpstr>Mathematically: forward</vt:lpstr>
      <vt:lpstr>Evaluating a network</vt:lpstr>
      <vt:lpstr>Evaluating a network</vt:lpstr>
      <vt:lpstr>Evaluating a network</vt:lpstr>
      <vt:lpstr>Evaluating a network</vt:lpstr>
      <vt:lpstr>Mathematically: backward</vt:lpstr>
      <vt:lpstr>Mathematically: update</vt:lpstr>
      <vt:lpstr>Learning Rate</vt:lpstr>
      <vt:lpstr>Training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Networks</dc:title>
  <dc:creator>Paul Dubois</dc:creator>
  <cp:lastModifiedBy>Paul Dubois</cp:lastModifiedBy>
  <cp:revision>33</cp:revision>
  <dcterms:created xsi:type="dcterms:W3CDTF">2023-08-17T11:27:04Z</dcterms:created>
  <dcterms:modified xsi:type="dcterms:W3CDTF">2023-08-18T09:24:47Z</dcterms:modified>
</cp:coreProperties>
</file>