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9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44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31729-2FC1-7CCD-468F-CA09C4E06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CC6B2-E6A8-985A-6D9B-3FC2E8E46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FDEB8-38F5-14D1-8FDD-0A367F72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C027D-0CD6-613F-C8C0-D4706CC1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46A5B-8172-B93A-4B0E-CBC784C9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05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A7E7-D113-EB9D-7C2B-67B50C6F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4CEE6-A211-B21D-DDB9-47D82A5A2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F4394-E40F-883C-B9C8-DF518DE63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3C04B-6E7C-822B-2C94-C88C603D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2AC93-590C-6F4A-4954-FEAA5C053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26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F38999-6DAD-F81C-3C50-272D3E9F4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C8C91-F8E7-C112-7EF4-54645B58C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BDC86-306D-8437-7CB9-21C975495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FDEDB-9BE2-80CA-A81E-189FC143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3639B-5166-AA86-20AF-6B41A772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66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61DD-CBA9-4A69-AE66-4CCD1B0A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F2AB-1353-B822-B4A4-163448C1A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9766E-BA65-F4B5-2CC3-A97ED75AD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FBC1C-2CB8-5CB0-3440-823F69BB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A61AC-F377-1AE3-D113-1497FDE2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19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0C236-0F8A-957B-4D9C-30FA5D143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683B6-D913-A447-A94E-2BE7CC6B0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0D1EC-E3C3-8FA4-97C8-18EFD08D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4B4D3-194C-AC64-7422-3293354B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EA47B-F39F-A1BA-5AC7-5D4158AB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62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F883-F4A2-DB17-1932-17DC1C3DF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D8A3F-3181-1BEE-7E12-8BA0121F7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8A77B-710D-7213-8782-E4E7997D7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3AC41-CF50-88D2-8F82-5BB2B87F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92926-5C03-114B-170B-4C33F98C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A3DAE-5E1C-9E77-C78E-4BB87364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81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329F3-544C-089E-6A8F-43150F847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82567-792B-E21F-D6D0-DCAE3E261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FC683-2DF1-5BEF-7EC5-6F8E38043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EC2E8-7734-B6DE-68EF-84A0513D0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F50BC-9110-2EC9-4400-A322C9D4E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270DAD-8572-D3FD-9F35-2DE9C9AC4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86966-44D9-033E-F5D1-93C3BD9E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3C071A-0D9A-9D84-D490-2221308A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6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31DF-DD54-75D9-6DBA-64B5467A9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B1EA6-6D2B-C108-E90F-BF40FADB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B8108B-8643-25DC-D78B-5D526487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20F8C-28F9-4736-A0F8-045A45C5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89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533416-58AF-8F72-C1EA-77142FFB3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1FA3F-7230-9C3D-B1FC-69CB8794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99AC3-5AE5-C48D-F9D7-DDDBB1EC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72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48BB-584E-9AF6-5099-2D7C34724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90C09-EB58-8E6D-5E77-C918F94D8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C9E48-DAF8-1BCC-0C73-A18C31E83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BBCBE-5C90-FA3F-7A46-A0F46999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A83C3-0EE6-42C2-682F-FCDBE073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C1903-D3B8-84FA-2CCD-DC4DE8D66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75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2E2D-335D-95BB-1544-7B3082E0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405C01-17C5-A711-5F1E-3489A5D40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81F53-0EC6-60C9-A992-6F38C825F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1BDC3-C2EC-0C8A-5CB6-334860B96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D92E2-86A4-1D69-C8EE-E9FB193D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C664E-50EF-89EF-5FB9-2B61CDBF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43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F5AB7D-336A-1F2E-3C09-54A21DE5E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28021-CFF6-A16D-C4EE-BD24A1694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2A34A-8AB1-1DDF-3C3B-5B97DF6D8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D64CF-DF44-FC8A-DD95-B8485BF4F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50E84-3995-EE4B-2360-D6802F3CD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68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13C0-5B98-7477-DB84-ACD5468A1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337B2-7B8C-2780-088B-1E980027A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</p:spTree>
    <p:extLst>
      <p:ext uri="{BB962C8B-B14F-4D97-AF65-F5344CB8AC3E}">
        <p14:creationId xmlns:p14="http://schemas.microsoft.com/office/powerpoint/2010/main" val="343027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8C34-9DFB-1128-42B7-690B0123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world of data</a:t>
            </a:r>
          </a:p>
        </p:txBody>
      </p:sp>
      <p:pic>
        <p:nvPicPr>
          <p:cNvPr id="5" name="Content Placeholder 4" descr="A circular diagram of different types of data&#10;&#10;Description automatically generated">
            <a:extLst>
              <a:ext uri="{FF2B5EF4-FFF2-40B4-BE49-F238E27FC236}">
                <a16:creationId xmlns:a16="http://schemas.microsoft.com/office/drawing/2014/main" id="{704E53A1-A410-D542-DC8B-B162F40E3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313" y="1825625"/>
            <a:ext cx="4179374" cy="4351338"/>
          </a:xfr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A8155BB1-DA85-79FF-ED16-B900014BE82D}"/>
              </a:ext>
            </a:extLst>
          </p:cNvPr>
          <p:cNvGrpSpPr/>
          <p:nvPr/>
        </p:nvGrpSpPr>
        <p:grpSpPr>
          <a:xfrm>
            <a:off x="6143223" y="470475"/>
            <a:ext cx="2420570" cy="3096973"/>
            <a:chOff x="6143223" y="470475"/>
            <a:chExt cx="2420570" cy="309697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EB88608-8E9E-53AC-1B55-0E704B28C2F4}"/>
                </a:ext>
              </a:extLst>
            </p:cNvPr>
            <p:cNvSpPr/>
            <p:nvPr/>
          </p:nvSpPr>
          <p:spPr>
            <a:xfrm>
              <a:off x="7276111" y="470475"/>
              <a:ext cx="1287682" cy="1287682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Sensors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D9A4545-DFF1-CCB1-A0CE-E40BEB15C6D6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6143223" y="1569580"/>
              <a:ext cx="1321465" cy="1997868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AD3A0E-87AB-F9A2-4FE5-04BCF28E29CB}"/>
              </a:ext>
            </a:extLst>
          </p:cNvPr>
          <p:cNvGrpSpPr/>
          <p:nvPr/>
        </p:nvGrpSpPr>
        <p:grpSpPr>
          <a:xfrm>
            <a:off x="6414349" y="1957576"/>
            <a:ext cx="4481287" cy="1872744"/>
            <a:chOff x="6414349" y="1957576"/>
            <a:chExt cx="4481287" cy="187274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2E40612-DEF7-D032-7F5C-0E3E2457B54C}"/>
                </a:ext>
              </a:extLst>
            </p:cNvPr>
            <p:cNvSpPr/>
            <p:nvPr/>
          </p:nvSpPr>
          <p:spPr>
            <a:xfrm>
              <a:off x="9095265" y="1957576"/>
              <a:ext cx="1800371" cy="1800371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Connection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513DDB9-32F9-C86A-ADAF-04A3FA0A2B29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6414349" y="2857762"/>
              <a:ext cx="2680916" cy="972558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B134096-01BC-BB62-F75B-DD221B26DB02}"/>
              </a:ext>
            </a:extLst>
          </p:cNvPr>
          <p:cNvGrpSpPr/>
          <p:nvPr/>
        </p:nvGrpSpPr>
        <p:grpSpPr>
          <a:xfrm>
            <a:off x="6373707" y="4199112"/>
            <a:ext cx="4831478" cy="1814735"/>
            <a:chOff x="6373707" y="4199112"/>
            <a:chExt cx="4831478" cy="181473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12D494D-C30D-5BBA-5195-FBAB3B309E0D}"/>
                </a:ext>
              </a:extLst>
            </p:cNvPr>
            <p:cNvSpPr/>
            <p:nvPr/>
          </p:nvSpPr>
          <p:spPr>
            <a:xfrm>
              <a:off x="10171936" y="4980598"/>
              <a:ext cx="1033249" cy="1033249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/>
                <a:t>Voice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5C75555-BF2E-2030-D856-40895A50A7C6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>
              <a:off x="6373707" y="4199112"/>
              <a:ext cx="3798229" cy="1298111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B54EFB0-52F1-8839-E3F7-B4C1589355D0}"/>
              </a:ext>
            </a:extLst>
          </p:cNvPr>
          <p:cNvGrpSpPr/>
          <p:nvPr/>
        </p:nvGrpSpPr>
        <p:grpSpPr>
          <a:xfrm>
            <a:off x="6414349" y="4273973"/>
            <a:ext cx="3170682" cy="2314085"/>
            <a:chOff x="6414349" y="4273973"/>
            <a:chExt cx="3170682" cy="231408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FA88FD-1C5D-8A62-62AB-A0A127447AF5}"/>
                </a:ext>
              </a:extLst>
            </p:cNvPr>
            <p:cNvSpPr/>
            <p:nvPr/>
          </p:nvSpPr>
          <p:spPr>
            <a:xfrm>
              <a:off x="8349891" y="5328213"/>
              <a:ext cx="1235140" cy="1259845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Images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A11B120-6F11-E7CA-54DD-67CAE2986D50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7003627" y="5875867"/>
              <a:ext cx="1346264" cy="82269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F2C4F3F-D39A-2954-17B7-5D7CFEB11A7E}"/>
                </a:ext>
              </a:extLst>
            </p:cNvPr>
            <p:cNvCxnSpPr>
              <a:cxnSpLocks/>
            </p:cNvCxnSpPr>
            <p:nvPr/>
          </p:nvCxnSpPr>
          <p:spPr>
            <a:xfrm>
              <a:off x="6414349" y="4273973"/>
              <a:ext cx="589278" cy="1601894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F11F8DD-6046-7FD7-F7A1-8925DEEFCA89}"/>
              </a:ext>
            </a:extLst>
          </p:cNvPr>
          <p:cNvGrpSpPr/>
          <p:nvPr/>
        </p:nvGrpSpPr>
        <p:grpSpPr>
          <a:xfrm>
            <a:off x="1886053" y="1858701"/>
            <a:ext cx="3762907" cy="1829379"/>
            <a:chOff x="1886053" y="1858701"/>
            <a:chExt cx="3762907" cy="182937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91B657-BBE1-C50C-BEE9-AA349B9EEE42}"/>
                </a:ext>
              </a:extLst>
            </p:cNvPr>
            <p:cNvSpPr/>
            <p:nvPr/>
          </p:nvSpPr>
          <p:spPr>
            <a:xfrm>
              <a:off x="1886053" y="1858701"/>
              <a:ext cx="1396678" cy="1396678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Personal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E5BEE8D-A06C-4459-631E-9376AFD79829}"/>
                </a:ext>
              </a:extLst>
            </p:cNvPr>
            <p:cNvCxnSpPr>
              <a:cxnSpLocks/>
              <a:endCxn id="6" idx="5"/>
            </p:cNvCxnSpPr>
            <p:nvPr/>
          </p:nvCxnSpPr>
          <p:spPr>
            <a:xfrm flipH="1" flipV="1">
              <a:off x="3078192" y="3050840"/>
              <a:ext cx="2570768" cy="637240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BADDA7C-B268-EBDD-BEDF-9A907579E7FA}"/>
              </a:ext>
            </a:extLst>
          </p:cNvPr>
          <p:cNvGrpSpPr/>
          <p:nvPr/>
        </p:nvGrpSpPr>
        <p:grpSpPr>
          <a:xfrm>
            <a:off x="1732345" y="4068038"/>
            <a:ext cx="3869202" cy="912560"/>
            <a:chOff x="1732345" y="4068038"/>
            <a:chExt cx="3869202" cy="91256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E5FA137-B1B0-08E4-C34E-F563407FCD1D}"/>
                </a:ext>
              </a:extLst>
            </p:cNvPr>
            <p:cNvSpPr/>
            <p:nvPr/>
          </p:nvSpPr>
          <p:spPr>
            <a:xfrm>
              <a:off x="1732345" y="4068038"/>
              <a:ext cx="912560" cy="912560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Logs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11253D-21CD-0130-6CA6-8DD35F379ACD}"/>
                </a:ext>
              </a:extLst>
            </p:cNvPr>
            <p:cNvCxnSpPr>
              <a:cxnSpLocks/>
              <a:endCxn id="8" idx="5"/>
            </p:cNvCxnSpPr>
            <p:nvPr/>
          </p:nvCxnSpPr>
          <p:spPr>
            <a:xfrm flipH="1">
              <a:off x="2511264" y="4765040"/>
              <a:ext cx="1759323" cy="81917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567F669-8FA6-1AE0-D273-8660731FBC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0587" y="4177607"/>
              <a:ext cx="1330960" cy="587433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B0C30D6-8C92-E088-A858-7262CC9E0A76}"/>
              </a:ext>
            </a:extLst>
          </p:cNvPr>
          <p:cNvGrpSpPr/>
          <p:nvPr/>
        </p:nvGrpSpPr>
        <p:grpSpPr>
          <a:xfrm>
            <a:off x="2520478" y="4765040"/>
            <a:ext cx="1758364" cy="1917410"/>
            <a:chOff x="2520478" y="4765040"/>
            <a:chExt cx="1758364" cy="191741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5562F2B-0B86-BEF3-AB9F-1573F3CEBC1C}"/>
                </a:ext>
              </a:extLst>
            </p:cNvPr>
            <p:cNvSpPr/>
            <p:nvPr/>
          </p:nvSpPr>
          <p:spPr>
            <a:xfrm>
              <a:off x="2520478" y="5115535"/>
              <a:ext cx="1524507" cy="1566915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Text messages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D997A88-0FB7-4910-117D-99715A488E3B}"/>
                </a:ext>
              </a:extLst>
            </p:cNvPr>
            <p:cNvCxnSpPr>
              <a:cxnSpLocks/>
              <a:endCxn id="11" idx="7"/>
            </p:cNvCxnSpPr>
            <p:nvPr/>
          </p:nvCxnSpPr>
          <p:spPr>
            <a:xfrm flipH="1">
              <a:off x="3821726" y="4765040"/>
              <a:ext cx="457116" cy="579964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107EE13-FCA3-1896-B728-EFD8443625EE}"/>
              </a:ext>
            </a:extLst>
          </p:cNvPr>
          <p:cNvGrpSpPr/>
          <p:nvPr/>
        </p:nvGrpSpPr>
        <p:grpSpPr>
          <a:xfrm>
            <a:off x="5202690" y="322654"/>
            <a:ext cx="997484" cy="3287533"/>
            <a:chOff x="5202690" y="322654"/>
            <a:chExt cx="997484" cy="328753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A71044-C41C-051A-43CC-74B52DCD4970}"/>
                </a:ext>
              </a:extLst>
            </p:cNvPr>
            <p:cNvSpPr/>
            <p:nvPr/>
          </p:nvSpPr>
          <p:spPr>
            <a:xfrm>
              <a:off x="5202690" y="322654"/>
              <a:ext cx="997484" cy="997484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Meta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465D4A7-3C7D-4074-1CF8-A060B32083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61000" y="2192867"/>
              <a:ext cx="316653" cy="1417320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1FB9CAA-583E-15B4-FF2E-833DBC211B6F}"/>
                </a:ext>
              </a:extLst>
            </p:cNvPr>
            <p:cNvCxnSpPr>
              <a:cxnSpLocks/>
              <a:endCxn id="13" idx="4"/>
            </p:cNvCxnSpPr>
            <p:nvPr/>
          </p:nvCxnSpPr>
          <p:spPr>
            <a:xfrm flipV="1">
              <a:off x="5461000" y="1320138"/>
              <a:ext cx="240432" cy="872729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793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F9A5A167-A2A4-C3BF-B19E-F2260EE5B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8" r="-1" b="154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B0124B-AFE1-53AD-42C3-FF5583A75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090" y="1449585"/>
            <a:ext cx="6270771" cy="36827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6B1B58-F735-76D5-2619-054F63DCA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1124712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>
                <a:solidFill>
                  <a:schemeClr val="bg1">
                    <a:lumMod val="50000"/>
                  </a:schemeClr>
                </a:solidFill>
              </a:rPr>
              <a:t>Massive data</a:t>
            </a:r>
          </a:p>
        </p:txBody>
      </p:sp>
      <p:sp>
        <p:nvSpPr>
          <p:cNvPr id="19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7212E58-49D1-F21A-8B59-E7FE823CCB06}"/>
              </a:ext>
            </a:extLst>
          </p:cNvPr>
          <p:cNvSpPr txBox="1">
            <a:spLocks/>
          </p:cNvSpPr>
          <p:nvPr/>
        </p:nvSpPr>
        <p:spPr>
          <a:xfrm rot="20571294">
            <a:off x="2049726" y="2772082"/>
            <a:ext cx="8377252" cy="118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effectLst>
                  <a:glow rad="228600">
                    <a:srgbClr val="C00000">
                      <a:alpha val="40000"/>
                    </a:srgbClr>
                  </a:glow>
                </a:effectLst>
              </a:rPr>
              <a:t>How to make some sense out of it?</a:t>
            </a:r>
          </a:p>
        </p:txBody>
      </p:sp>
    </p:spTree>
    <p:extLst>
      <p:ext uri="{BB962C8B-B14F-4D97-AF65-F5344CB8AC3E}">
        <p14:creationId xmlns:p14="http://schemas.microsoft.com/office/powerpoint/2010/main" val="231714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EAA3-C269-478E-2B36-618D515A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Goal(s) of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ABB2D-4694-5F59-A444-074259769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Understanding the data, in order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Better decisions (should we choose A or B)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Predictive analysis (what will happen next?)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Pattern discoveries (find pattern, or maybe hidden information in the data)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7131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EAA3-C269-478E-2B36-618D515A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ABB2D-4694-5F59-A444-074259769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In order to understand the data, we:</a:t>
            </a:r>
          </a:p>
          <a:p>
            <a:r>
              <a:rPr lang="en-US" sz="3600" dirty="0"/>
              <a:t>Gather data (SQL, web </a:t>
            </a:r>
            <a:r>
              <a:rPr lang="en-US" sz="3600" dirty="0" err="1"/>
              <a:t>scrpping</a:t>
            </a:r>
            <a:r>
              <a:rPr lang="en-US" sz="3600" dirty="0"/>
              <a:t>, </a:t>
            </a:r>
            <a:r>
              <a:rPr lang="en-US" sz="3600" dirty="0" err="1"/>
              <a:t>etc</a:t>
            </a:r>
            <a:r>
              <a:rPr lang="en-US" sz="3600" dirty="0"/>
              <a:t>…)</a:t>
            </a:r>
          </a:p>
          <a:p>
            <a:r>
              <a:rPr lang="en-US" sz="3600" dirty="0"/>
              <a:t>Analyze data (using statistics, machine learning models, </a:t>
            </a:r>
            <a:r>
              <a:rPr lang="en-US" sz="3600" dirty="0" err="1"/>
              <a:t>etc</a:t>
            </a:r>
            <a:r>
              <a:rPr lang="en-US" sz="3600" dirty="0"/>
              <a:t>…)</a:t>
            </a:r>
          </a:p>
          <a:p>
            <a:r>
              <a:rPr lang="en-US" sz="3600" dirty="0"/>
              <a:t>Take decisions accordingly (business analytics /  common sense)</a:t>
            </a:r>
          </a:p>
        </p:txBody>
      </p:sp>
    </p:spTree>
    <p:extLst>
      <p:ext uri="{BB962C8B-B14F-4D97-AF65-F5344CB8AC3E}">
        <p14:creationId xmlns:p14="http://schemas.microsoft.com/office/powerpoint/2010/main" val="323418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56F3-34DB-F1B3-BDBC-B697194D7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Where is Data Science Needed?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F180B-A3B5-DA85-DA44-A7BB0AC12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foresee delays for flight/ship/train etc…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predict when a mechanical equipment is about to break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create personalized promotional offers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find the best suited time to deliver goods / send emails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forecast the next years revenue for a company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</a:t>
            </a:r>
            <a:r>
              <a:rPr lang="en-GB" dirty="0" err="1"/>
              <a:t>analyze</a:t>
            </a:r>
            <a:r>
              <a:rPr lang="en-GB" dirty="0"/>
              <a:t> health benefit of treatments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predict who will win elections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change/update equipment just before they fail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34D335-1936-B105-4300-3357F341B0B4}"/>
              </a:ext>
            </a:extLst>
          </p:cNvPr>
          <p:cNvGrpSpPr/>
          <p:nvPr/>
        </p:nvGrpSpPr>
        <p:grpSpPr>
          <a:xfrm>
            <a:off x="10436931" y="2031512"/>
            <a:ext cx="1324786" cy="1501349"/>
            <a:chOff x="10407946" y="1759397"/>
            <a:chExt cx="1324786" cy="15013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DF87B9-1121-C80E-C053-E051D2AB3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42739" y="1759397"/>
              <a:ext cx="1255200" cy="12552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F816F8-A8C4-35F3-1887-AAB6268ABEB2}"/>
                </a:ext>
              </a:extLst>
            </p:cNvPr>
            <p:cNvSpPr txBox="1"/>
            <p:nvPr/>
          </p:nvSpPr>
          <p:spPr>
            <a:xfrm>
              <a:off x="10407946" y="2891414"/>
              <a:ext cx="1324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Consultancy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E5E159F-4157-CA5D-FF0E-9F025BD8B80B}"/>
              </a:ext>
            </a:extLst>
          </p:cNvPr>
          <p:cNvGrpSpPr/>
          <p:nvPr/>
        </p:nvGrpSpPr>
        <p:grpSpPr>
          <a:xfrm>
            <a:off x="10471724" y="3604046"/>
            <a:ext cx="1255201" cy="1407936"/>
            <a:chOff x="10392666" y="3529144"/>
            <a:chExt cx="1255201" cy="140793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5EF5FB9-996D-98D8-DA67-BFB8E7819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92666" y="3529144"/>
              <a:ext cx="1255201" cy="125520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4DAB27-0634-9475-0D75-B87F8B8D86F8}"/>
                </a:ext>
              </a:extLst>
            </p:cNvPr>
            <p:cNvSpPr txBox="1"/>
            <p:nvPr/>
          </p:nvSpPr>
          <p:spPr>
            <a:xfrm>
              <a:off x="10394009" y="4567748"/>
              <a:ext cx="1205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Healthcare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3EC8E7E-5E6F-7E0B-D12D-A4D92F91FD87}"/>
              </a:ext>
            </a:extLst>
          </p:cNvPr>
          <p:cNvGrpSpPr/>
          <p:nvPr/>
        </p:nvGrpSpPr>
        <p:grpSpPr>
          <a:xfrm>
            <a:off x="10570003" y="548845"/>
            <a:ext cx="1058642" cy="1411482"/>
            <a:chOff x="10541018" y="206036"/>
            <a:chExt cx="1058642" cy="141148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25312EA-5571-C964-B059-8783669AF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41018" y="206036"/>
              <a:ext cx="1058642" cy="105864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478C41-4DE6-74C2-4A15-A8DB4FD44C4C}"/>
                </a:ext>
              </a:extLst>
            </p:cNvPr>
            <p:cNvSpPr txBox="1"/>
            <p:nvPr/>
          </p:nvSpPr>
          <p:spPr>
            <a:xfrm>
              <a:off x="10614925" y="1248186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Finance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4BB214-1075-74CE-AA3B-3367EE6F7A05}"/>
              </a:ext>
            </a:extLst>
          </p:cNvPr>
          <p:cNvGrpSpPr/>
          <p:nvPr/>
        </p:nvGrpSpPr>
        <p:grpSpPr>
          <a:xfrm>
            <a:off x="10312730" y="5083166"/>
            <a:ext cx="1573188" cy="1272999"/>
            <a:chOff x="10309343" y="5072017"/>
            <a:chExt cx="1573188" cy="1272999"/>
          </a:xfrm>
        </p:grpSpPr>
        <p:pic>
          <p:nvPicPr>
            <p:cNvPr id="17" name="Picture 16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044519FE-2C51-28D2-0798-FD5B63964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2085" y="5072017"/>
              <a:ext cx="903667" cy="90366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C07301E-439D-8CCC-4107-6A50B7087292}"/>
                </a:ext>
              </a:extLst>
            </p:cNvPr>
            <p:cNvSpPr txBox="1"/>
            <p:nvPr/>
          </p:nvSpPr>
          <p:spPr>
            <a:xfrm>
              <a:off x="10309343" y="5975684"/>
              <a:ext cx="1573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Manufacturing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331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A0F4-1893-50DD-D671-450D5C8F0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analyst?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4B4876-F261-B12C-4C71-37C9DC441CAA}"/>
              </a:ext>
            </a:extLst>
          </p:cNvPr>
          <p:cNvCxnSpPr/>
          <p:nvPr/>
        </p:nvCxnSpPr>
        <p:spPr>
          <a:xfrm flipH="1" flipV="1">
            <a:off x="1608667" y="1583267"/>
            <a:ext cx="29633" cy="458893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CE995A-1286-DB75-2DFA-DA17BC83BEE2}"/>
              </a:ext>
            </a:extLst>
          </p:cNvPr>
          <p:cNvCxnSpPr>
            <a:cxnSpLocks/>
          </p:cNvCxnSpPr>
          <p:nvPr/>
        </p:nvCxnSpPr>
        <p:spPr>
          <a:xfrm>
            <a:off x="1244598" y="5617632"/>
            <a:ext cx="7454902" cy="5926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5527BE-C4E2-169E-7E17-3468E01D5214}"/>
              </a:ext>
            </a:extLst>
          </p:cNvPr>
          <p:cNvSpPr txBox="1"/>
          <p:nvPr/>
        </p:nvSpPr>
        <p:spPr>
          <a:xfrm>
            <a:off x="376767" y="1553633"/>
            <a:ext cx="10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Statistics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54D91A-8F1B-1421-F067-FB8C5A7F2FAD}"/>
              </a:ext>
            </a:extLst>
          </p:cNvPr>
          <p:cNvSpPr txBox="1"/>
          <p:nvPr/>
        </p:nvSpPr>
        <p:spPr>
          <a:xfrm>
            <a:off x="7138749" y="5866603"/>
            <a:ext cx="1887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Computer Science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68E159-BD43-0DBF-E3EA-890D9CBDE419}"/>
              </a:ext>
            </a:extLst>
          </p:cNvPr>
          <p:cNvSpPr txBox="1"/>
          <p:nvPr/>
        </p:nvSpPr>
        <p:spPr>
          <a:xfrm>
            <a:off x="2150534" y="1791494"/>
            <a:ext cx="1292854" cy="369332"/>
          </a:xfrm>
          <a:prstGeom prst="rect">
            <a:avLst/>
          </a:prstGeom>
          <a:solidFill>
            <a:srgbClr val="92D050"/>
          </a:solidFill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Statisticians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34D04E-F9CF-CB7C-E7B6-1466AE31B65D}"/>
              </a:ext>
            </a:extLst>
          </p:cNvPr>
          <p:cNvSpPr txBox="1"/>
          <p:nvPr/>
        </p:nvSpPr>
        <p:spPr>
          <a:xfrm>
            <a:off x="6026426" y="4985836"/>
            <a:ext cx="2056204" cy="369332"/>
          </a:xfrm>
          <a:prstGeom prst="rect">
            <a:avLst/>
          </a:prstGeom>
          <a:solidFill>
            <a:srgbClr val="FFC000"/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Computer Scientists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2D7AA9-B7AE-A12E-40BC-6A913D3E3A1E}"/>
              </a:ext>
            </a:extLst>
          </p:cNvPr>
          <p:cNvSpPr txBox="1"/>
          <p:nvPr/>
        </p:nvSpPr>
        <p:spPr>
          <a:xfrm>
            <a:off x="4615529" y="3083350"/>
            <a:ext cx="1358064" cy="369332"/>
          </a:xfrm>
          <a:prstGeom prst="rect">
            <a:avLst/>
          </a:prstGeom>
          <a:solidFill>
            <a:srgbClr val="0070C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Analyst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422BCA-2B4D-9BFD-76AE-D417C267A1AD}"/>
              </a:ext>
            </a:extLst>
          </p:cNvPr>
          <p:cNvSpPr txBox="1"/>
          <p:nvPr/>
        </p:nvSpPr>
        <p:spPr>
          <a:xfrm>
            <a:off x="6913457" y="1153344"/>
            <a:ext cx="50517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“A </a:t>
            </a:r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analyst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</a:t>
            </a:r>
          </a:p>
          <a:p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better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at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computer science 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statistician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</a:p>
          <a:p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better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at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statistics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computer scientist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252123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7E6C7-1ADC-4C18-CF88-9C4FD4397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Expertise of data analysts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DD67A-A67F-B4E4-8D53-FDE86B6FA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Machine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Statistics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Programming (usually Python or 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Mathematics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317763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7E6C7-1ADC-4C18-CF88-9C4FD4397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Expertise of data analysts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A4F6E2-2449-9ADA-758A-72B7B827F2A4}"/>
              </a:ext>
            </a:extLst>
          </p:cNvPr>
          <p:cNvGrpSpPr/>
          <p:nvPr/>
        </p:nvGrpSpPr>
        <p:grpSpPr>
          <a:xfrm>
            <a:off x="774779" y="2679698"/>
            <a:ext cx="1108974" cy="2000999"/>
            <a:chOff x="355679" y="2285999"/>
            <a:chExt cx="1108974" cy="2000999"/>
          </a:xfrm>
        </p:grpSpPr>
        <p:pic>
          <p:nvPicPr>
            <p:cNvPr id="5" name="Picture 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F21F773A-6E3F-96BA-5C42-C124C3C13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679" y="2285999"/>
              <a:ext cx="1108974" cy="110897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F16442-2FBB-B5EF-EDC4-0242393EF290}"/>
                </a:ext>
              </a:extLst>
            </p:cNvPr>
            <p:cNvSpPr txBox="1"/>
            <p:nvPr/>
          </p:nvSpPr>
          <p:spPr>
            <a:xfrm>
              <a:off x="409068" y="3640667"/>
              <a:ext cx="10021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Machine</a:t>
              </a:r>
            </a:p>
            <a:p>
              <a:r>
                <a:rPr lang="en-US" dirty="0"/>
                <a:t>Learning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112E513-383A-A7DB-1983-D1C79C1735C6}"/>
              </a:ext>
            </a:extLst>
          </p:cNvPr>
          <p:cNvGrpSpPr/>
          <p:nvPr/>
        </p:nvGrpSpPr>
        <p:grpSpPr>
          <a:xfrm>
            <a:off x="2932261" y="2628818"/>
            <a:ext cx="1143000" cy="1741013"/>
            <a:chOff x="2831051" y="2268986"/>
            <a:chExt cx="1143000" cy="1741013"/>
          </a:xfrm>
        </p:grpSpPr>
        <p:pic>
          <p:nvPicPr>
            <p:cNvPr id="7" name="Picture 6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CB96C227-8368-7202-DA29-A58393686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1051" y="2268986"/>
              <a:ext cx="1143000" cy="11430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8D4EF62-1165-6186-92DE-B5FDEDDC76C5}"/>
                </a:ext>
              </a:extLst>
            </p:cNvPr>
            <p:cNvSpPr txBox="1"/>
            <p:nvPr/>
          </p:nvSpPr>
          <p:spPr>
            <a:xfrm>
              <a:off x="2898791" y="3640667"/>
              <a:ext cx="10075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Statistics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E6D6539-7773-EDD9-2385-FC4EAA8D7924}"/>
              </a:ext>
            </a:extLst>
          </p:cNvPr>
          <p:cNvGrpSpPr/>
          <p:nvPr/>
        </p:nvGrpSpPr>
        <p:grpSpPr>
          <a:xfrm>
            <a:off x="5123769" y="2628818"/>
            <a:ext cx="1414746" cy="1741013"/>
            <a:chOff x="5015044" y="2268986"/>
            <a:chExt cx="1414746" cy="1741013"/>
          </a:xfrm>
        </p:grpSpPr>
        <p:pic>
          <p:nvPicPr>
            <p:cNvPr id="9" name="Picture 8" descr="A black square with a black background with a black square with a black square with white crosses and lines&#10;&#10;Description automatically generated with medium confidence">
              <a:extLst>
                <a:ext uri="{FF2B5EF4-FFF2-40B4-BE49-F238E27FC236}">
                  <a16:creationId xmlns:a16="http://schemas.microsoft.com/office/drawing/2014/main" id="{B3A0A06D-84FB-D429-3F9C-0BBE86628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0917" y="2268986"/>
              <a:ext cx="1143000" cy="11430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F9E0A4D-6CF5-63F7-05C0-0FA17DECEBB3}"/>
                </a:ext>
              </a:extLst>
            </p:cNvPr>
            <p:cNvSpPr txBox="1"/>
            <p:nvPr/>
          </p:nvSpPr>
          <p:spPr>
            <a:xfrm>
              <a:off x="5015044" y="3640667"/>
              <a:ext cx="1414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Mathematics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1C3F604-6188-A74F-1EF5-54FC6CBC6F53}"/>
              </a:ext>
            </a:extLst>
          </p:cNvPr>
          <p:cNvGrpSpPr/>
          <p:nvPr/>
        </p:nvGrpSpPr>
        <p:grpSpPr>
          <a:xfrm>
            <a:off x="7587023" y="2628818"/>
            <a:ext cx="1448986" cy="1741013"/>
            <a:chOff x="7670800" y="2268986"/>
            <a:chExt cx="1448986" cy="174101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F0E8CE2-A68D-CD01-5686-4B6A53765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17980" y="2268986"/>
              <a:ext cx="1354627" cy="114300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8FC5B2-BA8D-B8FE-EAD0-DA66FC981161}"/>
                </a:ext>
              </a:extLst>
            </p:cNvPr>
            <p:cNvSpPr txBox="1"/>
            <p:nvPr/>
          </p:nvSpPr>
          <p:spPr>
            <a:xfrm>
              <a:off x="7670800" y="3640667"/>
              <a:ext cx="1448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Programming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F2C4A14-F48D-A9F5-F620-4CDE86537556}"/>
              </a:ext>
            </a:extLst>
          </p:cNvPr>
          <p:cNvGrpSpPr/>
          <p:nvPr/>
        </p:nvGrpSpPr>
        <p:grpSpPr>
          <a:xfrm>
            <a:off x="10084517" y="2679698"/>
            <a:ext cx="1279315" cy="1741013"/>
            <a:chOff x="10200627" y="2268986"/>
            <a:chExt cx="1279315" cy="174101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36FC923-A756-60D6-E6D5-6E9161D6A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301392" y="2268986"/>
              <a:ext cx="1077784" cy="11430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0848DC-1934-7142-88C4-3AE3D4D889F2}"/>
                </a:ext>
              </a:extLst>
            </p:cNvPr>
            <p:cNvSpPr txBox="1"/>
            <p:nvPr/>
          </p:nvSpPr>
          <p:spPr>
            <a:xfrm flipH="1">
              <a:off x="10200627" y="3640667"/>
              <a:ext cx="1279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Databases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132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261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Data Analysis 101</vt:lpstr>
      <vt:lpstr>A world of data</vt:lpstr>
      <vt:lpstr>Massive data</vt:lpstr>
      <vt:lpstr>Goal(s) of Data Analysis</vt:lpstr>
      <vt:lpstr>Steps of Data Analysis</vt:lpstr>
      <vt:lpstr>Where is Data Science Needed?</vt:lpstr>
      <vt:lpstr>What is a data analyst?</vt:lpstr>
      <vt:lpstr>Expertise of data analysts</vt:lpstr>
      <vt:lpstr>Expertise of data analysts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Paul Dubois</dc:creator>
  <cp:lastModifiedBy>Paul Dubois</cp:lastModifiedBy>
  <cp:revision>23</cp:revision>
  <dcterms:created xsi:type="dcterms:W3CDTF">2023-08-02T21:26:57Z</dcterms:created>
  <dcterms:modified xsi:type="dcterms:W3CDTF">2023-08-02T22:54:29Z</dcterms:modified>
</cp:coreProperties>
</file>