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11/20/2024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10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11/20/2024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92667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11/20/2024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7529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11/20/2024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17957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11/20/2024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6988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11/20/2024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44947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11/20/2024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84708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11/20/2024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6642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11/20/2024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2702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11/20/2024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63513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11/20/2024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558430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11/20/2024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781260888"/>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B4A803-AB29-9FA1-6501-28802892D94C}"/>
              </a:ext>
            </a:extLst>
          </p:cNvPr>
          <p:cNvSpPr>
            <a:spLocks noGrp="1"/>
          </p:cNvSpPr>
          <p:nvPr>
            <p:ph type="ctrTitle"/>
          </p:nvPr>
        </p:nvSpPr>
        <p:spPr>
          <a:xfrm>
            <a:off x="1143000" y="1181101"/>
            <a:ext cx="6253681" cy="2481974"/>
          </a:xfrm>
        </p:spPr>
        <p:txBody>
          <a:bodyPr>
            <a:normAutofit/>
          </a:bodyPr>
          <a:lstStyle/>
          <a:p>
            <a:r>
              <a:rPr lang="en-US" sz="1600" dirty="0"/>
              <a:t>CSCI 411: Advanced Algorithms</a:t>
            </a:r>
            <a:br>
              <a:rPr lang="en-US" sz="1600" dirty="0"/>
            </a:br>
            <a:br>
              <a:rPr lang="en-US" sz="1600" dirty="0"/>
            </a:br>
            <a:r>
              <a:rPr lang="en-US" sz="2400" dirty="0"/>
              <a:t>Personalized Content Recommendation using the Hedge Algorithm</a:t>
            </a:r>
          </a:p>
        </p:txBody>
      </p:sp>
      <p:sp>
        <p:nvSpPr>
          <p:cNvPr id="3" name="Subtitle 2">
            <a:extLst>
              <a:ext uri="{FF2B5EF4-FFF2-40B4-BE49-F238E27FC236}">
                <a16:creationId xmlns:a16="http://schemas.microsoft.com/office/drawing/2014/main" id="{126D183A-CACB-2879-E9D5-BC4FD339C049}"/>
              </a:ext>
            </a:extLst>
          </p:cNvPr>
          <p:cNvSpPr>
            <a:spLocks noGrp="1"/>
          </p:cNvSpPr>
          <p:nvPr>
            <p:ph type="subTitle" idx="1"/>
          </p:nvPr>
        </p:nvSpPr>
        <p:spPr>
          <a:xfrm>
            <a:off x="1143001" y="4360719"/>
            <a:ext cx="2679356" cy="881237"/>
          </a:xfrm>
        </p:spPr>
        <p:txBody>
          <a:bodyPr anchor="b">
            <a:normAutofit/>
          </a:bodyPr>
          <a:lstStyle/>
          <a:p>
            <a:r>
              <a:rPr lang="en-US" dirty="0"/>
              <a:t>Pradnya Ghadge</a:t>
            </a:r>
          </a:p>
          <a:p>
            <a:r>
              <a:rPr lang="en-US" dirty="0"/>
              <a:t>0121174740</a:t>
            </a:r>
          </a:p>
        </p:txBody>
      </p:sp>
      <p:pic>
        <p:nvPicPr>
          <p:cNvPr id="4" name="Picture 3" descr="A blue and white room with a blue sky&#10;&#10;Description automatically generated">
            <a:extLst>
              <a:ext uri="{FF2B5EF4-FFF2-40B4-BE49-F238E27FC236}">
                <a16:creationId xmlns:a16="http://schemas.microsoft.com/office/drawing/2014/main" id="{FBF25BD1-C09C-1D2A-F279-CECA4243F503}"/>
              </a:ext>
            </a:extLst>
          </p:cNvPr>
          <p:cNvPicPr>
            <a:picLocks noChangeAspect="1"/>
          </p:cNvPicPr>
          <p:nvPr/>
        </p:nvPicPr>
        <p:blipFill>
          <a:blip r:embed="rId2"/>
          <a:srcRect l="495"/>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1"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57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B452-7AD5-6C22-2074-1DDF1B620E95}"/>
              </a:ext>
            </a:extLst>
          </p:cNvPr>
          <p:cNvSpPr>
            <a:spLocks noGrp="1"/>
          </p:cNvSpPr>
          <p:nvPr>
            <p:ph type="title"/>
          </p:nvPr>
        </p:nvSpPr>
        <p:spPr>
          <a:xfrm>
            <a:off x="1143000" y="872935"/>
            <a:ext cx="9905999" cy="1100720"/>
          </a:xfrm>
        </p:spPr>
        <p:txBody>
          <a:bodyPr/>
          <a:lstStyle/>
          <a:p>
            <a:r>
              <a:rPr lang="en-US" dirty="0"/>
              <a:t>What is Hedge Algorithm?</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E0BFA9F8-489E-99F6-673D-82135577C3AB}"/>
                  </a:ext>
                </a:extLst>
              </p:cNvPr>
              <p:cNvSpPr>
                <a:spLocks noGrp="1" noChangeArrowheads="1"/>
              </p:cNvSpPr>
              <p:nvPr>
                <p:ph idx="1"/>
              </p:nvPr>
            </p:nvSpPr>
            <p:spPr bwMode="auto">
              <a:xfrm>
                <a:off x="1143000" y="1930376"/>
                <a:ext cx="10101404" cy="437042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Multiplicative Weight Update Method iteratively updates the weights of available options by a multiplicative factor.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dirty="0"/>
                  <a:t>The Hedge Algorithm modifies weights according to the below formula - </a:t>
                </a: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rPr>
                          </m:ctrlPr>
                        </m:sSubPr>
                        <m:e>
                          <m:r>
                            <a:rPr lang="en-US" altLang="en-US">
                              <a:latin typeface="Cambria Math" panose="02040503050406030204" pitchFamily="18" charset="0"/>
                            </a:rPr>
                            <m:t>𝑤</m:t>
                          </m:r>
                        </m:e>
                        <m:sub>
                          <m:r>
                            <a:rPr lang="en-US" altLang="en-US">
                              <a:latin typeface="Cambria Math" panose="02040503050406030204" pitchFamily="18" charset="0"/>
                            </a:rPr>
                            <m:t>𝑡</m:t>
                          </m:r>
                          <m:r>
                            <a:rPr lang="en-US" altLang="en-US">
                              <a:latin typeface="Cambria Math" panose="02040503050406030204" pitchFamily="18" charset="0"/>
                            </a:rPr>
                            <m:t>+1</m:t>
                          </m:r>
                        </m:sub>
                      </m:sSub>
                      <m:r>
                        <a:rPr lang="en-US" altLang="en-US">
                          <a:latin typeface="Cambria Math" panose="02040503050406030204" pitchFamily="18" charset="0"/>
                        </a:rPr>
                        <m:t>= </m:t>
                      </m:r>
                      <m:sSub>
                        <m:sSubPr>
                          <m:ctrlPr>
                            <a:rPr lang="en-US" altLang="en-US" i="1">
                              <a:latin typeface="Cambria Math" panose="02040503050406030204" pitchFamily="18" charset="0"/>
                            </a:rPr>
                          </m:ctrlPr>
                        </m:sSubPr>
                        <m:e>
                          <m:r>
                            <a:rPr lang="en-US" altLang="en-US">
                              <a:latin typeface="Cambria Math" panose="02040503050406030204" pitchFamily="18" charset="0"/>
                            </a:rPr>
                            <m:t>𝑤</m:t>
                          </m:r>
                        </m:e>
                        <m:sub>
                          <m:r>
                            <a:rPr lang="en-US" altLang="en-US">
                              <a:latin typeface="Cambria Math" panose="02040503050406030204" pitchFamily="18" charset="0"/>
                            </a:rPr>
                            <m:t>𝑡</m:t>
                          </m:r>
                        </m:sub>
                      </m:sSub>
                      <m:r>
                        <a:rPr lang="en-US" altLang="en-US">
                          <a:latin typeface="Cambria Math" panose="02040503050406030204" pitchFamily="18" charset="0"/>
                        </a:rPr>
                        <m:t> . </m:t>
                      </m:r>
                      <m:r>
                        <a:rPr lang="en-US" altLang="en-US">
                          <a:latin typeface="Cambria Math" panose="02040503050406030204" pitchFamily="18" charset="0"/>
                        </a:rPr>
                        <m:t>𝑒𝑥𝑝</m:t>
                      </m:r>
                      <m:r>
                        <a:rPr lang="en-US" altLang="en-US">
                          <a:latin typeface="Cambria Math" panose="02040503050406030204" pitchFamily="18" charset="0"/>
                        </a:rPr>
                        <m:t>(−</m:t>
                      </m:r>
                      <m:r>
                        <m:rPr>
                          <m:sty m:val="p"/>
                        </m:rPr>
                        <a:rPr lang="el-GR" altLang="en-US">
                          <a:latin typeface="Cambria Math" panose="02040503050406030204" pitchFamily="18" charset="0"/>
                        </a:rPr>
                        <m:t>η</m:t>
                      </m:r>
                      <m:r>
                        <a:rPr lang="en-US" altLang="en-US">
                          <a:latin typeface="Cambria Math" panose="02040503050406030204" pitchFamily="18" charset="0"/>
                        </a:rPr>
                        <m:t> . </m:t>
                      </m:r>
                      <m:r>
                        <a:rPr lang="en-US" altLang="en-US">
                          <a:latin typeface="Cambria Math" panose="02040503050406030204" pitchFamily="18" charset="0"/>
                        </a:rPr>
                        <m:t>𝑙𝑜𝑠𝑠</m:t>
                      </m:r>
                      <m:r>
                        <a:rPr lang="en-US" altLang="en-US">
                          <a:latin typeface="Cambria Math" panose="02040503050406030204" pitchFamily="18" charset="0"/>
                        </a:rPr>
                        <m:t>)</m:t>
                      </m:r>
                    </m:oMath>
                  </m:oMathPara>
                </a14:m>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where,</a:t>
                </a:r>
              </a:p>
              <a:p>
                <a:pPr marL="0" marR="0" lvl="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lang="en-US" altLang="en-US" i="1">
                            <a:latin typeface="Cambria Math" panose="02040503050406030204" pitchFamily="18" charset="0"/>
                          </a:rPr>
                        </m:ctrlPr>
                      </m:sSubPr>
                      <m:e>
                        <m:r>
                          <a:rPr lang="en-US" altLang="en-US">
                            <a:latin typeface="Cambria Math" panose="02040503050406030204" pitchFamily="18" charset="0"/>
                          </a:rPr>
                          <m:t>𝑤</m:t>
                        </m:r>
                      </m:e>
                      <m:sub>
                        <m:r>
                          <a:rPr lang="en-US" altLang="en-US">
                            <a:latin typeface="Cambria Math" panose="02040503050406030204" pitchFamily="18" charset="0"/>
                          </a:rPr>
                          <m:t>𝑡</m:t>
                        </m:r>
                      </m:sub>
                    </m:sSub>
                  </m:oMath>
                </a14:m>
                <a:r>
                  <a:rPr lang="en-US" altLang="en-US" dirty="0"/>
                  <a:t> = current weight</a:t>
                </a:r>
              </a:p>
              <a:p>
                <a:pPr marL="0" marR="0" lvl="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r>
                      <m:rPr>
                        <m:sty m:val="p"/>
                      </m:rPr>
                      <a:rPr lang="el-GR" altLang="en-US">
                        <a:latin typeface="Cambria Math" panose="02040503050406030204" pitchFamily="18" charset="0"/>
                      </a:rPr>
                      <m:t>η</m:t>
                    </m:r>
                  </m:oMath>
                </a14:m>
                <a:r>
                  <a:rPr lang="en-US" altLang="en-US" dirty="0"/>
                  <a:t> = learning rate</a:t>
                </a:r>
              </a:p>
              <a:p>
                <a:pPr marL="0" lvl="0" indent="0" eaLnBrk="0" fontAlgn="base" hangingPunct="0">
                  <a:lnSpc>
                    <a:spcPct val="100000"/>
                  </a:lnSpc>
                  <a:spcBef>
                    <a:spcPct val="0"/>
                  </a:spcBef>
                  <a:spcAft>
                    <a:spcPct val="0"/>
                  </a:spcAft>
                  <a:buNone/>
                </a:pPr>
                <a14:m>
                  <m:oMath xmlns:m="http://schemas.openxmlformats.org/officeDocument/2006/math">
                    <m:r>
                      <a:rPr lang="en-US" altLang="en-US">
                        <a:latin typeface="Cambria Math" panose="02040503050406030204" pitchFamily="18" charset="0"/>
                      </a:rPr>
                      <m:t>𝑙𝑜𝑠𝑠</m:t>
                    </m:r>
                  </m:oMath>
                </a14:m>
                <a:r>
                  <a:rPr lang="en-US" altLang="en-US" dirty="0"/>
                  <a:t> = deviation from the expected outcome</a:t>
                </a:r>
              </a:p>
              <a:p>
                <a:pPr marL="0" lvl="0" indent="0" eaLnBrk="0" fontAlgn="base" hangingPunct="0">
                  <a:lnSpc>
                    <a:spcPct val="100000"/>
                  </a:lnSpc>
                  <a:spcBef>
                    <a:spcPct val="0"/>
                  </a:spcBef>
                  <a:spcAft>
                    <a:spcPct val="0"/>
                  </a:spcAft>
                  <a:buNone/>
                </a:pPr>
                <a:endParaRPr lang="en-US" altLang="en-US" dirty="0"/>
              </a:p>
              <a:p>
                <a:pPr marL="0" lvl="0" indent="0" eaLnBrk="0" fontAlgn="base" hangingPunct="0">
                  <a:lnSpc>
                    <a:spcPct val="100000"/>
                  </a:lnSpc>
                  <a:spcBef>
                    <a:spcPct val="0"/>
                  </a:spcBef>
                  <a:spcAft>
                    <a:spcPct val="0"/>
                  </a:spcAft>
                  <a:buNone/>
                </a:pPr>
                <a:r>
                  <a:rPr lang="en-US" dirty="0"/>
                  <a:t>The Hedge Algorithm continuously updates weights for each genre based on user engagement. Genres the user engages with more frequently will have their weights amplified, while less engaging genres will see their weights diminish.</a:t>
                </a: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Choice>
        <mc:Fallback xmlns="">
          <p:sp>
            <p:nvSpPr>
              <p:cNvPr id="4" name="Rectangle 1">
                <a:extLst>
                  <a:ext uri="{FF2B5EF4-FFF2-40B4-BE49-F238E27FC236}">
                    <a16:creationId xmlns:a16="http://schemas.microsoft.com/office/drawing/2014/main" id="{E0BFA9F8-489E-99F6-673D-82135577C3AB}"/>
                  </a:ext>
                </a:extLst>
              </p:cNvPr>
              <p:cNvSpPr>
                <a:spLocks noGrp="1" noRot="1" noChangeAspect="1" noMove="1" noResize="1" noEditPoints="1" noAdjustHandles="1" noChangeArrowheads="1" noChangeShapeType="1" noTextEdit="1"/>
              </p:cNvSpPr>
              <p:nvPr>
                <p:ph idx="1"/>
              </p:nvPr>
            </p:nvSpPr>
            <p:spPr bwMode="auto">
              <a:xfrm>
                <a:off x="1143000" y="1930376"/>
                <a:ext cx="10101404" cy="4370427"/>
              </a:xfrm>
              <a:prstGeom prst="rect">
                <a:avLst/>
              </a:prstGeom>
              <a:blipFill>
                <a:blip r:embed="rId2"/>
                <a:stretch>
                  <a:fillRect l="-664" t="-13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84081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52282-EE96-365A-B238-AB2E8601E0CA}"/>
              </a:ext>
            </a:extLst>
          </p:cNvPr>
          <p:cNvSpPr>
            <a:spLocks noGrp="1"/>
          </p:cNvSpPr>
          <p:nvPr>
            <p:ph type="title"/>
          </p:nvPr>
        </p:nvSpPr>
        <p:spPr/>
        <p:txBody>
          <a:bodyPr/>
          <a:lstStyle/>
          <a:p>
            <a:pPr marL="0" indent="0">
              <a:buNone/>
            </a:pPr>
            <a:r>
              <a:rPr lang="en-US" dirty="0"/>
              <a:t>Why Hedge for Personalization?</a:t>
            </a:r>
          </a:p>
        </p:txBody>
      </p:sp>
      <p:sp>
        <p:nvSpPr>
          <p:cNvPr id="3" name="Content Placeholder 2">
            <a:extLst>
              <a:ext uri="{FF2B5EF4-FFF2-40B4-BE49-F238E27FC236}">
                <a16:creationId xmlns:a16="http://schemas.microsoft.com/office/drawing/2014/main" id="{CB9DD914-7DD4-88E6-477F-B407EC9FEF37}"/>
              </a:ext>
            </a:extLst>
          </p:cNvPr>
          <p:cNvSpPr>
            <a:spLocks noGrp="1"/>
          </p:cNvSpPr>
          <p:nvPr>
            <p:ph idx="1"/>
          </p:nvPr>
        </p:nvSpPr>
        <p:spPr/>
        <p:txBody>
          <a:bodyPr/>
          <a:lstStyle/>
          <a:p>
            <a:pPr marL="0" indent="0">
              <a:buNone/>
            </a:pPr>
            <a:r>
              <a:rPr lang="en-US" dirty="0"/>
              <a:t>The Hedge Algorithm strikes a balance between exploration and exploitation. It dynamically adapts to user preferences while ensuring all genres remain discoverable, as weights never drop to zero.</a:t>
            </a:r>
          </a:p>
          <a:p>
            <a:r>
              <a:rPr lang="en-US" dirty="0"/>
              <a:t>Dynamically adjusts to user preferences</a:t>
            </a:r>
          </a:p>
          <a:p>
            <a:r>
              <a:rPr lang="en-US" dirty="0"/>
              <a:t>Learns from feedback (engagement or lack)</a:t>
            </a:r>
          </a:p>
          <a:p>
            <a:r>
              <a:rPr lang="en-US" dirty="0"/>
              <a:t>Prioritizes content genres that align with the user’s interests over time</a:t>
            </a:r>
          </a:p>
          <a:p>
            <a:pPr marL="0" indent="0">
              <a:buNone/>
            </a:pPr>
            <a:r>
              <a:rPr lang="en-US" dirty="0"/>
              <a:t>Example: If a user interacts more with Funny videos, the weight increases. Over multiple rounds, Funny videos are recommended more frequently.</a:t>
            </a:r>
          </a:p>
        </p:txBody>
      </p:sp>
    </p:spTree>
    <p:extLst>
      <p:ext uri="{BB962C8B-B14F-4D97-AF65-F5344CB8AC3E}">
        <p14:creationId xmlns:p14="http://schemas.microsoft.com/office/powerpoint/2010/main" val="2528434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AA1C-D101-F6B0-DBBF-FE16BDC47A12}"/>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82E7AAA5-BD26-DA04-DBC8-BA82E3D9368D}"/>
              </a:ext>
            </a:extLst>
          </p:cNvPr>
          <p:cNvSpPr>
            <a:spLocks noGrp="1"/>
          </p:cNvSpPr>
          <p:nvPr>
            <p:ph idx="1"/>
          </p:nvPr>
        </p:nvSpPr>
        <p:spPr/>
        <p:txBody>
          <a:bodyPr>
            <a:normAutofit fontScale="92500" lnSpcReduction="10000"/>
          </a:bodyPr>
          <a:lstStyle/>
          <a:p>
            <a:pPr marL="0" indent="0">
              <a:buNone/>
            </a:pPr>
            <a:r>
              <a:rPr lang="en-US" dirty="0"/>
              <a:t>1. Initialize weights equally for all genres.</a:t>
            </a:r>
          </a:p>
          <a:p>
            <a:pPr marL="0" indent="0">
              <a:buNone/>
            </a:pPr>
            <a:r>
              <a:rPr lang="en-US" dirty="0"/>
              <a:t>2. For each round:</a:t>
            </a:r>
          </a:p>
          <a:p>
            <a:pPr marL="0" indent="0">
              <a:buNone/>
            </a:pPr>
            <a:r>
              <a:rPr lang="en-US" dirty="0"/>
              <a:t>   a. Select recommendations based on current weight distribution.</a:t>
            </a:r>
          </a:p>
          <a:p>
            <a:pPr marL="0" indent="0">
              <a:buNone/>
            </a:pPr>
            <a:r>
              <a:rPr lang="en-US" dirty="0"/>
              <a:t>   b. Collect user feedback (engaged genres).</a:t>
            </a:r>
          </a:p>
          <a:p>
            <a:pPr marL="0" indent="0">
              <a:buNone/>
            </a:pPr>
            <a:r>
              <a:rPr lang="en-US" dirty="0"/>
              <a:t>   c. For each genre:</a:t>
            </a:r>
          </a:p>
          <a:p>
            <a:pPr marL="0" indent="0">
              <a:buNone/>
            </a:pPr>
            <a:r>
              <a:rPr lang="en-US" dirty="0"/>
              <a:t>      - Compute reward or loss.</a:t>
            </a:r>
          </a:p>
          <a:p>
            <a:pPr marL="0" indent="0">
              <a:buNone/>
            </a:pPr>
            <a:r>
              <a:rPr lang="en-US" dirty="0"/>
              <a:t>      - Update weights: weight[genre] *= exp(-η * loss).</a:t>
            </a:r>
          </a:p>
          <a:p>
            <a:pPr marL="0" indent="0">
              <a:buNone/>
            </a:pPr>
            <a:r>
              <a:rPr lang="en-US" dirty="0"/>
              <a:t>   d. Normalize weights.</a:t>
            </a:r>
          </a:p>
        </p:txBody>
      </p:sp>
    </p:spTree>
    <p:extLst>
      <p:ext uri="{BB962C8B-B14F-4D97-AF65-F5344CB8AC3E}">
        <p14:creationId xmlns:p14="http://schemas.microsoft.com/office/powerpoint/2010/main" val="766437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B7C8-46E5-48F2-9E2C-548D103F9523}"/>
              </a:ext>
            </a:extLst>
          </p:cNvPr>
          <p:cNvSpPr>
            <a:spLocks noGrp="1"/>
          </p:cNvSpPr>
          <p:nvPr>
            <p:ph type="title"/>
          </p:nvPr>
        </p:nvSpPr>
        <p:spPr/>
        <p:txBody>
          <a:bodyPr/>
          <a:lstStyle/>
          <a:p>
            <a:r>
              <a:rPr lang="en-US" dirty="0"/>
              <a:t>Live Demo</a:t>
            </a:r>
          </a:p>
        </p:txBody>
      </p:sp>
    </p:spTree>
    <p:extLst>
      <p:ext uri="{BB962C8B-B14F-4D97-AF65-F5344CB8AC3E}">
        <p14:creationId xmlns:p14="http://schemas.microsoft.com/office/powerpoint/2010/main" val="57586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6FC1-BD6B-298F-F2E0-2A312A9DBF5B}"/>
              </a:ext>
            </a:extLst>
          </p:cNvPr>
          <p:cNvSpPr>
            <a:spLocks noGrp="1"/>
          </p:cNvSpPr>
          <p:nvPr>
            <p:ph type="title"/>
          </p:nvPr>
        </p:nvSpPr>
        <p:spPr/>
        <p:txBody>
          <a:bodyPr/>
          <a:lstStyle/>
          <a:p>
            <a:r>
              <a:rPr lang="en-US" dirty="0"/>
              <a:t>Runtime Analysis</a:t>
            </a:r>
          </a:p>
        </p:txBody>
      </p:sp>
      <p:sp>
        <p:nvSpPr>
          <p:cNvPr id="3" name="Content Placeholder 2">
            <a:extLst>
              <a:ext uri="{FF2B5EF4-FFF2-40B4-BE49-F238E27FC236}">
                <a16:creationId xmlns:a16="http://schemas.microsoft.com/office/drawing/2014/main" id="{7B6C995D-4FDA-39CD-9F81-8758CB573AB4}"/>
              </a:ext>
            </a:extLst>
          </p:cNvPr>
          <p:cNvSpPr>
            <a:spLocks noGrp="1"/>
          </p:cNvSpPr>
          <p:nvPr>
            <p:ph idx="1"/>
          </p:nvPr>
        </p:nvSpPr>
        <p:spPr/>
        <p:txBody>
          <a:bodyPr/>
          <a:lstStyle/>
          <a:p>
            <a:r>
              <a:rPr lang="en-US" dirty="0"/>
              <a:t>Selection: 𝑂(𝑛) – Linear traversal to choose based on weights.</a:t>
            </a:r>
          </a:p>
          <a:p>
            <a:r>
              <a:rPr lang="en-US" dirty="0"/>
              <a:t>Weight Update: 𝑂(𝑛) – One update per genre.</a:t>
            </a:r>
          </a:p>
          <a:p>
            <a:r>
              <a:rPr lang="en-US" dirty="0"/>
              <a:t>Normalization: 𝑂(𝑛).</a:t>
            </a:r>
          </a:p>
          <a:p>
            <a:endParaRPr lang="en-US" dirty="0"/>
          </a:p>
          <a:p>
            <a:r>
              <a:rPr lang="en-US" dirty="0"/>
              <a:t>Thus, </a:t>
            </a:r>
            <a:r>
              <a:rPr lang="pt-BR" dirty="0"/>
              <a:t>for T rounds and n genres: </a:t>
            </a:r>
            <a:r>
              <a:rPr lang="pt-BR" b="1" dirty="0"/>
              <a:t>O(T × n)</a:t>
            </a:r>
            <a:r>
              <a:rPr lang="pt-BR" dirty="0"/>
              <a:t>.</a:t>
            </a:r>
            <a:endParaRPr lang="en-US" dirty="0"/>
          </a:p>
        </p:txBody>
      </p:sp>
    </p:spTree>
    <p:extLst>
      <p:ext uri="{BB962C8B-B14F-4D97-AF65-F5344CB8AC3E}">
        <p14:creationId xmlns:p14="http://schemas.microsoft.com/office/powerpoint/2010/main" val="31854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BC883-4C3E-0AB9-B2A3-98D7EC69A954}"/>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091212969"/>
      </p:ext>
    </p:extLst>
  </p:cSld>
  <p:clrMapOvr>
    <a:masterClrMapping/>
  </p:clrMapOvr>
</p:sld>
</file>

<file path=ppt/theme/theme1.xml><?xml version="1.0" encoding="utf-8"?>
<a:theme xmlns:a="http://schemas.openxmlformats.org/drawingml/2006/main" name="Regatta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180</TotalTime>
  <Words>329</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Cambria Math</vt:lpstr>
      <vt:lpstr>Walbaum Display</vt:lpstr>
      <vt:lpstr>RegattaVTI</vt:lpstr>
      <vt:lpstr>CSCI 411: Advanced Algorithms  Personalized Content Recommendation using the Hedge Algorithm</vt:lpstr>
      <vt:lpstr>What is Hedge Algorithm?</vt:lpstr>
      <vt:lpstr>Why Hedge for Personalization?</vt:lpstr>
      <vt:lpstr>Pseudocode</vt:lpstr>
      <vt:lpstr>Live Demo</vt:lpstr>
      <vt:lpstr>Runtime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Pradnya R Ghadge</dc:creator>
  <cp:lastModifiedBy>Pradnya R Ghadge</cp:lastModifiedBy>
  <cp:revision>28</cp:revision>
  <dcterms:created xsi:type="dcterms:W3CDTF">2024-11-20T06:15:57Z</dcterms:created>
  <dcterms:modified xsi:type="dcterms:W3CDTF">2024-11-20T20:48:01Z</dcterms:modified>
</cp:coreProperties>
</file>