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87" r:id="rId5"/>
  </p:sldMasterIdLst>
  <p:sldIdLst>
    <p:sldId id="256" r:id="rId6"/>
    <p:sldId id="289" r:id="rId7"/>
    <p:sldId id="291" r:id="rId8"/>
    <p:sldId id="295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/>
    <p:restoredTop sz="94650"/>
  </p:normalViewPr>
  <p:slideViewPr>
    <p:cSldViewPr snapToGrid="0">
      <p:cViewPr varScale="1">
        <p:scale>
          <a:sx n="78" d="100"/>
          <a:sy n="78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29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3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3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76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>
          <p15:clr>
            <a:srgbClr val="FBAE40"/>
          </p15:clr>
        </p15:guide>
        <p15:guide id="3" pos="3989">
          <p15:clr>
            <a:srgbClr val="FBAE40"/>
          </p15:clr>
        </p15:guide>
        <p15:guide id="4" pos="370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1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04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68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7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4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20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30248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096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0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76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0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7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pos="604">
          <p15:clr>
            <a:srgbClr val="F26B43"/>
          </p15:clr>
        </p15:guide>
        <p15:guide id="5" pos="7076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>
          <p15:clr>
            <a:srgbClr val="F26B43"/>
          </p15:clr>
        </p15:guide>
        <p15:guide id="8" orient="horz" pos="604">
          <p15:clr>
            <a:srgbClr val="F26B43"/>
          </p15:clr>
        </p15:guide>
        <p15:guide id="10" orient="horz" pos="3712">
          <p15:clr>
            <a:srgbClr val="F26B43"/>
          </p15:clr>
        </p15:guide>
        <p15:guide id="11" orient="horz" pos="1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urful geometric shapes">
            <a:extLst>
              <a:ext uri="{FF2B5EF4-FFF2-40B4-BE49-F238E27FC236}">
                <a16:creationId xmlns:a16="http://schemas.microsoft.com/office/drawing/2014/main" id="{2A08AAAD-C0BD-C7E9-30C7-C919950C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23" b="330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4B2C46-9CE6-C585-111B-1C741B95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US" dirty="0"/>
              <a:t>Group 84A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8536C-6612-CE61-65B5-C7B760E39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  <a:t>Team Research and Development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 04/11/2024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Quintessence                                                       Name of Student Presenting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7COM1079-2024  Student Group No:   84A                  Names of Student Attendees  (all group should attend to get feedback): </a:t>
            </a:r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F2F5A24-B1A8-83EE-A3E0-D9469985B134}"/>
              </a:ext>
            </a:extLst>
          </p:cNvPr>
          <p:cNvSpPr txBox="1"/>
          <p:nvPr/>
        </p:nvSpPr>
        <p:spPr>
          <a:xfrm>
            <a:off x="342900" y="410401"/>
            <a:ext cx="1150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7COM1079-2024  Student Group No: A 84                   Number of Student Group Attendees:5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158E9-69D2-8744-609E-F02367784D05}"/>
              </a:ext>
            </a:extLst>
          </p:cNvPr>
          <p:cNvSpPr txBox="1"/>
          <p:nvPr/>
        </p:nvSpPr>
        <p:spPr>
          <a:xfrm>
            <a:off x="342900" y="10105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</a:t>
            </a:r>
            <a:r>
              <a:rPr lang="en-US" dirty="0">
                <a:solidFill>
                  <a:srgbClr val="203232"/>
                </a:solidFill>
              </a:rPr>
              <a:t>ID</a:t>
            </a:r>
            <a:r>
              <a:rPr lang="en-US" sz="1200" dirty="0">
                <a:solidFill>
                  <a:srgbClr val="FF0000"/>
                </a:solidFill>
              </a:rPr>
              <a:t>:   </a:t>
            </a:r>
            <a:r>
              <a:rPr lang="en-US" sz="1800" dirty="0">
                <a:solidFill>
                  <a:srgbClr val="FF0000"/>
                </a:solidFill>
              </a:rPr>
              <a:t>DS002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FB4140-115E-E723-434F-B93572DC69D0}"/>
              </a:ext>
            </a:extLst>
          </p:cNvPr>
          <p:cNvSpPr txBox="1"/>
          <p:nvPr/>
        </p:nvSpPr>
        <p:spPr>
          <a:xfrm>
            <a:off x="533400" y="1859340"/>
            <a:ext cx="107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This dataset is interesting to us because it provides insights into salary ranges across different countries and continents, which can help analyse economic disparities globally.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Independent Variable:</a:t>
            </a:r>
            <a:r>
              <a:rPr lang="en-IN" dirty="0"/>
              <a:t> continent_name (since it could influence the salary data across regions)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Datatype:</a:t>
            </a:r>
            <a:r>
              <a:rPr lang="en-IN" dirty="0"/>
              <a:t> Nominal/Categorical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Dependent Variable:</a:t>
            </a:r>
            <a:r>
              <a:rPr lang="en-IN" dirty="0"/>
              <a:t> median_salary (as it represents the outcome we want to investigate across continents)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Datatype:</a:t>
            </a:r>
            <a:r>
              <a:rPr lang="en-IN" dirty="0"/>
              <a:t> Interval/Measurement</a:t>
            </a:r>
          </a:p>
        </p:txBody>
      </p:sp>
    </p:spTree>
    <p:extLst>
      <p:ext uri="{BB962C8B-B14F-4D97-AF65-F5344CB8AC3E}">
        <p14:creationId xmlns:p14="http://schemas.microsoft.com/office/powerpoint/2010/main" val="17969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77843-F983-C348-18C8-5F1AA3648898}"/>
              </a:ext>
            </a:extLst>
          </p:cNvPr>
          <p:cNvSpPr txBox="1"/>
          <p:nvPr/>
        </p:nvSpPr>
        <p:spPr>
          <a:xfrm>
            <a:off x="406400" y="551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Research Question :Comparison of Salary Metrics across Continents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4B35-8AC7-A5A9-852A-91FC6E47782F}"/>
              </a:ext>
            </a:extLst>
          </p:cNvPr>
          <p:cNvSpPr txBox="1"/>
          <p:nvPr/>
        </p:nvSpPr>
        <p:spPr>
          <a:xfrm>
            <a:off x="381000" y="1175435"/>
            <a:ext cx="933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there a significant difference in the mean of </a:t>
            </a:r>
            <a:r>
              <a:rPr lang="en-US" dirty="0" err="1"/>
              <a:t>average_salary</a:t>
            </a:r>
            <a:r>
              <a:rPr lang="en-US" dirty="0"/>
              <a:t> between countries in Europe and countries in Asia, and does this difference provide insights into regional salary disparities?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2F059-9255-9179-43AF-55A7BEEA560A}"/>
              </a:ext>
            </a:extLst>
          </p:cNvPr>
          <p:cNvSpPr txBox="1"/>
          <p:nvPr/>
        </p:nvSpPr>
        <p:spPr>
          <a:xfrm>
            <a:off x="406400" y="207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Hypothesis: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C6B70-25E5-2247-2302-A8D7586A5655}"/>
              </a:ext>
            </a:extLst>
          </p:cNvPr>
          <p:cNvSpPr txBox="1"/>
          <p:nvPr/>
        </p:nvSpPr>
        <p:spPr>
          <a:xfrm>
            <a:off x="406400" y="2690336"/>
            <a:ext cx="873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Null Hypothesis (H0):</a:t>
            </a:r>
            <a:r>
              <a:rPr lang="en-US" dirty="0"/>
              <a:t>There is no significant difference in the mean of average salary between countries in Europe and countries in Asia.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Alternative Hypothesis (H1):</a:t>
            </a:r>
            <a:r>
              <a:rPr lang="en-US" dirty="0"/>
              <a:t>There is a significant difference in the mean of average salary between countries in </a:t>
            </a:r>
            <a:r>
              <a:rPr lang="en-US" dirty="0" err="1"/>
              <a:t>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0790C7-AAF8-2D74-0B30-B7D46A5B5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20403"/>
              </p:ext>
            </p:extLst>
          </p:nvPr>
        </p:nvGraphicFramePr>
        <p:xfrm>
          <a:off x="629265" y="668594"/>
          <a:ext cx="8377084" cy="2737630"/>
        </p:xfrm>
        <a:graphic>
          <a:graphicData uri="http://schemas.openxmlformats.org/drawingml/2006/table">
            <a:tbl>
              <a:tblPr/>
              <a:tblGrid>
                <a:gridCol w="4188542">
                  <a:extLst>
                    <a:ext uri="{9D8B030D-6E8A-4147-A177-3AD203B41FA5}">
                      <a16:colId xmlns:a16="http://schemas.microsoft.com/office/drawing/2014/main" val="1561511291"/>
                    </a:ext>
                  </a:extLst>
                </a:gridCol>
                <a:gridCol w="4188542">
                  <a:extLst>
                    <a:ext uri="{9D8B030D-6E8A-4147-A177-3AD203B41FA5}">
                      <a16:colId xmlns:a16="http://schemas.microsoft.com/office/drawing/2014/main" val="1205064724"/>
                    </a:ext>
                  </a:extLst>
                </a:gridCol>
              </a:tblGrid>
              <a:tr h="419510">
                <a:tc>
                  <a:txBody>
                    <a:bodyPr/>
                    <a:lstStyle/>
                    <a:p>
                      <a:r>
                        <a:rPr lang="en-IN"/>
                        <a:t>continent_name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average_salary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69364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r>
                        <a:rPr lang="en-IN"/>
                        <a:t>Asia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853.74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950043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r>
                        <a:rPr lang="en-IN"/>
                        <a:t>Europe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3319.24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625762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r>
                        <a:rPr lang="en-IN" dirty="0"/>
                        <a:t>Europe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832.84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824093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r>
                        <a:rPr lang="en-IN"/>
                        <a:t>Africa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1148.84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54032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r>
                        <a:rPr lang="en-IN"/>
                        <a:t>Oceania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1390.00</a:t>
                      </a:r>
                    </a:p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608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67200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7542d7-599d-4a30-a37c-57caeeed3b8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EB50A786F7D44B2DA6D5684083129" ma:contentTypeVersion="12" ma:contentTypeDescription="Create a new document." ma:contentTypeScope="" ma:versionID="489b45e5cb3f44a67fe66f7cd19d4a18">
  <xsd:schema xmlns:xsd="http://www.w3.org/2001/XMLSchema" xmlns:xs="http://www.w3.org/2001/XMLSchema" xmlns:p="http://schemas.microsoft.com/office/2006/metadata/properties" xmlns:ns3="0c7542d7-599d-4a30-a37c-57caeeed3b8d" xmlns:ns4="01eca6e5-0169-4b0a-bf4b-4a1473db200d" targetNamespace="http://schemas.microsoft.com/office/2006/metadata/properties" ma:root="true" ma:fieldsID="6fdb20d785d5fb516a488f12c056331e" ns3:_="" ns4:_="">
    <xsd:import namespace="0c7542d7-599d-4a30-a37c-57caeeed3b8d"/>
    <xsd:import namespace="01eca6e5-0169-4b0a-bf4b-4a1473db20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542d7-599d-4a30-a37c-57caeeed3b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ca6e5-0169-4b0a-bf4b-4a1473db20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B835C7-CD11-4EF4-8D81-15C9A87F0461}">
  <ds:schemaRefs>
    <ds:schemaRef ds:uri="http://schemas.microsoft.com/office/2006/metadata/properties"/>
    <ds:schemaRef ds:uri="http://www.w3.org/XML/1998/namespace"/>
    <ds:schemaRef ds:uri="01eca6e5-0169-4b0a-bf4b-4a1473db200d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0c7542d7-599d-4a30-a37c-57caeeed3b8d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FB1090D-CAFE-475D-9835-381C394BD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542d7-599d-4a30-a37c-57caeeed3b8d"/>
    <ds:schemaRef ds:uri="01eca6e5-0169-4b0a-bf4b-4a1473db20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44D659-CC9B-4F53-B140-31E3500A18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Bembo</vt:lpstr>
      <vt:lpstr>Lato Extended</vt:lpstr>
      <vt:lpstr>AdornVTI</vt:lpstr>
      <vt:lpstr>Herts Theme</vt:lpstr>
      <vt:lpstr>Group 84A</vt:lpstr>
      <vt:lpstr>Research Question –  Tutorial Presentation for Feedback Date:  04/11/2024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Pribin Benny [Student-PECS]</dc:creator>
  <cp:lastModifiedBy>anju santhosh</cp:lastModifiedBy>
  <cp:revision>14</cp:revision>
  <dcterms:created xsi:type="dcterms:W3CDTF">2024-11-01T21:30:21Z</dcterms:created>
  <dcterms:modified xsi:type="dcterms:W3CDTF">2025-01-06T22:50:59Z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0x010100230EB50A786F7D44B2DA6D5684083129</vt:lpwstr>
  </property>
</Properties>
</file>