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  <p:sldMasterId id="2147483687" r:id="rId5"/>
  </p:sldMasterIdLst>
  <p:sldIdLst>
    <p:sldId id="256" r:id="rId6"/>
    <p:sldId id="289" r:id="rId7"/>
    <p:sldId id="291" r:id="rId8"/>
    <p:sldId id="292" r:id="rId9"/>
    <p:sldId id="293" r:id="rId10"/>
    <p:sldId id="295" r:id="rId11"/>
    <p:sldId id="296" r:id="rId12"/>
    <p:sldId id="297" r:id="rId13"/>
    <p:sldId id="29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8"/>
    <p:restoredTop sz="94650"/>
  </p:normalViewPr>
  <p:slideViewPr>
    <p:cSldViewPr snapToGrid="0">
      <p:cViewPr varScale="1">
        <p:scale>
          <a:sx n="75" d="100"/>
          <a:sy n="75" d="100"/>
        </p:scale>
        <p:origin x="67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291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2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60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of Hertfordshire logo">
            <a:extLst>
              <a:ext uri="{FF2B5EF4-FFF2-40B4-BE49-F238E27FC236}">
                <a16:creationId xmlns:a16="http://schemas.microsoft.com/office/drawing/2014/main" id="{16E4BB13-0D32-AA4A-BF91-2B76A7C182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4000" y="2854800"/>
            <a:ext cx="6501600" cy="11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47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B53D-9933-445F-9B68-E730EB38A5A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6B9F5-608F-4534-96F0-C3A5E1A638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54000" y="1890000"/>
            <a:ext cx="10031156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E7B9-9AC6-4E42-A931-6FF91E6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D645-6420-4785-8316-43EF780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CF2CA0-CCE3-4304-8F31-4D1CC50BCB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000" y="5511600"/>
            <a:ext cx="2242800" cy="39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3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C6B9F5-608F-4534-96F0-C3A5E1A63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000" y="1890000"/>
            <a:ext cx="7200000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E7B9-9AC6-4E42-A931-6FF91E6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91022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D645-6420-4785-8316-43EF780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9449821-0D0D-644D-97A3-D56097A9C6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F6EB17-8019-7B4E-B53C-76B057A7C31F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03EF50-F00F-9643-BE53-F0A5272FC4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998" y="5517266"/>
            <a:ext cx="2244881" cy="39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36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BDFA-876B-4255-A301-F62F1EDD8D6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73668" y="2717444"/>
            <a:ext cx="4903200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0C709-1F3D-4B13-A290-4041A33FB10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36000" y="2717444"/>
            <a:ext cx="4456800" cy="31752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19DAE-53D8-4F04-A4B9-B6EDFC23886D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176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805">
          <p15:clr>
            <a:srgbClr val="FBAE40"/>
          </p15:clr>
        </p15:guide>
        <p15:guide id="3" pos="3989">
          <p15:clr>
            <a:srgbClr val="FBAE40"/>
          </p15:clr>
        </p15:guide>
        <p15:guide id="4" pos="370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70B5-BA04-4DB3-853D-A1C05ADF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0712-862D-4568-80A4-86117B8967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2717600"/>
            <a:ext cx="10251722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6D5D-0892-4B4E-86D9-894852B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01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70B5-BA04-4DB3-853D-A1C05ADF82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/>
          <a:p>
            <a:r>
              <a:rPr lang="en-US" dirty="0"/>
              <a:t>Click to add title.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0712-862D-4568-80A4-86117B8967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9043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9D4C03-E8B1-644E-949B-F7AF9118183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GB" dirty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EDA17D-AAE6-954F-93C6-90B8D7B80B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56869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0C709-1F3D-4B13-A290-4041A33FB10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835952" y="2728800"/>
            <a:ext cx="2959200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GB" spc="-100" baseline="0" dirty="0"/>
            </a:lvl4pPr>
            <a:lvl5pPr>
              <a:defRPr spc="-100" baseline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74043F1-6F14-49BD-83CA-12B559ABC1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088" y="2728913"/>
            <a:ext cx="6400800" cy="412908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51C537-0174-43E5-8B81-C80AF1D06831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78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4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2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9FCF96-B7D6-4CCD-A4AE-46A67249D3BD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1F3B7A-B2BF-40FC-8EB2-F1C37D3164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53999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75B7A667-B99F-7A41-AAC3-ED24B9B1D92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78804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93C1FF47-695D-B348-AF37-1ADF5736FA9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613975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0920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7C322-846C-9045-AD91-A93C82FC5A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9302489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dia Placeholder 8">
            <a:extLst>
              <a:ext uri="{FF2B5EF4-FFF2-40B4-BE49-F238E27FC236}">
                <a16:creationId xmlns:a16="http://schemas.microsoft.com/office/drawing/2014/main" id="{9ABCF9A5-761F-434B-BBB5-D788CB1E79D8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140400" y="140400"/>
            <a:ext cx="11916000" cy="6580800"/>
          </a:xfrm>
          <a:solidFill>
            <a:schemeClr val="bg1"/>
          </a:solid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0967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6D5D-0892-4B4E-86D9-894852B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99880E3-4DE3-A642-9738-DF49DDCC9AC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970139" y="4079342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F37D495-D835-8E4B-A177-5E12F893DDC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8077200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  <a:endParaRPr lang="en-GB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804C7E-983C-9246-90C0-AF8A0CE2CA84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523669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4410427-8F1D-7541-9C05-AFDD3531678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6217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8B7D5964-7A97-5742-8717-CCB747F84A0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01570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344933FE-A401-A841-9AC3-B75285AA32D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569236" y="1640942"/>
            <a:ext cx="2160587" cy="2160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804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2CE188-32E7-4242-9E44-E8055FC030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4002" y="5511600"/>
            <a:ext cx="2242795" cy="397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81B53D-9933-445F-9B68-E730EB38A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844" y="1964352"/>
            <a:ext cx="11828559" cy="1051570"/>
          </a:xfrm>
        </p:spPr>
        <p:txBody>
          <a:bodyPr vert="horz" wrap="non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en-GB" sz="7386" spc="-30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8186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BE80A-BFEC-E24A-B510-73A571F1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B25B4-144A-5B4A-8EAD-2022412D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176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05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3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4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2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7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0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4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A62CF-E2B4-496D-829D-DCE37260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00" y="1890000"/>
            <a:ext cx="1027915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84EF4-0E07-4BF3-A4AB-3E8632AA7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139" y="2717600"/>
            <a:ext cx="10279150" cy="317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b="1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27A5D-B761-4C2F-97E6-5D8254424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70139" y="775255"/>
            <a:ext cx="7176911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661B1-4E4B-4F85-ACA3-C34023D70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21333" y="783355"/>
            <a:ext cx="1400528" cy="230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22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hf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2000" spc="-100" baseline="0">
          <a:solidFill>
            <a:srgbClr val="20323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b="1" kern="2000" spc="-100" baseline="0">
          <a:solidFill>
            <a:srgbClr val="20323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Char char="■"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B0604020202020204" pitchFamily="34" charset="0"/>
        <a:buNone/>
        <a:defRPr sz="1800" kern="1200">
          <a:solidFill>
            <a:srgbClr val="20323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B0604020202020204" pitchFamily="34" charset="0"/>
        <a:buNone/>
        <a:defRPr sz="1800" b="1" kern="1200">
          <a:solidFill>
            <a:srgbClr val="2032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4" pos="604">
          <p15:clr>
            <a:srgbClr val="F26B43"/>
          </p15:clr>
        </p15:guide>
        <p15:guide id="5" pos="7076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>
          <p15:clr>
            <a:srgbClr val="F26B43"/>
          </p15:clr>
        </p15:guide>
        <p15:guide id="8" orient="horz" pos="604">
          <p15:clr>
            <a:srgbClr val="F26B43"/>
          </p15:clr>
        </p15:guide>
        <p15:guide id="10" orient="horz" pos="3712">
          <p15:clr>
            <a:srgbClr val="F26B43"/>
          </p15:clr>
        </p15:guide>
        <p15:guide id="11" orient="horz" pos="1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mosaic of colourful geometric shapes">
            <a:extLst>
              <a:ext uri="{FF2B5EF4-FFF2-40B4-BE49-F238E27FC236}">
                <a16:creationId xmlns:a16="http://schemas.microsoft.com/office/drawing/2014/main" id="{2A08AAAD-C0BD-C7E9-30C7-C919950CE6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023" b="330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1" y="1028700"/>
            <a:ext cx="4038600" cy="48006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9" y="455015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4B2C46-9CE6-C585-111B-1C741B95A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925" y="1398850"/>
            <a:ext cx="3282152" cy="2030150"/>
          </a:xfrm>
        </p:spPr>
        <p:txBody>
          <a:bodyPr>
            <a:normAutofit/>
          </a:bodyPr>
          <a:lstStyle/>
          <a:p>
            <a:r>
              <a:rPr lang="en-US" dirty="0"/>
              <a:t>Group 84A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8536C-6612-CE61-65B5-C7B760E39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3537" y="3712101"/>
            <a:ext cx="3148928" cy="732541"/>
          </a:xfrm>
        </p:spPr>
        <p:txBody>
          <a:bodyPr>
            <a:normAutofit/>
          </a:bodyPr>
          <a:lstStyle/>
          <a:p>
            <a:r>
              <a:rPr lang="en-US" dirty="0"/>
              <a:t>Team </a:t>
            </a:r>
            <a:r>
              <a:rPr lang="en-IN" b="0" i="0" dirty="0">
                <a:solidFill>
                  <a:srgbClr val="2D3B45"/>
                </a:solidFill>
                <a:effectLst/>
                <a:latin typeface="Lato Extended"/>
              </a:rPr>
              <a:t>Team Research and Development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922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AEE4-CC66-FE42-B0C3-2CC7AFD37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Research Question – </a:t>
            </a:r>
            <a:br>
              <a:rPr lang="en-US" dirty="0"/>
            </a:br>
            <a:r>
              <a:rPr lang="en-US" sz="4000" dirty="0"/>
              <a:t>Tutorial Presentation for Feedback</a:t>
            </a:r>
            <a:br>
              <a:rPr lang="en-US" sz="4000" dirty="0"/>
            </a:br>
            <a:r>
              <a:rPr lang="en-US" sz="2200" dirty="0"/>
              <a:t>Date:  04/11/2024</a:t>
            </a:r>
            <a:br>
              <a:rPr lang="en-US" sz="80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5DA97-5166-7F4B-BC83-F50AC8BED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Group Name:  Quintessence                                                       Name of Student Presenting:  Adi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F4D14-5620-EC41-A86C-6CC3CFD6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274320"/>
            <a:ext cx="10455567" cy="73624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7COM1079-2024  Student Group No:   84A                  Names of Student Attendees  (all group should attend to get feedback): </a:t>
            </a:r>
          </a:p>
        </p:txBody>
      </p:sp>
    </p:spTree>
    <p:extLst>
      <p:ext uri="{BB962C8B-B14F-4D97-AF65-F5344CB8AC3E}">
        <p14:creationId xmlns:p14="http://schemas.microsoft.com/office/powerpoint/2010/main" val="414853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F2F5A24-B1A8-83EE-A3E0-D9469985B134}"/>
              </a:ext>
            </a:extLst>
          </p:cNvPr>
          <p:cNvSpPr txBox="1"/>
          <p:nvPr/>
        </p:nvSpPr>
        <p:spPr>
          <a:xfrm>
            <a:off x="342900" y="410401"/>
            <a:ext cx="1150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7COM1079-2024  Student Group No: A 84                   Number of Student Group Attendees:5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9158E9-69D2-8744-609E-F02367784D05}"/>
              </a:ext>
            </a:extLst>
          </p:cNvPr>
          <p:cNvSpPr txBox="1"/>
          <p:nvPr/>
        </p:nvSpPr>
        <p:spPr>
          <a:xfrm>
            <a:off x="342900" y="10105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Dataset </a:t>
            </a:r>
            <a:r>
              <a:rPr lang="en-US" dirty="0">
                <a:solidFill>
                  <a:srgbClr val="203232"/>
                </a:solidFill>
              </a:rPr>
              <a:t>ID</a:t>
            </a:r>
            <a:r>
              <a:rPr lang="en-US" sz="1200" dirty="0">
                <a:solidFill>
                  <a:srgbClr val="FF0000"/>
                </a:solidFill>
              </a:rPr>
              <a:t>:   </a:t>
            </a:r>
            <a:r>
              <a:rPr lang="en-US" sz="1800" dirty="0">
                <a:solidFill>
                  <a:srgbClr val="FF0000"/>
                </a:solidFill>
              </a:rPr>
              <a:t>DS002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FB4140-115E-E723-434F-B93572DC69D0}"/>
              </a:ext>
            </a:extLst>
          </p:cNvPr>
          <p:cNvSpPr txBox="1"/>
          <p:nvPr/>
        </p:nvSpPr>
        <p:spPr>
          <a:xfrm>
            <a:off x="533400" y="1859340"/>
            <a:ext cx="10705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This dataset is interesting to us because it provides insights into salary ranges across different countries and continents, which can help analyse economic disparities globally.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Independent Variable:</a:t>
            </a:r>
            <a:r>
              <a:rPr lang="en-IN" dirty="0"/>
              <a:t> continent_name (since it could influence the salary data across regions)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Datatype:</a:t>
            </a:r>
            <a:r>
              <a:rPr lang="en-IN" dirty="0"/>
              <a:t> Nominal/Categorical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Dependent Variable:</a:t>
            </a:r>
            <a:r>
              <a:rPr lang="en-IN" dirty="0"/>
              <a:t> median_salary (as it represents the outcome we want to investigate across continents)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Datatype:</a:t>
            </a:r>
            <a:r>
              <a:rPr lang="en-IN" dirty="0"/>
              <a:t> Interval/Measurement</a:t>
            </a:r>
          </a:p>
        </p:txBody>
      </p:sp>
    </p:spTree>
    <p:extLst>
      <p:ext uri="{BB962C8B-B14F-4D97-AF65-F5344CB8AC3E}">
        <p14:creationId xmlns:p14="http://schemas.microsoft.com/office/powerpoint/2010/main" val="179694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F57710-0948-8C6D-87D8-22396EEA1983}"/>
              </a:ext>
            </a:extLst>
          </p:cNvPr>
          <p:cNvSpPr txBox="1"/>
          <p:nvPr/>
        </p:nvSpPr>
        <p:spPr>
          <a:xfrm>
            <a:off x="406400" y="5519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Research Question: Correlation between Salary Metrics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D75EC6-D571-37A0-24C1-9B80183BDA83}"/>
              </a:ext>
            </a:extLst>
          </p:cNvPr>
          <p:cNvSpPr txBox="1"/>
          <p:nvPr/>
        </p:nvSpPr>
        <p:spPr>
          <a:xfrm>
            <a:off x="381000" y="1175435"/>
            <a:ext cx="8737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"</a:t>
            </a:r>
            <a:r>
              <a:rPr lang="en-US" dirty="0"/>
              <a:t>Is there a correlation between the median salary and the average salary within each continent?</a:t>
            </a:r>
            <a:r>
              <a:rPr lang="en-IN" dirty="0"/>
              <a:t>"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2F66F8-EC18-9A8F-442B-A4E0ABFDF96C}"/>
              </a:ext>
            </a:extLst>
          </p:cNvPr>
          <p:cNvSpPr txBox="1"/>
          <p:nvPr/>
        </p:nvSpPr>
        <p:spPr>
          <a:xfrm>
            <a:off x="406400" y="20759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Hypothesis: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EE64EF-810F-3707-5619-FA7E722DB622}"/>
              </a:ext>
            </a:extLst>
          </p:cNvPr>
          <p:cNvSpPr txBox="1"/>
          <p:nvPr/>
        </p:nvSpPr>
        <p:spPr>
          <a:xfrm>
            <a:off x="406400" y="2690336"/>
            <a:ext cx="8737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Null Hypothesis (H0):</a:t>
            </a:r>
            <a:r>
              <a:rPr lang="en-US" dirty="0"/>
              <a:t>There is no significant correlation between median salary and average salary within each continent.</a:t>
            </a:r>
            <a:endParaRPr lang="en-IN" dirty="0"/>
          </a:p>
          <a:p>
            <a:endParaRPr lang="en-IN" dirty="0"/>
          </a:p>
          <a:p>
            <a:r>
              <a:rPr lang="en-IN" b="1" dirty="0"/>
              <a:t>Alternative Hypothesis (H1):</a:t>
            </a:r>
            <a:r>
              <a:rPr lang="en-US" dirty="0"/>
              <a:t>There is a significant correlation between median salary and average salary within each continent.</a:t>
            </a:r>
          </a:p>
        </p:txBody>
      </p:sp>
    </p:spTree>
    <p:extLst>
      <p:ext uri="{BB962C8B-B14F-4D97-AF65-F5344CB8AC3E}">
        <p14:creationId xmlns:p14="http://schemas.microsoft.com/office/powerpoint/2010/main" val="1992073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177843-F983-C348-18C8-5F1AA3648898}"/>
              </a:ext>
            </a:extLst>
          </p:cNvPr>
          <p:cNvSpPr txBox="1"/>
          <p:nvPr/>
        </p:nvSpPr>
        <p:spPr>
          <a:xfrm>
            <a:off x="406400" y="5519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Research Question: Impact of Wage Span on Median   Salary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54B35-8AC7-A5A9-852A-91FC6E47782F}"/>
              </a:ext>
            </a:extLst>
          </p:cNvPr>
          <p:cNvSpPr txBox="1"/>
          <p:nvPr/>
        </p:nvSpPr>
        <p:spPr>
          <a:xfrm>
            <a:off x="381000" y="1175435"/>
            <a:ext cx="9331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Does the wage span (difference between the highest and lowest salaries) affect the median salary within each continent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72F059-9255-9179-43AF-55A7BEEA560A}"/>
              </a:ext>
            </a:extLst>
          </p:cNvPr>
          <p:cNvSpPr txBox="1"/>
          <p:nvPr/>
        </p:nvSpPr>
        <p:spPr>
          <a:xfrm>
            <a:off x="406400" y="20759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Hypothesis: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5C6B70-25E5-2247-2302-A8D7586A5655}"/>
              </a:ext>
            </a:extLst>
          </p:cNvPr>
          <p:cNvSpPr txBox="1"/>
          <p:nvPr/>
        </p:nvSpPr>
        <p:spPr>
          <a:xfrm>
            <a:off x="406400" y="2690336"/>
            <a:ext cx="8737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Null Hypothesis (H0):</a:t>
            </a:r>
            <a:r>
              <a:rPr lang="en-US" dirty="0"/>
              <a:t>There is no significant difference in median salary across different wage span categories within each continent.</a:t>
            </a:r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b="1" dirty="0"/>
              <a:t>Alternative Hypothesis (H1):</a:t>
            </a:r>
            <a:r>
              <a:rPr lang="en-US" dirty="0"/>
              <a:t>There is a significant difference in median salary across different wage span categories within each continent.</a:t>
            </a:r>
          </a:p>
        </p:txBody>
      </p:sp>
    </p:spTree>
    <p:extLst>
      <p:ext uri="{BB962C8B-B14F-4D97-AF65-F5344CB8AC3E}">
        <p14:creationId xmlns:p14="http://schemas.microsoft.com/office/powerpoint/2010/main" val="2936678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177843-F983-C348-18C8-5F1AA3648898}"/>
              </a:ext>
            </a:extLst>
          </p:cNvPr>
          <p:cNvSpPr txBox="1"/>
          <p:nvPr/>
        </p:nvSpPr>
        <p:spPr>
          <a:xfrm>
            <a:off x="406400" y="5519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Research Question :Comparison of Salary Metrics across Continents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54B35-8AC7-A5A9-852A-91FC6E47782F}"/>
              </a:ext>
            </a:extLst>
          </p:cNvPr>
          <p:cNvSpPr txBox="1"/>
          <p:nvPr/>
        </p:nvSpPr>
        <p:spPr>
          <a:xfrm>
            <a:off x="381000" y="1175435"/>
            <a:ext cx="9331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Is there a significant difference in the highest salary between different continents, and does this difference align with the differences observed in median salary?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72F059-9255-9179-43AF-55A7BEEA560A}"/>
              </a:ext>
            </a:extLst>
          </p:cNvPr>
          <p:cNvSpPr txBox="1"/>
          <p:nvPr/>
        </p:nvSpPr>
        <p:spPr>
          <a:xfrm>
            <a:off x="406400" y="20759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Hypothesis: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5C6B70-25E5-2247-2302-A8D7586A5655}"/>
              </a:ext>
            </a:extLst>
          </p:cNvPr>
          <p:cNvSpPr txBox="1"/>
          <p:nvPr/>
        </p:nvSpPr>
        <p:spPr>
          <a:xfrm>
            <a:off x="406400" y="2690336"/>
            <a:ext cx="8737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Null Hypothesis (H0):</a:t>
            </a:r>
            <a:r>
              <a:rPr lang="en-US" dirty="0"/>
              <a:t>There is no significant difference in the mean of the highest salary between different continents.</a:t>
            </a:r>
            <a:endParaRPr lang="en-IN" dirty="0"/>
          </a:p>
          <a:p>
            <a:endParaRPr lang="en-IN" dirty="0"/>
          </a:p>
          <a:p>
            <a:r>
              <a:rPr lang="en-IN" b="1" dirty="0"/>
              <a:t>Alternative Hypothesis (H1):</a:t>
            </a:r>
            <a:r>
              <a:rPr lang="en-US" dirty="0"/>
              <a:t>There is a significant difference in the mean of the highest salary between different continents.</a:t>
            </a:r>
          </a:p>
        </p:txBody>
      </p:sp>
    </p:spTree>
    <p:extLst>
      <p:ext uri="{BB962C8B-B14F-4D97-AF65-F5344CB8AC3E}">
        <p14:creationId xmlns:p14="http://schemas.microsoft.com/office/powerpoint/2010/main" val="264388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177843-F983-C348-18C8-5F1AA3648898}"/>
              </a:ext>
            </a:extLst>
          </p:cNvPr>
          <p:cNvSpPr txBox="1"/>
          <p:nvPr/>
        </p:nvSpPr>
        <p:spPr>
          <a:xfrm>
            <a:off x="406400" y="5519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Research Question :Relationship between lowest and highest salaries.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54B35-8AC7-A5A9-852A-91FC6E47782F}"/>
              </a:ext>
            </a:extLst>
          </p:cNvPr>
          <p:cNvSpPr txBox="1"/>
          <p:nvPr/>
        </p:nvSpPr>
        <p:spPr>
          <a:xfrm>
            <a:off x="381000" y="1175435"/>
            <a:ext cx="9331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Is there a strong correlation between the lowest salary offered and the highest salary offered within each job category across different continents?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72F059-9255-9179-43AF-55A7BEEA560A}"/>
              </a:ext>
            </a:extLst>
          </p:cNvPr>
          <p:cNvSpPr txBox="1"/>
          <p:nvPr/>
        </p:nvSpPr>
        <p:spPr>
          <a:xfrm>
            <a:off x="406400" y="20759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Hypothesis: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5C6B70-25E5-2247-2302-A8D7586A5655}"/>
              </a:ext>
            </a:extLst>
          </p:cNvPr>
          <p:cNvSpPr txBox="1"/>
          <p:nvPr/>
        </p:nvSpPr>
        <p:spPr>
          <a:xfrm>
            <a:off x="406400" y="2690336"/>
            <a:ext cx="8737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Null Hypothesis (H0):</a:t>
            </a:r>
            <a:r>
              <a:rPr lang="en-US" dirty="0"/>
              <a:t>There is no significant correlation between the lowest and highest salaries offered within each job category across different continents.</a:t>
            </a:r>
            <a:endParaRPr lang="en-IN" dirty="0"/>
          </a:p>
          <a:p>
            <a:endParaRPr lang="en-IN" dirty="0"/>
          </a:p>
          <a:p>
            <a:r>
              <a:rPr lang="en-IN" b="1" dirty="0"/>
              <a:t>Alternative Hypothesis (H1):</a:t>
            </a:r>
            <a:r>
              <a:rPr lang="en-US" dirty="0"/>
              <a:t>There is a significant correlation between the lowest and highest salaries offered within each job category across different continents.</a:t>
            </a:r>
          </a:p>
        </p:txBody>
      </p:sp>
    </p:spTree>
    <p:extLst>
      <p:ext uri="{BB962C8B-B14F-4D97-AF65-F5344CB8AC3E}">
        <p14:creationId xmlns:p14="http://schemas.microsoft.com/office/powerpoint/2010/main" val="2887943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177843-F983-C348-18C8-5F1AA3648898}"/>
              </a:ext>
            </a:extLst>
          </p:cNvPr>
          <p:cNvSpPr txBox="1"/>
          <p:nvPr/>
        </p:nvSpPr>
        <p:spPr>
          <a:xfrm>
            <a:off x="406400" y="5519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Research Question :Influence of job category on wage span.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54B35-8AC7-A5A9-852A-91FC6E47782F}"/>
              </a:ext>
            </a:extLst>
          </p:cNvPr>
          <p:cNvSpPr txBox="1"/>
          <p:nvPr/>
        </p:nvSpPr>
        <p:spPr>
          <a:xfrm>
            <a:off x="381000" y="1175435"/>
            <a:ext cx="9331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Does the job category significantly influence the wage span (difference between the highest and lowest salaries) across different continents?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72F059-9255-9179-43AF-55A7BEEA560A}"/>
              </a:ext>
            </a:extLst>
          </p:cNvPr>
          <p:cNvSpPr txBox="1"/>
          <p:nvPr/>
        </p:nvSpPr>
        <p:spPr>
          <a:xfrm>
            <a:off x="406400" y="20759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Hypothesis: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5C6B70-25E5-2247-2302-A8D7586A5655}"/>
              </a:ext>
            </a:extLst>
          </p:cNvPr>
          <p:cNvSpPr txBox="1"/>
          <p:nvPr/>
        </p:nvSpPr>
        <p:spPr>
          <a:xfrm>
            <a:off x="406400" y="2690336"/>
            <a:ext cx="8737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Null Hypothesis (H0):</a:t>
            </a:r>
            <a:r>
              <a:rPr lang="en-US" dirty="0"/>
              <a:t>The job category does not significantly influence the wage span across different continents.</a:t>
            </a:r>
            <a:endParaRPr lang="en-IN" dirty="0"/>
          </a:p>
          <a:p>
            <a:endParaRPr lang="en-IN" dirty="0"/>
          </a:p>
          <a:p>
            <a:r>
              <a:rPr lang="en-IN" b="1" dirty="0"/>
              <a:t>Alternative Hypothesis (H1):</a:t>
            </a:r>
            <a:r>
              <a:rPr lang="en-US" dirty="0"/>
              <a:t>The job category does not significantly influence the wage span across different continents.</a:t>
            </a:r>
          </a:p>
        </p:txBody>
      </p:sp>
    </p:spTree>
    <p:extLst>
      <p:ext uri="{BB962C8B-B14F-4D97-AF65-F5344CB8AC3E}">
        <p14:creationId xmlns:p14="http://schemas.microsoft.com/office/powerpoint/2010/main" val="4080629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A75949B-BA7B-A6AF-ED3E-8A400B0EE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11421"/>
            <a:ext cx="7772400" cy="22175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D7EB25-A277-D698-B140-81E476792E4A}"/>
              </a:ext>
            </a:extLst>
          </p:cNvPr>
          <p:cNvSpPr txBox="1"/>
          <p:nvPr/>
        </p:nvSpPr>
        <p:spPr>
          <a:xfrm>
            <a:off x="609600" y="3957934"/>
            <a:ext cx="670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This snippet includes the independent variable (continent_name) and the dependent variable (median_salary).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672002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Herts Theme">
  <a:themeElements>
    <a:clrScheme name="Custom 2">
      <a:dk1>
        <a:srgbClr val="203232"/>
      </a:dk1>
      <a:lt1>
        <a:srgbClr val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0EB50A786F7D44B2DA6D5684083129" ma:contentTypeVersion="12" ma:contentTypeDescription="Create a new document." ma:contentTypeScope="" ma:versionID="489b45e5cb3f44a67fe66f7cd19d4a18">
  <xsd:schema xmlns:xsd="http://www.w3.org/2001/XMLSchema" xmlns:xs="http://www.w3.org/2001/XMLSchema" xmlns:p="http://schemas.microsoft.com/office/2006/metadata/properties" xmlns:ns3="0c7542d7-599d-4a30-a37c-57caeeed3b8d" xmlns:ns4="01eca6e5-0169-4b0a-bf4b-4a1473db200d" targetNamespace="http://schemas.microsoft.com/office/2006/metadata/properties" ma:root="true" ma:fieldsID="6fdb20d785d5fb516a488f12c056331e" ns3:_="" ns4:_="">
    <xsd:import namespace="0c7542d7-599d-4a30-a37c-57caeeed3b8d"/>
    <xsd:import namespace="01eca6e5-0169-4b0a-bf4b-4a1473db200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7542d7-599d-4a30-a37c-57caeeed3b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ca6e5-0169-4b0a-bf4b-4a1473db200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c7542d7-599d-4a30-a37c-57caeeed3b8d" xsi:nil="true"/>
  </documentManagement>
</p:properties>
</file>

<file path=customXml/itemProps1.xml><?xml version="1.0" encoding="utf-8"?>
<ds:datastoreItem xmlns:ds="http://schemas.openxmlformats.org/officeDocument/2006/customXml" ds:itemID="{2FB1090D-CAFE-475D-9835-381C394BDC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7542d7-599d-4a30-a37c-57caeeed3b8d"/>
    <ds:schemaRef ds:uri="01eca6e5-0169-4b0a-bf4b-4a1473db20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44D659-CC9B-4F53-B140-31E3500A18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B835C7-CD11-4EF4-8D81-15C9A87F0461}">
  <ds:schemaRefs>
    <ds:schemaRef ds:uri="http://schemas.microsoft.com/office/2006/metadata/properties"/>
    <ds:schemaRef ds:uri="http://www.w3.org/XML/1998/namespace"/>
    <ds:schemaRef ds:uri="01eca6e5-0169-4b0a-bf4b-4a1473db200d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terms/"/>
    <ds:schemaRef ds:uri="http://purl.org/dc/dcmitype/"/>
    <ds:schemaRef ds:uri="0c7542d7-599d-4a30-a37c-57caeeed3b8d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541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Bembo</vt:lpstr>
      <vt:lpstr>Lato Extended</vt:lpstr>
      <vt:lpstr>AdornVTI</vt:lpstr>
      <vt:lpstr>Herts Theme</vt:lpstr>
      <vt:lpstr>Group 84A</vt:lpstr>
      <vt:lpstr>Research Question –  Tutorial Presentation for Feedback Date:  04/11/2024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Pribin Benny [Student-PECS]</dc:creator>
  <cp:lastModifiedBy>Adityarajsinh Pruthvirajsinh Zala [Student-PECS]</cp:lastModifiedBy>
  <cp:revision>12</cp:revision>
  <dcterms:created xsi:type="dcterms:W3CDTF">2024-11-01T21:30:21Z</dcterms:created>
  <dcterms:modified xsi:type="dcterms:W3CDTF">2024-11-03T21:30:45Z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0x010100230EB50A786F7D44B2DA6D5684083129</vt:lpwstr>
  </property>
</Properties>
</file>