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62" r:id="rId2"/>
    <p:sldId id="277" r:id="rId3"/>
    <p:sldId id="267" r:id="rId4"/>
    <p:sldId id="372" r:id="rId5"/>
    <p:sldId id="373" r:id="rId6"/>
    <p:sldId id="374" r:id="rId7"/>
    <p:sldId id="375" r:id="rId8"/>
    <p:sldId id="268" r:id="rId9"/>
    <p:sldId id="380" r:id="rId10"/>
    <p:sldId id="381" r:id="rId11"/>
    <p:sldId id="256" r:id="rId12"/>
    <p:sldId id="257" r:id="rId13"/>
    <p:sldId id="258" r:id="rId14"/>
    <p:sldId id="383" r:id="rId15"/>
    <p:sldId id="270" r:id="rId16"/>
    <p:sldId id="271" r:id="rId17"/>
    <p:sldId id="382" r:id="rId18"/>
    <p:sldId id="272" r:id="rId19"/>
    <p:sldId id="273" r:id="rId20"/>
    <p:sldId id="274" r:id="rId21"/>
    <p:sldId id="363" r:id="rId22"/>
    <p:sldId id="260" r:id="rId23"/>
    <p:sldId id="359" r:id="rId24"/>
    <p:sldId id="360" r:id="rId25"/>
    <p:sldId id="361" r:id="rId26"/>
    <p:sldId id="3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BCC"/>
    <a:srgbClr val="EAE5E1"/>
    <a:srgbClr val="F7F5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CB997C-5A0B-49E5-A64C-1588F110BB54}" v="8" dt="2025-03-10T06:19:17.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snapToGrid="0">
      <p:cViewPr varScale="1">
        <p:scale>
          <a:sx n="59" d="100"/>
          <a:sy n="59" d="100"/>
        </p:scale>
        <p:origin x="9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ali Thakur" userId="bed95054-bedb-4165-9356-b91eb68e5ef7" providerId="ADAL" clId="{F0CB997C-5A0B-49E5-A64C-1588F110BB54}"/>
    <pc:docChg chg="undo custSel addSld delSld modSld">
      <pc:chgData name="Vaishali Thakur" userId="bed95054-bedb-4165-9356-b91eb68e5ef7" providerId="ADAL" clId="{F0CB997C-5A0B-49E5-A64C-1588F110BB54}" dt="2025-03-28T06:41:28.767" v="278" actId="47"/>
      <pc:docMkLst>
        <pc:docMk/>
      </pc:docMkLst>
      <pc:sldChg chg="addSp delSp modSp mod modClrScheme chgLayout">
        <pc:chgData name="Vaishali Thakur" userId="bed95054-bedb-4165-9356-b91eb68e5ef7" providerId="ADAL" clId="{F0CB997C-5A0B-49E5-A64C-1588F110BB54}" dt="2025-03-10T06:09:09.199" v="59" actId="123"/>
        <pc:sldMkLst>
          <pc:docMk/>
          <pc:sldMk cId="2123851441" sldId="256"/>
        </pc:sldMkLst>
        <pc:spChg chg="mod ord">
          <ac:chgData name="Vaishali Thakur" userId="bed95054-bedb-4165-9356-b91eb68e5ef7" providerId="ADAL" clId="{F0CB997C-5A0B-49E5-A64C-1588F110BB54}" dt="2025-03-10T06:08:36.429" v="55" actId="113"/>
          <ac:spMkLst>
            <pc:docMk/>
            <pc:sldMk cId="2123851441" sldId="256"/>
            <ac:spMk id="2" creationId="{B5A2ECE6-772C-292B-A904-7CA51D3716AE}"/>
          </ac:spMkLst>
        </pc:spChg>
        <pc:spChg chg="add mod ord">
          <ac:chgData name="Vaishali Thakur" userId="bed95054-bedb-4165-9356-b91eb68e5ef7" providerId="ADAL" clId="{F0CB997C-5A0B-49E5-A64C-1588F110BB54}" dt="2025-03-10T06:09:09.199" v="59" actId="123"/>
          <ac:spMkLst>
            <pc:docMk/>
            <pc:sldMk cId="2123851441" sldId="256"/>
            <ac:spMk id="3" creationId="{1ABF667A-69D8-AF76-CB20-97F1D434E6DE}"/>
          </ac:spMkLst>
        </pc:spChg>
      </pc:sldChg>
      <pc:sldChg chg="addSp delSp modSp mod modClrScheme chgLayout">
        <pc:chgData name="Vaishali Thakur" userId="bed95054-bedb-4165-9356-b91eb68e5ef7" providerId="ADAL" clId="{F0CB997C-5A0B-49E5-A64C-1588F110BB54}" dt="2025-03-10T06:28:15.828" v="125" actId="26606"/>
        <pc:sldMkLst>
          <pc:docMk/>
          <pc:sldMk cId="2130290213" sldId="257"/>
        </pc:sldMkLst>
        <pc:spChg chg="mod ord">
          <ac:chgData name="Vaishali Thakur" userId="bed95054-bedb-4165-9356-b91eb68e5ef7" providerId="ADAL" clId="{F0CB997C-5A0B-49E5-A64C-1588F110BB54}" dt="2025-03-10T06:28:15.828" v="125" actId="26606"/>
          <ac:spMkLst>
            <pc:docMk/>
            <pc:sldMk cId="2130290213" sldId="257"/>
            <ac:spMk id="2" creationId="{162E58CD-48DE-4964-97C3-78349A55B126}"/>
          </ac:spMkLst>
        </pc:spChg>
        <pc:graphicFrameChg chg="add mod">
          <ac:chgData name="Vaishali Thakur" userId="bed95054-bedb-4165-9356-b91eb68e5ef7" providerId="ADAL" clId="{F0CB997C-5A0B-49E5-A64C-1588F110BB54}" dt="2025-03-10T06:28:15.828" v="125" actId="26606"/>
          <ac:graphicFrameMkLst>
            <pc:docMk/>
            <pc:sldMk cId="2130290213" sldId="257"/>
            <ac:graphicFrameMk id="6" creationId="{B9122536-5331-D351-1236-44AE47A2BC97}"/>
          </ac:graphicFrameMkLst>
        </pc:graphicFrameChg>
      </pc:sldChg>
      <pc:sldChg chg="del">
        <pc:chgData name="Vaishali Thakur" userId="bed95054-bedb-4165-9356-b91eb68e5ef7" providerId="ADAL" clId="{F0CB997C-5A0B-49E5-A64C-1588F110BB54}" dt="2025-03-10T06:14:46.578" v="86" actId="2696"/>
        <pc:sldMkLst>
          <pc:docMk/>
          <pc:sldMk cId="2969856819" sldId="259"/>
        </pc:sldMkLst>
      </pc:sldChg>
      <pc:sldChg chg="addSp delSp modSp mod modClrScheme chgLayout">
        <pc:chgData name="Vaishali Thakur" userId="bed95054-bedb-4165-9356-b91eb68e5ef7" providerId="ADAL" clId="{F0CB997C-5A0B-49E5-A64C-1588F110BB54}" dt="2025-03-10T06:21:33.108" v="124" actId="26606"/>
        <pc:sldMkLst>
          <pc:docMk/>
          <pc:sldMk cId="4076774019" sldId="268"/>
        </pc:sldMkLst>
        <pc:spChg chg="mod">
          <ac:chgData name="Vaishali Thakur" userId="bed95054-bedb-4165-9356-b91eb68e5ef7" providerId="ADAL" clId="{F0CB997C-5A0B-49E5-A64C-1588F110BB54}" dt="2025-03-10T06:21:33.108" v="124" actId="26606"/>
          <ac:spMkLst>
            <pc:docMk/>
            <pc:sldMk cId="4076774019" sldId="268"/>
            <ac:spMk id="2" creationId="{69D5C6AC-152B-8C7D-ED55-00484FE2AFF1}"/>
          </ac:spMkLst>
        </pc:spChg>
        <pc:graphicFrameChg chg="add mod">
          <ac:chgData name="Vaishali Thakur" userId="bed95054-bedb-4165-9356-b91eb68e5ef7" providerId="ADAL" clId="{F0CB997C-5A0B-49E5-A64C-1588F110BB54}" dt="2025-03-10T06:21:33.108" v="124" actId="26606"/>
          <ac:graphicFrameMkLst>
            <pc:docMk/>
            <pc:sldMk cId="4076774019" sldId="268"/>
            <ac:graphicFrameMk id="5" creationId="{1DA16C7A-ED6F-FD84-33DE-A56CE2616D9A}"/>
          </ac:graphicFrameMkLst>
        </pc:graphicFrameChg>
      </pc:sldChg>
      <pc:sldChg chg="addSp delSp modSp mod modClrScheme chgLayout">
        <pc:chgData name="Vaishali Thakur" userId="bed95054-bedb-4165-9356-b91eb68e5ef7" providerId="ADAL" clId="{F0CB997C-5A0B-49E5-A64C-1588F110BB54}" dt="2025-03-10T06:17:54.317" v="92"/>
        <pc:sldMkLst>
          <pc:docMk/>
          <pc:sldMk cId="783983866" sldId="270"/>
        </pc:sldMkLst>
        <pc:spChg chg="add mod ord">
          <ac:chgData name="Vaishali Thakur" userId="bed95054-bedb-4165-9356-b91eb68e5ef7" providerId="ADAL" clId="{F0CB997C-5A0B-49E5-A64C-1588F110BB54}" dt="2025-03-10T06:17:54.317" v="92"/>
          <ac:spMkLst>
            <pc:docMk/>
            <pc:sldMk cId="783983866" sldId="270"/>
            <ac:spMk id="2" creationId="{0A1F2B93-D4FA-CA2C-51CD-E472CA56575B}"/>
          </ac:spMkLst>
        </pc:spChg>
        <pc:spChg chg="mod ord">
          <ac:chgData name="Vaishali Thakur" userId="bed95054-bedb-4165-9356-b91eb68e5ef7" providerId="ADAL" clId="{F0CB997C-5A0B-49E5-A64C-1588F110BB54}" dt="2025-03-10T06:17:36.175" v="91" actId="113"/>
          <ac:spMkLst>
            <pc:docMk/>
            <pc:sldMk cId="783983866" sldId="270"/>
            <ac:spMk id="7" creationId="{30311935-CF32-A849-B201-4D5DBF2290E4}"/>
          </ac:spMkLst>
        </pc:spChg>
      </pc:sldChg>
      <pc:sldChg chg="addSp delSp modSp mod">
        <pc:chgData name="Vaishali Thakur" userId="bed95054-bedb-4165-9356-b91eb68e5ef7" providerId="ADAL" clId="{F0CB997C-5A0B-49E5-A64C-1588F110BB54}" dt="2025-03-10T06:20:16.723" v="119" actId="255"/>
        <pc:sldMkLst>
          <pc:docMk/>
          <pc:sldMk cId="2583661698" sldId="271"/>
        </pc:sldMkLst>
        <pc:spChg chg="mod">
          <ac:chgData name="Vaishali Thakur" userId="bed95054-bedb-4165-9356-b91eb68e5ef7" providerId="ADAL" clId="{F0CB997C-5A0B-49E5-A64C-1588F110BB54}" dt="2025-03-10T06:18:33.321" v="104"/>
          <ac:spMkLst>
            <pc:docMk/>
            <pc:sldMk cId="2583661698" sldId="271"/>
            <ac:spMk id="2" creationId="{1B2813C8-9A74-BF72-1E2C-14C38003E270}"/>
          </ac:spMkLst>
        </pc:spChg>
        <pc:spChg chg="add mod">
          <ac:chgData name="Vaishali Thakur" userId="bed95054-bedb-4165-9356-b91eb68e5ef7" providerId="ADAL" clId="{F0CB997C-5A0B-49E5-A64C-1588F110BB54}" dt="2025-03-10T06:20:16.723" v="119" actId="255"/>
          <ac:spMkLst>
            <pc:docMk/>
            <pc:sldMk cId="2583661698" sldId="271"/>
            <ac:spMk id="3" creationId="{8EEDD7B1-213C-6F1C-D07F-DF33684505FD}"/>
          </ac:spMkLst>
        </pc:spChg>
      </pc:sldChg>
      <pc:sldChg chg="modSp mod">
        <pc:chgData name="Vaishali Thakur" userId="bed95054-bedb-4165-9356-b91eb68e5ef7" providerId="ADAL" clId="{F0CB997C-5A0B-49E5-A64C-1588F110BB54}" dt="2025-02-27T03:40:48.992" v="46" actId="20577"/>
        <pc:sldMkLst>
          <pc:docMk/>
          <pc:sldMk cId="3267627273" sldId="362"/>
        </pc:sldMkLst>
        <pc:spChg chg="mod">
          <ac:chgData name="Vaishali Thakur" userId="bed95054-bedb-4165-9356-b91eb68e5ef7" providerId="ADAL" clId="{F0CB997C-5A0B-49E5-A64C-1588F110BB54}" dt="2025-02-27T03:40:29.727" v="4" actId="20577"/>
          <ac:spMkLst>
            <pc:docMk/>
            <pc:sldMk cId="3267627273" sldId="362"/>
            <ac:spMk id="4" creationId="{875C7E9F-8B74-D59F-4027-E7CF20AC4C26}"/>
          </ac:spMkLst>
        </pc:spChg>
        <pc:spChg chg="mod">
          <ac:chgData name="Vaishali Thakur" userId="bed95054-bedb-4165-9356-b91eb68e5ef7" providerId="ADAL" clId="{F0CB997C-5A0B-49E5-A64C-1588F110BB54}" dt="2025-02-27T03:40:48.992" v="46" actId="20577"/>
          <ac:spMkLst>
            <pc:docMk/>
            <pc:sldMk cId="3267627273" sldId="362"/>
            <ac:spMk id="5" creationId="{777AA69C-7561-DB51-E7E9-8678BE5B5A0B}"/>
          </ac:spMkLst>
        </pc:spChg>
      </pc:sldChg>
      <pc:sldChg chg="del">
        <pc:chgData name="Vaishali Thakur" userId="bed95054-bedb-4165-9356-b91eb68e5ef7" providerId="ADAL" clId="{F0CB997C-5A0B-49E5-A64C-1588F110BB54}" dt="2025-03-15T13:50:10.293" v="276" actId="47"/>
        <pc:sldMkLst>
          <pc:docMk/>
          <pc:sldMk cId="3842401540" sldId="367"/>
        </pc:sldMkLst>
      </pc:sldChg>
      <pc:sldChg chg="del">
        <pc:chgData name="Vaishali Thakur" userId="bed95054-bedb-4165-9356-b91eb68e5ef7" providerId="ADAL" clId="{F0CB997C-5A0B-49E5-A64C-1588F110BB54}" dt="2025-03-15T13:50:08.880" v="275" actId="47"/>
        <pc:sldMkLst>
          <pc:docMk/>
          <pc:sldMk cId="4128363209" sldId="368"/>
        </pc:sldMkLst>
      </pc:sldChg>
      <pc:sldChg chg="add del">
        <pc:chgData name="Vaishali Thakur" userId="bed95054-bedb-4165-9356-b91eb68e5ef7" providerId="ADAL" clId="{F0CB997C-5A0B-49E5-A64C-1588F110BB54}" dt="2025-03-28T06:41:27.425" v="277" actId="47"/>
        <pc:sldMkLst>
          <pc:docMk/>
          <pc:sldMk cId="395284486" sldId="369"/>
        </pc:sldMkLst>
      </pc:sldChg>
      <pc:sldChg chg="del">
        <pc:chgData name="Vaishali Thakur" userId="bed95054-bedb-4165-9356-b91eb68e5ef7" providerId="ADAL" clId="{F0CB997C-5A0B-49E5-A64C-1588F110BB54}" dt="2025-03-15T13:50:03.060" v="274" actId="47"/>
        <pc:sldMkLst>
          <pc:docMk/>
          <pc:sldMk cId="749063206" sldId="370"/>
        </pc:sldMkLst>
      </pc:sldChg>
      <pc:sldChg chg="modSp add del mod">
        <pc:chgData name="Vaishali Thakur" userId="bed95054-bedb-4165-9356-b91eb68e5ef7" providerId="ADAL" clId="{F0CB997C-5A0B-49E5-A64C-1588F110BB54}" dt="2025-03-15T13:49:57.818" v="273" actId="47"/>
        <pc:sldMkLst>
          <pc:docMk/>
          <pc:sldMk cId="588433768" sldId="376"/>
        </pc:sldMkLst>
      </pc:sldChg>
      <pc:sldChg chg="add del">
        <pc:chgData name="Vaishali Thakur" userId="bed95054-bedb-4165-9356-b91eb68e5ef7" providerId="ADAL" clId="{F0CB997C-5A0B-49E5-A64C-1588F110BB54}" dt="2025-03-28T06:41:28.767" v="278" actId="47"/>
        <pc:sldMkLst>
          <pc:docMk/>
          <pc:sldMk cId="3455714204" sldId="377"/>
        </pc:sldMkLst>
      </pc:sldChg>
      <pc:sldChg chg="modSp del">
        <pc:chgData name="Vaishali Thakur" userId="bed95054-bedb-4165-9356-b91eb68e5ef7" providerId="ADAL" clId="{F0CB997C-5A0B-49E5-A64C-1588F110BB54}" dt="2025-03-10T06:09:01.128" v="58" actId="2696"/>
        <pc:sldMkLst>
          <pc:docMk/>
          <pc:sldMk cId="88706081" sldId="378"/>
        </pc:sldMkLst>
      </pc:sldChg>
      <pc:sldChg chg="delSp modSp new mod modClrScheme chgLayout">
        <pc:chgData name="Vaishali Thakur" userId="bed95054-bedb-4165-9356-b91eb68e5ef7" providerId="ADAL" clId="{F0CB997C-5A0B-49E5-A64C-1588F110BB54}" dt="2025-03-10T06:20:28.097" v="123" actId="27636"/>
        <pc:sldMkLst>
          <pc:docMk/>
          <pc:sldMk cId="352085964" sldId="382"/>
        </pc:sldMkLst>
        <pc:spChg chg="mod ord">
          <ac:chgData name="Vaishali Thakur" userId="bed95054-bedb-4165-9356-b91eb68e5ef7" providerId="ADAL" clId="{F0CB997C-5A0B-49E5-A64C-1588F110BB54}" dt="2025-03-10T06:20:28.097" v="123" actId="27636"/>
          <ac:spMkLst>
            <pc:docMk/>
            <pc:sldMk cId="352085964" sldId="382"/>
            <ac:spMk id="3" creationId="{C843CDF0-F092-D6B0-396D-A082561B0A52}"/>
          </ac:spMkLst>
        </pc:spChg>
      </pc:sldChg>
      <pc:sldChg chg="delSp del mod">
        <pc:chgData name="Vaishali Thakur" userId="bed95054-bedb-4165-9356-b91eb68e5ef7" providerId="ADAL" clId="{F0CB997C-5A0B-49E5-A64C-1588F110BB54}" dt="2025-02-26T16:53:05.895" v="1" actId="2696"/>
        <pc:sldMkLst>
          <pc:docMk/>
          <pc:sldMk cId="714385881" sldId="382"/>
        </pc:sldMkLst>
      </pc:sldChg>
      <pc:sldChg chg="modSp new mod">
        <pc:chgData name="Vaishali Thakur" userId="bed95054-bedb-4165-9356-b91eb68e5ef7" providerId="ADAL" clId="{F0CB997C-5A0B-49E5-A64C-1588F110BB54}" dt="2025-03-10T09:13:44.960" v="267" actId="5793"/>
        <pc:sldMkLst>
          <pc:docMk/>
          <pc:sldMk cId="2018762035" sldId="383"/>
        </pc:sldMkLst>
        <pc:spChg chg="mod">
          <ac:chgData name="Vaishali Thakur" userId="bed95054-bedb-4165-9356-b91eb68e5ef7" providerId="ADAL" clId="{F0CB997C-5A0B-49E5-A64C-1588F110BB54}" dt="2025-03-10T09:13:23.373" v="266" actId="403"/>
          <ac:spMkLst>
            <pc:docMk/>
            <pc:sldMk cId="2018762035" sldId="383"/>
            <ac:spMk id="2" creationId="{80395904-282A-459F-022F-FA3A0568655C}"/>
          </ac:spMkLst>
        </pc:spChg>
        <pc:spChg chg="mod">
          <ac:chgData name="Vaishali Thakur" userId="bed95054-bedb-4165-9356-b91eb68e5ef7" providerId="ADAL" clId="{F0CB997C-5A0B-49E5-A64C-1588F110BB54}" dt="2025-03-10T09:13:44.960" v="267" actId="5793"/>
          <ac:spMkLst>
            <pc:docMk/>
            <pc:sldMk cId="2018762035" sldId="383"/>
            <ac:spMk id="3" creationId="{30FADE67-CFE6-9D90-E6E6-E8D800F93AC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6B69E2-385A-45E8-8945-090777C6AB0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EF3A9AC-484B-477E-9DEA-D160635307DC}">
      <dgm:prSet/>
      <dgm:spPr/>
      <dgm:t>
        <a:bodyPr/>
        <a:lstStyle/>
        <a:p>
          <a:r>
            <a:rPr lang="en-US" b="1" i="0" baseline="0"/>
            <a:t>Client Requests</a:t>
          </a:r>
          <a:r>
            <a:rPr lang="en-US" b="0" i="0" baseline="0"/>
            <a:t>: A client makes a request to access a service, typically through a URL or IP address.</a:t>
          </a:r>
          <a:endParaRPr lang="en-US"/>
        </a:p>
      </dgm:t>
    </dgm:pt>
    <dgm:pt modelId="{C7EE745F-4206-499D-8D63-558E8C036AE7}" type="parTrans" cxnId="{9FF2046A-1D03-414E-B3FE-A50BAF8B3AF2}">
      <dgm:prSet/>
      <dgm:spPr/>
      <dgm:t>
        <a:bodyPr/>
        <a:lstStyle/>
        <a:p>
          <a:endParaRPr lang="en-US"/>
        </a:p>
      </dgm:t>
    </dgm:pt>
    <dgm:pt modelId="{113139CA-B838-492F-B427-AD15A9CA5EFF}" type="sibTrans" cxnId="{9FF2046A-1D03-414E-B3FE-A50BAF8B3AF2}">
      <dgm:prSet/>
      <dgm:spPr/>
      <dgm:t>
        <a:bodyPr/>
        <a:lstStyle/>
        <a:p>
          <a:endParaRPr lang="en-US"/>
        </a:p>
      </dgm:t>
    </dgm:pt>
    <dgm:pt modelId="{55034F3D-F0DE-4A5F-8634-69F5067ED029}">
      <dgm:prSet/>
      <dgm:spPr/>
      <dgm:t>
        <a:bodyPr/>
        <a:lstStyle/>
        <a:p>
          <a:r>
            <a:rPr lang="en-US" b="1" i="0" baseline="0"/>
            <a:t>DNS or Direct Routing</a:t>
          </a:r>
          <a:r>
            <a:rPr lang="en-US" b="0" i="0" baseline="0"/>
            <a:t>: The client is routed to a load balancer, either via DNS resolution or directly to an IP address.</a:t>
          </a:r>
          <a:endParaRPr lang="en-US"/>
        </a:p>
      </dgm:t>
    </dgm:pt>
    <dgm:pt modelId="{329291D0-F619-4B4B-A2AE-F829FB61DA87}" type="parTrans" cxnId="{B72D3394-521D-4C37-9A30-0EC454072775}">
      <dgm:prSet/>
      <dgm:spPr/>
      <dgm:t>
        <a:bodyPr/>
        <a:lstStyle/>
        <a:p>
          <a:endParaRPr lang="en-US"/>
        </a:p>
      </dgm:t>
    </dgm:pt>
    <dgm:pt modelId="{6031193C-A893-4F06-BE49-4DD16F6E9574}" type="sibTrans" cxnId="{B72D3394-521D-4C37-9A30-0EC454072775}">
      <dgm:prSet/>
      <dgm:spPr/>
      <dgm:t>
        <a:bodyPr/>
        <a:lstStyle/>
        <a:p>
          <a:endParaRPr lang="en-US"/>
        </a:p>
      </dgm:t>
    </dgm:pt>
    <dgm:pt modelId="{858C235C-58D8-441C-8A59-EF9A33DBF9FF}">
      <dgm:prSet/>
      <dgm:spPr/>
      <dgm:t>
        <a:bodyPr/>
        <a:lstStyle/>
        <a:p>
          <a:r>
            <a:rPr lang="en-US" b="1" i="0" baseline="0"/>
            <a:t>Load Balancer Decision</a:t>
          </a:r>
          <a:r>
            <a:rPr lang="en-US" b="0" i="0" baseline="0"/>
            <a:t>: The load balancer decides where to route the request based on the algorithm being used.</a:t>
          </a:r>
          <a:endParaRPr lang="en-US"/>
        </a:p>
      </dgm:t>
    </dgm:pt>
    <dgm:pt modelId="{6535AAEF-70BD-4415-9547-5411D090FFE7}" type="parTrans" cxnId="{BD2692FB-BC81-4F5C-AF89-A7F131CDEA41}">
      <dgm:prSet/>
      <dgm:spPr/>
      <dgm:t>
        <a:bodyPr/>
        <a:lstStyle/>
        <a:p>
          <a:endParaRPr lang="en-US"/>
        </a:p>
      </dgm:t>
    </dgm:pt>
    <dgm:pt modelId="{BB83102B-58CA-4AAA-B90A-45C09AB1799D}" type="sibTrans" cxnId="{BD2692FB-BC81-4F5C-AF89-A7F131CDEA41}">
      <dgm:prSet/>
      <dgm:spPr/>
      <dgm:t>
        <a:bodyPr/>
        <a:lstStyle/>
        <a:p>
          <a:endParaRPr lang="en-US"/>
        </a:p>
      </dgm:t>
    </dgm:pt>
    <dgm:pt modelId="{39DF7BA4-5CFA-43EA-9C44-C20E4C625D28}">
      <dgm:prSet/>
      <dgm:spPr/>
      <dgm:t>
        <a:bodyPr/>
        <a:lstStyle/>
        <a:p>
          <a:r>
            <a:rPr lang="en-US" b="1" i="0" baseline="0"/>
            <a:t>Routing</a:t>
          </a:r>
          <a:r>
            <a:rPr lang="en-US" b="0" i="0" baseline="0"/>
            <a:t>: The load balancer forwards the request to one of the backend servers or services.</a:t>
          </a:r>
          <a:endParaRPr lang="en-US"/>
        </a:p>
      </dgm:t>
    </dgm:pt>
    <dgm:pt modelId="{FB671115-C8BE-4326-A824-A3FE4911FF92}" type="parTrans" cxnId="{162F5848-7543-40AA-BE71-DBC494AB3AAF}">
      <dgm:prSet/>
      <dgm:spPr/>
      <dgm:t>
        <a:bodyPr/>
        <a:lstStyle/>
        <a:p>
          <a:endParaRPr lang="en-US"/>
        </a:p>
      </dgm:t>
    </dgm:pt>
    <dgm:pt modelId="{5E887BFA-8DB7-4DF1-8FC5-B4F5825F9A88}" type="sibTrans" cxnId="{162F5848-7543-40AA-BE71-DBC494AB3AAF}">
      <dgm:prSet/>
      <dgm:spPr/>
      <dgm:t>
        <a:bodyPr/>
        <a:lstStyle/>
        <a:p>
          <a:endParaRPr lang="en-US"/>
        </a:p>
      </dgm:t>
    </dgm:pt>
    <dgm:pt modelId="{98453D07-F0EB-4288-8E8C-FAB31027BF0A}">
      <dgm:prSet/>
      <dgm:spPr/>
      <dgm:t>
        <a:bodyPr/>
        <a:lstStyle/>
        <a:p>
          <a:r>
            <a:rPr lang="en-US" b="1" i="0" baseline="0"/>
            <a:t>Server Response</a:t>
          </a:r>
          <a:r>
            <a:rPr lang="en-US" b="0" i="0" baseline="0"/>
            <a:t>: The backend server processes the request and sends a response to the load balancer, which forwards it back to the client. </a:t>
          </a:r>
          <a:endParaRPr lang="en-US"/>
        </a:p>
      </dgm:t>
    </dgm:pt>
    <dgm:pt modelId="{F465F42E-E984-41C9-9C70-CB1D93F68A18}" type="parTrans" cxnId="{5279C0D3-328B-417B-BD76-B3DB7965A07E}">
      <dgm:prSet/>
      <dgm:spPr/>
      <dgm:t>
        <a:bodyPr/>
        <a:lstStyle/>
        <a:p>
          <a:endParaRPr lang="en-US"/>
        </a:p>
      </dgm:t>
    </dgm:pt>
    <dgm:pt modelId="{2AE6C540-2CDF-41C4-AA21-764AA371C804}" type="sibTrans" cxnId="{5279C0D3-328B-417B-BD76-B3DB7965A07E}">
      <dgm:prSet/>
      <dgm:spPr/>
      <dgm:t>
        <a:bodyPr/>
        <a:lstStyle/>
        <a:p>
          <a:endParaRPr lang="en-US"/>
        </a:p>
      </dgm:t>
    </dgm:pt>
    <dgm:pt modelId="{67FBE1F5-15A3-464B-9710-F318CBFF3B81}" type="pres">
      <dgm:prSet presAssocID="{D76B69E2-385A-45E8-8945-090777C6AB07}" presName="root" presStyleCnt="0">
        <dgm:presLayoutVars>
          <dgm:dir/>
          <dgm:resizeHandles val="exact"/>
        </dgm:presLayoutVars>
      </dgm:prSet>
      <dgm:spPr/>
    </dgm:pt>
    <dgm:pt modelId="{8FDA1BB1-6F12-480D-8840-3A5620F36440}" type="pres">
      <dgm:prSet presAssocID="{5EF3A9AC-484B-477E-9DEA-D160635307DC}" presName="compNode" presStyleCnt="0"/>
      <dgm:spPr/>
    </dgm:pt>
    <dgm:pt modelId="{94DFBB56-07CB-4CB6-A50A-7A27419B610B}" type="pres">
      <dgm:prSet presAssocID="{5EF3A9AC-484B-477E-9DEA-D160635307DC}" presName="bgRect" presStyleLbl="bgShp" presStyleIdx="0" presStyleCnt="5"/>
      <dgm:spPr/>
    </dgm:pt>
    <dgm:pt modelId="{9591F93C-6664-4050-BD4A-4CE27BCD7CD8}" type="pres">
      <dgm:prSet presAssocID="{5EF3A9AC-484B-477E-9DEA-D160635307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32B63E90-93E3-4E2C-ABAD-F046DD9868FE}" type="pres">
      <dgm:prSet presAssocID="{5EF3A9AC-484B-477E-9DEA-D160635307DC}" presName="spaceRect" presStyleCnt="0"/>
      <dgm:spPr/>
    </dgm:pt>
    <dgm:pt modelId="{0B1B28E4-80FD-4E96-8E8F-DBE8BE3D6730}" type="pres">
      <dgm:prSet presAssocID="{5EF3A9AC-484B-477E-9DEA-D160635307DC}" presName="parTx" presStyleLbl="revTx" presStyleIdx="0" presStyleCnt="5">
        <dgm:presLayoutVars>
          <dgm:chMax val="0"/>
          <dgm:chPref val="0"/>
        </dgm:presLayoutVars>
      </dgm:prSet>
      <dgm:spPr/>
    </dgm:pt>
    <dgm:pt modelId="{BA8C1FD0-6C13-4D7B-B683-6ABFC91A7D1C}" type="pres">
      <dgm:prSet presAssocID="{113139CA-B838-492F-B427-AD15A9CA5EFF}" presName="sibTrans" presStyleCnt="0"/>
      <dgm:spPr/>
    </dgm:pt>
    <dgm:pt modelId="{1782C0A2-2DFD-4B46-B71E-5241DBBFC22F}" type="pres">
      <dgm:prSet presAssocID="{55034F3D-F0DE-4A5F-8634-69F5067ED029}" presName="compNode" presStyleCnt="0"/>
      <dgm:spPr/>
    </dgm:pt>
    <dgm:pt modelId="{C1F27BB4-4028-4E60-A18F-82A76DA392C5}" type="pres">
      <dgm:prSet presAssocID="{55034F3D-F0DE-4A5F-8634-69F5067ED029}" presName="bgRect" presStyleLbl="bgShp" presStyleIdx="1" presStyleCnt="5"/>
      <dgm:spPr/>
    </dgm:pt>
    <dgm:pt modelId="{C0886460-D174-4A0A-BF48-EF798260A813}" type="pres">
      <dgm:prSet presAssocID="{55034F3D-F0DE-4A5F-8634-69F5067ED0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4FB75B4B-8BC3-48E3-A33D-E25C6A450E0B}" type="pres">
      <dgm:prSet presAssocID="{55034F3D-F0DE-4A5F-8634-69F5067ED029}" presName="spaceRect" presStyleCnt="0"/>
      <dgm:spPr/>
    </dgm:pt>
    <dgm:pt modelId="{2B443E07-A963-47C4-81AB-3931CD7A5CAD}" type="pres">
      <dgm:prSet presAssocID="{55034F3D-F0DE-4A5F-8634-69F5067ED029}" presName="parTx" presStyleLbl="revTx" presStyleIdx="1" presStyleCnt="5">
        <dgm:presLayoutVars>
          <dgm:chMax val="0"/>
          <dgm:chPref val="0"/>
        </dgm:presLayoutVars>
      </dgm:prSet>
      <dgm:spPr/>
    </dgm:pt>
    <dgm:pt modelId="{0419B56E-4A94-40F0-938E-70DC07DA7E62}" type="pres">
      <dgm:prSet presAssocID="{6031193C-A893-4F06-BE49-4DD16F6E9574}" presName="sibTrans" presStyleCnt="0"/>
      <dgm:spPr/>
    </dgm:pt>
    <dgm:pt modelId="{C22753A9-8341-41CB-AEFA-980C294DD10F}" type="pres">
      <dgm:prSet presAssocID="{858C235C-58D8-441C-8A59-EF9A33DBF9FF}" presName="compNode" presStyleCnt="0"/>
      <dgm:spPr/>
    </dgm:pt>
    <dgm:pt modelId="{027C4389-7E97-4CB9-ACF0-644C98191C0F}" type="pres">
      <dgm:prSet presAssocID="{858C235C-58D8-441C-8A59-EF9A33DBF9FF}" presName="bgRect" presStyleLbl="bgShp" presStyleIdx="2" presStyleCnt="5"/>
      <dgm:spPr/>
    </dgm:pt>
    <dgm:pt modelId="{A9CEA8EC-7EDA-4806-A89A-244EBA9ACBD5}" type="pres">
      <dgm:prSet presAssocID="{858C235C-58D8-441C-8A59-EF9A33DBF9F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nsfer"/>
        </a:ext>
      </dgm:extLst>
    </dgm:pt>
    <dgm:pt modelId="{DA57D029-47E9-49CB-998B-EFC60BF98DA6}" type="pres">
      <dgm:prSet presAssocID="{858C235C-58D8-441C-8A59-EF9A33DBF9FF}" presName="spaceRect" presStyleCnt="0"/>
      <dgm:spPr/>
    </dgm:pt>
    <dgm:pt modelId="{366EB145-0CEA-4FED-95EF-7009941AFFFF}" type="pres">
      <dgm:prSet presAssocID="{858C235C-58D8-441C-8A59-EF9A33DBF9FF}" presName="parTx" presStyleLbl="revTx" presStyleIdx="2" presStyleCnt="5">
        <dgm:presLayoutVars>
          <dgm:chMax val="0"/>
          <dgm:chPref val="0"/>
        </dgm:presLayoutVars>
      </dgm:prSet>
      <dgm:spPr/>
    </dgm:pt>
    <dgm:pt modelId="{EEFE3142-AA3A-4B25-B22B-06BF10069783}" type="pres">
      <dgm:prSet presAssocID="{BB83102B-58CA-4AAA-B90A-45C09AB1799D}" presName="sibTrans" presStyleCnt="0"/>
      <dgm:spPr/>
    </dgm:pt>
    <dgm:pt modelId="{9E30EFFB-2DFA-4B0E-9318-91B5996E246B}" type="pres">
      <dgm:prSet presAssocID="{39DF7BA4-5CFA-43EA-9C44-C20E4C625D28}" presName="compNode" presStyleCnt="0"/>
      <dgm:spPr/>
    </dgm:pt>
    <dgm:pt modelId="{071C9026-3E77-4279-9766-862977B1E236}" type="pres">
      <dgm:prSet presAssocID="{39DF7BA4-5CFA-43EA-9C44-C20E4C625D28}" presName="bgRect" presStyleLbl="bgShp" presStyleIdx="3" presStyleCnt="5"/>
      <dgm:spPr/>
    </dgm:pt>
    <dgm:pt modelId="{1D43B0C6-6F2C-4842-8288-7A8AE49B487B}" type="pres">
      <dgm:prSet presAssocID="{39DF7BA4-5CFA-43EA-9C44-C20E4C625D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5DC13F8E-426C-4272-89B3-EE5B95EEAAB9}" type="pres">
      <dgm:prSet presAssocID="{39DF7BA4-5CFA-43EA-9C44-C20E4C625D28}" presName="spaceRect" presStyleCnt="0"/>
      <dgm:spPr/>
    </dgm:pt>
    <dgm:pt modelId="{AB4B6F57-B8DF-482F-9BAC-7FADD49E24CC}" type="pres">
      <dgm:prSet presAssocID="{39DF7BA4-5CFA-43EA-9C44-C20E4C625D28}" presName="parTx" presStyleLbl="revTx" presStyleIdx="3" presStyleCnt="5">
        <dgm:presLayoutVars>
          <dgm:chMax val="0"/>
          <dgm:chPref val="0"/>
        </dgm:presLayoutVars>
      </dgm:prSet>
      <dgm:spPr/>
    </dgm:pt>
    <dgm:pt modelId="{C8BDA687-89D0-426A-BAE4-192105ED7716}" type="pres">
      <dgm:prSet presAssocID="{5E887BFA-8DB7-4DF1-8FC5-B4F5825F9A88}" presName="sibTrans" presStyleCnt="0"/>
      <dgm:spPr/>
    </dgm:pt>
    <dgm:pt modelId="{CF861393-A464-47CC-9782-DB5DEA195C87}" type="pres">
      <dgm:prSet presAssocID="{98453D07-F0EB-4288-8E8C-FAB31027BF0A}" presName="compNode" presStyleCnt="0"/>
      <dgm:spPr/>
    </dgm:pt>
    <dgm:pt modelId="{26F310C6-2E49-4E69-89AC-4EC09E81E741}" type="pres">
      <dgm:prSet presAssocID="{98453D07-F0EB-4288-8E8C-FAB31027BF0A}" presName="bgRect" presStyleLbl="bgShp" presStyleIdx="4" presStyleCnt="5"/>
      <dgm:spPr/>
    </dgm:pt>
    <dgm:pt modelId="{02E0CD37-9217-4275-B4FD-439AD523B1CD}" type="pres">
      <dgm:prSet presAssocID="{98453D07-F0EB-4288-8E8C-FAB31027BF0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erver"/>
        </a:ext>
      </dgm:extLst>
    </dgm:pt>
    <dgm:pt modelId="{E4A4F0FB-2A68-4F76-9361-2EFF657341ED}" type="pres">
      <dgm:prSet presAssocID="{98453D07-F0EB-4288-8E8C-FAB31027BF0A}" presName="spaceRect" presStyleCnt="0"/>
      <dgm:spPr/>
    </dgm:pt>
    <dgm:pt modelId="{235CC8C1-F085-4A0D-9910-A2A1769C0B48}" type="pres">
      <dgm:prSet presAssocID="{98453D07-F0EB-4288-8E8C-FAB31027BF0A}" presName="parTx" presStyleLbl="revTx" presStyleIdx="4" presStyleCnt="5">
        <dgm:presLayoutVars>
          <dgm:chMax val="0"/>
          <dgm:chPref val="0"/>
        </dgm:presLayoutVars>
      </dgm:prSet>
      <dgm:spPr/>
    </dgm:pt>
  </dgm:ptLst>
  <dgm:cxnLst>
    <dgm:cxn modelId="{1B1DB80B-032F-491C-839D-916530302DF7}" type="presOf" srcId="{D76B69E2-385A-45E8-8945-090777C6AB07}" destId="{67FBE1F5-15A3-464B-9710-F318CBFF3B81}" srcOrd="0" destOrd="0" presId="urn:microsoft.com/office/officeart/2018/2/layout/IconVerticalSolidList"/>
    <dgm:cxn modelId="{8AA90312-FE52-43F2-B18D-4F0E633A4018}" type="presOf" srcId="{98453D07-F0EB-4288-8E8C-FAB31027BF0A}" destId="{235CC8C1-F085-4A0D-9910-A2A1769C0B48}" srcOrd="0" destOrd="0" presId="urn:microsoft.com/office/officeart/2018/2/layout/IconVerticalSolidList"/>
    <dgm:cxn modelId="{A4CB6B67-B063-49C5-9863-E8965AC34D99}" type="presOf" srcId="{5EF3A9AC-484B-477E-9DEA-D160635307DC}" destId="{0B1B28E4-80FD-4E96-8E8F-DBE8BE3D6730}" srcOrd="0" destOrd="0" presId="urn:microsoft.com/office/officeart/2018/2/layout/IconVerticalSolidList"/>
    <dgm:cxn modelId="{BE4D7A67-FD61-427C-9CAE-28A522DE9C95}" type="presOf" srcId="{55034F3D-F0DE-4A5F-8634-69F5067ED029}" destId="{2B443E07-A963-47C4-81AB-3931CD7A5CAD}" srcOrd="0" destOrd="0" presId="urn:microsoft.com/office/officeart/2018/2/layout/IconVerticalSolidList"/>
    <dgm:cxn modelId="{162F5848-7543-40AA-BE71-DBC494AB3AAF}" srcId="{D76B69E2-385A-45E8-8945-090777C6AB07}" destId="{39DF7BA4-5CFA-43EA-9C44-C20E4C625D28}" srcOrd="3" destOrd="0" parTransId="{FB671115-C8BE-4326-A824-A3FE4911FF92}" sibTransId="{5E887BFA-8DB7-4DF1-8FC5-B4F5825F9A88}"/>
    <dgm:cxn modelId="{9FF2046A-1D03-414E-B3FE-A50BAF8B3AF2}" srcId="{D76B69E2-385A-45E8-8945-090777C6AB07}" destId="{5EF3A9AC-484B-477E-9DEA-D160635307DC}" srcOrd="0" destOrd="0" parTransId="{C7EE745F-4206-499D-8D63-558E8C036AE7}" sibTransId="{113139CA-B838-492F-B427-AD15A9CA5EFF}"/>
    <dgm:cxn modelId="{B72D3394-521D-4C37-9A30-0EC454072775}" srcId="{D76B69E2-385A-45E8-8945-090777C6AB07}" destId="{55034F3D-F0DE-4A5F-8634-69F5067ED029}" srcOrd="1" destOrd="0" parTransId="{329291D0-F619-4B4B-A2AE-F829FB61DA87}" sibTransId="{6031193C-A893-4F06-BE49-4DD16F6E9574}"/>
    <dgm:cxn modelId="{57D196A5-E5CB-4758-95BB-54534361F5C2}" type="presOf" srcId="{39DF7BA4-5CFA-43EA-9C44-C20E4C625D28}" destId="{AB4B6F57-B8DF-482F-9BAC-7FADD49E24CC}" srcOrd="0" destOrd="0" presId="urn:microsoft.com/office/officeart/2018/2/layout/IconVerticalSolidList"/>
    <dgm:cxn modelId="{5279C0D3-328B-417B-BD76-B3DB7965A07E}" srcId="{D76B69E2-385A-45E8-8945-090777C6AB07}" destId="{98453D07-F0EB-4288-8E8C-FAB31027BF0A}" srcOrd="4" destOrd="0" parTransId="{F465F42E-E984-41C9-9C70-CB1D93F68A18}" sibTransId="{2AE6C540-2CDF-41C4-AA21-764AA371C804}"/>
    <dgm:cxn modelId="{FFD699E2-FAA2-4899-A5C4-FC1DED80825D}" type="presOf" srcId="{858C235C-58D8-441C-8A59-EF9A33DBF9FF}" destId="{366EB145-0CEA-4FED-95EF-7009941AFFFF}" srcOrd="0" destOrd="0" presId="urn:microsoft.com/office/officeart/2018/2/layout/IconVerticalSolidList"/>
    <dgm:cxn modelId="{BD2692FB-BC81-4F5C-AF89-A7F131CDEA41}" srcId="{D76B69E2-385A-45E8-8945-090777C6AB07}" destId="{858C235C-58D8-441C-8A59-EF9A33DBF9FF}" srcOrd="2" destOrd="0" parTransId="{6535AAEF-70BD-4415-9547-5411D090FFE7}" sibTransId="{BB83102B-58CA-4AAA-B90A-45C09AB1799D}"/>
    <dgm:cxn modelId="{D435B115-E52B-4386-9A96-442774362E21}" type="presParOf" srcId="{67FBE1F5-15A3-464B-9710-F318CBFF3B81}" destId="{8FDA1BB1-6F12-480D-8840-3A5620F36440}" srcOrd="0" destOrd="0" presId="urn:microsoft.com/office/officeart/2018/2/layout/IconVerticalSolidList"/>
    <dgm:cxn modelId="{BAC0EF53-26AE-4F65-854D-47B521562E2F}" type="presParOf" srcId="{8FDA1BB1-6F12-480D-8840-3A5620F36440}" destId="{94DFBB56-07CB-4CB6-A50A-7A27419B610B}" srcOrd="0" destOrd="0" presId="urn:microsoft.com/office/officeart/2018/2/layout/IconVerticalSolidList"/>
    <dgm:cxn modelId="{A597CEFE-C8A2-47CF-BE7F-68260CB13CA0}" type="presParOf" srcId="{8FDA1BB1-6F12-480D-8840-3A5620F36440}" destId="{9591F93C-6664-4050-BD4A-4CE27BCD7CD8}" srcOrd="1" destOrd="0" presId="urn:microsoft.com/office/officeart/2018/2/layout/IconVerticalSolidList"/>
    <dgm:cxn modelId="{E68D6182-7747-4E50-BBA5-72A7BC2885D9}" type="presParOf" srcId="{8FDA1BB1-6F12-480D-8840-3A5620F36440}" destId="{32B63E90-93E3-4E2C-ABAD-F046DD9868FE}" srcOrd="2" destOrd="0" presId="urn:microsoft.com/office/officeart/2018/2/layout/IconVerticalSolidList"/>
    <dgm:cxn modelId="{3A18C080-1F48-4986-9548-0033AF74D441}" type="presParOf" srcId="{8FDA1BB1-6F12-480D-8840-3A5620F36440}" destId="{0B1B28E4-80FD-4E96-8E8F-DBE8BE3D6730}" srcOrd="3" destOrd="0" presId="urn:microsoft.com/office/officeart/2018/2/layout/IconVerticalSolidList"/>
    <dgm:cxn modelId="{726E74FE-2141-46A1-B7B2-9B92E4BF43D2}" type="presParOf" srcId="{67FBE1F5-15A3-464B-9710-F318CBFF3B81}" destId="{BA8C1FD0-6C13-4D7B-B683-6ABFC91A7D1C}" srcOrd="1" destOrd="0" presId="urn:microsoft.com/office/officeart/2018/2/layout/IconVerticalSolidList"/>
    <dgm:cxn modelId="{2D62C72E-0EB9-4A11-8C88-D5EF3FD46803}" type="presParOf" srcId="{67FBE1F5-15A3-464B-9710-F318CBFF3B81}" destId="{1782C0A2-2DFD-4B46-B71E-5241DBBFC22F}" srcOrd="2" destOrd="0" presId="urn:microsoft.com/office/officeart/2018/2/layout/IconVerticalSolidList"/>
    <dgm:cxn modelId="{66CAF980-D805-4430-BD20-DC31B932CA34}" type="presParOf" srcId="{1782C0A2-2DFD-4B46-B71E-5241DBBFC22F}" destId="{C1F27BB4-4028-4E60-A18F-82A76DA392C5}" srcOrd="0" destOrd="0" presId="urn:microsoft.com/office/officeart/2018/2/layout/IconVerticalSolidList"/>
    <dgm:cxn modelId="{25F6BAF3-4F8D-45BD-A588-8CCD8F9F1998}" type="presParOf" srcId="{1782C0A2-2DFD-4B46-B71E-5241DBBFC22F}" destId="{C0886460-D174-4A0A-BF48-EF798260A813}" srcOrd="1" destOrd="0" presId="urn:microsoft.com/office/officeart/2018/2/layout/IconVerticalSolidList"/>
    <dgm:cxn modelId="{5B0CF05C-F0EA-4BA5-A004-63B6AAA33CC6}" type="presParOf" srcId="{1782C0A2-2DFD-4B46-B71E-5241DBBFC22F}" destId="{4FB75B4B-8BC3-48E3-A33D-E25C6A450E0B}" srcOrd="2" destOrd="0" presId="urn:microsoft.com/office/officeart/2018/2/layout/IconVerticalSolidList"/>
    <dgm:cxn modelId="{1802D64B-04FE-48F7-9BB9-C8CE65037968}" type="presParOf" srcId="{1782C0A2-2DFD-4B46-B71E-5241DBBFC22F}" destId="{2B443E07-A963-47C4-81AB-3931CD7A5CAD}" srcOrd="3" destOrd="0" presId="urn:microsoft.com/office/officeart/2018/2/layout/IconVerticalSolidList"/>
    <dgm:cxn modelId="{DEA21C5D-E33C-4B63-AF02-8FD1CDEB2748}" type="presParOf" srcId="{67FBE1F5-15A3-464B-9710-F318CBFF3B81}" destId="{0419B56E-4A94-40F0-938E-70DC07DA7E62}" srcOrd="3" destOrd="0" presId="urn:microsoft.com/office/officeart/2018/2/layout/IconVerticalSolidList"/>
    <dgm:cxn modelId="{EB50AE33-9F42-4583-9323-D498C1DE19A3}" type="presParOf" srcId="{67FBE1F5-15A3-464B-9710-F318CBFF3B81}" destId="{C22753A9-8341-41CB-AEFA-980C294DD10F}" srcOrd="4" destOrd="0" presId="urn:microsoft.com/office/officeart/2018/2/layout/IconVerticalSolidList"/>
    <dgm:cxn modelId="{623538AD-6D61-41F8-BF20-6D9C5ED24518}" type="presParOf" srcId="{C22753A9-8341-41CB-AEFA-980C294DD10F}" destId="{027C4389-7E97-4CB9-ACF0-644C98191C0F}" srcOrd="0" destOrd="0" presId="urn:microsoft.com/office/officeart/2018/2/layout/IconVerticalSolidList"/>
    <dgm:cxn modelId="{A2CA2C8D-A06B-41E6-8C62-E9F064C6639F}" type="presParOf" srcId="{C22753A9-8341-41CB-AEFA-980C294DD10F}" destId="{A9CEA8EC-7EDA-4806-A89A-244EBA9ACBD5}" srcOrd="1" destOrd="0" presId="urn:microsoft.com/office/officeart/2018/2/layout/IconVerticalSolidList"/>
    <dgm:cxn modelId="{0E0C594B-752A-43F4-84C9-B9FB2D1405DA}" type="presParOf" srcId="{C22753A9-8341-41CB-AEFA-980C294DD10F}" destId="{DA57D029-47E9-49CB-998B-EFC60BF98DA6}" srcOrd="2" destOrd="0" presId="urn:microsoft.com/office/officeart/2018/2/layout/IconVerticalSolidList"/>
    <dgm:cxn modelId="{F79FC2F6-536F-4946-A89C-15DB333B355D}" type="presParOf" srcId="{C22753A9-8341-41CB-AEFA-980C294DD10F}" destId="{366EB145-0CEA-4FED-95EF-7009941AFFFF}" srcOrd="3" destOrd="0" presId="urn:microsoft.com/office/officeart/2018/2/layout/IconVerticalSolidList"/>
    <dgm:cxn modelId="{342FF386-2AC0-4304-A03A-20F14ABC381C}" type="presParOf" srcId="{67FBE1F5-15A3-464B-9710-F318CBFF3B81}" destId="{EEFE3142-AA3A-4B25-B22B-06BF10069783}" srcOrd="5" destOrd="0" presId="urn:microsoft.com/office/officeart/2018/2/layout/IconVerticalSolidList"/>
    <dgm:cxn modelId="{24AA4DF5-596C-48EE-B243-46CB347A6240}" type="presParOf" srcId="{67FBE1F5-15A3-464B-9710-F318CBFF3B81}" destId="{9E30EFFB-2DFA-4B0E-9318-91B5996E246B}" srcOrd="6" destOrd="0" presId="urn:microsoft.com/office/officeart/2018/2/layout/IconVerticalSolidList"/>
    <dgm:cxn modelId="{B0DACD75-D36F-4218-97AB-98341E2B55B8}" type="presParOf" srcId="{9E30EFFB-2DFA-4B0E-9318-91B5996E246B}" destId="{071C9026-3E77-4279-9766-862977B1E236}" srcOrd="0" destOrd="0" presId="urn:microsoft.com/office/officeart/2018/2/layout/IconVerticalSolidList"/>
    <dgm:cxn modelId="{11A21A7F-DAF3-40B1-92D7-AD06D3E7EC1D}" type="presParOf" srcId="{9E30EFFB-2DFA-4B0E-9318-91B5996E246B}" destId="{1D43B0C6-6F2C-4842-8288-7A8AE49B487B}" srcOrd="1" destOrd="0" presId="urn:microsoft.com/office/officeart/2018/2/layout/IconVerticalSolidList"/>
    <dgm:cxn modelId="{C5D2B38F-E8D0-451A-891D-B5455F844EE8}" type="presParOf" srcId="{9E30EFFB-2DFA-4B0E-9318-91B5996E246B}" destId="{5DC13F8E-426C-4272-89B3-EE5B95EEAAB9}" srcOrd="2" destOrd="0" presId="urn:microsoft.com/office/officeart/2018/2/layout/IconVerticalSolidList"/>
    <dgm:cxn modelId="{AC39F494-A1F3-40EE-8EB5-EC02377A2393}" type="presParOf" srcId="{9E30EFFB-2DFA-4B0E-9318-91B5996E246B}" destId="{AB4B6F57-B8DF-482F-9BAC-7FADD49E24CC}" srcOrd="3" destOrd="0" presId="urn:microsoft.com/office/officeart/2018/2/layout/IconVerticalSolidList"/>
    <dgm:cxn modelId="{717AF7C2-B019-4747-9DC8-9EC5D209AF78}" type="presParOf" srcId="{67FBE1F5-15A3-464B-9710-F318CBFF3B81}" destId="{C8BDA687-89D0-426A-BAE4-192105ED7716}" srcOrd="7" destOrd="0" presId="urn:microsoft.com/office/officeart/2018/2/layout/IconVerticalSolidList"/>
    <dgm:cxn modelId="{AF34FBE0-D5B8-4CFB-976C-A91953272459}" type="presParOf" srcId="{67FBE1F5-15A3-464B-9710-F318CBFF3B81}" destId="{CF861393-A464-47CC-9782-DB5DEA195C87}" srcOrd="8" destOrd="0" presId="urn:microsoft.com/office/officeart/2018/2/layout/IconVerticalSolidList"/>
    <dgm:cxn modelId="{F2457622-D9F1-4891-ABD3-E1C621CB14BA}" type="presParOf" srcId="{CF861393-A464-47CC-9782-DB5DEA195C87}" destId="{26F310C6-2E49-4E69-89AC-4EC09E81E741}" srcOrd="0" destOrd="0" presId="urn:microsoft.com/office/officeart/2018/2/layout/IconVerticalSolidList"/>
    <dgm:cxn modelId="{D74DA974-091F-417C-AE16-0611D4EC123A}" type="presParOf" srcId="{CF861393-A464-47CC-9782-DB5DEA195C87}" destId="{02E0CD37-9217-4275-B4FD-439AD523B1CD}" srcOrd="1" destOrd="0" presId="urn:microsoft.com/office/officeart/2018/2/layout/IconVerticalSolidList"/>
    <dgm:cxn modelId="{1A09F71A-07D1-4C14-B93E-4734DC3DAEF6}" type="presParOf" srcId="{CF861393-A464-47CC-9782-DB5DEA195C87}" destId="{E4A4F0FB-2A68-4F76-9361-2EFF657341ED}" srcOrd="2" destOrd="0" presId="urn:microsoft.com/office/officeart/2018/2/layout/IconVerticalSolidList"/>
    <dgm:cxn modelId="{F3D7BCB8-A79F-485B-B8D3-5897BCA5A38E}" type="presParOf" srcId="{CF861393-A464-47CC-9782-DB5DEA195C87}" destId="{235CC8C1-F085-4A0D-9910-A2A1769C0B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25071-7A53-44B7-A932-B4A2071E799E}"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0483A9CA-BFA9-4482-8819-41A1DC458164}">
      <dgm:prSet/>
      <dgm:spPr/>
      <dgm:t>
        <a:bodyPr/>
        <a:lstStyle/>
        <a:p>
          <a:r>
            <a:rPr lang="en-IN"/>
            <a:t>Static Load Balancing Algorithms </a:t>
          </a:r>
          <a:endParaRPr lang="en-US"/>
        </a:p>
      </dgm:t>
    </dgm:pt>
    <dgm:pt modelId="{08D56CAC-76CF-47F7-8316-F568CBB7D8F9}" type="parTrans" cxnId="{6FEDF546-C2EC-4806-A273-CB7A4DE2A63B}">
      <dgm:prSet/>
      <dgm:spPr/>
      <dgm:t>
        <a:bodyPr/>
        <a:lstStyle/>
        <a:p>
          <a:endParaRPr lang="en-US"/>
        </a:p>
      </dgm:t>
    </dgm:pt>
    <dgm:pt modelId="{06F2DE3F-FA14-4359-8394-D865BBFF37C1}" type="sibTrans" cxnId="{6FEDF546-C2EC-4806-A273-CB7A4DE2A63B}">
      <dgm:prSet/>
      <dgm:spPr/>
      <dgm:t>
        <a:bodyPr/>
        <a:lstStyle/>
        <a:p>
          <a:endParaRPr lang="en-US"/>
        </a:p>
      </dgm:t>
    </dgm:pt>
    <dgm:pt modelId="{5CC0746D-FA42-4972-84F1-0961BFEA7C56}">
      <dgm:prSet/>
      <dgm:spPr/>
      <dgm:t>
        <a:bodyPr/>
        <a:lstStyle/>
        <a:p>
          <a:r>
            <a:rPr lang="en-IN"/>
            <a:t>Round Robin Load Balancing Algorithm</a:t>
          </a:r>
          <a:endParaRPr lang="en-US"/>
        </a:p>
      </dgm:t>
    </dgm:pt>
    <dgm:pt modelId="{B79F1C38-1259-4515-AE9C-8364DA01E60C}" type="parTrans" cxnId="{C5356D1A-F1E5-46F4-9063-9004D5CE15F2}">
      <dgm:prSet/>
      <dgm:spPr/>
      <dgm:t>
        <a:bodyPr/>
        <a:lstStyle/>
        <a:p>
          <a:endParaRPr lang="en-US"/>
        </a:p>
      </dgm:t>
    </dgm:pt>
    <dgm:pt modelId="{DC23B397-4334-4C21-BBD4-CCBBB8367E1B}" type="sibTrans" cxnId="{C5356D1A-F1E5-46F4-9063-9004D5CE15F2}">
      <dgm:prSet/>
      <dgm:spPr/>
      <dgm:t>
        <a:bodyPr/>
        <a:lstStyle/>
        <a:p>
          <a:endParaRPr lang="en-US"/>
        </a:p>
      </dgm:t>
    </dgm:pt>
    <dgm:pt modelId="{782DB4E4-F587-422F-8980-2299D1CEC695}">
      <dgm:prSet/>
      <dgm:spPr/>
      <dgm:t>
        <a:bodyPr/>
        <a:lstStyle/>
        <a:p>
          <a:r>
            <a:rPr lang="en-IN"/>
            <a:t>Weighted Round Robin Load Balancing Algorithm</a:t>
          </a:r>
          <a:endParaRPr lang="en-US"/>
        </a:p>
      </dgm:t>
    </dgm:pt>
    <dgm:pt modelId="{72B2411C-E639-4BBC-9340-7B1105FB6CAA}" type="parTrans" cxnId="{958DDDBB-7D24-42AD-A397-5D73A4E9D037}">
      <dgm:prSet/>
      <dgm:spPr/>
      <dgm:t>
        <a:bodyPr/>
        <a:lstStyle/>
        <a:p>
          <a:endParaRPr lang="en-US"/>
        </a:p>
      </dgm:t>
    </dgm:pt>
    <dgm:pt modelId="{1D0D292D-229C-46D4-94F2-08C18315E515}" type="sibTrans" cxnId="{958DDDBB-7D24-42AD-A397-5D73A4E9D037}">
      <dgm:prSet/>
      <dgm:spPr/>
      <dgm:t>
        <a:bodyPr/>
        <a:lstStyle/>
        <a:p>
          <a:endParaRPr lang="en-US"/>
        </a:p>
      </dgm:t>
    </dgm:pt>
    <dgm:pt modelId="{0D5A0947-8318-4DE9-B286-DD996CC83B33}">
      <dgm:prSet/>
      <dgm:spPr/>
      <dgm:t>
        <a:bodyPr/>
        <a:lstStyle/>
        <a:p>
          <a:r>
            <a:rPr lang="en-IN"/>
            <a:t>Source IP Hash Load Balancing Algorithm</a:t>
          </a:r>
          <a:endParaRPr lang="en-US"/>
        </a:p>
      </dgm:t>
    </dgm:pt>
    <dgm:pt modelId="{714D2529-6F97-43D1-BEBD-066D9E20BCDC}" type="parTrans" cxnId="{85327CA0-B0BE-4C20-8AA7-A162DDEFE5D4}">
      <dgm:prSet/>
      <dgm:spPr/>
      <dgm:t>
        <a:bodyPr/>
        <a:lstStyle/>
        <a:p>
          <a:endParaRPr lang="en-US"/>
        </a:p>
      </dgm:t>
    </dgm:pt>
    <dgm:pt modelId="{E3654827-B52A-4BD0-8F05-6D9C6BF98CAD}" type="sibTrans" cxnId="{85327CA0-B0BE-4C20-8AA7-A162DDEFE5D4}">
      <dgm:prSet/>
      <dgm:spPr/>
      <dgm:t>
        <a:bodyPr/>
        <a:lstStyle/>
        <a:p>
          <a:endParaRPr lang="en-US"/>
        </a:p>
      </dgm:t>
    </dgm:pt>
    <dgm:pt modelId="{384ED1A3-4E24-45EC-9BF7-A75CB65A8068}">
      <dgm:prSet/>
      <dgm:spPr/>
      <dgm:t>
        <a:bodyPr/>
        <a:lstStyle/>
        <a:p>
          <a:r>
            <a:rPr lang="en-IN"/>
            <a:t>Dynamic Load Balancing Algorithms</a:t>
          </a:r>
          <a:endParaRPr lang="en-US"/>
        </a:p>
      </dgm:t>
    </dgm:pt>
    <dgm:pt modelId="{236071BB-2545-4515-A6A8-D2F1AF4619BD}" type="parTrans" cxnId="{C7758F5A-6747-4667-B816-5BB240E7F8EA}">
      <dgm:prSet/>
      <dgm:spPr/>
      <dgm:t>
        <a:bodyPr/>
        <a:lstStyle/>
        <a:p>
          <a:endParaRPr lang="en-US"/>
        </a:p>
      </dgm:t>
    </dgm:pt>
    <dgm:pt modelId="{0F940E63-F342-4D78-B5F8-690E29FE260B}" type="sibTrans" cxnId="{C7758F5A-6747-4667-B816-5BB240E7F8EA}">
      <dgm:prSet/>
      <dgm:spPr/>
      <dgm:t>
        <a:bodyPr/>
        <a:lstStyle/>
        <a:p>
          <a:endParaRPr lang="en-US"/>
        </a:p>
      </dgm:t>
    </dgm:pt>
    <dgm:pt modelId="{277EE91C-5977-4352-9FD2-089A020FD2D3}">
      <dgm:prSet/>
      <dgm:spPr/>
      <dgm:t>
        <a:bodyPr/>
        <a:lstStyle/>
        <a:p>
          <a:r>
            <a:rPr lang="en-IN"/>
            <a:t>Least Connection Method Load Balancing Algorithm</a:t>
          </a:r>
          <a:endParaRPr lang="en-US"/>
        </a:p>
      </dgm:t>
    </dgm:pt>
    <dgm:pt modelId="{4FDE0ACB-B847-45F4-97D6-FCAEE64A2770}" type="parTrans" cxnId="{A0683B38-97B8-471B-9C40-00014228C05B}">
      <dgm:prSet/>
      <dgm:spPr/>
      <dgm:t>
        <a:bodyPr/>
        <a:lstStyle/>
        <a:p>
          <a:endParaRPr lang="en-US"/>
        </a:p>
      </dgm:t>
    </dgm:pt>
    <dgm:pt modelId="{E74ED043-B52A-42AE-897E-473D3290A266}" type="sibTrans" cxnId="{A0683B38-97B8-471B-9C40-00014228C05B}">
      <dgm:prSet/>
      <dgm:spPr/>
      <dgm:t>
        <a:bodyPr/>
        <a:lstStyle/>
        <a:p>
          <a:endParaRPr lang="en-US"/>
        </a:p>
      </dgm:t>
    </dgm:pt>
    <dgm:pt modelId="{877AE0C6-5298-458B-993D-21F46A3810F5}">
      <dgm:prSet/>
      <dgm:spPr/>
      <dgm:t>
        <a:bodyPr/>
        <a:lstStyle/>
        <a:p>
          <a:r>
            <a:rPr lang="en-IN"/>
            <a:t>Least Response Time Method Load Balancing Algorithm</a:t>
          </a:r>
          <a:endParaRPr lang="en-US"/>
        </a:p>
      </dgm:t>
    </dgm:pt>
    <dgm:pt modelId="{B5EF1EC1-4D24-423F-B5D6-8F7C8D244AE2}" type="parTrans" cxnId="{71BE7496-DAAF-4070-B39B-EB719F4E847A}">
      <dgm:prSet/>
      <dgm:spPr/>
      <dgm:t>
        <a:bodyPr/>
        <a:lstStyle/>
        <a:p>
          <a:endParaRPr lang="en-US"/>
        </a:p>
      </dgm:t>
    </dgm:pt>
    <dgm:pt modelId="{A8C5371B-1C12-4C46-B3F3-5981DBE048A9}" type="sibTrans" cxnId="{71BE7496-DAAF-4070-B39B-EB719F4E847A}">
      <dgm:prSet/>
      <dgm:spPr/>
      <dgm:t>
        <a:bodyPr/>
        <a:lstStyle/>
        <a:p>
          <a:endParaRPr lang="en-US"/>
        </a:p>
      </dgm:t>
    </dgm:pt>
    <dgm:pt modelId="{1467640D-96B0-4FA0-8719-6C78A22FD8C4}" type="pres">
      <dgm:prSet presAssocID="{FDB25071-7A53-44B7-A932-B4A2071E799E}" presName="linear" presStyleCnt="0">
        <dgm:presLayoutVars>
          <dgm:dir/>
          <dgm:animLvl val="lvl"/>
          <dgm:resizeHandles val="exact"/>
        </dgm:presLayoutVars>
      </dgm:prSet>
      <dgm:spPr/>
    </dgm:pt>
    <dgm:pt modelId="{79067FE4-C30D-458D-BD43-FC8AA11BA44D}" type="pres">
      <dgm:prSet presAssocID="{0483A9CA-BFA9-4482-8819-41A1DC458164}" presName="parentLin" presStyleCnt="0"/>
      <dgm:spPr/>
    </dgm:pt>
    <dgm:pt modelId="{7C9354E8-7ABB-445C-8784-9DE5F3A4710C}" type="pres">
      <dgm:prSet presAssocID="{0483A9CA-BFA9-4482-8819-41A1DC458164}" presName="parentLeftMargin" presStyleLbl="node1" presStyleIdx="0" presStyleCnt="2"/>
      <dgm:spPr/>
    </dgm:pt>
    <dgm:pt modelId="{097BBA7B-499E-4766-9D6B-8B4926CAAE74}" type="pres">
      <dgm:prSet presAssocID="{0483A9CA-BFA9-4482-8819-41A1DC458164}" presName="parentText" presStyleLbl="node1" presStyleIdx="0" presStyleCnt="2">
        <dgm:presLayoutVars>
          <dgm:chMax val="0"/>
          <dgm:bulletEnabled val="1"/>
        </dgm:presLayoutVars>
      </dgm:prSet>
      <dgm:spPr/>
    </dgm:pt>
    <dgm:pt modelId="{8C91CA6F-657E-4302-840D-79B1918F801F}" type="pres">
      <dgm:prSet presAssocID="{0483A9CA-BFA9-4482-8819-41A1DC458164}" presName="negativeSpace" presStyleCnt="0"/>
      <dgm:spPr/>
    </dgm:pt>
    <dgm:pt modelId="{D6585DD1-6832-40BC-BEF4-811576ACB701}" type="pres">
      <dgm:prSet presAssocID="{0483A9CA-BFA9-4482-8819-41A1DC458164}" presName="childText" presStyleLbl="conFgAcc1" presStyleIdx="0" presStyleCnt="2">
        <dgm:presLayoutVars>
          <dgm:bulletEnabled val="1"/>
        </dgm:presLayoutVars>
      </dgm:prSet>
      <dgm:spPr/>
    </dgm:pt>
    <dgm:pt modelId="{476C280F-B405-4233-A92D-5A2EFDF98290}" type="pres">
      <dgm:prSet presAssocID="{06F2DE3F-FA14-4359-8394-D865BBFF37C1}" presName="spaceBetweenRectangles" presStyleCnt="0"/>
      <dgm:spPr/>
    </dgm:pt>
    <dgm:pt modelId="{E67B10E5-C939-4EE0-9053-5320E54F0CBD}" type="pres">
      <dgm:prSet presAssocID="{384ED1A3-4E24-45EC-9BF7-A75CB65A8068}" presName="parentLin" presStyleCnt="0"/>
      <dgm:spPr/>
    </dgm:pt>
    <dgm:pt modelId="{709EDD89-4323-431F-B954-103A9D4475DE}" type="pres">
      <dgm:prSet presAssocID="{384ED1A3-4E24-45EC-9BF7-A75CB65A8068}" presName="parentLeftMargin" presStyleLbl="node1" presStyleIdx="0" presStyleCnt="2"/>
      <dgm:spPr/>
    </dgm:pt>
    <dgm:pt modelId="{4DB64A25-8514-4AE2-AC53-F5D075AD2CEE}" type="pres">
      <dgm:prSet presAssocID="{384ED1A3-4E24-45EC-9BF7-A75CB65A8068}" presName="parentText" presStyleLbl="node1" presStyleIdx="1" presStyleCnt="2">
        <dgm:presLayoutVars>
          <dgm:chMax val="0"/>
          <dgm:bulletEnabled val="1"/>
        </dgm:presLayoutVars>
      </dgm:prSet>
      <dgm:spPr/>
    </dgm:pt>
    <dgm:pt modelId="{24134D68-72C0-4BBB-9F35-A4182B9BB7B5}" type="pres">
      <dgm:prSet presAssocID="{384ED1A3-4E24-45EC-9BF7-A75CB65A8068}" presName="negativeSpace" presStyleCnt="0"/>
      <dgm:spPr/>
    </dgm:pt>
    <dgm:pt modelId="{5D77C97F-5635-4A6C-8F31-71AF97EB8FCF}" type="pres">
      <dgm:prSet presAssocID="{384ED1A3-4E24-45EC-9BF7-A75CB65A8068}" presName="childText" presStyleLbl="conFgAcc1" presStyleIdx="1" presStyleCnt="2">
        <dgm:presLayoutVars>
          <dgm:bulletEnabled val="1"/>
        </dgm:presLayoutVars>
      </dgm:prSet>
      <dgm:spPr/>
    </dgm:pt>
  </dgm:ptLst>
  <dgm:cxnLst>
    <dgm:cxn modelId="{C5356D1A-F1E5-46F4-9063-9004D5CE15F2}" srcId="{0483A9CA-BFA9-4482-8819-41A1DC458164}" destId="{5CC0746D-FA42-4972-84F1-0961BFEA7C56}" srcOrd="0" destOrd="0" parTransId="{B79F1C38-1259-4515-AE9C-8364DA01E60C}" sibTransId="{DC23B397-4334-4C21-BBD4-CCBBB8367E1B}"/>
    <dgm:cxn modelId="{AAB09D2E-62BA-4A5C-B8A8-455B4F804FA6}" type="presOf" srcId="{FDB25071-7A53-44B7-A932-B4A2071E799E}" destId="{1467640D-96B0-4FA0-8719-6C78A22FD8C4}" srcOrd="0" destOrd="0" presId="urn:microsoft.com/office/officeart/2005/8/layout/list1"/>
    <dgm:cxn modelId="{C8403B36-150B-4DBA-9383-B047CC90AB20}" type="presOf" srcId="{384ED1A3-4E24-45EC-9BF7-A75CB65A8068}" destId="{709EDD89-4323-431F-B954-103A9D4475DE}" srcOrd="0" destOrd="0" presId="urn:microsoft.com/office/officeart/2005/8/layout/list1"/>
    <dgm:cxn modelId="{A0683B38-97B8-471B-9C40-00014228C05B}" srcId="{384ED1A3-4E24-45EC-9BF7-A75CB65A8068}" destId="{277EE91C-5977-4352-9FD2-089A020FD2D3}" srcOrd="0" destOrd="0" parTransId="{4FDE0ACB-B847-45F4-97D6-FCAEE64A2770}" sibTransId="{E74ED043-B52A-42AE-897E-473D3290A266}"/>
    <dgm:cxn modelId="{6FEDF546-C2EC-4806-A273-CB7A4DE2A63B}" srcId="{FDB25071-7A53-44B7-A932-B4A2071E799E}" destId="{0483A9CA-BFA9-4482-8819-41A1DC458164}" srcOrd="0" destOrd="0" parTransId="{08D56CAC-76CF-47F7-8316-F568CBB7D8F9}" sibTransId="{06F2DE3F-FA14-4359-8394-D865BBFF37C1}"/>
    <dgm:cxn modelId="{758EB949-8226-4EFC-BFB0-FED4455DCFAB}" type="presOf" srcId="{877AE0C6-5298-458B-993D-21F46A3810F5}" destId="{5D77C97F-5635-4A6C-8F31-71AF97EB8FCF}" srcOrd="0" destOrd="1" presId="urn:microsoft.com/office/officeart/2005/8/layout/list1"/>
    <dgm:cxn modelId="{1C4F4C4B-2682-4E49-8545-EBE829287F1C}" type="presOf" srcId="{0483A9CA-BFA9-4482-8819-41A1DC458164}" destId="{097BBA7B-499E-4766-9D6B-8B4926CAAE74}" srcOrd="1" destOrd="0" presId="urn:microsoft.com/office/officeart/2005/8/layout/list1"/>
    <dgm:cxn modelId="{1C5F0A76-D74D-468F-B4ED-E14A778EE13B}" type="presOf" srcId="{277EE91C-5977-4352-9FD2-089A020FD2D3}" destId="{5D77C97F-5635-4A6C-8F31-71AF97EB8FCF}" srcOrd="0" destOrd="0" presId="urn:microsoft.com/office/officeart/2005/8/layout/list1"/>
    <dgm:cxn modelId="{C629405A-8A98-46C5-84CC-4027C73E935D}" type="presOf" srcId="{5CC0746D-FA42-4972-84F1-0961BFEA7C56}" destId="{D6585DD1-6832-40BC-BEF4-811576ACB701}" srcOrd="0" destOrd="0" presId="urn:microsoft.com/office/officeart/2005/8/layout/list1"/>
    <dgm:cxn modelId="{C7758F5A-6747-4667-B816-5BB240E7F8EA}" srcId="{FDB25071-7A53-44B7-A932-B4A2071E799E}" destId="{384ED1A3-4E24-45EC-9BF7-A75CB65A8068}" srcOrd="1" destOrd="0" parTransId="{236071BB-2545-4515-A6A8-D2F1AF4619BD}" sibTransId="{0F940E63-F342-4D78-B5F8-690E29FE260B}"/>
    <dgm:cxn modelId="{B8109485-A173-4584-94C6-B9AA48947A22}" type="presOf" srcId="{384ED1A3-4E24-45EC-9BF7-A75CB65A8068}" destId="{4DB64A25-8514-4AE2-AC53-F5D075AD2CEE}" srcOrd="1" destOrd="0" presId="urn:microsoft.com/office/officeart/2005/8/layout/list1"/>
    <dgm:cxn modelId="{71BE7496-DAAF-4070-B39B-EB719F4E847A}" srcId="{384ED1A3-4E24-45EC-9BF7-A75CB65A8068}" destId="{877AE0C6-5298-458B-993D-21F46A3810F5}" srcOrd="1" destOrd="0" parTransId="{B5EF1EC1-4D24-423F-B5D6-8F7C8D244AE2}" sibTransId="{A8C5371B-1C12-4C46-B3F3-5981DBE048A9}"/>
    <dgm:cxn modelId="{85327CA0-B0BE-4C20-8AA7-A162DDEFE5D4}" srcId="{0483A9CA-BFA9-4482-8819-41A1DC458164}" destId="{0D5A0947-8318-4DE9-B286-DD996CC83B33}" srcOrd="2" destOrd="0" parTransId="{714D2529-6F97-43D1-BEBD-066D9E20BCDC}" sibTransId="{E3654827-B52A-4BD0-8F05-6D9C6BF98CAD}"/>
    <dgm:cxn modelId="{7D2394AA-63C9-49FF-A20C-147BFD945362}" type="presOf" srcId="{0D5A0947-8318-4DE9-B286-DD996CC83B33}" destId="{D6585DD1-6832-40BC-BEF4-811576ACB701}" srcOrd="0" destOrd="2" presId="urn:microsoft.com/office/officeart/2005/8/layout/list1"/>
    <dgm:cxn modelId="{85E7CFB0-3536-48C0-A2C0-F1AE5E8F21BE}" type="presOf" srcId="{782DB4E4-F587-422F-8980-2299D1CEC695}" destId="{D6585DD1-6832-40BC-BEF4-811576ACB701}" srcOrd="0" destOrd="1" presId="urn:microsoft.com/office/officeart/2005/8/layout/list1"/>
    <dgm:cxn modelId="{958DDDBB-7D24-42AD-A397-5D73A4E9D037}" srcId="{0483A9CA-BFA9-4482-8819-41A1DC458164}" destId="{782DB4E4-F587-422F-8980-2299D1CEC695}" srcOrd="1" destOrd="0" parTransId="{72B2411C-E639-4BBC-9340-7B1105FB6CAA}" sibTransId="{1D0D292D-229C-46D4-94F2-08C18315E515}"/>
    <dgm:cxn modelId="{C4B5E8D0-B386-4C62-B9AD-BFB458D6B68F}" type="presOf" srcId="{0483A9CA-BFA9-4482-8819-41A1DC458164}" destId="{7C9354E8-7ABB-445C-8784-9DE5F3A4710C}" srcOrd="0" destOrd="0" presId="urn:microsoft.com/office/officeart/2005/8/layout/list1"/>
    <dgm:cxn modelId="{AFA6EEAB-A50C-4217-B34D-0176D195B9D4}" type="presParOf" srcId="{1467640D-96B0-4FA0-8719-6C78A22FD8C4}" destId="{79067FE4-C30D-458D-BD43-FC8AA11BA44D}" srcOrd="0" destOrd="0" presId="urn:microsoft.com/office/officeart/2005/8/layout/list1"/>
    <dgm:cxn modelId="{77166761-F228-4B4B-88DD-064160E4FD80}" type="presParOf" srcId="{79067FE4-C30D-458D-BD43-FC8AA11BA44D}" destId="{7C9354E8-7ABB-445C-8784-9DE5F3A4710C}" srcOrd="0" destOrd="0" presId="urn:microsoft.com/office/officeart/2005/8/layout/list1"/>
    <dgm:cxn modelId="{4BB8AB46-DAC6-4F42-8E5B-5A8600D8AB7C}" type="presParOf" srcId="{79067FE4-C30D-458D-BD43-FC8AA11BA44D}" destId="{097BBA7B-499E-4766-9D6B-8B4926CAAE74}" srcOrd="1" destOrd="0" presId="urn:microsoft.com/office/officeart/2005/8/layout/list1"/>
    <dgm:cxn modelId="{C4523EAC-D654-48A2-8BF9-573BA550F015}" type="presParOf" srcId="{1467640D-96B0-4FA0-8719-6C78A22FD8C4}" destId="{8C91CA6F-657E-4302-840D-79B1918F801F}" srcOrd="1" destOrd="0" presId="urn:microsoft.com/office/officeart/2005/8/layout/list1"/>
    <dgm:cxn modelId="{5487DC02-30D9-4244-83AA-1EF25C6D7CB2}" type="presParOf" srcId="{1467640D-96B0-4FA0-8719-6C78A22FD8C4}" destId="{D6585DD1-6832-40BC-BEF4-811576ACB701}" srcOrd="2" destOrd="0" presId="urn:microsoft.com/office/officeart/2005/8/layout/list1"/>
    <dgm:cxn modelId="{FC582592-0A41-4291-9E4F-3A9B28B268C2}" type="presParOf" srcId="{1467640D-96B0-4FA0-8719-6C78A22FD8C4}" destId="{476C280F-B405-4233-A92D-5A2EFDF98290}" srcOrd="3" destOrd="0" presId="urn:microsoft.com/office/officeart/2005/8/layout/list1"/>
    <dgm:cxn modelId="{EB0C48FE-875B-4967-AF78-3624291530D8}" type="presParOf" srcId="{1467640D-96B0-4FA0-8719-6C78A22FD8C4}" destId="{E67B10E5-C939-4EE0-9053-5320E54F0CBD}" srcOrd="4" destOrd="0" presId="urn:microsoft.com/office/officeart/2005/8/layout/list1"/>
    <dgm:cxn modelId="{DEE037CE-5882-4095-8082-4EF7561679A4}" type="presParOf" srcId="{E67B10E5-C939-4EE0-9053-5320E54F0CBD}" destId="{709EDD89-4323-431F-B954-103A9D4475DE}" srcOrd="0" destOrd="0" presId="urn:microsoft.com/office/officeart/2005/8/layout/list1"/>
    <dgm:cxn modelId="{AC3157A6-DBC8-4DEE-A1BF-9143EDCDC6BB}" type="presParOf" srcId="{E67B10E5-C939-4EE0-9053-5320E54F0CBD}" destId="{4DB64A25-8514-4AE2-AC53-F5D075AD2CEE}" srcOrd="1" destOrd="0" presId="urn:microsoft.com/office/officeart/2005/8/layout/list1"/>
    <dgm:cxn modelId="{0F24EEA6-808F-4AC8-81EB-C191B944CCAC}" type="presParOf" srcId="{1467640D-96B0-4FA0-8719-6C78A22FD8C4}" destId="{24134D68-72C0-4BBB-9F35-A4182B9BB7B5}" srcOrd="5" destOrd="0" presId="urn:microsoft.com/office/officeart/2005/8/layout/list1"/>
    <dgm:cxn modelId="{F9CDBF8D-E278-4978-9F4A-D6B92FF76A87}" type="presParOf" srcId="{1467640D-96B0-4FA0-8719-6C78A22FD8C4}" destId="{5D77C97F-5635-4A6C-8F31-71AF97EB8FCF}"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11CA4E-CC78-41EC-9A84-513287FF085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3D7793D-589B-4B6E-B6F8-50A570FF7D03}">
      <dgm:prSet/>
      <dgm:spPr/>
      <dgm:t>
        <a:bodyPr/>
        <a:lstStyle/>
        <a:p>
          <a:r>
            <a:rPr lang="en-US" b="1" i="0" baseline="0"/>
            <a:t>Portability:</a:t>
          </a:r>
          <a:r>
            <a:rPr lang="en-US" b="0" i="0" baseline="0"/>
            <a:t> Since containers encapsulate everything the application needs, they can run consistently across different platforms and environments (such as developer machines, testing servers, or cloud environments).</a:t>
          </a:r>
          <a:endParaRPr lang="en-US"/>
        </a:p>
      </dgm:t>
    </dgm:pt>
    <dgm:pt modelId="{A49CB1F5-59A4-480E-8555-BA9930A54F9C}" type="parTrans" cxnId="{EA5C79F9-AA8D-4E17-B501-D799FB9E52A5}">
      <dgm:prSet/>
      <dgm:spPr/>
      <dgm:t>
        <a:bodyPr/>
        <a:lstStyle/>
        <a:p>
          <a:endParaRPr lang="en-US"/>
        </a:p>
      </dgm:t>
    </dgm:pt>
    <dgm:pt modelId="{80BFB3AE-FD35-4D20-AE8F-B6353B3E97D5}" type="sibTrans" cxnId="{EA5C79F9-AA8D-4E17-B501-D799FB9E52A5}">
      <dgm:prSet/>
      <dgm:spPr/>
      <dgm:t>
        <a:bodyPr/>
        <a:lstStyle/>
        <a:p>
          <a:endParaRPr lang="en-US"/>
        </a:p>
      </dgm:t>
    </dgm:pt>
    <dgm:pt modelId="{087A5A87-D66E-4634-AA30-E525E68073FE}">
      <dgm:prSet/>
      <dgm:spPr/>
      <dgm:t>
        <a:bodyPr/>
        <a:lstStyle/>
        <a:p>
          <a:r>
            <a:rPr lang="en-US" b="1" i="0" baseline="0"/>
            <a:t>Isolation:</a:t>
          </a:r>
          <a:r>
            <a:rPr lang="en-US" b="0" i="0" baseline="0"/>
            <a:t> Containers run in isolated environments, meaning that the software inside a container won't interfere with other software running on the host system. This isolation also helps in managing dependencies more efficiently.</a:t>
          </a:r>
          <a:endParaRPr lang="en-US"/>
        </a:p>
      </dgm:t>
    </dgm:pt>
    <dgm:pt modelId="{41B613ED-0228-4D69-B87F-A930FCFEE609}" type="parTrans" cxnId="{442810BA-14A1-46B6-B5F9-974E68A41974}">
      <dgm:prSet/>
      <dgm:spPr/>
      <dgm:t>
        <a:bodyPr/>
        <a:lstStyle/>
        <a:p>
          <a:endParaRPr lang="en-US"/>
        </a:p>
      </dgm:t>
    </dgm:pt>
    <dgm:pt modelId="{F291B457-F1D7-4ABC-8B82-46ACDD7FA091}" type="sibTrans" cxnId="{442810BA-14A1-46B6-B5F9-974E68A41974}">
      <dgm:prSet/>
      <dgm:spPr/>
      <dgm:t>
        <a:bodyPr/>
        <a:lstStyle/>
        <a:p>
          <a:endParaRPr lang="en-US"/>
        </a:p>
      </dgm:t>
    </dgm:pt>
    <dgm:pt modelId="{E243798E-20CE-4DFE-94B1-5A558A6DCAA7}">
      <dgm:prSet/>
      <dgm:spPr/>
      <dgm:t>
        <a:bodyPr/>
        <a:lstStyle/>
        <a:p>
          <a:r>
            <a:rPr lang="en-US" b="1" i="0" baseline="0"/>
            <a:t>Efficiency:</a:t>
          </a:r>
          <a:r>
            <a:rPr lang="en-US" b="0" i="0" baseline="0"/>
            <a:t> Containers are much lighter compared to traditional virtual machines (VMs) because they share the host system's OS kernel instead of requiring a full OS for each application instance. This results in faster start-up times and lower resource consumption.</a:t>
          </a:r>
          <a:endParaRPr lang="en-US"/>
        </a:p>
      </dgm:t>
    </dgm:pt>
    <dgm:pt modelId="{E61EEECB-94D3-4A6F-8F76-8EC4649EFE00}" type="parTrans" cxnId="{E152FE8E-66A4-4B1A-ADB3-1362AFF14E73}">
      <dgm:prSet/>
      <dgm:spPr/>
      <dgm:t>
        <a:bodyPr/>
        <a:lstStyle/>
        <a:p>
          <a:endParaRPr lang="en-US"/>
        </a:p>
      </dgm:t>
    </dgm:pt>
    <dgm:pt modelId="{6CEC4D06-A9D2-4AF8-9E9E-6544D878CD38}" type="sibTrans" cxnId="{E152FE8E-66A4-4B1A-ADB3-1362AFF14E73}">
      <dgm:prSet/>
      <dgm:spPr/>
      <dgm:t>
        <a:bodyPr/>
        <a:lstStyle/>
        <a:p>
          <a:endParaRPr lang="en-US"/>
        </a:p>
      </dgm:t>
    </dgm:pt>
    <dgm:pt modelId="{7B5788F7-ED0F-4155-A417-1D6480461F22}" type="pres">
      <dgm:prSet presAssocID="{E211CA4E-CC78-41EC-9A84-513287FF0854}" presName="vert0" presStyleCnt="0">
        <dgm:presLayoutVars>
          <dgm:dir/>
          <dgm:animOne val="branch"/>
          <dgm:animLvl val="lvl"/>
        </dgm:presLayoutVars>
      </dgm:prSet>
      <dgm:spPr/>
    </dgm:pt>
    <dgm:pt modelId="{9A49338A-DFDC-4F9A-8CB9-41D7A023ACAA}" type="pres">
      <dgm:prSet presAssocID="{93D7793D-589B-4B6E-B6F8-50A570FF7D03}" presName="thickLine" presStyleLbl="alignNode1" presStyleIdx="0" presStyleCnt="3"/>
      <dgm:spPr/>
    </dgm:pt>
    <dgm:pt modelId="{F83E1DF1-D7E0-4805-BA9A-703595CAF000}" type="pres">
      <dgm:prSet presAssocID="{93D7793D-589B-4B6E-B6F8-50A570FF7D03}" presName="horz1" presStyleCnt="0"/>
      <dgm:spPr/>
    </dgm:pt>
    <dgm:pt modelId="{090ED52F-3897-4460-AB69-8FC33F196DE4}" type="pres">
      <dgm:prSet presAssocID="{93D7793D-589B-4B6E-B6F8-50A570FF7D03}" presName="tx1" presStyleLbl="revTx" presStyleIdx="0" presStyleCnt="3"/>
      <dgm:spPr/>
    </dgm:pt>
    <dgm:pt modelId="{F5604561-D570-4099-94C2-9FFCE81CCFA3}" type="pres">
      <dgm:prSet presAssocID="{93D7793D-589B-4B6E-B6F8-50A570FF7D03}" presName="vert1" presStyleCnt="0"/>
      <dgm:spPr/>
    </dgm:pt>
    <dgm:pt modelId="{1D51B54D-D6C8-4C71-A07C-87AFEBF0A457}" type="pres">
      <dgm:prSet presAssocID="{087A5A87-D66E-4634-AA30-E525E68073FE}" presName="thickLine" presStyleLbl="alignNode1" presStyleIdx="1" presStyleCnt="3"/>
      <dgm:spPr/>
    </dgm:pt>
    <dgm:pt modelId="{0990B230-BC63-4A53-94E3-A4F75B16570D}" type="pres">
      <dgm:prSet presAssocID="{087A5A87-D66E-4634-AA30-E525E68073FE}" presName="horz1" presStyleCnt="0"/>
      <dgm:spPr/>
    </dgm:pt>
    <dgm:pt modelId="{E977EAC6-F5C4-4E5D-BDB5-09F27058FDFE}" type="pres">
      <dgm:prSet presAssocID="{087A5A87-D66E-4634-AA30-E525E68073FE}" presName="tx1" presStyleLbl="revTx" presStyleIdx="1" presStyleCnt="3"/>
      <dgm:spPr/>
    </dgm:pt>
    <dgm:pt modelId="{E327D1D7-3974-4002-AA5A-0628344D00C0}" type="pres">
      <dgm:prSet presAssocID="{087A5A87-D66E-4634-AA30-E525E68073FE}" presName="vert1" presStyleCnt="0"/>
      <dgm:spPr/>
    </dgm:pt>
    <dgm:pt modelId="{7D2DCA92-A65D-4597-99B9-957F22B8B82E}" type="pres">
      <dgm:prSet presAssocID="{E243798E-20CE-4DFE-94B1-5A558A6DCAA7}" presName="thickLine" presStyleLbl="alignNode1" presStyleIdx="2" presStyleCnt="3"/>
      <dgm:spPr/>
    </dgm:pt>
    <dgm:pt modelId="{A033CBF4-2677-4187-89BC-52987D10602C}" type="pres">
      <dgm:prSet presAssocID="{E243798E-20CE-4DFE-94B1-5A558A6DCAA7}" presName="horz1" presStyleCnt="0"/>
      <dgm:spPr/>
    </dgm:pt>
    <dgm:pt modelId="{0170A53C-2A44-4866-9C29-8F36D1A5E70D}" type="pres">
      <dgm:prSet presAssocID="{E243798E-20CE-4DFE-94B1-5A558A6DCAA7}" presName="tx1" presStyleLbl="revTx" presStyleIdx="2" presStyleCnt="3"/>
      <dgm:spPr/>
    </dgm:pt>
    <dgm:pt modelId="{19BD81CF-2922-40A3-9A2A-0ADD451078A5}" type="pres">
      <dgm:prSet presAssocID="{E243798E-20CE-4DFE-94B1-5A558A6DCAA7}" presName="vert1" presStyleCnt="0"/>
      <dgm:spPr/>
    </dgm:pt>
  </dgm:ptLst>
  <dgm:cxnLst>
    <dgm:cxn modelId="{83607D17-A8A9-4218-85BE-DE69ACA87CAF}" type="presOf" srcId="{087A5A87-D66E-4634-AA30-E525E68073FE}" destId="{E977EAC6-F5C4-4E5D-BDB5-09F27058FDFE}" srcOrd="0" destOrd="0" presId="urn:microsoft.com/office/officeart/2008/layout/LinedList"/>
    <dgm:cxn modelId="{157EE82A-40D8-41C3-BE62-DB7255A8D7B7}" type="presOf" srcId="{E211CA4E-CC78-41EC-9A84-513287FF0854}" destId="{7B5788F7-ED0F-4155-A417-1D6480461F22}" srcOrd="0" destOrd="0" presId="urn:microsoft.com/office/officeart/2008/layout/LinedList"/>
    <dgm:cxn modelId="{E152FE8E-66A4-4B1A-ADB3-1362AFF14E73}" srcId="{E211CA4E-CC78-41EC-9A84-513287FF0854}" destId="{E243798E-20CE-4DFE-94B1-5A558A6DCAA7}" srcOrd="2" destOrd="0" parTransId="{E61EEECB-94D3-4A6F-8F76-8EC4649EFE00}" sibTransId="{6CEC4D06-A9D2-4AF8-9E9E-6544D878CD38}"/>
    <dgm:cxn modelId="{442810BA-14A1-46B6-B5F9-974E68A41974}" srcId="{E211CA4E-CC78-41EC-9A84-513287FF0854}" destId="{087A5A87-D66E-4634-AA30-E525E68073FE}" srcOrd="1" destOrd="0" parTransId="{41B613ED-0228-4D69-B87F-A930FCFEE609}" sibTransId="{F291B457-F1D7-4ABC-8B82-46ACDD7FA091}"/>
    <dgm:cxn modelId="{487954F4-B0C8-428F-9437-0DF17099734D}" type="presOf" srcId="{93D7793D-589B-4B6E-B6F8-50A570FF7D03}" destId="{090ED52F-3897-4460-AB69-8FC33F196DE4}" srcOrd="0" destOrd="0" presId="urn:microsoft.com/office/officeart/2008/layout/LinedList"/>
    <dgm:cxn modelId="{26D8E9F8-DBA3-434C-8D5E-1FE96A7117BD}" type="presOf" srcId="{E243798E-20CE-4DFE-94B1-5A558A6DCAA7}" destId="{0170A53C-2A44-4866-9C29-8F36D1A5E70D}" srcOrd="0" destOrd="0" presId="urn:microsoft.com/office/officeart/2008/layout/LinedList"/>
    <dgm:cxn modelId="{EA5C79F9-AA8D-4E17-B501-D799FB9E52A5}" srcId="{E211CA4E-CC78-41EC-9A84-513287FF0854}" destId="{93D7793D-589B-4B6E-B6F8-50A570FF7D03}" srcOrd="0" destOrd="0" parTransId="{A49CB1F5-59A4-480E-8555-BA9930A54F9C}" sibTransId="{80BFB3AE-FD35-4D20-AE8F-B6353B3E97D5}"/>
    <dgm:cxn modelId="{DB61C6D1-BF66-4FC7-9AB3-6B4517761FFC}" type="presParOf" srcId="{7B5788F7-ED0F-4155-A417-1D6480461F22}" destId="{9A49338A-DFDC-4F9A-8CB9-41D7A023ACAA}" srcOrd="0" destOrd="0" presId="urn:microsoft.com/office/officeart/2008/layout/LinedList"/>
    <dgm:cxn modelId="{31F81785-1A3B-4B9E-9863-D2E8F0A9F2C1}" type="presParOf" srcId="{7B5788F7-ED0F-4155-A417-1D6480461F22}" destId="{F83E1DF1-D7E0-4805-BA9A-703595CAF000}" srcOrd="1" destOrd="0" presId="urn:microsoft.com/office/officeart/2008/layout/LinedList"/>
    <dgm:cxn modelId="{802D538E-2215-4F87-8198-00374471E8E0}" type="presParOf" srcId="{F83E1DF1-D7E0-4805-BA9A-703595CAF000}" destId="{090ED52F-3897-4460-AB69-8FC33F196DE4}" srcOrd="0" destOrd="0" presId="urn:microsoft.com/office/officeart/2008/layout/LinedList"/>
    <dgm:cxn modelId="{F8149C01-9838-4577-911A-C40A149AAAC4}" type="presParOf" srcId="{F83E1DF1-D7E0-4805-BA9A-703595CAF000}" destId="{F5604561-D570-4099-94C2-9FFCE81CCFA3}" srcOrd="1" destOrd="0" presId="urn:microsoft.com/office/officeart/2008/layout/LinedList"/>
    <dgm:cxn modelId="{6BF63F9F-D682-4401-8930-78716F139228}" type="presParOf" srcId="{7B5788F7-ED0F-4155-A417-1D6480461F22}" destId="{1D51B54D-D6C8-4C71-A07C-87AFEBF0A457}" srcOrd="2" destOrd="0" presId="urn:microsoft.com/office/officeart/2008/layout/LinedList"/>
    <dgm:cxn modelId="{7C433EA7-73E3-4815-9CCD-E4BB0988B81F}" type="presParOf" srcId="{7B5788F7-ED0F-4155-A417-1D6480461F22}" destId="{0990B230-BC63-4A53-94E3-A4F75B16570D}" srcOrd="3" destOrd="0" presId="urn:microsoft.com/office/officeart/2008/layout/LinedList"/>
    <dgm:cxn modelId="{DC58C228-16A5-4C3A-8AAC-F3906744678D}" type="presParOf" srcId="{0990B230-BC63-4A53-94E3-A4F75B16570D}" destId="{E977EAC6-F5C4-4E5D-BDB5-09F27058FDFE}" srcOrd="0" destOrd="0" presId="urn:microsoft.com/office/officeart/2008/layout/LinedList"/>
    <dgm:cxn modelId="{79423DAA-C7CD-4500-9133-907E063DBE6E}" type="presParOf" srcId="{0990B230-BC63-4A53-94E3-A4F75B16570D}" destId="{E327D1D7-3974-4002-AA5A-0628344D00C0}" srcOrd="1" destOrd="0" presId="urn:microsoft.com/office/officeart/2008/layout/LinedList"/>
    <dgm:cxn modelId="{DF234B72-795B-4EF5-92E7-1CF43F4F1629}" type="presParOf" srcId="{7B5788F7-ED0F-4155-A417-1D6480461F22}" destId="{7D2DCA92-A65D-4597-99B9-957F22B8B82E}" srcOrd="4" destOrd="0" presId="urn:microsoft.com/office/officeart/2008/layout/LinedList"/>
    <dgm:cxn modelId="{342971AA-F624-4273-88B1-47B7F8360DE5}" type="presParOf" srcId="{7B5788F7-ED0F-4155-A417-1D6480461F22}" destId="{A033CBF4-2677-4187-89BC-52987D10602C}" srcOrd="5" destOrd="0" presId="urn:microsoft.com/office/officeart/2008/layout/LinedList"/>
    <dgm:cxn modelId="{06F293B3-0952-412A-9106-121E58FF859F}" type="presParOf" srcId="{A033CBF4-2677-4187-89BC-52987D10602C}" destId="{0170A53C-2A44-4866-9C29-8F36D1A5E70D}" srcOrd="0" destOrd="0" presId="urn:microsoft.com/office/officeart/2008/layout/LinedList"/>
    <dgm:cxn modelId="{6CC355ED-EDE2-41F1-A4BD-33ECF9063539}" type="presParOf" srcId="{A033CBF4-2677-4187-89BC-52987D10602C}" destId="{19BD81CF-2922-40A3-9A2A-0ADD451078A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BB56-07CB-4CB6-A50A-7A27419B610B}">
      <dsp:nvSpPr>
        <dsp:cNvPr id="0" name=""/>
        <dsp:cNvSpPr/>
      </dsp:nvSpPr>
      <dsp:spPr>
        <a:xfrm>
          <a:off x="0" y="3829"/>
          <a:ext cx="10938164" cy="8157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91F93C-6664-4050-BD4A-4CE27BCD7CD8}">
      <dsp:nvSpPr>
        <dsp:cNvPr id="0" name=""/>
        <dsp:cNvSpPr/>
      </dsp:nvSpPr>
      <dsp:spPr>
        <a:xfrm>
          <a:off x="246773" y="187380"/>
          <a:ext cx="448679" cy="4486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1B28E4-80FD-4E96-8E8F-DBE8BE3D6730}">
      <dsp:nvSpPr>
        <dsp:cNvPr id="0" name=""/>
        <dsp:cNvSpPr/>
      </dsp:nvSpPr>
      <dsp:spPr>
        <a:xfrm>
          <a:off x="942226" y="3829"/>
          <a:ext cx="9995937" cy="81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7" tIns="86337" rIns="86337" bIns="86337" numCol="1" spcCol="1270" anchor="ctr" anchorCtr="0">
          <a:noAutofit/>
        </a:bodyPr>
        <a:lstStyle/>
        <a:p>
          <a:pPr marL="0" lvl="0" indent="0" algn="l" defTabSz="844550">
            <a:lnSpc>
              <a:spcPct val="90000"/>
            </a:lnSpc>
            <a:spcBef>
              <a:spcPct val="0"/>
            </a:spcBef>
            <a:spcAft>
              <a:spcPct val="35000"/>
            </a:spcAft>
            <a:buNone/>
          </a:pPr>
          <a:r>
            <a:rPr lang="en-US" sz="1900" b="1" i="0" kern="1200" baseline="0"/>
            <a:t>Client Requests</a:t>
          </a:r>
          <a:r>
            <a:rPr lang="en-US" sz="1900" b="0" i="0" kern="1200" baseline="0"/>
            <a:t>: A client makes a request to access a service, typically through a URL or IP address.</a:t>
          </a:r>
          <a:endParaRPr lang="en-US" sz="1900" kern="1200"/>
        </a:p>
      </dsp:txBody>
      <dsp:txXfrm>
        <a:off x="942226" y="3829"/>
        <a:ext cx="9995937" cy="815780"/>
      </dsp:txXfrm>
    </dsp:sp>
    <dsp:sp modelId="{C1F27BB4-4028-4E60-A18F-82A76DA392C5}">
      <dsp:nvSpPr>
        <dsp:cNvPr id="0" name=""/>
        <dsp:cNvSpPr/>
      </dsp:nvSpPr>
      <dsp:spPr>
        <a:xfrm>
          <a:off x="0" y="1023556"/>
          <a:ext cx="10938164" cy="8157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886460-D174-4A0A-BF48-EF798260A813}">
      <dsp:nvSpPr>
        <dsp:cNvPr id="0" name=""/>
        <dsp:cNvSpPr/>
      </dsp:nvSpPr>
      <dsp:spPr>
        <a:xfrm>
          <a:off x="246773" y="1207106"/>
          <a:ext cx="448679" cy="4486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443E07-A963-47C4-81AB-3931CD7A5CAD}">
      <dsp:nvSpPr>
        <dsp:cNvPr id="0" name=""/>
        <dsp:cNvSpPr/>
      </dsp:nvSpPr>
      <dsp:spPr>
        <a:xfrm>
          <a:off x="942226" y="1023556"/>
          <a:ext cx="9995937" cy="81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7" tIns="86337" rIns="86337" bIns="86337" numCol="1" spcCol="1270" anchor="ctr" anchorCtr="0">
          <a:noAutofit/>
        </a:bodyPr>
        <a:lstStyle/>
        <a:p>
          <a:pPr marL="0" lvl="0" indent="0" algn="l" defTabSz="844550">
            <a:lnSpc>
              <a:spcPct val="90000"/>
            </a:lnSpc>
            <a:spcBef>
              <a:spcPct val="0"/>
            </a:spcBef>
            <a:spcAft>
              <a:spcPct val="35000"/>
            </a:spcAft>
            <a:buNone/>
          </a:pPr>
          <a:r>
            <a:rPr lang="en-US" sz="1900" b="1" i="0" kern="1200" baseline="0"/>
            <a:t>DNS or Direct Routing</a:t>
          </a:r>
          <a:r>
            <a:rPr lang="en-US" sz="1900" b="0" i="0" kern="1200" baseline="0"/>
            <a:t>: The client is routed to a load balancer, either via DNS resolution or directly to an IP address.</a:t>
          </a:r>
          <a:endParaRPr lang="en-US" sz="1900" kern="1200"/>
        </a:p>
      </dsp:txBody>
      <dsp:txXfrm>
        <a:off x="942226" y="1023556"/>
        <a:ext cx="9995937" cy="815780"/>
      </dsp:txXfrm>
    </dsp:sp>
    <dsp:sp modelId="{027C4389-7E97-4CB9-ACF0-644C98191C0F}">
      <dsp:nvSpPr>
        <dsp:cNvPr id="0" name=""/>
        <dsp:cNvSpPr/>
      </dsp:nvSpPr>
      <dsp:spPr>
        <a:xfrm>
          <a:off x="0" y="2043282"/>
          <a:ext cx="10938164" cy="8157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CEA8EC-7EDA-4806-A89A-244EBA9ACBD5}">
      <dsp:nvSpPr>
        <dsp:cNvPr id="0" name=""/>
        <dsp:cNvSpPr/>
      </dsp:nvSpPr>
      <dsp:spPr>
        <a:xfrm>
          <a:off x="246773" y="2226832"/>
          <a:ext cx="448679" cy="4486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6EB145-0CEA-4FED-95EF-7009941AFFFF}">
      <dsp:nvSpPr>
        <dsp:cNvPr id="0" name=""/>
        <dsp:cNvSpPr/>
      </dsp:nvSpPr>
      <dsp:spPr>
        <a:xfrm>
          <a:off x="942226" y="2043282"/>
          <a:ext cx="9995937" cy="81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7" tIns="86337" rIns="86337" bIns="86337" numCol="1" spcCol="1270" anchor="ctr" anchorCtr="0">
          <a:noAutofit/>
        </a:bodyPr>
        <a:lstStyle/>
        <a:p>
          <a:pPr marL="0" lvl="0" indent="0" algn="l" defTabSz="844550">
            <a:lnSpc>
              <a:spcPct val="90000"/>
            </a:lnSpc>
            <a:spcBef>
              <a:spcPct val="0"/>
            </a:spcBef>
            <a:spcAft>
              <a:spcPct val="35000"/>
            </a:spcAft>
            <a:buNone/>
          </a:pPr>
          <a:r>
            <a:rPr lang="en-US" sz="1900" b="1" i="0" kern="1200" baseline="0"/>
            <a:t>Load Balancer Decision</a:t>
          </a:r>
          <a:r>
            <a:rPr lang="en-US" sz="1900" b="0" i="0" kern="1200" baseline="0"/>
            <a:t>: The load balancer decides where to route the request based on the algorithm being used.</a:t>
          </a:r>
          <a:endParaRPr lang="en-US" sz="1900" kern="1200"/>
        </a:p>
      </dsp:txBody>
      <dsp:txXfrm>
        <a:off x="942226" y="2043282"/>
        <a:ext cx="9995937" cy="815780"/>
      </dsp:txXfrm>
    </dsp:sp>
    <dsp:sp modelId="{071C9026-3E77-4279-9766-862977B1E236}">
      <dsp:nvSpPr>
        <dsp:cNvPr id="0" name=""/>
        <dsp:cNvSpPr/>
      </dsp:nvSpPr>
      <dsp:spPr>
        <a:xfrm>
          <a:off x="0" y="3063008"/>
          <a:ext cx="10938164" cy="8157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3B0C6-6F2C-4842-8288-7A8AE49B487B}">
      <dsp:nvSpPr>
        <dsp:cNvPr id="0" name=""/>
        <dsp:cNvSpPr/>
      </dsp:nvSpPr>
      <dsp:spPr>
        <a:xfrm>
          <a:off x="246773" y="3246558"/>
          <a:ext cx="448679" cy="4486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4B6F57-B8DF-482F-9BAC-7FADD49E24CC}">
      <dsp:nvSpPr>
        <dsp:cNvPr id="0" name=""/>
        <dsp:cNvSpPr/>
      </dsp:nvSpPr>
      <dsp:spPr>
        <a:xfrm>
          <a:off x="942226" y="3063008"/>
          <a:ext cx="9995937" cy="81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7" tIns="86337" rIns="86337" bIns="86337" numCol="1" spcCol="1270" anchor="ctr" anchorCtr="0">
          <a:noAutofit/>
        </a:bodyPr>
        <a:lstStyle/>
        <a:p>
          <a:pPr marL="0" lvl="0" indent="0" algn="l" defTabSz="844550">
            <a:lnSpc>
              <a:spcPct val="90000"/>
            </a:lnSpc>
            <a:spcBef>
              <a:spcPct val="0"/>
            </a:spcBef>
            <a:spcAft>
              <a:spcPct val="35000"/>
            </a:spcAft>
            <a:buNone/>
          </a:pPr>
          <a:r>
            <a:rPr lang="en-US" sz="1900" b="1" i="0" kern="1200" baseline="0"/>
            <a:t>Routing</a:t>
          </a:r>
          <a:r>
            <a:rPr lang="en-US" sz="1900" b="0" i="0" kern="1200" baseline="0"/>
            <a:t>: The load balancer forwards the request to one of the backend servers or services.</a:t>
          </a:r>
          <a:endParaRPr lang="en-US" sz="1900" kern="1200"/>
        </a:p>
      </dsp:txBody>
      <dsp:txXfrm>
        <a:off x="942226" y="3063008"/>
        <a:ext cx="9995937" cy="815780"/>
      </dsp:txXfrm>
    </dsp:sp>
    <dsp:sp modelId="{26F310C6-2E49-4E69-89AC-4EC09E81E741}">
      <dsp:nvSpPr>
        <dsp:cNvPr id="0" name=""/>
        <dsp:cNvSpPr/>
      </dsp:nvSpPr>
      <dsp:spPr>
        <a:xfrm>
          <a:off x="0" y="4082734"/>
          <a:ext cx="10938164" cy="81578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0CD37-9217-4275-B4FD-439AD523B1CD}">
      <dsp:nvSpPr>
        <dsp:cNvPr id="0" name=""/>
        <dsp:cNvSpPr/>
      </dsp:nvSpPr>
      <dsp:spPr>
        <a:xfrm>
          <a:off x="246773" y="4266284"/>
          <a:ext cx="448679" cy="44867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5CC8C1-F085-4A0D-9910-A2A1769C0B48}">
      <dsp:nvSpPr>
        <dsp:cNvPr id="0" name=""/>
        <dsp:cNvSpPr/>
      </dsp:nvSpPr>
      <dsp:spPr>
        <a:xfrm>
          <a:off x="942226" y="4082734"/>
          <a:ext cx="9995937" cy="81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37" tIns="86337" rIns="86337" bIns="86337" numCol="1" spcCol="1270" anchor="ctr" anchorCtr="0">
          <a:noAutofit/>
        </a:bodyPr>
        <a:lstStyle/>
        <a:p>
          <a:pPr marL="0" lvl="0" indent="0" algn="l" defTabSz="844550">
            <a:lnSpc>
              <a:spcPct val="90000"/>
            </a:lnSpc>
            <a:spcBef>
              <a:spcPct val="0"/>
            </a:spcBef>
            <a:spcAft>
              <a:spcPct val="35000"/>
            </a:spcAft>
            <a:buNone/>
          </a:pPr>
          <a:r>
            <a:rPr lang="en-US" sz="1900" b="1" i="0" kern="1200" baseline="0"/>
            <a:t>Server Response</a:t>
          </a:r>
          <a:r>
            <a:rPr lang="en-US" sz="1900" b="0" i="0" kern="1200" baseline="0"/>
            <a:t>: The backend server processes the request and sends a response to the load balancer, which forwards it back to the client. </a:t>
          </a:r>
          <a:endParaRPr lang="en-US" sz="1900" kern="1200"/>
        </a:p>
      </dsp:txBody>
      <dsp:txXfrm>
        <a:off x="942226" y="4082734"/>
        <a:ext cx="9995937" cy="815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85DD1-6832-40BC-BEF4-811576ACB701}">
      <dsp:nvSpPr>
        <dsp:cNvPr id="0" name=""/>
        <dsp:cNvSpPr/>
      </dsp:nvSpPr>
      <dsp:spPr>
        <a:xfrm>
          <a:off x="0" y="431685"/>
          <a:ext cx="10938164" cy="219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8923" tIns="604012" rIns="848923" bIns="206248" numCol="1" spcCol="1270" anchor="t" anchorCtr="0">
          <a:noAutofit/>
        </a:bodyPr>
        <a:lstStyle/>
        <a:p>
          <a:pPr marL="285750" lvl="1" indent="-285750" algn="l" defTabSz="1289050">
            <a:lnSpc>
              <a:spcPct val="90000"/>
            </a:lnSpc>
            <a:spcBef>
              <a:spcPct val="0"/>
            </a:spcBef>
            <a:spcAft>
              <a:spcPct val="15000"/>
            </a:spcAft>
            <a:buChar char="•"/>
          </a:pPr>
          <a:r>
            <a:rPr lang="en-IN" sz="2900" kern="1200"/>
            <a:t>Round Robin Load Balancing Algorithm</a:t>
          </a:r>
          <a:endParaRPr lang="en-US" sz="2900" kern="1200"/>
        </a:p>
        <a:p>
          <a:pPr marL="285750" lvl="1" indent="-285750" algn="l" defTabSz="1289050">
            <a:lnSpc>
              <a:spcPct val="90000"/>
            </a:lnSpc>
            <a:spcBef>
              <a:spcPct val="0"/>
            </a:spcBef>
            <a:spcAft>
              <a:spcPct val="15000"/>
            </a:spcAft>
            <a:buChar char="•"/>
          </a:pPr>
          <a:r>
            <a:rPr lang="en-IN" sz="2900" kern="1200"/>
            <a:t>Weighted Round Robin Load Balancing Algorithm</a:t>
          </a:r>
          <a:endParaRPr lang="en-US" sz="2900" kern="1200"/>
        </a:p>
        <a:p>
          <a:pPr marL="285750" lvl="1" indent="-285750" algn="l" defTabSz="1289050">
            <a:lnSpc>
              <a:spcPct val="90000"/>
            </a:lnSpc>
            <a:spcBef>
              <a:spcPct val="0"/>
            </a:spcBef>
            <a:spcAft>
              <a:spcPct val="15000"/>
            </a:spcAft>
            <a:buChar char="•"/>
          </a:pPr>
          <a:r>
            <a:rPr lang="en-IN" sz="2900" kern="1200"/>
            <a:t>Source IP Hash Load Balancing Algorithm</a:t>
          </a:r>
          <a:endParaRPr lang="en-US" sz="2900" kern="1200"/>
        </a:p>
      </dsp:txBody>
      <dsp:txXfrm>
        <a:off x="0" y="431685"/>
        <a:ext cx="10938164" cy="2192400"/>
      </dsp:txXfrm>
    </dsp:sp>
    <dsp:sp modelId="{097BBA7B-499E-4766-9D6B-8B4926CAAE74}">
      <dsp:nvSpPr>
        <dsp:cNvPr id="0" name=""/>
        <dsp:cNvSpPr/>
      </dsp:nvSpPr>
      <dsp:spPr>
        <a:xfrm>
          <a:off x="546908" y="3645"/>
          <a:ext cx="7656714"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406" tIns="0" rIns="289406" bIns="0" numCol="1" spcCol="1270" anchor="ctr" anchorCtr="0">
          <a:noAutofit/>
        </a:bodyPr>
        <a:lstStyle/>
        <a:p>
          <a:pPr marL="0" lvl="0" indent="0" algn="l" defTabSz="1289050">
            <a:lnSpc>
              <a:spcPct val="90000"/>
            </a:lnSpc>
            <a:spcBef>
              <a:spcPct val="0"/>
            </a:spcBef>
            <a:spcAft>
              <a:spcPct val="35000"/>
            </a:spcAft>
            <a:buNone/>
          </a:pPr>
          <a:r>
            <a:rPr lang="en-IN" sz="2900" kern="1200"/>
            <a:t>Static Load Balancing Algorithms </a:t>
          </a:r>
          <a:endParaRPr lang="en-US" sz="2900" kern="1200"/>
        </a:p>
      </dsp:txBody>
      <dsp:txXfrm>
        <a:off x="588698" y="45435"/>
        <a:ext cx="7573134" cy="772500"/>
      </dsp:txXfrm>
    </dsp:sp>
    <dsp:sp modelId="{5D77C97F-5635-4A6C-8F31-71AF97EB8FCF}">
      <dsp:nvSpPr>
        <dsp:cNvPr id="0" name=""/>
        <dsp:cNvSpPr/>
      </dsp:nvSpPr>
      <dsp:spPr>
        <a:xfrm>
          <a:off x="0" y="3208725"/>
          <a:ext cx="10938164" cy="16899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48923" tIns="604012" rIns="848923" bIns="206248" numCol="1" spcCol="1270" anchor="t" anchorCtr="0">
          <a:noAutofit/>
        </a:bodyPr>
        <a:lstStyle/>
        <a:p>
          <a:pPr marL="285750" lvl="1" indent="-285750" algn="l" defTabSz="1289050">
            <a:lnSpc>
              <a:spcPct val="90000"/>
            </a:lnSpc>
            <a:spcBef>
              <a:spcPct val="0"/>
            </a:spcBef>
            <a:spcAft>
              <a:spcPct val="15000"/>
            </a:spcAft>
            <a:buChar char="•"/>
          </a:pPr>
          <a:r>
            <a:rPr lang="en-IN" sz="2900" kern="1200"/>
            <a:t>Least Connection Method Load Balancing Algorithm</a:t>
          </a:r>
          <a:endParaRPr lang="en-US" sz="2900" kern="1200"/>
        </a:p>
        <a:p>
          <a:pPr marL="285750" lvl="1" indent="-285750" algn="l" defTabSz="1289050">
            <a:lnSpc>
              <a:spcPct val="90000"/>
            </a:lnSpc>
            <a:spcBef>
              <a:spcPct val="0"/>
            </a:spcBef>
            <a:spcAft>
              <a:spcPct val="15000"/>
            </a:spcAft>
            <a:buChar char="•"/>
          </a:pPr>
          <a:r>
            <a:rPr lang="en-IN" sz="2900" kern="1200"/>
            <a:t>Least Response Time Method Load Balancing Algorithm</a:t>
          </a:r>
          <a:endParaRPr lang="en-US" sz="2900" kern="1200"/>
        </a:p>
      </dsp:txBody>
      <dsp:txXfrm>
        <a:off x="0" y="3208725"/>
        <a:ext cx="10938164" cy="1689975"/>
      </dsp:txXfrm>
    </dsp:sp>
    <dsp:sp modelId="{4DB64A25-8514-4AE2-AC53-F5D075AD2CEE}">
      <dsp:nvSpPr>
        <dsp:cNvPr id="0" name=""/>
        <dsp:cNvSpPr/>
      </dsp:nvSpPr>
      <dsp:spPr>
        <a:xfrm>
          <a:off x="546908" y="2780685"/>
          <a:ext cx="7656714" cy="8560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89406" tIns="0" rIns="289406" bIns="0" numCol="1" spcCol="1270" anchor="ctr" anchorCtr="0">
          <a:noAutofit/>
        </a:bodyPr>
        <a:lstStyle/>
        <a:p>
          <a:pPr marL="0" lvl="0" indent="0" algn="l" defTabSz="1289050">
            <a:lnSpc>
              <a:spcPct val="90000"/>
            </a:lnSpc>
            <a:spcBef>
              <a:spcPct val="0"/>
            </a:spcBef>
            <a:spcAft>
              <a:spcPct val="35000"/>
            </a:spcAft>
            <a:buNone/>
          </a:pPr>
          <a:r>
            <a:rPr lang="en-IN" sz="2900" kern="1200"/>
            <a:t>Dynamic Load Balancing Algorithms</a:t>
          </a:r>
          <a:endParaRPr lang="en-US" sz="2900" kern="1200"/>
        </a:p>
      </dsp:txBody>
      <dsp:txXfrm>
        <a:off x="588698" y="2822475"/>
        <a:ext cx="7573134"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9338A-DFDC-4F9A-8CB9-41D7A023ACAA}">
      <dsp:nvSpPr>
        <dsp:cNvPr id="0" name=""/>
        <dsp:cNvSpPr/>
      </dsp:nvSpPr>
      <dsp:spPr>
        <a:xfrm>
          <a:off x="0" y="2393"/>
          <a:ext cx="1093816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ED52F-3897-4460-AB69-8FC33F196DE4}">
      <dsp:nvSpPr>
        <dsp:cNvPr id="0" name=""/>
        <dsp:cNvSpPr/>
      </dsp:nvSpPr>
      <dsp:spPr>
        <a:xfrm>
          <a:off x="0" y="2393"/>
          <a:ext cx="10938164" cy="163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Portability:</a:t>
          </a:r>
          <a:r>
            <a:rPr lang="en-US" sz="2500" b="0" i="0" kern="1200" baseline="0"/>
            <a:t> Since containers encapsulate everything the application needs, they can run consistently across different platforms and environments (such as developer machines, testing servers, or cloud environments).</a:t>
          </a:r>
          <a:endParaRPr lang="en-US" sz="2500" kern="1200"/>
        </a:p>
      </dsp:txBody>
      <dsp:txXfrm>
        <a:off x="0" y="2393"/>
        <a:ext cx="10938164" cy="1632519"/>
      </dsp:txXfrm>
    </dsp:sp>
    <dsp:sp modelId="{1D51B54D-D6C8-4C71-A07C-87AFEBF0A457}">
      <dsp:nvSpPr>
        <dsp:cNvPr id="0" name=""/>
        <dsp:cNvSpPr/>
      </dsp:nvSpPr>
      <dsp:spPr>
        <a:xfrm>
          <a:off x="0" y="1634912"/>
          <a:ext cx="1093816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77EAC6-F5C4-4E5D-BDB5-09F27058FDFE}">
      <dsp:nvSpPr>
        <dsp:cNvPr id="0" name=""/>
        <dsp:cNvSpPr/>
      </dsp:nvSpPr>
      <dsp:spPr>
        <a:xfrm>
          <a:off x="0" y="1634912"/>
          <a:ext cx="10938164" cy="163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Isolation:</a:t>
          </a:r>
          <a:r>
            <a:rPr lang="en-US" sz="2500" b="0" i="0" kern="1200" baseline="0"/>
            <a:t> Containers run in isolated environments, meaning that the software inside a container won't interfere with other software running on the host system. This isolation also helps in managing dependencies more efficiently.</a:t>
          </a:r>
          <a:endParaRPr lang="en-US" sz="2500" kern="1200"/>
        </a:p>
      </dsp:txBody>
      <dsp:txXfrm>
        <a:off x="0" y="1634912"/>
        <a:ext cx="10938164" cy="1632519"/>
      </dsp:txXfrm>
    </dsp:sp>
    <dsp:sp modelId="{7D2DCA92-A65D-4597-99B9-957F22B8B82E}">
      <dsp:nvSpPr>
        <dsp:cNvPr id="0" name=""/>
        <dsp:cNvSpPr/>
      </dsp:nvSpPr>
      <dsp:spPr>
        <a:xfrm>
          <a:off x="0" y="3267432"/>
          <a:ext cx="1093816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0A53C-2A44-4866-9C29-8F36D1A5E70D}">
      <dsp:nvSpPr>
        <dsp:cNvPr id="0" name=""/>
        <dsp:cNvSpPr/>
      </dsp:nvSpPr>
      <dsp:spPr>
        <a:xfrm>
          <a:off x="0" y="3267432"/>
          <a:ext cx="10938164" cy="1632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i="0" kern="1200" baseline="0"/>
            <a:t>Efficiency:</a:t>
          </a:r>
          <a:r>
            <a:rPr lang="en-US" sz="2500" b="0" i="0" kern="1200" baseline="0"/>
            <a:t> Containers are much lighter compared to traditional virtual machines (VMs) because they share the host system's OS kernel instead of requiring a full OS for each application instance. This results in faster start-up times and lower resource consumption.</a:t>
          </a:r>
          <a:endParaRPr lang="en-US" sz="2500" kern="1200"/>
        </a:p>
      </dsp:txBody>
      <dsp:txXfrm>
        <a:off x="0" y="3267432"/>
        <a:ext cx="10938164" cy="163251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8B0B37-11AF-479E-B281-585CBCAC78BC}"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2645D-FF77-46FB-8447-82B15FA4DFEF}" type="slidenum">
              <a:rPr lang="en-IN" smtClean="0"/>
              <a:t>‹#›</a:t>
            </a:fld>
            <a:endParaRPr lang="en-IN"/>
          </a:p>
        </p:txBody>
      </p:sp>
    </p:spTree>
    <p:extLst>
      <p:ext uri="{BB962C8B-B14F-4D97-AF65-F5344CB8AC3E}">
        <p14:creationId xmlns:p14="http://schemas.microsoft.com/office/powerpoint/2010/main" val="272784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A2645D-FF77-46FB-8447-82B15FA4DFEF}" type="slidenum">
              <a:rPr lang="en-IN" smtClean="0"/>
              <a:t>12</a:t>
            </a:fld>
            <a:endParaRPr lang="en-IN"/>
          </a:p>
        </p:txBody>
      </p:sp>
    </p:spTree>
    <p:extLst>
      <p:ext uri="{BB962C8B-B14F-4D97-AF65-F5344CB8AC3E}">
        <p14:creationId xmlns:p14="http://schemas.microsoft.com/office/powerpoint/2010/main" val="93974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AB5EB-C2F1-21D6-70FE-D3CE09FBC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BBFB241-F975-3F8C-C3D7-F4D4A96F59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415FCF-7CE3-5540-312A-43C10E8A6B31}"/>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8722E3BE-538E-99DE-9D50-42CBCBD68A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9BE7C-E40A-B085-23BF-F9BD0E550307}"/>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42304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5064A-9959-1A6D-56FD-A25EAB758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BEA4A4-2C7B-DBB7-880D-3A1879FD1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8AA45C-7B8E-0329-3ADE-8596B4431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317598-E81A-FD3C-D35F-98FBFE23FF13}"/>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6" name="Footer Placeholder 5">
            <a:extLst>
              <a:ext uri="{FF2B5EF4-FFF2-40B4-BE49-F238E27FC236}">
                <a16:creationId xmlns:a16="http://schemas.microsoft.com/office/drawing/2014/main" id="{F49371BC-77A9-1989-23A9-3E6B349EC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929E41-9ABA-32A9-F66A-C30C63CA8382}"/>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928404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29059-0C1B-D4A0-B6A2-36EF642BA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DDC7DD-D7A1-EEF7-141A-3A455AA082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613BB9-A092-7E76-3799-C9259941D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6359C-BFFB-4A23-B60D-E5978DE96C87}"/>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6" name="Footer Placeholder 5">
            <a:extLst>
              <a:ext uri="{FF2B5EF4-FFF2-40B4-BE49-F238E27FC236}">
                <a16:creationId xmlns:a16="http://schemas.microsoft.com/office/drawing/2014/main" id="{D0B063BE-99B1-FB68-D388-44A292101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0B550-33AD-4C92-0041-EBE7FDF87AD0}"/>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87530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FD15-5EE8-EB68-8961-2A082871E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8C6EC8-7DAC-4FF9-9D04-8F3580B36C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16DB9E-47FA-D6AC-8229-C08403823E93}"/>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8005DFEB-93BD-6AA3-5B61-1FEA38021F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AFB15-C2C4-7909-A457-B4448858B0FF}"/>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896626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1C47BC-7607-4A19-FB96-CAAF986F3C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F5D75B-461D-A3FD-F3C4-57EE14F92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C7171-70CA-BA61-0B43-C22477251F60}"/>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FC8F9C23-E616-9DB2-2C94-56A110EE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09871-2E34-A7D7-23DB-1BE445CFED34}"/>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377300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2B11-4A96-A5BC-0BF0-4036C3BF28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A21B85-CA35-28EE-6859-73D8BD4F5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347D3B-3E48-4586-A5BF-99F33175538D}"/>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89DD0A0F-8B05-94D8-3633-B0E55855CF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15E1D8-0A7C-2C03-CF31-D2B121160BBD}"/>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360059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Mai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b="1">
                <a:latin typeface="Bookman Old Style" panose="02050604050505020204" pitchFamily="18" charset="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CA0E5-86BB-4CC9-946C-F9FBD17970F5}" type="datetime1">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3136-D8D1-43BC-89B5-7AE66333CEA8}" type="slidenum">
              <a:rPr lang="en-US" smtClean="0"/>
              <a:t>‹#›</a:t>
            </a:fld>
            <a:endParaRPr lang="en-US"/>
          </a:p>
        </p:txBody>
      </p:sp>
      <p:cxnSp>
        <p:nvCxnSpPr>
          <p:cNvPr id="9" name="直線コネクタ 2"/>
          <p:cNvCxnSpPr/>
          <p:nvPr userDrawn="1"/>
        </p:nvCxnSpPr>
        <p:spPr>
          <a:xfrm>
            <a:off x="838200" y="1249493"/>
            <a:ext cx="91440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310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malltitle_content">
    <p:spTree>
      <p:nvGrpSpPr>
        <p:cNvPr id="1" name=""/>
        <p:cNvGrpSpPr/>
        <p:nvPr/>
      </p:nvGrpSpPr>
      <p:grpSpPr>
        <a:xfrm>
          <a:off x="0" y="0"/>
          <a:ext cx="0" cy="0"/>
          <a:chOff x="0" y="0"/>
          <a:chExt cx="0" cy="0"/>
        </a:xfrm>
      </p:grpSpPr>
      <p:sp>
        <p:nvSpPr>
          <p:cNvPr id="2" name="Title 1"/>
          <p:cNvSpPr>
            <a:spLocks noGrp="1"/>
          </p:cNvSpPr>
          <p:nvPr>
            <p:ph type="title"/>
          </p:nvPr>
        </p:nvSpPr>
        <p:spPr>
          <a:xfrm>
            <a:off x="261730" y="-252413"/>
            <a:ext cx="10515600" cy="1325563"/>
          </a:xfrm>
        </p:spPr>
        <p:txBody>
          <a:bodyPr>
            <a:normAutofit/>
          </a:bodyPr>
          <a:lstStyle>
            <a:lvl1pPr>
              <a:defRPr sz="2700" b="1">
                <a:latin typeface="Bookman Old Style" panose="02050604050505020204" pitchFamily="18" charset="0"/>
              </a:defRPr>
            </a:lvl1pPr>
          </a:lstStyle>
          <a:p>
            <a:r>
              <a:rPr lang="en-US"/>
              <a:t>Click to edit Master title style</a:t>
            </a:r>
          </a:p>
        </p:txBody>
      </p:sp>
      <p:sp>
        <p:nvSpPr>
          <p:cNvPr id="3" name="Content Placeholder 2"/>
          <p:cNvSpPr>
            <a:spLocks noGrp="1"/>
          </p:cNvSpPr>
          <p:nvPr>
            <p:ph idx="1"/>
          </p:nvPr>
        </p:nvSpPr>
        <p:spPr>
          <a:xfrm>
            <a:off x="415636" y="1274618"/>
            <a:ext cx="10938164" cy="4902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CA0E5-86BB-4CC9-946C-F9FBD17970F5}" type="datetime1">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A3136-D8D1-43BC-89B5-7AE66333CEA8}" type="slidenum">
              <a:rPr lang="en-US" smtClean="0"/>
              <a:t>‹#›</a:t>
            </a:fld>
            <a:endParaRPr lang="en-US"/>
          </a:p>
        </p:txBody>
      </p:sp>
      <p:cxnSp>
        <p:nvCxnSpPr>
          <p:cNvPr id="9" name="直線コネクタ 2"/>
          <p:cNvCxnSpPr/>
          <p:nvPr userDrawn="1"/>
        </p:nvCxnSpPr>
        <p:spPr>
          <a:xfrm>
            <a:off x="543339" y="681036"/>
            <a:ext cx="9144000" cy="0"/>
          </a:xfrm>
          <a:prstGeom prst="line">
            <a:avLst/>
          </a:prstGeom>
          <a:ln w="28575">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69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686A-4A26-3DE5-0EA5-CC294BD4B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4E54BF-5AB8-3249-C31D-6516D2FF79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44A53-30FE-B5B7-A284-85CDF12F4A62}"/>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D35C2D12-0ED5-981D-BCEA-B09B77217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253D99-2056-9E85-51F2-AA9574740DB3}"/>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360829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5D51-B5ED-70A1-879E-07C934D7F0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6F9F43-671D-D25A-587B-6DC7BDF6AA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1973B7-91AF-3122-2433-8ABD3200EA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1F7865-F734-C9C3-0DEB-86F7A08DAFB1}"/>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6" name="Footer Placeholder 5">
            <a:extLst>
              <a:ext uri="{FF2B5EF4-FFF2-40B4-BE49-F238E27FC236}">
                <a16:creationId xmlns:a16="http://schemas.microsoft.com/office/drawing/2014/main" id="{65B32C54-89B9-B9CA-582C-9C3C40A2B7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2C64FE-B168-3EFE-864A-7BEBDA719355}"/>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561637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7EAE-A009-A629-AB59-74931C6E25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3BB437-B0EE-D442-F473-62AFFB302D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C4B120-EE6B-273C-869B-FFD3EBD4B7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DDF2BA-34D1-B726-6B95-3CF513783F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506598-1E35-AB1B-98DB-5B8971F94A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B86AE5-5571-F479-984C-DD299A057055}"/>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8" name="Footer Placeholder 7">
            <a:extLst>
              <a:ext uri="{FF2B5EF4-FFF2-40B4-BE49-F238E27FC236}">
                <a16:creationId xmlns:a16="http://schemas.microsoft.com/office/drawing/2014/main" id="{E00D0337-6460-E410-335F-50AD4A522F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B0BB1B-265F-484C-ECB5-3BE80CAC2297}"/>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75160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9B627-DD3B-7BD8-E923-FD6854FF6FE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1B47FB-36DF-E9ED-1CA2-9C733B00904B}"/>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4" name="Footer Placeholder 3">
            <a:extLst>
              <a:ext uri="{FF2B5EF4-FFF2-40B4-BE49-F238E27FC236}">
                <a16:creationId xmlns:a16="http://schemas.microsoft.com/office/drawing/2014/main" id="{60A6DE06-9E27-6C81-AEEB-51CCBA9B3F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CC2D74-E738-9A84-971B-C6C0CD9E9FA8}"/>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101046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E5C88D-20AB-ECE6-1E1E-4FCA66C97070}"/>
              </a:ext>
            </a:extLst>
          </p:cNvPr>
          <p:cNvSpPr>
            <a:spLocks noGrp="1"/>
          </p:cNvSpPr>
          <p:nvPr>
            <p:ph type="dt" sz="half" idx="10"/>
          </p:nvPr>
        </p:nvSpPr>
        <p:spPr/>
        <p:txBody>
          <a:bodyPr/>
          <a:lstStyle/>
          <a:p>
            <a:fld id="{8548BE5A-8C7C-4496-859D-6DE56B140482}" type="datetimeFigureOut">
              <a:rPr lang="en-IN" smtClean="0"/>
              <a:t>28-03-2025</a:t>
            </a:fld>
            <a:endParaRPr lang="en-IN"/>
          </a:p>
        </p:txBody>
      </p:sp>
      <p:sp>
        <p:nvSpPr>
          <p:cNvPr id="3" name="Footer Placeholder 2">
            <a:extLst>
              <a:ext uri="{FF2B5EF4-FFF2-40B4-BE49-F238E27FC236}">
                <a16:creationId xmlns:a16="http://schemas.microsoft.com/office/drawing/2014/main" id="{E2DB8688-C8EC-2262-8930-24A9D81BC6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2F5E41-7C9B-5040-3421-79040BF7C0E3}"/>
              </a:ext>
            </a:extLst>
          </p:cNvPr>
          <p:cNvSpPr>
            <a:spLocks noGrp="1"/>
          </p:cNvSpPr>
          <p:nvPr>
            <p:ph type="sldNum" sz="quarter" idx="12"/>
          </p:nvPr>
        </p:nvSpPr>
        <p:spPr/>
        <p:txBody>
          <a:bodyPr/>
          <a:lstStyle/>
          <a:p>
            <a:fld id="{08DCBA6A-473C-4293-AFAE-C6C0A1331E9C}" type="slidenum">
              <a:rPr lang="en-IN" smtClean="0"/>
              <a:t>‹#›</a:t>
            </a:fld>
            <a:endParaRPr lang="en-IN"/>
          </a:p>
        </p:txBody>
      </p:sp>
    </p:spTree>
    <p:extLst>
      <p:ext uri="{BB962C8B-B14F-4D97-AF65-F5344CB8AC3E}">
        <p14:creationId xmlns:p14="http://schemas.microsoft.com/office/powerpoint/2010/main" val="214826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7416E0-0593-A106-E452-DA9B199E02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907190-CDE2-8EE1-1EBE-2616F3A5F3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301B9-89A2-4D3B-3563-C8B007EB83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48BE5A-8C7C-4496-859D-6DE56B140482}" type="datetimeFigureOut">
              <a:rPr lang="en-IN" smtClean="0"/>
              <a:t>28-03-2025</a:t>
            </a:fld>
            <a:endParaRPr lang="en-IN"/>
          </a:p>
        </p:txBody>
      </p:sp>
      <p:sp>
        <p:nvSpPr>
          <p:cNvPr id="5" name="Footer Placeholder 4">
            <a:extLst>
              <a:ext uri="{FF2B5EF4-FFF2-40B4-BE49-F238E27FC236}">
                <a16:creationId xmlns:a16="http://schemas.microsoft.com/office/drawing/2014/main" id="{A095BD8C-2381-FD70-687A-069308DC2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3B0CEE0-794B-2179-79B5-7F0CDF41F1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DCBA6A-473C-4293-AFAE-C6C0A1331E9C}" type="slidenum">
              <a:rPr lang="en-IN" smtClean="0"/>
              <a:t>‹#›</a:t>
            </a:fld>
            <a:endParaRPr lang="en-IN"/>
          </a:p>
        </p:txBody>
      </p:sp>
      <p:pic>
        <p:nvPicPr>
          <p:cNvPr id="7" name="Picture 2">
            <a:extLst>
              <a:ext uri="{FF2B5EF4-FFF2-40B4-BE49-F238E27FC236}">
                <a16:creationId xmlns:a16="http://schemas.microsoft.com/office/drawing/2014/main" id="{7A3C407E-0F41-6289-DB8C-1352E4FF359D}"/>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055389" y="30506"/>
            <a:ext cx="2136611" cy="115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590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5C7E9F-8B74-D59F-4027-E7CF20AC4C26}"/>
              </a:ext>
            </a:extLst>
          </p:cNvPr>
          <p:cNvSpPr>
            <a:spLocks noGrp="1"/>
          </p:cNvSpPr>
          <p:nvPr>
            <p:ph type="ctrTitle"/>
          </p:nvPr>
        </p:nvSpPr>
        <p:spPr/>
        <p:txBody>
          <a:bodyPr/>
          <a:lstStyle/>
          <a:p>
            <a:r>
              <a:rPr lang="en-US" dirty="0"/>
              <a:t>Virtualization</a:t>
            </a:r>
            <a:br>
              <a:rPr lang="en-US" dirty="0"/>
            </a:br>
            <a:r>
              <a:rPr lang="en-US" dirty="0"/>
              <a:t>Unit-III </a:t>
            </a:r>
            <a:endParaRPr lang="en-IN" dirty="0"/>
          </a:p>
        </p:txBody>
      </p:sp>
      <p:sp>
        <p:nvSpPr>
          <p:cNvPr id="5" name="Subtitle 4">
            <a:extLst>
              <a:ext uri="{FF2B5EF4-FFF2-40B4-BE49-F238E27FC236}">
                <a16:creationId xmlns:a16="http://schemas.microsoft.com/office/drawing/2014/main" id="{777AA69C-7561-DB51-E7E9-8678BE5B5A0B}"/>
              </a:ext>
            </a:extLst>
          </p:cNvPr>
          <p:cNvSpPr>
            <a:spLocks noGrp="1"/>
          </p:cNvSpPr>
          <p:nvPr>
            <p:ph type="subTitle" idx="1"/>
          </p:nvPr>
        </p:nvSpPr>
        <p:spPr/>
        <p:txBody>
          <a:bodyPr/>
          <a:lstStyle/>
          <a:p>
            <a:r>
              <a:rPr lang="en-US" dirty="0"/>
              <a:t>Prof. Vaishali Thakur</a:t>
            </a:r>
            <a:endParaRPr lang="en-IN" dirty="0"/>
          </a:p>
        </p:txBody>
      </p:sp>
    </p:spTree>
    <p:extLst>
      <p:ext uri="{BB962C8B-B14F-4D97-AF65-F5344CB8AC3E}">
        <p14:creationId xmlns:p14="http://schemas.microsoft.com/office/powerpoint/2010/main" val="326762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9E99179-C13D-D9E4-A035-D762E5634B3C}"/>
              </a:ext>
            </a:extLst>
          </p:cNvPr>
          <p:cNvSpPr>
            <a:spLocks noGrp="1"/>
          </p:cNvSpPr>
          <p:nvPr>
            <p:ph idx="4294967295"/>
          </p:nvPr>
        </p:nvSpPr>
        <p:spPr>
          <a:xfrm>
            <a:off x="979714" y="804863"/>
            <a:ext cx="9535886" cy="5372100"/>
          </a:xfrm>
        </p:spPr>
        <p:txBody>
          <a:bodyPr/>
          <a:lstStyle/>
          <a:p>
            <a:pPr marL="0" indent="0">
              <a:buNone/>
            </a:pPr>
            <a:r>
              <a:rPr lang="en-US" b="1" dirty="0"/>
              <a:t>Least Connections</a:t>
            </a:r>
            <a:r>
              <a:rPr lang="en-US" dirty="0"/>
              <a:t>:</a:t>
            </a:r>
          </a:p>
          <a:p>
            <a:pPr>
              <a:buFont typeface="Arial" panose="020B0604020202020204" pitchFamily="34" charset="0"/>
              <a:buChar char="•"/>
            </a:pPr>
            <a:r>
              <a:rPr lang="en-US" dirty="0"/>
              <a:t>The load balancer directs traffic to the server with the fewest active connections.</a:t>
            </a:r>
          </a:p>
          <a:p>
            <a:pPr>
              <a:buFont typeface="Arial" panose="020B0604020202020204" pitchFamily="34" charset="0"/>
              <a:buChar char="•"/>
            </a:pPr>
            <a:r>
              <a:rPr lang="en-US" b="1" dirty="0"/>
              <a:t>Best for</a:t>
            </a:r>
            <a:r>
              <a:rPr lang="en-US" dirty="0"/>
              <a:t>: Servers with varying workloads, where some requests may take longer than others.</a:t>
            </a:r>
          </a:p>
          <a:p>
            <a:pPr marL="0" indent="0">
              <a:buNone/>
            </a:pPr>
            <a:r>
              <a:rPr lang="en-US" b="1" dirty="0"/>
              <a:t>Least Response Time</a:t>
            </a:r>
            <a:r>
              <a:rPr lang="en-US" dirty="0"/>
              <a:t>:</a:t>
            </a:r>
          </a:p>
          <a:p>
            <a:pPr>
              <a:buFont typeface="Arial" panose="020B0604020202020204" pitchFamily="34" charset="0"/>
              <a:buChar char="•"/>
            </a:pPr>
            <a:r>
              <a:rPr lang="en-US" dirty="0"/>
              <a:t>Routes traffic to the server that responds the fastest to requests.</a:t>
            </a:r>
          </a:p>
          <a:p>
            <a:pPr>
              <a:buFont typeface="Arial" panose="020B0604020202020204" pitchFamily="34" charset="0"/>
              <a:buChar char="•"/>
            </a:pPr>
            <a:r>
              <a:rPr lang="en-US" b="1" dirty="0"/>
              <a:t>Best for</a:t>
            </a:r>
            <a:r>
              <a:rPr lang="en-US" dirty="0"/>
              <a:t>: Applications where response time is crucial, such as real-time applications.</a:t>
            </a:r>
          </a:p>
          <a:p>
            <a:pPr marL="0" indent="0">
              <a:buNone/>
            </a:pPr>
            <a:endParaRPr lang="en-IN" dirty="0"/>
          </a:p>
        </p:txBody>
      </p:sp>
    </p:spTree>
    <p:extLst>
      <p:ext uri="{BB962C8B-B14F-4D97-AF65-F5344CB8AC3E}">
        <p14:creationId xmlns:p14="http://schemas.microsoft.com/office/powerpoint/2010/main" val="993908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2ECE6-772C-292B-A904-7CA51D3716AE}"/>
              </a:ext>
            </a:extLst>
          </p:cNvPr>
          <p:cNvSpPr>
            <a:spLocks noGrp="1"/>
          </p:cNvSpPr>
          <p:nvPr>
            <p:ph type="title"/>
          </p:nvPr>
        </p:nvSpPr>
        <p:spPr/>
        <p:txBody>
          <a:bodyPr/>
          <a:lstStyle/>
          <a:p>
            <a:r>
              <a:rPr lang="en-IN" b="1" dirty="0"/>
              <a:t>Containers</a:t>
            </a:r>
          </a:p>
        </p:txBody>
      </p:sp>
      <p:sp>
        <p:nvSpPr>
          <p:cNvPr id="3" name="Content Placeholder 2">
            <a:extLst>
              <a:ext uri="{FF2B5EF4-FFF2-40B4-BE49-F238E27FC236}">
                <a16:creationId xmlns:a16="http://schemas.microsoft.com/office/drawing/2014/main" id="{1ABF667A-69D8-AF76-CB20-97F1D434E6DE}"/>
              </a:ext>
            </a:extLst>
          </p:cNvPr>
          <p:cNvSpPr>
            <a:spLocks noGrp="1"/>
          </p:cNvSpPr>
          <p:nvPr>
            <p:ph idx="1"/>
          </p:nvPr>
        </p:nvSpPr>
        <p:spPr>
          <a:xfrm>
            <a:off x="838200" y="1690688"/>
            <a:ext cx="10515600" cy="4486275"/>
          </a:xfrm>
        </p:spPr>
        <p:txBody>
          <a:bodyPr/>
          <a:lstStyle/>
          <a:p>
            <a:pPr marL="0" indent="0" algn="just">
              <a:buNone/>
            </a:pPr>
            <a:r>
              <a:rPr lang="en-US" dirty="0"/>
              <a:t>Containers are a lightweight, portable, and self-sufficient unit for deploying software applications. They allow developers to package an application and its dependencies (such as libraries, configurations, and system tools) into a single object. The goal of containers is to enable consistent environments across different stages of development, testing, and production, regardless of the underlying infrastructure.</a:t>
            </a:r>
            <a:endParaRPr lang="en-IN" dirty="0"/>
          </a:p>
        </p:txBody>
      </p:sp>
    </p:spTree>
    <p:extLst>
      <p:ext uri="{BB962C8B-B14F-4D97-AF65-F5344CB8AC3E}">
        <p14:creationId xmlns:p14="http://schemas.microsoft.com/office/powerpoint/2010/main" val="212385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58CD-48DE-4964-97C3-78349A55B126}"/>
              </a:ext>
            </a:extLst>
          </p:cNvPr>
          <p:cNvSpPr>
            <a:spLocks noGrp="1"/>
          </p:cNvSpPr>
          <p:nvPr>
            <p:ph type="title"/>
          </p:nvPr>
        </p:nvSpPr>
        <p:spPr>
          <a:xfrm>
            <a:off x="261730" y="-252413"/>
            <a:ext cx="10515600" cy="1325563"/>
          </a:xfrm>
        </p:spPr>
        <p:txBody>
          <a:bodyPr anchor="ctr">
            <a:normAutofit/>
          </a:bodyPr>
          <a:lstStyle/>
          <a:p>
            <a:r>
              <a:rPr lang="en-IN" b="1"/>
              <a:t>Main Benefits</a:t>
            </a:r>
          </a:p>
        </p:txBody>
      </p:sp>
      <p:graphicFrame>
        <p:nvGraphicFramePr>
          <p:cNvPr id="6" name="Rectangle 1">
            <a:extLst>
              <a:ext uri="{FF2B5EF4-FFF2-40B4-BE49-F238E27FC236}">
                <a16:creationId xmlns:a16="http://schemas.microsoft.com/office/drawing/2014/main" id="{B9122536-5331-D351-1236-44AE47A2BC97}"/>
              </a:ext>
            </a:extLst>
          </p:cNvPr>
          <p:cNvGraphicFramePr>
            <a:graphicFrameLocks noGrp="1"/>
          </p:cNvGraphicFramePr>
          <p:nvPr>
            <p:ph idx="1"/>
            <p:extLst>
              <p:ext uri="{D42A27DB-BD31-4B8C-83A1-F6EECF244321}">
                <p14:modId xmlns:p14="http://schemas.microsoft.com/office/powerpoint/2010/main" val="73575659"/>
              </p:ext>
            </p:extLst>
          </p:nvPr>
        </p:nvGraphicFramePr>
        <p:xfrm>
          <a:off x="415636" y="1274618"/>
          <a:ext cx="10938164" cy="4902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029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5B6775-6256-FD34-9821-A76EC72661B7}"/>
              </a:ext>
            </a:extLst>
          </p:cNvPr>
          <p:cNvPicPr>
            <a:picLocks noChangeAspect="1"/>
          </p:cNvPicPr>
          <p:nvPr/>
        </p:nvPicPr>
        <p:blipFill>
          <a:blip r:embed="rId2"/>
          <a:stretch>
            <a:fillRect/>
          </a:stretch>
        </p:blipFill>
        <p:spPr>
          <a:xfrm>
            <a:off x="1419552" y="1690688"/>
            <a:ext cx="8728307" cy="5374117"/>
          </a:xfrm>
          <a:prstGeom prst="rect">
            <a:avLst/>
          </a:prstGeom>
        </p:spPr>
      </p:pic>
      <p:sp>
        <p:nvSpPr>
          <p:cNvPr id="2" name="Title 1">
            <a:extLst>
              <a:ext uri="{FF2B5EF4-FFF2-40B4-BE49-F238E27FC236}">
                <a16:creationId xmlns:a16="http://schemas.microsoft.com/office/drawing/2014/main" id="{E4AF578E-CFAC-B43A-97C9-BC86C00621F6}"/>
              </a:ext>
            </a:extLst>
          </p:cNvPr>
          <p:cNvSpPr>
            <a:spLocks noGrp="1"/>
          </p:cNvSpPr>
          <p:nvPr>
            <p:ph type="title"/>
          </p:nvPr>
        </p:nvSpPr>
        <p:spPr/>
        <p:txBody>
          <a:bodyPr/>
          <a:lstStyle/>
          <a:p>
            <a:r>
              <a:rPr lang="en-US" dirty="0"/>
              <a:t>Containers</a:t>
            </a:r>
            <a:endParaRPr lang="en-IN" dirty="0"/>
          </a:p>
        </p:txBody>
      </p:sp>
    </p:spTree>
    <p:extLst>
      <p:ext uri="{BB962C8B-B14F-4D97-AF65-F5344CB8AC3E}">
        <p14:creationId xmlns:p14="http://schemas.microsoft.com/office/powerpoint/2010/main" val="2571997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5904-282A-459F-022F-FA3A0568655C}"/>
              </a:ext>
            </a:extLst>
          </p:cNvPr>
          <p:cNvSpPr>
            <a:spLocks noGrp="1"/>
          </p:cNvSpPr>
          <p:nvPr>
            <p:ph type="title"/>
          </p:nvPr>
        </p:nvSpPr>
        <p:spPr/>
        <p:txBody>
          <a:bodyPr>
            <a:normAutofit/>
          </a:bodyPr>
          <a:lstStyle/>
          <a:p>
            <a:r>
              <a:rPr lang="en-IN" sz="3200" dirty="0">
                <a:effectLst/>
                <a:latin typeface="Times New Roman" panose="02020603050405020304" pitchFamily="18" charset="0"/>
                <a:ea typeface="Aptos" panose="020B0004020202020204" pitchFamily="34" charset="0"/>
              </a:rPr>
              <a:t>Container security</a:t>
            </a:r>
            <a:endParaRPr lang="en-IN" sz="4000" dirty="0"/>
          </a:p>
        </p:txBody>
      </p:sp>
      <p:sp>
        <p:nvSpPr>
          <p:cNvPr id="3" name="Content Placeholder 2">
            <a:extLst>
              <a:ext uri="{FF2B5EF4-FFF2-40B4-BE49-F238E27FC236}">
                <a16:creationId xmlns:a16="http://schemas.microsoft.com/office/drawing/2014/main" id="{30FADE67-CFE6-9D90-E6E6-E8D800F93AC0}"/>
              </a:ext>
            </a:extLst>
          </p:cNvPr>
          <p:cNvSpPr>
            <a:spLocks noGrp="1"/>
          </p:cNvSpPr>
          <p:nvPr>
            <p:ph idx="1"/>
          </p:nvPr>
        </p:nvSpPr>
        <p:spPr>
          <a:xfrm>
            <a:off x="838200" y="1382486"/>
            <a:ext cx="10515600" cy="4794477"/>
          </a:xfrm>
        </p:spPr>
        <p:txBody>
          <a:bodyPr/>
          <a:lstStyle/>
          <a:p>
            <a:pPr marL="0" indent="0">
              <a:buNone/>
            </a:pPr>
            <a:r>
              <a:rPr lang="en-US" b="0" i="0" dirty="0">
                <a:effectLst/>
                <a:latin typeface="Times New Roman" panose="02020603050405020304" pitchFamily="18" charset="0"/>
                <a:cs typeface="Times New Roman" panose="02020603050405020304" pitchFamily="18" charset="0"/>
              </a:rPr>
              <a:t>Container security is the practice of securing </a:t>
            </a:r>
            <a:r>
              <a:rPr lang="en-US" dirty="0">
                <a:latin typeface="Times New Roman" panose="02020603050405020304" pitchFamily="18" charset="0"/>
                <a:cs typeface="Times New Roman" panose="02020603050405020304" pitchFamily="18" charset="0"/>
              </a:rPr>
              <a:t> Container application</a:t>
            </a:r>
            <a:r>
              <a:rPr lang="en-US" b="0" i="0" dirty="0">
                <a:effectLst/>
                <a:latin typeface="Times New Roman" panose="02020603050405020304" pitchFamily="18" charset="0"/>
                <a:cs typeface="Times New Roman" panose="02020603050405020304" pitchFamily="18" charset="0"/>
              </a:rPr>
              <a:t> and infrastructure against security risks. The goal of container security is to detect, assess, and remediate misconfigurations, software vulnerabilities, and other issues that threat actors could exploit to take control of containers themselves or the systems on which they run.</a:t>
            </a:r>
          </a:p>
          <a:p>
            <a:pPr marL="0" indent="0">
              <a:buNone/>
            </a:pPr>
            <a:r>
              <a:rPr lang="en-IN" b="1" dirty="0">
                <a:latin typeface="Times New Roman" panose="02020603050405020304" pitchFamily="18" charset="0"/>
                <a:cs typeface="Times New Roman" panose="02020603050405020304" pitchFamily="18" charset="0"/>
              </a:rPr>
              <a:t>Note : </a:t>
            </a:r>
            <a:r>
              <a:rPr lang="en-US" b="0" i="0" dirty="0">
                <a:effectLst/>
                <a:latin typeface="Times New Roman" panose="02020603050405020304" pitchFamily="18" charset="0"/>
                <a:cs typeface="Times New Roman" panose="02020603050405020304" pitchFamily="18" charset="0"/>
              </a:rPr>
              <a:t>Container security is similar to application security in general. It includes some of the same practices, such as </a:t>
            </a:r>
            <a:r>
              <a:rPr lang="en-US" u="none" strike="noStrike" dirty="0">
                <a:latin typeface="Times New Roman" panose="02020603050405020304" pitchFamily="18" charset="0"/>
                <a:cs typeface="Times New Roman" panose="02020603050405020304" pitchFamily="18" charset="0"/>
              </a:rPr>
              <a:t>scanning for vulnerabilities.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76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311935-CF32-A849-B201-4D5DBF2290E4}"/>
              </a:ext>
            </a:extLst>
          </p:cNvPr>
          <p:cNvSpPr>
            <a:spLocks noGrp="1"/>
          </p:cNvSpPr>
          <p:nvPr>
            <p:ph type="title"/>
          </p:nvPr>
        </p:nvSpPr>
        <p:spPr/>
        <p:txBody>
          <a:bodyPr/>
          <a:lstStyle/>
          <a:p>
            <a:r>
              <a:rPr lang="en-US" b="1" dirty="0"/>
              <a:t>Docker</a:t>
            </a:r>
            <a:endParaRPr lang="en-IN" b="1" dirty="0"/>
          </a:p>
        </p:txBody>
      </p:sp>
      <p:sp>
        <p:nvSpPr>
          <p:cNvPr id="2" name="Content Placeholder 1">
            <a:extLst>
              <a:ext uri="{FF2B5EF4-FFF2-40B4-BE49-F238E27FC236}">
                <a16:creationId xmlns:a16="http://schemas.microsoft.com/office/drawing/2014/main" id="{0A1F2B93-D4FA-CA2C-51CD-E472CA56575B}"/>
              </a:ext>
            </a:extLst>
          </p:cNvPr>
          <p:cNvSpPr>
            <a:spLocks noGrp="1"/>
          </p:cNvSpPr>
          <p:nvPr>
            <p:ph idx="1"/>
          </p:nvPr>
        </p:nvSpPr>
        <p:spPr>
          <a:xfrm>
            <a:off x="838200" y="1491343"/>
            <a:ext cx="10515600" cy="4685620"/>
          </a:xfrm>
        </p:spPr>
        <p:txBody>
          <a:bodyPr/>
          <a:lstStyle/>
          <a:p>
            <a:pPr marL="0" indent="0">
              <a:buNone/>
            </a:pPr>
            <a:r>
              <a:rPr lang="en-US" dirty="0"/>
              <a:t>Docker is one of the most popular tools for working with containers. It simplifies the process of creating, deploying, and managing containers by providing a consistent and user-friendly interface. Docker automates much of the containerization process, making it easier for developers to focus on building and running applications instead of managing the underlying infrastructure.</a:t>
            </a:r>
            <a:endParaRPr lang="en-IN" dirty="0"/>
          </a:p>
        </p:txBody>
      </p:sp>
    </p:spTree>
    <p:extLst>
      <p:ext uri="{BB962C8B-B14F-4D97-AF65-F5344CB8AC3E}">
        <p14:creationId xmlns:p14="http://schemas.microsoft.com/office/powerpoint/2010/main" val="78398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813C8-9A74-BF72-1E2C-14C38003E270}"/>
              </a:ext>
            </a:extLst>
          </p:cNvPr>
          <p:cNvSpPr>
            <a:spLocks noGrp="1"/>
          </p:cNvSpPr>
          <p:nvPr>
            <p:ph type="title"/>
          </p:nvPr>
        </p:nvSpPr>
        <p:spPr/>
        <p:txBody>
          <a:bodyPr/>
          <a:lstStyle/>
          <a:p>
            <a:r>
              <a:rPr lang="en-IN" dirty="0"/>
              <a:t>Key components of Docker</a:t>
            </a:r>
          </a:p>
        </p:txBody>
      </p:sp>
      <p:sp>
        <p:nvSpPr>
          <p:cNvPr id="3" name="Rectangle 1">
            <a:extLst>
              <a:ext uri="{FF2B5EF4-FFF2-40B4-BE49-F238E27FC236}">
                <a16:creationId xmlns:a16="http://schemas.microsoft.com/office/drawing/2014/main" id="{8EEDD7B1-213C-6F1C-D07F-DF33684505FD}"/>
              </a:ext>
            </a:extLst>
          </p:cNvPr>
          <p:cNvSpPr>
            <a:spLocks noGrp="1" noChangeArrowheads="1"/>
          </p:cNvSpPr>
          <p:nvPr>
            <p:ph idx="1"/>
          </p:nvPr>
        </p:nvSpPr>
        <p:spPr bwMode="auto">
          <a:xfrm>
            <a:off x="507999" y="1739444"/>
            <a:ext cx="1084580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Docker Engine:</a:t>
            </a:r>
            <a:r>
              <a:rPr kumimoji="0" lang="en-US" altLang="en-US" sz="2200" b="0" i="0" u="none" strike="noStrike" cap="none" normalizeH="0" baseline="0" dirty="0">
                <a:ln>
                  <a:noFill/>
                </a:ln>
                <a:solidFill>
                  <a:schemeClr val="tx1"/>
                </a:solidFill>
                <a:effectLst/>
                <a:latin typeface="Arial" panose="020B0604020202020204" pitchFamily="34" charset="0"/>
              </a:rPr>
              <a:t> The core component of Docker that runs and manages containers. It has two primary 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Docker Daemon:</a:t>
            </a:r>
            <a:r>
              <a:rPr kumimoji="0" lang="en-US" altLang="en-US" sz="2200" b="0" i="0" u="none" strike="noStrike" cap="none" normalizeH="0" baseline="0" dirty="0">
                <a:ln>
                  <a:noFill/>
                </a:ln>
                <a:solidFill>
                  <a:schemeClr val="tx1"/>
                </a:solidFill>
                <a:effectLst/>
                <a:latin typeface="Arial" panose="020B0604020202020204" pitchFamily="34" charset="0"/>
              </a:rPr>
              <a:t> A background process that manages Docker containers and images.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Docker CLI (Command-Line Interface):</a:t>
            </a:r>
            <a:r>
              <a:rPr kumimoji="0" lang="en-US" altLang="en-US" sz="2200" b="0" i="0" u="none" strike="noStrike" cap="none" normalizeH="0" baseline="0" dirty="0">
                <a:ln>
                  <a:noFill/>
                </a:ln>
                <a:solidFill>
                  <a:schemeClr val="tx1"/>
                </a:solidFill>
                <a:effectLst/>
                <a:latin typeface="Arial" panose="020B0604020202020204" pitchFamily="34" charset="0"/>
              </a:rPr>
              <a:t> A user interface that allows interaction with the Docker daemon to run commands like creating, running, and managing containers.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Docker Images:</a:t>
            </a:r>
            <a:r>
              <a:rPr kumimoji="0" lang="en-US" altLang="en-US" sz="2200" b="0" i="0" u="none" strike="noStrike" cap="none" normalizeH="0" baseline="0" dirty="0">
                <a:ln>
                  <a:noFill/>
                </a:ln>
                <a:solidFill>
                  <a:schemeClr val="tx1"/>
                </a:solidFill>
                <a:effectLst/>
                <a:latin typeface="Arial" panose="020B0604020202020204" pitchFamily="34" charset="0"/>
              </a:rPr>
              <a:t> These are the blueprints from which containers are created. An image is a lightweight, stand-alone, executable package that includes everything needed to run a piece of software, such as code, libraries, and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Docker Containers:</a:t>
            </a:r>
            <a:r>
              <a:rPr kumimoji="0" lang="en-US" altLang="en-US" sz="2200" b="0" i="0" u="none" strike="noStrike" cap="none" normalizeH="0" baseline="0" dirty="0">
                <a:ln>
                  <a:noFill/>
                </a:ln>
                <a:solidFill>
                  <a:schemeClr val="tx1"/>
                </a:solidFill>
                <a:effectLst/>
                <a:latin typeface="Arial" panose="020B0604020202020204" pitchFamily="34" charset="0"/>
              </a:rPr>
              <a:t> A running instance of a Docker image. When you run a Docker container, the image becomes an active instance that runs your application. Containers are isolated from one another but share the underlying host OS kernel.</a:t>
            </a:r>
          </a:p>
        </p:txBody>
      </p:sp>
    </p:spTree>
    <p:extLst>
      <p:ext uri="{BB962C8B-B14F-4D97-AF65-F5344CB8AC3E}">
        <p14:creationId xmlns:p14="http://schemas.microsoft.com/office/powerpoint/2010/main" val="258366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3CDF0-F092-D6B0-396D-A082561B0A52}"/>
              </a:ext>
            </a:extLst>
          </p:cNvPr>
          <p:cNvSpPr>
            <a:spLocks noGrp="1"/>
          </p:cNvSpPr>
          <p:nvPr>
            <p:ph idx="4294967295"/>
          </p:nvPr>
        </p:nvSpPr>
        <p:spPr>
          <a:xfrm>
            <a:off x="1197428" y="925286"/>
            <a:ext cx="9318171" cy="5251677"/>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Docker Hub:</a:t>
            </a:r>
            <a:r>
              <a:rPr kumimoji="0" lang="en-US" altLang="en-US" sz="2800" b="0" i="0" u="none" strike="noStrike" cap="none" normalizeH="0" baseline="0" dirty="0">
                <a:ln>
                  <a:noFill/>
                </a:ln>
                <a:solidFill>
                  <a:schemeClr val="tx1"/>
                </a:solidFill>
                <a:effectLst/>
                <a:latin typeface="Arial" panose="020B0604020202020204" pitchFamily="34" charset="0"/>
              </a:rPr>
              <a:t> A cloud-based repository where Docker images are stored and shared. Docker Hub allows users to share their images with others or download pre-built images for various applications (such as databases, web servers,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err="1">
                <a:ln>
                  <a:noFill/>
                </a:ln>
                <a:solidFill>
                  <a:schemeClr val="tx1"/>
                </a:solidFill>
                <a:effectLst/>
                <a:latin typeface="Arial" panose="020B0604020202020204" pitchFamily="34" charset="0"/>
              </a:rPr>
              <a:t>Dockerfile</a:t>
            </a:r>
            <a:r>
              <a:rPr kumimoji="0" lang="en-US" altLang="en-US" sz="2800" b="1" i="0" u="none" strike="noStrike" cap="none" normalizeH="0" baseline="0" dirty="0">
                <a:ln>
                  <a:noFill/>
                </a:ln>
                <a:solidFill>
                  <a:schemeClr val="tx1"/>
                </a:solidFill>
                <a:effectLst/>
                <a:latin typeface="Arial" panose="020B0604020202020204" pitchFamily="34" charset="0"/>
              </a:rPr>
              <a:t>:</a:t>
            </a:r>
            <a:r>
              <a:rPr kumimoji="0" lang="en-US" altLang="en-US" sz="2800" b="0" i="0" u="none" strike="noStrike" cap="none" normalizeH="0" baseline="0" dirty="0">
                <a:ln>
                  <a:noFill/>
                </a:ln>
                <a:solidFill>
                  <a:schemeClr val="tx1"/>
                </a:solidFill>
                <a:effectLst/>
                <a:latin typeface="Arial" panose="020B0604020202020204" pitchFamily="34" charset="0"/>
              </a:rPr>
              <a:t> A text file that contains a set of instructions for building a Docker image. It defines the environment in which the application will run, including the base image, application code, dependencies, and environment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Docker Compose:</a:t>
            </a:r>
            <a:r>
              <a:rPr kumimoji="0" lang="en-US" altLang="en-US" sz="2800" b="0" i="0" u="none" strike="noStrike" cap="none" normalizeH="0" baseline="0" dirty="0">
                <a:ln>
                  <a:noFill/>
                </a:ln>
                <a:solidFill>
                  <a:schemeClr val="tx1"/>
                </a:solidFill>
                <a:effectLst/>
                <a:latin typeface="Arial" panose="020B0604020202020204" pitchFamily="34" charset="0"/>
              </a:rPr>
              <a:t> A tool used to define and run multi-container Docker applications. With Docker Compose, you can define multiple containers and how they interact within a single YAML file, making it easier to manage complex applications.</a:t>
            </a:r>
          </a:p>
          <a:p>
            <a:endParaRPr lang="en-IN" dirty="0"/>
          </a:p>
        </p:txBody>
      </p:sp>
    </p:spTree>
    <p:extLst>
      <p:ext uri="{BB962C8B-B14F-4D97-AF65-F5344CB8AC3E}">
        <p14:creationId xmlns:p14="http://schemas.microsoft.com/office/powerpoint/2010/main" val="35208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F990-397E-6934-97E3-188C5034A228}"/>
              </a:ext>
            </a:extLst>
          </p:cNvPr>
          <p:cNvSpPr>
            <a:spLocks noGrp="1"/>
          </p:cNvSpPr>
          <p:nvPr>
            <p:ph type="title"/>
          </p:nvPr>
        </p:nvSpPr>
        <p:spPr/>
        <p:txBody>
          <a:bodyPr/>
          <a:lstStyle/>
          <a:p>
            <a:r>
              <a:rPr lang="en-US" dirty="0"/>
              <a:t>Containers vs VMs</a:t>
            </a:r>
            <a:endParaRPr lang="en-IN" dirty="0"/>
          </a:p>
        </p:txBody>
      </p:sp>
      <p:sp>
        <p:nvSpPr>
          <p:cNvPr id="3" name="Content Placeholder 2">
            <a:extLst>
              <a:ext uri="{FF2B5EF4-FFF2-40B4-BE49-F238E27FC236}">
                <a16:creationId xmlns:a16="http://schemas.microsoft.com/office/drawing/2014/main" id="{F3E0A417-5F5C-DBE9-5E96-4AAFA700361F}"/>
              </a:ext>
            </a:extLst>
          </p:cNvPr>
          <p:cNvSpPr>
            <a:spLocks noGrp="1"/>
          </p:cNvSpPr>
          <p:nvPr>
            <p:ph idx="1"/>
          </p:nvPr>
        </p:nvSpPr>
        <p:spPr/>
        <p:txBody>
          <a:bodyPr/>
          <a:lstStyle/>
          <a:p>
            <a:endParaRPr lang="en-IN"/>
          </a:p>
        </p:txBody>
      </p:sp>
      <p:graphicFrame>
        <p:nvGraphicFramePr>
          <p:cNvPr id="17" name="Table 16">
            <a:extLst>
              <a:ext uri="{FF2B5EF4-FFF2-40B4-BE49-F238E27FC236}">
                <a16:creationId xmlns:a16="http://schemas.microsoft.com/office/drawing/2014/main" id="{599B4B1E-3FEF-9C19-E662-9383DA912482}"/>
              </a:ext>
            </a:extLst>
          </p:cNvPr>
          <p:cNvGraphicFramePr>
            <a:graphicFrameLocks noGrp="1"/>
          </p:cNvGraphicFramePr>
          <p:nvPr>
            <p:extLst>
              <p:ext uri="{D42A27DB-BD31-4B8C-83A1-F6EECF244321}">
                <p14:modId xmlns:p14="http://schemas.microsoft.com/office/powerpoint/2010/main" val="3625759314"/>
              </p:ext>
            </p:extLst>
          </p:nvPr>
        </p:nvGraphicFramePr>
        <p:xfrm>
          <a:off x="407233" y="1531123"/>
          <a:ext cx="10790419" cy="4961754"/>
        </p:xfrm>
        <a:graphic>
          <a:graphicData uri="http://schemas.openxmlformats.org/drawingml/2006/table">
            <a:tbl>
              <a:tblPr>
                <a:tableStyleId>{5C22544A-7EE6-4342-B048-85BDC9FD1C3A}</a:tableStyleId>
              </a:tblPr>
              <a:tblGrid>
                <a:gridCol w="2268049">
                  <a:extLst>
                    <a:ext uri="{9D8B030D-6E8A-4147-A177-3AD203B41FA5}">
                      <a16:colId xmlns:a16="http://schemas.microsoft.com/office/drawing/2014/main" val="766528526"/>
                    </a:ext>
                  </a:extLst>
                </a:gridCol>
                <a:gridCol w="4329913">
                  <a:extLst>
                    <a:ext uri="{9D8B030D-6E8A-4147-A177-3AD203B41FA5}">
                      <a16:colId xmlns:a16="http://schemas.microsoft.com/office/drawing/2014/main" val="43923496"/>
                    </a:ext>
                  </a:extLst>
                </a:gridCol>
                <a:gridCol w="4192457">
                  <a:extLst>
                    <a:ext uri="{9D8B030D-6E8A-4147-A177-3AD203B41FA5}">
                      <a16:colId xmlns:a16="http://schemas.microsoft.com/office/drawing/2014/main" val="2670383260"/>
                    </a:ext>
                  </a:extLst>
                </a:gridCol>
              </a:tblGrid>
              <a:tr h="284528">
                <a:tc>
                  <a:txBody>
                    <a:bodyPr/>
                    <a:lstStyle/>
                    <a:p>
                      <a:pPr algn="ctr" fontAlgn="ctr"/>
                      <a:r>
                        <a:rPr lang="en-IN" sz="1800" u="none" strike="noStrike" dirty="0">
                          <a:effectLst/>
                        </a:rPr>
                        <a:t>Feature</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Containers</a:t>
                      </a:r>
                      <a:endParaRPr lang="en-IN" sz="1800" b="1"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ctr"/>
                      <a:r>
                        <a:rPr lang="en-IN" sz="1800" u="none" strike="noStrike">
                          <a:effectLst/>
                        </a:rPr>
                        <a:t>Virtual Machines (VMs)</a:t>
                      </a:r>
                      <a:endParaRPr lang="en-IN" sz="1800" b="1" i="0" u="none" strike="noStrike">
                        <a:solidFill>
                          <a:srgbClr val="000000"/>
                        </a:solidFill>
                        <a:effectLst/>
                        <a:latin typeface="Aptos Narrow" panose="020B0004020202020204" pitchFamily="34" charset="0"/>
                      </a:endParaRPr>
                    </a:p>
                  </a:txBody>
                  <a:tcPr marL="4835" marR="4835" marT="4835"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199623"/>
                  </a:ext>
                </a:extLst>
              </a:tr>
              <a:tr h="722404">
                <a:tc>
                  <a:txBody>
                    <a:bodyPr/>
                    <a:lstStyle/>
                    <a:p>
                      <a:pPr algn="ctr" fontAlgn="ctr"/>
                      <a:r>
                        <a:rPr lang="en-IN" sz="1800" u="none" strike="noStrike" dirty="0">
                          <a:effectLst/>
                        </a:rPr>
                        <a:t>Architecture</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ctr"/>
                      <a:r>
                        <a:rPr lang="en-IN" sz="1800" u="none" strike="noStrike">
                          <a:effectLst/>
                        </a:rPr>
                        <a:t>Shares host OS kernel, uses isolated processes.</a:t>
                      </a:r>
                      <a:endParaRPr lang="en-IN"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fontAlgn="ctr"/>
                      <a:r>
                        <a:rPr lang="en-US" sz="1800" u="none" strike="noStrike">
                          <a:effectLst/>
                        </a:rPr>
                        <a:t>Includes a full guest OS and virtualized hardware.</a:t>
                      </a:r>
                      <a:endParaRPr lang="en-US" sz="1800" b="0" i="0" u="none" strike="noStrike">
                        <a:solidFill>
                          <a:srgbClr val="000000"/>
                        </a:solidFill>
                        <a:effectLst/>
                        <a:latin typeface="Aptos Narrow" panose="020B0004020202020204" pitchFamily="34" charset="0"/>
                      </a:endParaRPr>
                    </a:p>
                  </a:txBody>
                  <a:tcPr marL="4835" marR="4835" marT="483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598044199"/>
                  </a:ext>
                </a:extLst>
              </a:tr>
              <a:tr h="284528">
                <a:tc>
                  <a:txBody>
                    <a:bodyPr/>
                    <a:lstStyle/>
                    <a:p>
                      <a:pPr algn="ctr" fontAlgn="ctr"/>
                      <a:r>
                        <a:rPr lang="en-IN" sz="1800" u="none" strike="noStrike">
                          <a:effectLst/>
                        </a:rPr>
                        <a:t>Startup Time</a:t>
                      </a:r>
                      <a:endParaRPr lang="en-IN" sz="1800" b="1" i="0" u="none" strike="noStrike">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IN" sz="1800" u="none" strike="noStrike">
                          <a:effectLst/>
                        </a:rPr>
                        <a:t>Fast (seconds).</a:t>
                      </a:r>
                      <a:endParaRPr lang="en-IN"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IN" sz="1800" u="none" strike="noStrike">
                          <a:effectLst/>
                        </a:rPr>
                        <a:t>Slow (minutes).</a:t>
                      </a:r>
                      <a:endParaRPr lang="en-IN" sz="1800" b="0" i="0" u="none" strike="noStrike">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1176730407"/>
                  </a:ext>
                </a:extLst>
              </a:tr>
              <a:tr h="564127">
                <a:tc>
                  <a:txBody>
                    <a:bodyPr/>
                    <a:lstStyle/>
                    <a:p>
                      <a:pPr algn="ctr" fontAlgn="ctr"/>
                      <a:r>
                        <a:rPr lang="en-IN" sz="1800" u="none" strike="noStrike" dirty="0">
                          <a:effectLst/>
                        </a:rPr>
                        <a:t>Resource Usage</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IN" sz="1800" u="none" strike="noStrike">
                          <a:effectLst/>
                        </a:rPr>
                        <a:t>Efficient (isolates processes, shares OS kernel).</a:t>
                      </a:r>
                      <a:endParaRPr lang="en-IN"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US" sz="1800" u="none" strike="noStrike">
                          <a:effectLst/>
                        </a:rPr>
                        <a:t>High (each VM requires its own OS and kernel).</a:t>
                      </a:r>
                      <a:endParaRPr lang="en-US" sz="1800" b="0" i="0" u="none" strike="noStrike">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1948681257"/>
                  </a:ext>
                </a:extLst>
              </a:tr>
              <a:tr h="564127">
                <a:tc>
                  <a:txBody>
                    <a:bodyPr/>
                    <a:lstStyle/>
                    <a:p>
                      <a:pPr algn="ctr" fontAlgn="ctr"/>
                      <a:r>
                        <a:rPr lang="en-IN" sz="1800" u="none" strike="noStrike" dirty="0">
                          <a:effectLst/>
                        </a:rPr>
                        <a:t>Isolation</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US" sz="1800" u="none" strike="noStrike">
                          <a:effectLst/>
                        </a:rPr>
                        <a:t>Process-level isolation using namespaces and cgroups.</a:t>
                      </a:r>
                      <a:endParaRPr lang="en-US"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US" sz="1800" u="none" strike="noStrike">
                          <a:effectLst/>
                        </a:rPr>
                        <a:t>Strong isolation with full OS-level separation.</a:t>
                      </a:r>
                      <a:endParaRPr lang="en-US" sz="1800" b="0" i="0" u="none" strike="noStrike">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2494783507"/>
                  </a:ext>
                </a:extLst>
              </a:tr>
              <a:tr h="284528">
                <a:tc>
                  <a:txBody>
                    <a:bodyPr/>
                    <a:lstStyle/>
                    <a:p>
                      <a:pPr algn="ctr" fontAlgn="ctr"/>
                      <a:r>
                        <a:rPr lang="en-IN" sz="1800" u="none" strike="noStrike">
                          <a:effectLst/>
                        </a:rPr>
                        <a:t>Size</a:t>
                      </a:r>
                      <a:endParaRPr lang="en-IN" sz="1800" b="1" i="0" u="none" strike="noStrike">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IN" sz="1800" u="none" strike="noStrike">
                          <a:effectLst/>
                        </a:rPr>
                        <a:t>Small (megabytes, lightweight).</a:t>
                      </a:r>
                      <a:endParaRPr lang="en-IN"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IN" sz="1800" u="none" strike="noStrike">
                          <a:effectLst/>
                        </a:rPr>
                        <a:t>Large (gigabytes, includes OS).</a:t>
                      </a:r>
                      <a:endParaRPr lang="en-IN" sz="1800" b="0" i="0" u="none" strike="noStrike">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3314706159"/>
                  </a:ext>
                </a:extLst>
              </a:tr>
              <a:tr h="993305">
                <a:tc>
                  <a:txBody>
                    <a:bodyPr/>
                    <a:lstStyle/>
                    <a:p>
                      <a:pPr algn="ctr" fontAlgn="ctr"/>
                      <a:r>
                        <a:rPr lang="en-IN" sz="1800" b="1" u="none" strike="noStrike" dirty="0">
                          <a:effectLst/>
                        </a:rPr>
                        <a:t>Portability</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US" sz="1800" b="1" u="none" strike="noStrike" dirty="0">
                          <a:effectLst/>
                        </a:rPr>
                        <a:t>Highly portable (runs the same on any environment with the container runtime).</a:t>
                      </a:r>
                      <a:endParaRPr lang="en-US" sz="1800" b="1" i="0" u="none" strike="noStrike" dirty="0">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US" sz="1800" b="1" u="none" strike="noStrike" dirty="0">
                          <a:effectLst/>
                        </a:rPr>
                        <a:t>Less portable (needs hypervisor support and VM image compatibility).</a:t>
                      </a:r>
                      <a:endParaRPr lang="en-US" sz="1800" b="1" i="0" u="none" strike="noStrike" dirty="0">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1369908861"/>
                  </a:ext>
                </a:extLst>
              </a:tr>
              <a:tr h="451502">
                <a:tc>
                  <a:txBody>
                    <a:bodyPr/>
                    <a:lstStyle/>
                    <a:p>
                      <a:pPr algn="ctr" fontAlgn="ctr"/>
                      <a:r>
                        <a:rPr lang="en-IN" sz="1800" u="none" strike="noStrike" dirty="0">
                          <a:effectLst/>
                        </a:rPr>
                        <a:t>Boot Time</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IN" sz="1800" u="none" strike="noStrike">
                          <a:effectLst/>
                        </a:rPr>
                        <a:t>Immediate.</a:t>
                      </a:r>
                      <a:endParaRPr lang="en-IN" sz="1800" b="0" i="0" u="none" strike="noStrike">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US" sz="1800" u="none" strike="noStrike">
                          <a:effectLst/>
                        </a:rPr>
                        <a:t>Takes time to boot the entire OS.</a:t>
                      </a:r>
                      <a:endParaRPr lang="en-US" sz="1800" b="0" i="0" u="none" strike="noStrike">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2744077137"/>
                  </a:ext>
                </a:extLst>
              </a:tr>
              <a:tr h="812705">
                <a:tc>
                  <a:txBody>
                    <a:bodyPr/>
                    <a:lstStyle/>
                    <a:p>
                      <a:pPr algn="ctr" fontAlgn="ctr"/>
                      <a:r>
                        <a:rPr lang="en-IN" sz="1800" u="none" strike="noStrike" dirty="0">
                          <a:effectLst/>
                        </a:rPr>
                        <a:t>Use Cases</a:t>
                      </a:r>
                      <a:endParaRPr lang="en-IN" sz="1800" b="1" i="0" u="none" strike="noStrike" dirty="0">
                        <a:solidFill>
                          <a:srgbClr val="000000"/>
                        </a:solidFill>
                        <a:effectLst/>
                        <a:latin typeface="Aptos Narrow" panose="020B0004020202020204" pitchFamily="34" charset="0"/>
                      </a:endParaRPr>
                    </a:p>
                  </a:txBody>
                  <a:tcPr marL="4835" marR="4835" marT="4835" marB="0" anchor="ctr">
                    <a:lnR w="12700" cap="flat" cmpd="sng" algn="ctr">
                      <a:solidFill>
                        <a:schemeClr val="tx1"/>
                      </a:solidFill>
                      <a:prstDash val="solid"/>
                      <a:round/>
                      <a:headEnd type="none" w="med" len="med"/>
                      <a:tailEnd type="none" w="med" len="med"/>
                    </a:lnR>
                  </a:tcPr>
                </a:tc>
                <a:tc>
                  <a:txBody>
                    <a:bodyPr/>
                    <a:lstStyle/>
                    <a:p>
                      <a:pPr algn="ctr" fontAlgn="ctr"/>
                      <a:r>
                        <a:rPr lang="en-IN" sz="1800" u="none" strike="noStrike" dirty="0">
                          <a:effectLst/>
                        </a:rPr>
                        <a:t>Microservices, lightweight applications, DevOps.</a:t>
                      </a:r>
                      <a:endParaRPr lang="en-IN" sz="1800" b="0" i="0" u="none" strike="noStrike" dirty="0">
                        <a:solidFill>
                          <a:srgbClr val="000000"/>
                        </a:solidFill>
                        <a:effectLst/>
                        <a:latin typeface="Aptos Narrow" panose="020B0004020202020204" pitchFamily="34" charset="0"/>
                      </a:endParaRPr>
                    </a:p>
                  </a:txBody>
                  <a:tcPr marL="4835" marR="4835" marT="4835" marB="0" anchor="ctr">
                    <a:lnL w="12700" cap="flat" cmpd="sng" algn="ctr">
                      <a:solidFill>
                        <a:schemeClr val="tx1"/>
                      </a:solidFill>
                      <a:prstDash val="solid"/>
                      <a:round/>
                      <a:headEnd type="none" w="med" len="med"/>
                      <a:tailEnd type="none" w="med" len="med"/>
                    </a:lnL>
                  </a:tcPr>
                </a:tc>
                <a:tc>
                  <a:txBody>
                    <a:bodyPr/>
                    <a:lstStyle/>
                    <a:p>
                      <a:pPr algn="ctr" fontAlgn="ctr"/>
                      <a:r>
                        <a:rPr lang="en-IN" sz="1800" u="none" strike="noStrike" dirty="0">
                          <a:effectLst/>
                        </a:rPr>
                        <a:t>Full-scale applications, legacy apps, isolated environments.</a:t>
                      </a:r>
                      <a:endParaRPr lang="en-IN" sz="1800" b="0" i="0" u="none" strike="noStrike" dirty="0">
                        <a:solidFill>
                          <a:srgbClr val="000000"/>
                        </a:solidFill>
                        <a:effectLst/>
                        <a:latin typeface="Aptos Narrow" panose="020B0004020202020204" pitchFamily="34" charset="0"/>
                      </a:endParaRPr>
                    </a:p>
                  </a:txBody>
                  <a:tcPr marL="4835" marR="4835" marT="4835" marB="0" anchor="ctr"/>
                </a:tc>
                <a:extLst>
                  <a:ext uri="{0D108BD9-81ED-4DB2-BD59-A6C34878D82A}">
                    <a16:rowId xmlns:a16="http://schemas.microsoft.com/office/drawing/2014/main" val="3413686165"/>
                  </a:ext>
                </a:extLst>
              </a:tr>
            </a:tbl>
          </a:graphicData>
        </a:graphic>
      </p:graphicFrame>
    </p:spTree>
    <p:extLst>
      <p:ext uri="{BB962C8B-B14F-4D97-AF65-F5344CB8AC3E}">
        <p14:creationId xmlns:p14="http://schemas.microsoft.com/office/powerpoint/2010/main" val="11227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1D4F-0D32-9DA4-F574-A47D3EFA6046}"/>
              </a:ext>
            </a:extLst>
          </p:cNvPr>
          <p:cNvSpPr>
            <a:spLocks noGrp="1"/>
          </p:cNvSpPr>
          <p:nvPr>
            <p:ph type="title"/>
          </p:nvPr>
        </p:nvSpPr>
        <p:spPr/>
        <p:txBody>
          <a:bodyPr/>
          <a:lstStyle/>
          <a:p>
            <a:r>
              <a:rPr lang="en-US" dirty="0"/>
              <a:t>How process isolation in containers: Namespaces</a:t>
            </a:r>
            <a:endParaRPr lang="en-IN" dirty="0"/>
          </a:p>
        </p:txBody>
      </p:sp>
      <p:sp>
        <p:nvSpPr>
          <p:cNvPr id="3" name="Content Placeholder 2">
            <a:extLst>
              <a:ext uri="{FF2B5EF4-FFF2-40B4-BE49-F238E27FC236}">
                <a16:creationId xmlns:a16="http://schemas.microsoft.com/office/drawing/2014/main" id="{2027235C-D993-1D6D-BE71-37DCDE680F03}"/>
              </a:ext>
            </a:extLst>
          </p:cNvPr>
          <p:cNvSpPr>
            <a:spLocks noGrp="1"/>
          </p:cNvSpPr>
          <p:nvPr>
            <p:ph idx="1"/>
          </p:nvPr>
        </p:nvSpPr>
        <p:spPr/>
        <p:txBody>
          <a:bodyPr>
            <a:normAutofit lnSpcReduction="10000"/>
          </a:bodyPr>
          <a:lstStyle/>
          <a:p>
            <a:r>
              <a:rPr lang="en-US" dirty="0"/>
              <a:t>Isolation in containers is primarily achieved through </a:t>
            </a:r>
            <a:r>
              <a:rPr lang="en-US" b="1" dirty="0"/>
              <a:t>namespaces</a:t>
            </a:r>
            <a:r>
              <a:rPr lang="en-US" dirty="0"/>
              <a:t>, a key feature in the Linux kernel that allows containers to have separate views of system resources, effectively isolating their processes from the host and other containers. Here’s how each namespace contributes to container isolation:</a:t>
            </a:r>
          </a:p>
          <a:p>
            <a:endParaRPr lang="en-US" dirty="0"/>
          </a:p>
          <a:p>
            <a:r>
              <a:rPr lang="en-US" b="1" dirty="0"/>
              <a:t>Example</a:t>
            </a:r>
            <a:r>
              <a:rPr lang="en-US" dirty="0"/>
              <a:t>:</a:t>
            </a:r>
          </a:p>
          <a:p>
            <a:pPr>
              <a:buFont typeface="Arial" panose="020B0604020202020204" pitchFamily="34" charset="0"/>
              <a:buChar char="•"/>
            </a:pPr>
            <a:r>
              <a:rPr lang="en-US" dirty="0"/>
              <a:t>Process A in Container 1 has PID 1.</a:t>
            </a:r>
          </a:p>
          <a:p>
            <a:pPr>
              <a:buFont typeface="Arial" panose="020B0604020202020204" pitchFamily="34" charset="0"/>
              <a:buChar char="•"/>
            </a:pPr>
            <a:r>
              <a:rPr lang="en-US" dirty="0"/>
              <a:t>Process B in Container 2 also has PID 1.</a:t>
            </a:r>
          </a:p>
          <a:p>
            <a:pPr>
              <a:buFont typeface="Arial" panose="020B0604020202020204" pitchFamily="34" charset="0"/>
              <a:buChar char="•"/>
            </a:pPr>
            <a:r>
              <a:rPr lang="en-US" dirty="0"/>
              <a:t>They don’t interfere with each other due to </a:t>
            </a:r>
            <a:r>
              <a:rPr lang="en-US" b="1" dirty="0"/>
              <a:t>PID namespaces</a:t>
            </a:r>
            <a:r>
              <a:rPr lang="en-US" dirty="0"/>
              <a:t>.</a:t>
            </a:r>
          </a:p>
          <a:p>
            <a:endParaRPr lang="en-IN" dirty="0"/>
          </a:p>
        </p:txBody>
      </p:sp>
    </p:spTree>
    <p:extLst>
      <p:ext uri="{BB962C8B-B14F-4D97-AF65-F5344CB8AC3E}">
        <p14:creationId xmlns:p14="http://schemas.microsoft.com/office/powerpoint/2010/main" val="2329388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B908-CB91-250D-FF07-F88144A837B8}"/>
              </a:ext>
            </a:extLst>
          </p:cNvPr>
          <p:cNvSpPr>
            <a:spLocks noGrp="1"/>
          </p:cNvSpPr>
          <p:nvPr>
            <p:ph type="title"/>
          </p:nvPr>
        </p:nvSpPr>
        <p:spPr/>
        <p:txBody>
          <a:bodyPr/>
          <a:lstStyle/>
          <a:p>
            <a:r>
              <a:rPr lang="en-US" dirty="0"/>
              <a:t>Virtualization in cloud</a:t>
            </a:r>
            <a:endParaRPr lang="en-IN" dirty="0"/>
          </a:p>
        </p:txBody>
      </p:sp>
      <p:sp>
        <p:nvSpPr>
          <p:cNvPr id="3" name="Content Placeholder 2">
            <a:extLst>
              <a:ext uri="{FF2B5EF4-FFF2-40B4-BE49-F238E27FC236}">
                <a16:creationId xmlns:a16="http://schemas.microsoft.com/office/drawing/2014/main" id="{C25EA239-A0F3-77D8-275A-B7CEB52009C5}"/>
              </a:ext>
            </a:extLst>
          </p:cNvPr>
          <p:cNvSpPr>
            <a:spLocks noGrp="1"/>
          </p:cNvSpPr>
          <p:nvPr>
            <p:ph idx="1"/>
          </p:nvPr>
        </p:nvSpPr>
        <p:spPr/>
        <p:txBody>
          <a:bodyPr/>
          <a:lstStyle/>
          <a:p>
            <a:pPr marL="0" indent="0">
              <a:buNone/>
            </a:pPr>
            <a:r>
              <a:rPr lang="en-US" dirty="0"/>
              <a:t>Cloud providers use virtualization to pool physical resources (like CPU, memory, and storage) and allocate them dynamically to users as needed. This allows cloud services to scale up or down based on demand without requiring additional physical infrastructure. For example, when you request more resources for a virtual machine (VM) or container, the cloud provider allocates additional virtualized resources from its pool.</a:t>
            </a:r>
          </a:p>
          <a:p>
            <a:endParaRPr lang="en-IN" dirty="0"/>
          </a:p>
        </p:txBody>
      </p:sp>
    </p:spTree>
    <p:extLst>
      <p:ext uri="{BB962C8B-B14F-4D97-AF65-F5344CB8AC3E}">
        <p14:creationId xmlns:p14="http://schemas.microsoft.com/office/powerpoint/2010/main" val="3587954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A8411-C641-ABDE-1654-E56AF18F7380}"/>
              </a:ext>
            </a:extLst>
          </p:cNvPr>
          <p:cNvSpPr>
            <a:spLocks noGrp="1"/>
          </p:cNvSpPr>
          <p:nvPr>
            <p:ph type="title"/>
          </p:nvPr>
        </p:nvSpPr>
        <p:spPr/>
        <p:txBody>
          <a:bodyPr>
            <a:normAutofit/>
          </a:bodyPr>
          <a:lstStyle/>
          <a:p>
            <a:r>
              <a:rPr lang="en-US" sz="4800" dirty="0"/>
              <a:t>Types of Namespaces</a:t>
            </a:r>
            <a:endParaRPr lang="en-IN" sz="4800" dirty="0"/>
          </a:p>
        </p:txBody>
      </p:sp>
      <p:sp>
        <p:nvSpPr>
          <p:cNvPr id="4" name="Rectangle 1">
            <a:extLst>
              <a:ext uri="{FF2B5EF4-FFF2-40B4-BE49-F238E27FC236}">
                <a16:creationId xmlns:a16="http://schemas.microsoft.com/office/drawing/2014/main" id="{230C5784-7212-EAE9-1D36-DE93AA2821A0}"/>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PID (Process ID) Namespace</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Isolates the process ID number space.</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Containers see only their own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NET (Network) Namespace</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Isolates network interfaces.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Each container has its own virtual network stack.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MNT (Mount) Namespace</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Isolates the file system mount points.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Containers see only their own file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7286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790F-CF6C-5A72-428B-98814319DE6A}"/>
              </a:ext>
            </a:extLst>
          </p:cNvPr>
          <p:cNvSpPr>
            <a:spLocks noGrp="1"/>
          </p:cNvSpPr>
          <p:nvPr>
            <p:ph type="title"/>
          </p:nvPr>
        </p:nvSpPr>
        <p:spPr/>
        <p:txBody>
          <a:bodyPr/>
          <a:lstStyle/>
          <a:p>
            <a:r>
              <a:rPr lang="en-US" dirty="0"/>
              <a:t>From Docker to Kubernetes</a:t>
            </a:r>
            <a:endParaRPr lang="en-IN" dirty="0"/>
          </a:p>
        </p:txBody>
      </p:sp>
      <p:sp>
        <p:nvSpPr>
          <p:cNvPr id="3" name="Content Placeholder 2">
            <a:extLst>
              <a:ext uri="{FF2B5EF4-FFF2-40B4-BE49-F238E27FC236}">
                <a16:creationId xmlns:a16="http://schemas.microsoft.com/office/drawing/2014/main" id="{FA23E0B1-9274-8433-8834-39C6056B7090}"/>
              </a:ext>
            </a:extLst>
          </p:cNvPr>
          <p:cNvSpPr>
            <a:spLocks noGrp="1"/>
          </p:cNvSpPr>
          <p:nvPr>
            <p:ph idx="1"/>
          </p:nvPr>
        </p:nvSpPr>
        <p:spPr>
          <a:xfrm>
            <a:off x="404734" y="1825625"/>
            <a:ext cx="10949066" cy="4351338"/>
          </a:xfrm>
        </p:spPr>
        <p:txBody>
          <a:bodyPr/>
          <a:lstStyle/>
          <a:p>
            <a:pPr marL="0" indent="0">
              <a:buNone/>
            </a:pPr>
            <a:r>
              <a:rPr lang="en-US" dirty="0"/>
              <a:t>While containers are great for packaging applications, managing them at scale (e.g., hundreds or thousands of containers) across multiple hosts becomes complex. You need to manage things like:</a:t>
            </a:r>
          </a:p>
          <a:p>
            <a:pPr marL="0" indent="0">
              <a:buNone/>
            </a:pPr>
            <a:r>
              <a:rPr lang="en-US" dirty="0"/>
              <a:t>Scaling: How many containers to run based on traffic</a:t>
            </a:r>
          </a:p>
          <a:p>
            <a:pPr marL="0" indent="0">
              <a:buNone/>
            </a:pPr>
            <a:r>
              <a:rPr lang="en-US" dirty="0"/>
              <a:t>Load balancing: Distributing requests across containers</a:t>
            </a:r>
          </a:p>
          <a:p>
            <a:pPr marL="0" indent="0">
              <a:buNone/>
            </a:pPr>
            <a:r>
              <a:rPr lang="en-US" dirty="0"/>
              <a:t>Health checks: Ensuring containers are running correctly</a:t>
            </a:r>
          </a:p>
          <a:p>
            <a:pPr marL="0" indent="0">
              <a:buNone/>
            </a:pPr>
            <a:r>
              <a:rPr lang="en-US" dirty="0"/>
              <a:t>Networking: Connecting containers  , both internally and to the external world</a:t>
            </a:r>
          </a:p>
          <a:p>
            <a:pPr marL="0" indent="0">
              <a:buNone/>
            </a:pPr>
            <a:r>
              <a:rPr lang="en-US" dirty="0"/>
              <a:t>Storage: Persisting data beyond the lifespan of a container</a:t>
            </a:r>
            <a:endParaRPr lang="en-IN" dirty="0"/>
          </a:p>
        </p:txBody>
      </p:sp>
    </p:spTree>
    <p:extLst>
      <p:ext uri="{BB962C8B-B14F-4D97-AF65-F5344CB8AC3E}">
        <p14:creationId xmlns:p14="http://schemas.microsoft.com/office/powerpoint/2010/main" val="4282809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8E47B9-0CA1-8B90-3476-FDD407BCA85B}"/>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18E2C5D2-E0EB-4B6E-B27A-DF0817A06068}"/>
              </a:ext>
            </a:extLst>
          </p:cNvPr>
          <p:cNvSpPr>
            <a:spLocks noGrp="1"/>
          </p:cNvSpPr>
          <p:nvPr>
            <p:ph idx="1"/>
          </p:nvPr>
        </p:nvSpPr>
        <p:spPr/>
        <p:txBody>
          <a:bodyPr/>
          <a:lstStyle/>
          <a:p>
            <a:endParaRPr lang="en-IN"/>
          </a:p>
        </p:txBody>
      </p:sp>
      <p:pic>
        <p:nvPicPr>
          <p:cNvPr id="3074" name="Picture 2">
            <a:extLst>
              <a:ext uri="{FF2B5EF4-FFF2-40B4-BE49-F238E27FC236}">
                <a16:creationId xmlns:a16="http://schemas.microsoft.com/office/drawing/2014/main" id="{EF075EE6-2D36-DF33-BB8A-254FCB294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80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1F48410-4296-CF61-2F99-300D67492F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828799" y="1308669"/>
            <a:ext cx="7097367" cy="50667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ABF9D1-DD78-E4AE-675C-38562B158F73}"/>
              </a:ext>
            </a:extLst>
          </p:cNvPr>
          <p:cNvSpPr>
            <a:spLocks noGrp="1"/>
          </p:cNvSpPr>
          <p:nvPr>
            <p:ph type="title"/>
          </p:nvPr>
        </p:nvSpPr>
        <p:spPr/>
        <p:txBody>
          <a:bodyPr/>
          <a:lstStyle/>
          <a:p>
            <a:r>
              <a:rPr lang="en-US" dirty="0"/>
              <a:t>Kubernetes</a:t>
            </a:r>
            <a:endParaRPr lang="en-IN" dirty="0"/>
          </a:p>
        </p:txBody>
      </p:sp>
    </p:spTree>
    <p:extLst>
      <p:ext uri="{BB962C8B-B14F-4D97-AF65-F5344CB8AC3E}">
        <p14:creationId xmlns:p14="http://schemas.microsoft.com/office/powerpoint/2010/main" val="3019126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20430-2086-18D8-F8D1-EB3B33B974C0}"/>
              </a:ext>
            </a:extLst>
          </p:cNvPr>
          <p:cNvSpPr>
            <a:spLocks noGrp="1"/>
          </p:cNvSpPr>
          <p:nvPr>
            <p:ph type="title"/>
          </p:nvPr>
        </p:nvSpPr>
        <p:spPr/>
        <p:txBody>
          <a:bodyPr/>
          <a:lstStyle/>
          <a:p>
            <a:r>
              <a:rPr lang="en-US" dirty="0"/>
              <a:t>Kubernetes Architecture</a:t>
            </a:r>
            <a:endParaRPr lang="en-IN" dirty="0"/>
          </a:p>
        </p:txBody>
      </p:sp>
      <p:sp>
        <p:nvSpPr>
          <p:cNvPr id="3" name="Content Placeholder 2">
            <a:extLst>
              <a:ext uri="{FF2B5EF4-FFF2-40B4-BE49-F238E27FC236}">
                <a16:creationId xmlns:a16="http://schemas.microsoft.com/office/drawing/2014/main" id="{C9A26C37-03B5-694E-0DD4-984198C6030F}"/>
              </a:ext>
            </a:extLst>
          </p:cNvPr>
          <p:cNvSpPr>
            <a:spLocks noGrp="1"/>
          </p:cNvSpPr>
          <p:nvPr>
            <p:ph idx="1"/>
          </p:nvPr>
        </p:nvSpPr>
        <p:spPr>
          <a:xfrm>
            <a:off x="314793" y="1825625"/>
            <a:ext cx="11752289" cy="4351338"/>
          </a:xfrm>
        </p:spPr>
        <p:txBody>
          <a:bodyPr>
            <a:normAutofit fontScale="85000" lnSpcReduction="20000"/>
          </a:bodyPr>
          <a:lstStyle/>
          <a:p>
            <a:r>
              <a:rPr lang="en-US" sz="2800" b="1" dirty="0"/>
              <a:t>Master Node Components:</a:t>
            </a:r>
          </a:p>
          <a:p>
            <a:r>
              <a:rPr lang="en-US" sz="2800" dirty="0"/>
              <a:t>Responsible for controlling the cluster and making decisions regarding the scheduling and execution of containers.</a:t>
            </a:r>
          </a:p>
          <a:p>
            <a:r>
              <a:rPr lang="en-US" sz="2800" b="1" dirty="0"/>
              <a:t>API Server</a:t>
            </a:r>
            <a:r>
              <a:rPr lang="en-US" sz="2800" dirty="0"/>
              <a:t>: The API server acts as the front-end for the Kubernetes control plane. It processes all RESTful API calls (e.g., from </a:t>
            </a:r>
            <a:r>
              <a:rPr lang="en-US" sz="2800" dirty="0" err="1"/>
              <a:t>kubectl</a:t>
            </a:r>
            <a:r>
              <a:rPr lang="en-US" sz="2800" dirty="0"/>
              <a:t> commands) and is the central point for all interactions in the cluster.</a:t>
            </a:r>
          </a:p>
          <a:p>
            <a:r>
              <a:rPr lang="en-US" sz="2800" b="1" dirty="0"/>
              <a:t>Scheduler</a:t>
            </a:r>
            <a:r>
              <a:rPr lang="en-US" sz="2800" dirty="0"/>
              <a:t>: The scheduler is responsible for assigning containers (pods) to specific worker nodes based on resource availability and requirements. It ensures the optimal placement of containers in the cluster.</a:t>
            </a:r>
          </a:p>
          <a:p>
            <a:r>
              <a:rPr lang="en-US" sz="2800" b="1" dirty="0"/>
              <a:t>Controller Manager</a:t>
            </a:r>
            <a:r>
              <a:rPr lang="en-US" sz="2800" dirty="0"/>
              <a:t>: The controller manager oversees the state of the cluster, ensuring that the system's desired state matches the current state. It manages replication, node health, and endpoint assignments.</a:t>
            </a:r>
          </a:p>
          <a:p>
            <a:r>
              <a:rPr lang="en-US" sz="2800" b="1" dirty="0" err="1"/>
              <a:t>etcd</a:t>
            </a:r>
            <a:r>
              <a:rPr lang="en-US" sz="2800" dirty="0"/>
              <a:t>: </a:t>
            </a:r>
            <a:r>
              <a:rPr lang="en-US" sz="2800" dirty="0" err="1"/>
              <a:t>Etcd</a:t>
            </a:r>
            <a:r>
              <a:rPr lang="en-US" sz="2800" dirty="0"/>
              <a:t> is a distributed key-value store that Kubernetes uses to store all cluster data, including configurations, resource states, and other metadata.</a:t>
            </a:r>
          </a:p>
          <a:p>
            <a:endParaRPr lang="en-IN" dirty="0"/>
          </a:p>
        </p:txBody>
      </p:sp>
    </p:spTree>
    <p:extLst>
      <p:ext uri="{BB962C8B-B14F-4D97-AF65-F5344CB8AC3E}">
        <p14:creationId xmlns:p14="http://schemas.microsoft.com/office/powerpoint/2010/main" val="3763421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164B-D3D1-0DA6-6F11-505CA7C9C252}"/>
              </a:ext>
            </a:extLst>
          </p:cNvPr>
          <p:cNvSpPr>
            <a:spLocks noGrp="1"/>
          </p:cNvSpPr>
          <p:nvPr>
            <p:ph type="title"/>
          </p:nvPr>
        </p:nvSpPr>
        <p:spPr/>
        <p:txBody>
          <a:bodyPr/>
          <a:lstStyle/>
          <a:p>
            <a:r>
              <a:rPr lang="en-US" dirty="0" err="1"/>
              <a:t>Kuburnetes</a:t>
            </a:r>
            <a:endParaRPr lang="en-IN" dirty="0"/>
          </a:p>
        </p:txBody>
      </p:sp>
      <p:sp>
        <p:nvSpPr>
          <p:cNvPr id="3" name="Content Placeholder 2">
            <a:extLst>
              <a:ext uri="{FF2B5EF4-FFF2-40B4-BE49-F238E27FC236}">
                <a16:creationId xmlns:a16="http://schemas.microsoft.com/office/drawing/2014/main" id="{7E32BC75-9083-4D74-912D-2482A70DA2CA}"/>
              </a:ext>
            </a:extLst>
          </p:cNvPr>
          <p:cNvSpPr>
            <a:spLocks noGrp="1"/>
          </p:cNvSpPr>
          <p:nvPr>
            <p:ph idx="1"/>
          </p:nvPr>
        </p:nvSpPr>
        <p:spPr>
          <a:xfrm>
            <a:off x="179881" y="1469036"/>
            <a:ext cx="11797259" cy="4707927"/>
          </a:xfrm>
        </p:spPr>
        <p:txBody>
          <a:bodyPr>
            <a:normAutofit fontScale="92500" lnSpcReduction="20000"/>
          </a:bodyPr>
          <a:lstStyle/>
          <a:p>
            <a:r>
              <a:rPr lang="en-US" sz="2800" b="1" dirty="0"/>
              <a:t>Worker Node Components:</a:t>
            </a:r>
          </a:p>
          <a:p>
            <a:r>
              <a:rPr lang="en-US" sz="2800" dirty="0"/>
              <a:t>Worker nodes are where the actual containers run. Each worker node contains several components that communicate with the master and run containerized applications.</a:t>
            </a:r>
          </a:p>
          <a:p>
            <a:r>
              <a:rPr lang="en-US" sz="2800" b="1" dirty="0" err="1"/>
              <a:t>Kubelet</a:t>
            </a:r>
            <a:r>
              <a:rPr lang="en-US" sz="2800" dirty="0"/>
              <a:t>: The </a:t>
            </a:r>
            <a:r>
              <a:rPr lang="en-US" sz="2800" dirty="0" err="1"/>
              <a:t>kubelet</a:t>
            </a:r>
            <a:r>
              <a:rPr lang="en-US" sz="2800" dirty="0"/>
              <a:t> is an agent running on every worker node, which ensures that containers are running as expected. It listens to the instructions from the API server and manages the state of the node.</a:t>
            </a:r>
          </a:p>
          <a:p>
            <a:r>
              <a:rPr lang="en-US" sz="2800" b="1" dirty="0"/>
              <a:t>Container Runtime</a:t>
            </a:r>
            <a:r>
              <a:rPr lang="en-US" sz="2800" dirty="0"/>
              <a:t>: This is the software responsible for running containers on a worker node. Kubernetes supports various container runtimes like Docker, </a:t>
            </a:r>
            <a:r>
              <a:rPr lang="en-US" sz="2800" dirty="0" err="1"/>
              <a:t>containerd</a:t>
            </a:r>
            <a:r>
              <a:rPr lang="en-US" sz="2800" dirty="0"/>
              <a:t>, and CRI-O.</a:t>
            </a:r>
          </a:p>
          <a:p>
            <a:r>
              <a:rPr lang="en-US" sz="2800" b="1" dirty="0" err="1"/>
              <a:t>Kube</a:t>
            </a:r>
            <a:r>
              <a:rPr lang="en-US" sz="2800" b="1" dirty="0"/>
              <a:t>-Proxy</a:t>
            </a:r>
            <a:r>
              <a:rPr lang="en-US" sz="2800" dirty="0"/>
              <a:t>: </a:t>
            </a:r>
            <a:r>
              <a:rPr lang="en-US" sz="2800" dirty="0" err="1"/>
              <a:t>Kube</a:t>
            </a:r>
            <a:r>
              <a:rPr lang="en-US" sz="2800" dirty="0"/>
              <a:t>-proxy is a network proxy running on each worker node. It maintains network rules that allow communication to and from the containers, providing service discovery and load balancing within the cluster.</a:t>
            </a:r>
          </a:p>
          <a:p>
            <a:endParaRPr lang="en-IN" dirty="0"/>
          </a:p>
        </p:txBody>
      </p:sp>
    </p:spTree>
    <p:extLst>
      <p:ext uri="{BB962C8B-B14F-4D97-AF65-F5344CB8AC3E}">
        <p14:creationId xmlns:p14="http://schemas.microsoft.com/office/powerpoint/2010/main" val="2588758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EB9E7-5D56-B89A-9D75-125310DC6BB2}"/>
              </a:ext>
            </a:extLst>
          </p:cNvPr>
          <p:cNvSpPr>
            <a:spLocks noGrp="1"/>
          </p:cNvSpPr>
          <p:nvPr>
            <p:ph type="title"/>
          </p:nvPr>
        </p:nvSpPr>
        <p:spPr/>
        <p:txBody>
          <a:bodyPr/>
          <a:lstStyle/>
          <a:p>
            <a:r>
              <a:rPr lang="en-US" dirty="0"/>
              <a:t>POD</a:t>
            </a:r>
            <a:endParaRPr lang="en-IN" dirty="0"/>
          </a:p>
        </p:txBody>
      </p:sp>
      <p:sp>
        <p:nvSpPr>
          <p:cNvPr id="3" name="Content Placeholder 2">
            <a:extLst>
              <a:ext uri="{FF2B5EF4-FFF2-40B4-BE49-F238E27FC236}">
                <a16:creationId xmlns:a16="http://schemas.microsoft.com/office/drawing/2014/main" id="{E24AA310-7C64-842A-E965-5CF9159C6C37}"/>
              </a:ext>
            </a:extLst>
          </p:cNvPr>
          <p:cNvSpPr>
            <a:spLocks noGrp="1"/>
          </p:cNvSpPr>
          <p:nvPr>
            <p:ph idx="1"/>
          </p:nvPr>
        </p:nvSpPr>
        <p:spPr/>
        <p:txBody>
          <a:bodyPr>
            <a:normAutofit/>
          </a:bodyPr>
          <a:lstStyle/>
          <a:p>
            <a:r>
              <a:rPr lang="en-US" dirty="0"/>
              <a:t>A </a:t>
            </a:r>
            <a:r>
              <a:rPr lang="en-US" b="1" dirty="0"/>
              <a:t>pod</a:t>
            </a:r>
            <a:r>
              <a:rPr lang="en-US" dirty="0"/>
              <a:t> is the smallest, most basic deployable unit in Kubernetes. It represents a single instance of a running </a:t>
            </a:r>
            <a:r>
              <a:rPr lang="en-US" b="1" dirty="0"/>
              <a:t>process</a:t>
            </a:r>
            <a:r>
              <a:rPr lang="en-US" dirty="0"/>
              <a:t> in your cluster.</a:t>
            </a:r>
          </a:p>
          <a:p>
            <a:pPr marL="0" indent="0">
              <a:buNone/>
            </a:pPr>
            <a:r>
              <a:rPr lang="en-US" dirty="0"/>
              <a:t>Features</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Encapsulates Containers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 pod can contain </a:t>
            </a:r>
            <a:r>
              <a:rPr kumimoji="0" lang="en-US" altLang="en-US" sz="2000" b="1" i="0" u="none" strike="noStrike" cap="none" normalizeH="0" baseline="0" dirty="0">
                <a:ln>
                  <a:noFill/>
                </a:ln>
                <a:solidFill>
                  <a:schemeClr val="tx1"/>
                </a:solidFill>
                <a:effectLst/>
                <a:latin typeface="Arial" panose="020B0604020202020204" pitchFamily="34" charset="0"/>
              </a:rPr>
              <a:t>one or more containers</a:t>
            </a:r>
            <a:r>
              <a:rPr kumimoji="0" lang="en-US" altLang="en-US" sz="2000" b="0" i="0" u="none" strike="noStrike" cap="none" normalizeH="0" baseline="0" dirty="0">
                <a:ln>
                  <a:noFill/>
                </a:ln>
                <a:solidFill>
                  <a:schemeClr val="tx1"/>
                </a:solidFill>
                <a:effectLst/>
                <a:latin typeface="Arial" panose="020B0604020202020204" pitchFamily="34" charset="0"/>
              </a:rPr>
              <a:t> (usually just one).</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Tightly Coupled Applications</a:t>
            </a:r>
            <a:r>
              <a:rPr kumimoji="0" lang="en-US" altLang="en-US" sz="2000" b="0" i="0" u="none" strike="noStrike" cap="none" normalizeH="0" baseline="0" dirty="0">
                <a:ln>
                  <a:noFill/>
                </a:ln>
                <a:solidFill>
                  <a:schemeClr val="tx1"/>
                </a:solidFill>
                <a:effectLst/>
                <a:latin typeface="Arial" panose="020B0604020202020204" pitchFamily="34" charset="0"/>
              </a:rPr>
              <a:t>: Pods group together </a:t>
            </a:r>
            <a:r>
              <a:rPr kumimoji="0" lang="en-US" altLang="en-US" sz="2000" b="1" i="0" u="none" strike="noStrike" cap="none" normalizeH="0" baseline="0" dirty="0">
                <a:ln>
                  <a:noFill/>
                </a:ln>
                <a:solidFill>
                  <a:schemeClr val="tx1"/>
                </a:solidFill>
                <a:effectLst/>
                <a:latin typeface="Arial" panose="020B0604020202020204" pitchFamily="34" charset="0"/>
              </a:rPr>
              <a:t>tightly coupled containers</a:t>
            </a:r>
            <a:r>
              <a:rPr kumimoji="0" lang="en-US" altLang="en-US" sz="2000" b="0" i="0" u="none" strike="noStrike" cap="none" normalizeH="0" baseline="0" dirty="0">
                <a:ln>
                  <a:noFill/>
                </a:ln>
                <a:solidFill>
                  <a:schemeClr val="tx1"/>
                </a:solidFill>
                <a:effectLst/>
                <a:latin typeface="Arial" panose="020B0604020202020204" pitchFamily="34" charset="0"/>
              </a:rPr>
              <a:t> that need to share resources.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For example, a web server and a logging sidecar container may run in the same pod.</a:t>
            </a:r>
          </a:p>
          <a:p>
            <a:pPr marL="457200" lvl="1" indent="0" eaLnBrk="0" fontAlgn="base" hangingPunct="0">
              <a:lnSpc>
                <a:spcPct val="100000"/>
              </a:lnSpc>
              <a:spcBef>
                <a:spcPct val="0"/>
              </a:spcBef>
              <a:spcAft>
                <a:spcPct val="0"/>
              </a:spcAft>
              <a:buNone/>
            </a:pPr>
            <a:r>
              <a:rPr kumimoji="0" lang="en-US" altLang="en-US" sz="2000" b="1" i="0" u="none" strike="noStrike" cap="none" normalizeH="0" baseline="0" dirty="0">
                <a:ln>
                  <a:noFill/>
                </a:ln>
                <a:solidFill>
                  <a:schemeClr val="tx1"/>
                </a:solidFill>
                <a:effectLst/>
                <a:latin typeface="Arial" panose="020B0604020202020204" pitchFamily="34" charset="0"/>
              </a:rPr>
              <a:t>Unique IP Address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Each pod gets its own </a:t>
            </a:r>
            <a:r>
              <a:rPr kumimoji="0" lang="en-US" altLang="en-US" sz="2000" b="1" i="0" u="none" strike="noStrike" cap="none" normalizeH="0" baseline="0" dirty="0">
                <a:ln>
                  <a:noFill/>
                </a:ln>
                <a:solidFill>
                  <a:schemeClr val="tx1"/>
                </a:solidFill>
                <a:effectLst/>
                <a:latin typeface="Arial" panose="020B0604020202020204" pitchFamily="34" charset="0"/>
              </a:rPr>
              <a:t>unique IP address</a:t>
            </a:r>
            <a:r>
              <a:rPr kumimoji="0" lang="en-US" altLang="en-US" sz="2000" b="0" i="0" u="none" strike="noStrike" cap="none" normalizeH="0" baseline="0" dirty="0">
                <a:ln>
                  <a:noFill/>
                </a:ln>
                <a:solidFill>
                  <a:schemeClr val="tx1"/>
                </a:solidFill>
                <a:effectLst/>
                <a:latin typeface="Arial" panose="020B0604020202020204" pitchFamily="34" charset="0"/>
              </a:rPr>
              <a:t> within the cluster, making communication straightforward without worrying about container-specific networking.</a:t>
            </a:r>
          </a:p>
        </p:txBody>
      </p:sp>
    </p:spTree>
    <p:extLst>
      <p:ext uri="{BB962C8B-B14F-4D97-AF65-F5344CB8AC3E}">
        <p14:creationId xmlns:p14="http://schemas.microsoft.com/office/powerpoint/2010/main" val="588433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F6F7-BC8E-0212-9507-03C8A064EECD}"/>
              </a:ext>
            </a:extLst>
          </p:cNvPr>
          <p:cNvSpPr>
            <a:spLocks noGrp="1"/>
          </p:cNvSpPr>
          <p:nvPr>
            <p:ph type="title"/>
          </p:nvPr>
        </p:nvSpPr>
        <p:spPr/>
        <p:txBody>
          <a:bodyPr/>
          <a:lstStyle/>
          <a:p>
            <a:r>
              <a:rPr lang="en-US" dirty="0"/>
              <a:t>Load Balancers</a:t>
            </a:r>
            <a:endParaRPr lang="en-IN" dirty="0"/>
          </a:p>
        </p:txBody>
      </p:sp>
      <p:sp>
        <p:nvSpPr>
          <p:cNvPr id="3" name="Content Placeholder 2">
            <a:extLst>
              <a:ext uri="{FF2B5EF4-FFF2-40B4-BE49-F238E27FC236}">
                <a16:creationId xmlns:a16="http://schemas.microsoft.com/office/drawing/2014/main" id="{1C2A2113-6A6D-6C8D-2A18-FAFE8F8BF226}"/>
              </a:ext>
            </a:extLst>
          </p:cNvPr>
          <p:cNvSpPr>
            <a:spLocks noGrp="1"/>
          </p:cNvSpPr>
          <p:nvPr>
            <p:ph idx="1"/>
          </p:nvPr>
        </p:nvSpPr>
        <p:spPr>
          <a:xfrm>
            <a:off x="838200" y="1825625"/>
            <a:ext cx="4903033" cy="4351338"/>
          </a:xfrm>
        </p:spPr>
        <p:txBody>
          <a:bodyPr/>
          <a:lstStyle/>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Load Balancer is defined as a networking device or software application that distributes and balances the incoming traffic among the servers to provide high availability, efficient utilization of servers, and high performance.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8286DF-8D73-0E71-F12E-124906C900E9}"/>
              </a:ext>
            </a:extLst>
          </p:cNvPr>
          <p:cNvPicPr>
            <a:picLocks noChangeAspect="1"/>
          </p:cNvPicPr>
          <p:nvPr/>
        </p:nvPicPr>
        <p:blipFill>
          <a:blip r:embed="rId2"/>
          <a:srcRect l="40148" t="18980" r="9686" b="19137"/>
          <a:stretch/>
        </p:blipFill>
        <p:spPr>
          <a:xfrm>
            <a:off x="6096001" y="1543440"/>
            <a:ext cx="5883006" cy="3632131"/>
          </a:xfrm>
          <a:prstGeom prst="rect">
            <a:avLst/>
          </a:prstGeom>
        </p:spPr>
      </p:pic>
    </p:spTree>
    <p:extLst>
      <p:ext uri="{BB962C8B-B14F-4D97-AF65-F5344CB8AC3E}">
        <p14:creationId xmlns:p14="http://schemas.microsoft.com/office/powerpoint/2010/main" val="3683388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120B0-CB6F-2C0B-609A-E572A56A5820}"/>
              </a:ext>
            </a:extLst>
          </p:cNvPr>
          <p:cNvSpPr>
            <a:spLocks noGrp="1"/>
          </p:cNvSpPr>
          <p:nvPr>
            <p:ph type="title"/>
          </p:nvPr>
        </p:nvSpPr>
        <p:spPr/>
        <p:txBody>
          <a:bodyPr>
            <a:normAutofit/>
          </a:bodyPr>
          <a:lstStyle/>
          <a:p>
            <a:r>
              <a:rPr lang="en-US" sz="2800" dirty="0"/>
              <a:t>Why Load Balancing Is Important</a:t>
            </a:r>
            <a:endParaRPr lang="en-IN" sz="2800" dirty="0"/>
          </a:p>
        </p:txBody>
      </p:sp>
      <p:sp>
        <p:nvSpPr>
          <p:cNvPr id="4" name="Rectangle 1">
            <a:extLst>
              <a:ext uri="{FF2B5EF4-FFF2-40B4-BE49-F238E27FC236}">
                <a16:creationId xmlns:a16="http://schemas.microsoft.com/office/drawing/2014/main" id="{F110C645-3E17-0F3A-0119-EABF27F5EED4}"/>
              </a:ext>
            </a:extLst>
          </p:cNvPr>
          <p:cNvSpPr>
            <a:spLocks noGrp="1" noChangeArrowheads="1"/>
          </p:cNvSpPr>
          <p:nvPr>
            <p:ph idx="1"/>
          </p:nvPr>
        </p:nvSpPr>
        <p:spPr bwMode="auto">
          <a:xfrm>
            <a:off x="838200" y="1638768"/>
            <a:ext cx="988422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Performance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distributing the load, no single server gets overwhelmed, and users experience faster response times.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Availability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case one server fails, the load balancer can redirect traffic to healthy servers, minimizing downtime.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balancing helps to scale out services horizontally by adding more servers or containers to handle increased traffic.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029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067C-E648-A3CE-502B-77FCBF16C2F0}"/>
              </a:ext>
            </a:extLst>
          </p:cNvPr>
          <p:cNvSpPr>
            <a:spLocks noGrp="1"/>
          </p:cNvSpPr>
          <p:nvPr>
            <p:ph type="title"/>
          </p:nvPr>
        </p:nvSpPr>
        <p:spPr>
          <a:xfrm>
            <a:off x="838200" y="365126"/>
            <a:ext cx="10515600" cy="1115332"/>
          </a:xfrm>
        </p:spPr>
        <p:txBody>
          <a:bodyPr/>
          <a:lstStyle/>
          <a:p>
            <a:r>
              <a:rPr lang="en-IN" b="1" dirty="0"/>
              <a:t>Types of Load Balancing</a:t>
            </a:r>
          </a:p>
        </p:txBody>
      </p:sp>
      <p:sp>
        <p:nvSpPr>
          <p:cNvPr id="3" name="Content Placeholder 2">
            <a:extLst>
              <a:ext uri="{FF2B5EF4-FFF2-40B4-BE49-F238E27FC236}">
                <a16:creationId xmlns:a16="http://schemas.microsoft.com/office/drawing/2014/main" id="{9245CFDD-EC21-1F0F-255D-9507E1CD5FCC}"/>
              </a:ext>
            </a:extLst>
          </p:cNvPr>
          <p:cNvSpPr>
            <a:spLocks noGrp="1"/>
          </p:cNvSpPr>
          <p:nvPr>
            <p:ph idx="1"/>
          </p:nvPr>
        </p:nvSpPr>
        <p:spPr>
          <a:xfrm>
            <a:off x="838200" y="1480458"/>
            <a:ext cx="10515600" cy="4696505"/>
          </a:xfrm>
        </p:spPr>
        <p:txBody>
          <a:bodyPr>
            <a:normAutofit fontScale="77500" lnSpcReduction="20000"/>
          </a:bodyPr>
          <a:lstStyle/>
          <a:p>
            <a:pPr marL="0" indent="0">
              <a:buNone/>
            </a:pPr>
            <a:r>
              <a:rPr lang="en-US" b="1" dirty="0"/>
              <a:t>Layer 4 Load Balancing (Transport Layer)</a:t>
            </a:r>
          </a:p>
          <a:p>
            <a:pPr>
              <a:buFont typeface="Arial" panose="020B0604020202020204" pitchFamily="34" charset="0"/>
              <a:buChar char="•"/>
            </a:pPr>
            <a:r>
              <a:rPr lang="en-US" b="1" dirty="0"/>
              <a:t>Works on Layer 4</a:t>
            </a:r>
            <a:r>
              <a:rPr lang="en-US" dirty="0"/>
              <a:t> of the OSI model (TCP/UDP), meaning it makes routing decisions based on IP addresses and ports.</a:t>
            </a:r>
          </a:p>
          <a:p>
            <a:pPr>
              <a:buFont typeface="Arial" panose="020B0604020202020204" pitchFamily="34" charset="0"/>
              <a:buChar char="•"/>
            </a:pPr>
            <a:r>
              <a:rPr lang="en-US" dirty="0"/>
              <a:t>It operates at the transport layer and forwards the traffic without inspecting the content.</a:t>
            </a:r>
          </a:p>
          <a:p>
            <a:pPr>
              <a:buFont typeface="Arial" panose="020B0604020202020204" pitchFamily="34" charset="0"/>
              <a:buChar char="•"/>
            </a:pPr>
            <a:r>
              <a:rPr lang="en-US" dirty="0"/>
              <a:t>Ideal for applications where the network layer or transport layer decisions are enough to distribute traffic, like HTTP or FTP requests.</a:t>
            </a:r>
          </a:p>
          <a:p>
            <a:pPr marL="0" indent="0">
              <a:buNone/>
            </a:pPr>
            <a:r>
              <a:rPr lang="en-US" b="1" dirty="0"/>
              <a:t>Layer 7 Load Balancing (Application Layer)</a:t>
            </a:r>
          </a:p>
          <a:p>
            <a:pPr>
              <a:buFont typeface="Arial" panose="020B0604020202020204" pitchFamily="34" charset="0"/>
              <a:buChar char="•"/>
            </a:pPr>
            <a:r>
              <a:rPr lang="en-US" b="1" dirty="0"/>
              <a:t>Works on Layer 7</a:t>
            </a:r>
            <a:r>
              <a:rPr lang="en-US" dirty="0"/>
              <a:t> of the OSI model (Application Layer), which means it makes routing decisions based on the content of the request (such as HTTP headers, cookies, URL paths, etc.).</a:t>
            </a:r>
          </a:p>
          <a:p>
            <a:pPr>
              <a:buFont typeface="Arial" panose="020B0604020202020204" pitchFamily="34" charset="0"/>
              <a:buChar char="•"/>
            </a:pPr>
            <a:r>
              <a:rPr lang="en-US" dirty="0"/>
              <a:t>Provides more advanced routing, such as content-based routing or directing traffic based on user sessions.</a:t>
            </a:r>
          </a:p>
          <a:p>
            <a:pPr>
              <a:buFont typeface="Arial" panose="020B0604020202020204" pitchFamily="34" charset="0"/>
              <a:buChar char="•"/>
            </a:pPr>
            <a:r>
              <a:rPr lang="en-US" dirty="0"/>
              <a:t>Common in web applications where requests might need to be directed to specific servers based on things like URL paths or user sessions.</a:t>
            </a:r>
          </a:p>
          <a:p>
            <a:pPr marL="0" indent="0">
              <a:buNone/>
            </a:pPr>
            <a:endParaRPr lang="en-IN" dirty="0"/>
          </a:p>
        </p:txBody>
      </p:sp>
    </p:spTree>
    <p:extLst>
      <p:ext uri="{BB962C8B-B14F-4D97-AF65-F5344CB8AC3E}">
        <p14:creationId xmlns:p14="http://schemas.microsoft.com/office/powerpoint/2010/main" val="3071228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76811B-0C65-5BB3-4ADE-2948689E177C}"/>
              </a:ext>
            </a:extLst>
          </p:cNvPr>
          <p:cNvSpPr>
            <a:spLocks noGrp="1"/>
          </p:cNvSpPr>
          <p:nvPr>
            <p:ph type="title"/>
          </p:nvPr>
        </p:nvSpPr>
        <p:spPr>
          <a:xfrm>
            <a:off x="261730" y="-252413"/>
            <a:ext cx="10515600" cy="1325563"/>
          </a:xfrm>
        </p:spPr>
        <p:txBody>
          <a:bodyPr anchor="ctr">
            <a:normAutofit/>
          </a:bodyPr>
          <a:lstStyle/>
          <a:p>
            <a:r>
              <a:rPr lang="en-IN" b="1" dirty="0"/>
              <a:t>How Load Balancing Works</a:t>
            </a:r>
          </a:p>
        </p:txBody>
      </p:sp>
      <p:graphicFrame>
        <p:nvGraphicFramePr>
          <p:cNvPr id="7" name="Rectangle 1">
            <a:extLst>
              <a:ext uri="{FF2B5EF4-FFF2-40B4-BE49-F238E27FC236}">
                <a16:creationId xmlns:a16="http://schemas.microsoft.com/office/drawing/2014/main" id="{6BDAFEF8-93CF-965E-A76E-E2C0CC9B45A2}"/>
              </a:ext>
            </a:extLst>
          </p:cNvPr>
          <p:cNvGraphicFramePr>
            <a:graphicFrameLocks noGrp="1"/>
          </p:cNvGraphicFramePr>
          <p:nvPr>
            <p:ph idx="1"/>
            <p:extLst>
              <p:ext uri="{D42A27DB-BD31-4B8C-83A1-F6EECF244321}">
                <p14:modId xmlns:p14="http://schemas.microsoft.com/office/powerpoint/2010/main" val="1327558957"/>
              </p:ext>
            </p:extLst>
          </p:nvPr>
        </p:nvGraphicFramePr>
        <p:xfrm>
          <a:off x="415636" y="1274618"/>
          <a:ext cx="10938164" cy="4902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78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231A8-3822-F5D5-9D34-30D7C69A2ECC}"/>
              </a:ext>
            </a:extLst>
          </p:cNvPr>
          <p:cNvSpPr>
            <a:spLocks noGrp="1"/>
          </p:cNvSpPr>
          <p:nvPr>
            <p:ph type="title"/>
          </p:nvPr>
        </p:nvSpPr>
        <p:spPr>
          <a:xfrm>
            <a:off x="838200" y="365125"/>
            <a:ext cx="10515600" cy="1325563"/>
          </a:xfrm>
        </p:spPr>
        <p:txBody>
          <a:bodyPr anchor="ctr">
            <a:normAutofit/>
          </a:bodyPr>
          <a:lstStyle/>
          <a:p>
            <a:r>
              <a:rPr lang="en-IN" b="1" dirty="0"/>
              <a:t>Load Balancer Types</a:t>
            </a:r>
            <a:br>
              <a:rPr lang="en-IN" b="1" dirty="0"/>
            </a:br>
            <a:endParaRPr lang="en-IN" dirty="0"/>
          </a:p>
        </p:txBody>
      </p:sp>
      <p:sp>
        <p:nvSpPr>
          <p:cNvPr id="4" name="Rectangle 1">
            <a:extLst>
              <a:ext uri="{FF2B5EF4-FFF2-40B4-BE49-F238E27FC236}">
                <a16:creationId xmlns:a16="http://schemas.microsoft.com/office/drawing/2014/main" id="{9419C6C9-6160-5438-FD0A-4B8873CDD493}"/>
              </a:ext>
            </a:extLst>
          </p:cNvPr>
          <p:cNvSpPr>
            <a:spLocks noGrp="1" noChangeArrowheads="1"/>
          </p:cNvSpPr>
          <p:nvPr>
            <p:ph idx="1"/>
          </p:nvPr>
        </p:nvSpPr>
        <p:spPr bwMode="auto">
          <a:xfrm>
            <a:off x="838200" y="1295400"/>
            <a:ext cx="10515600" cy="51974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0" marR="0" lvl="0" indent="0" defTabSz="914400" rtl="0" eaLnBrk="0" fontAlgn="base" latinLnBrk="0" hangingPunct="0">
              <a:spcBef>
                <a:spcPct val="0"/>
              </a:spcBef>
              <a:spcAft>
                <a:spcPts val="600"/>
              </a:spcAft>
              <a:buClrTx/>
              <a:buSz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Hardware Load Balancer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Physical devices dedicated to load balancing.</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Examples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F5 BIG-IP, Cisco, Citrix NetScaler.</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Suitable for large enterprises with high traffic, but less flexible and scalable than software-based solutions.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Software Load Balancer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 software application or tool that runs on standard hardware.</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Examples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NGINX,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HAProxy</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effectLst/>
                <a:latin typeface="Times New Roman" panose="02020603050405020304" pitchFamily="18" charset="0"/>
                <a:cs typeface="Times New Roman" panose="02020603050405020304" pitchFamily="18" charset="0"/>
              </a:rPr>
              <a:t>Traefik</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More flexible and scalable than hardware load balancers. They are also commonly used in cloud-native environments.</a:t>
            </a:r>
          </a:p>
          <a:p>
            <a:pPr marL="0" marR="0" lvl="0" indent="0"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Cloud Load Balancer</a:t>
            </a: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Load balancers offered by cloud service providers as part of their infrastructure services.</a:t>
            </a:r>
          </a:p>
          <a:p>
            <a:pPr marL="0" marR="0" lvl="0" indent="0" defTabSz="914400" rtl="0" eaLnBrk="0" fontAlgn="base" latinLnBrk="0" hangingPunct="0">
              <a:spcBef>
                <a:spcPct val="0"/>
              </a:spcBef>
              <a:spcAft>
                <a:spcPts val="60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Examples</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AWS Elastic Load Balancing (ELB), Google Cloud Load Balancing, Azure Load Balancer.</a:t>
            </a:r>
          </a:p>
          <a:p>
            <a:pPr marL="0" marR="0" lvl="0" indent="0" defTabSz="914400" rtl="0" eaLnBrk="0" fontAlgn="base" latinLnBrk="0" hangingPunct="0">
              <a:spcBef>
                <a:spcPct val="0"/>
              </a:spcBef>
              <a:spcAft>
                <a:spcPts val="600"/>
              </a:spcAft>
              <a:buClrTx/>
              <a:buSzTx/>
              <a:buFontTx/>
              <a:buChar char="•"/>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These are fully managed solutions that are tightly integrated into the cloud environment and offer scalability and high availability.</a:t>
            </a:r>
          </a:p>
        </p:txBody>
      </p:sp>
    </p:spTree>
    <p:extLst>
      <p:ext uri="{BB962C8B-B14F-4D97-AF65-F5344CB8AC3E}">
        <p14:creationId xmlns:p14="http://schemas.microsoft.com/office/powerpoint/2010/main" val="2750033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5C6AC-152B-8C7D-ED55-00484FE2AFF1}"/>
              </a:ext>
            </a:extLst>
          </p:cNvPr>
          <p:cNvSpPr>
            <a:spLocks noGrp="1"/>
          </p:cNvSpPr>
          <p:nvPr>
            <p:ph type="title"/>
          </p:nvPr>
        </p:nvSpPr>
        <p:spPr>
          <a:xfrm>
            <a:off x="261730" y="-252413"/>
            <a:ext cx="10515600" cy="1325563"/>
          </a:xfrm>
        </p:spPr>
        <p:txBody>
          <a:bodyPr anchor="ctr">
            <a:normAutofit/>
          </a:bodyPr>
          <a:lstStyle/>
          <a:p>
            <a:r>
              <a:rPr lang="en-US" dirty="0"/>
              <a:t>Load Balancing Algorithms</a:t>
            </a:r>
            <a:endParaRPr lang="en-IN" dirty="0"/>
          </a:p>
        </p:txBody>
      </p:sp>
      <p:graphicFrame>
        <p:nvGraphicFramePr>
          <p:cNvPr id="5" name="Content Placeholder 2">
            <a:extLst>
              <a:ext uri="{FF2B5EF4-FFF2-40B4-BE49-F238E27FC236}">
                <a16:creationId xmlns:a16="http://schemas.microsoft.com/office/drawing/2014/main" id="{1DA16C7A-ED6F-FD84-33DE-A56CE2616D9A}"/>
              </a:ext>
            </a:extLst>
          </p:cNvPr>
          <p:cNvGraphicFramePr>
            <a:graphicFrameLocks noGrp="1"/>
          </p:cNvGraphicFramePr>
          <p:nvPr>
            <p:ph idx="1"/>
            <p:extLst>
              <p:ext uri="{D42A27DB-BD31-4B8C-83A1-F6EECF244321}">
                <p14:modId xmlns:p14="http://schemas.microsoft.com/office/powerpoint/2010/main" val="2613060841"/>
              </p:ext>
            </p:extLst>
          </p:nvPr>
        </p:nvGraphicFramePr>
        <p:xfrm>
          <a:off x="415636" y="1274618"/>
          <a:ext cx="10938164" cy="49023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774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A6AF7D-030B-88D8-B8D5-FA7ABF2E1222}"/>
              </a:ext>
            </a:extLst>
          </p:cNvPr>
          <p:cNvSpPr>
            <a:spLocks noGrp="1"/>
          </p:cNvSpPr>
          <p:nvPr>
            <p:ph idx="4294967295"/>
          </p:nvPr>
        </p:nvSpPr>
        <p:spPr>
          <a:xfrm>
            <a:off x="870856" y="633413"/>
            <a:ext cx="9644743" cy="6028644"/>
          </a:xfrm>
        </p:spPr>
        <p:txBody>
          <a:bodyPr>
            <a:normAutofit fontScale="92500" lnSpcReduction="10000"/>
          </a:bodyPr>
          <a:lstStyle/>
          <a:p>
            <a:pPr marL="0" indent="0">
              <a:buNone/>
            </a:pPr>
            <a:r>
              <a:rPr lang="en-US" sz="2400" b="1" dirty="0">
                <a:latin typeface="Times New Roman" panose="02020603050405020304" pitchFamily="18" charset="0"/>
                <a:cs typeface="Times New Roman" panose="02020603050405020304" pitchFamily="18" charset="0"/>
              </a:rPr>
              <a:t>Round Robin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Requests are distributed in a sequential, circular manner across the servers. Once all servers are used, the load balancer starts again from the first server.</a:t>
            </a:r>
          </a:p>
          <a:p>
            <a:pPr marL="0" indent="0">
              <a:buNone/>
            </a:pPr>
            <a:r>
              <a:rPr lang="en-US" sz="2400" b="1" dirty="0">
                <a:latin typeface="Times New Roman" panose="02020603050405020304" pitchFamily="18" charset="0"/>
                <a:cs typeface="Times New Roman" panose="02020603050405020304" pitchFamily="18" charset="0"/>
              </a:rPr>
              <a:t>Best for</a:t>
            </a:r>
            <a:r>
              <a:rPr lang="en-US" sz="2400" dirty="0">
                <a:latin typeface="Times New Roman" panose="02020603050405020304" pitchFamily="18" charset="0"/>
                <a:cs typeface="Times New Roman" panose="02020603050405020304" pitchFamily="18" charset="0"/>
              </a:rPr>
              <a:t>: Equal load distribution across servers.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Weighted Round Robin</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 to Round Robin but with an added weight to servers. Servers with higher weights get more requests.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Best for</a:t>
            </a:r>
            <a:r>
              <a:rPr lang="en-US" sz="2400" dirty="0">
                <a:latin typeface="Times New Roman" panose="02020603050405020304" pitchFamily="18" charset="0"/>
                <a:cs typeface="Times New Roman" panose="02020603050405020304" pitchFamily="18" charset="0"/>
              </a:rPr>
              <a:t>: Systems where certain servers are more powerful or can handle more traffic.</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IP Hash</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hash of the client’s IP address determines which server will handle the request. This ensures that a client’s requests are directed to the same server.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Best for</a:t>
            </a:r>
            <a:r>
              <a:rPr lang="en-US" sz="2400" dirty="0">
                <a:latin typeface="Times New Roman" panose="02020603050405020304" pitchFamily="18" charset="0"/>
                <a:cs typeface="Times New Roman" panose="02020603050405020304" pitchFamily="18" charset="0"/>
              </a:rPr>
              <a:t>: Session persistence, where you want to keep the same client connected to the same server.</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19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7512</TotalTime>
  <Words>2223</Words>
  <Application>Microsoft Office PowerPoint</Application>
  <PresentationFormat>Widescreen</PresentationFormat>
  <Paragraphs>164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Aptos</vt:lpstr>
      <vt:lpstr>Aptos Display</vt:lpstr>
      <vt:lpstr>Aptos Narrow</vt:lpstr>
      <vt:lpstr>Arial</vt:lpstr>
      <vt:lpstr>Bookman Old Style</vt:lpstr>
      <vt:lpstr>Times New Roman</vt:lpstr>
      <vt:lpstr>Office Theme</vt:lpstr>
      <vt:lpstr>Virtualization Unit-III </vt:lpstr>
      <vt:lpstr>Virtualization in cloud</vt:lpstr>
      <vt:lpstr>Load Balancers</vt:lpstr>
      <vt:lpstr>Why Load Balancing Is Important</vt:lpstr>
      <vt:lpstr>Types of Load Balancing</vt:lpstr>
      <vt:lpstr>How Load Balancing Works</vt:lpstr>
      <vt:lpstr>Load Balancer Types </vt:lpstr>
      <vt:lpstr>Load Balancing Algorithms</vt:lpstr>
      <vt:lpstr>PowerPoint Presentation</vt:lpstr>
      <vt:lpstr>PowerPoint Presentation</vt:lpstr>
      <vt:lpstr>Containers</vt:lpstr>
      <vt:lpstr>Main Benefits</vt:lpstr>
      <vt:lpstr>Containers</vt:lpstr>
      <vt:lpstr>Container security</vt:lpstr>
      <vt:lpstr>Docker</vt:lpstr>
      <vt:lpstr>Key components of Docker</vt:lpstr>
      <vt:lpstr>PowerPoint Presentation</vt:lpstr>
      <vt:lpstr>Containers vs VMs</vt:lpstr>
      <vt:lpstr>How process isolation in containers: Namespaces</vt:lpstr>
      <vt:lpstr>Types of Namespaces</vt:lpstr>
      <vt:lpstr>From Docker to Kubernetes</vt:lpstr>
      <vt:lpstr>PowerPoint Presentation</vt:lpstr>
      <vt:lpstr>Kubernetes</vt:lpstr>
      <vt:lpstr>Kubernetes Architecture</vt:lpstr>
      <vt:lpstr>Kuburnetes</vt:lpstr>
      <vt:lpstr>POD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Kakarla</dc:creator>
  <cp:lastModifiedBy>Vaishali Thakur</cp:lastModifiedBy>
  <cp:revision>2</cp:revision>
  <dcterms:created xsi:type="dcterms:W3CDTF">2024-09-30T08:18:12Z</dcterms:created>
  <dcterms:modified xsi:type="dcterms:W3CDTF">2025-03-28T06:41:36Z</dcterms:modified>
</cp:coreProperties>
</file>