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99" r:id="rId6"/>
    <p:sldId id="285" r:id="rId7"/>
    <p:sldId id="286" r:id="rId8"/>
    <p:sldId id="289" r:id="rId9"/>
    <p:sldId id="287" r:id="rId10"/>
    <p:sldId id="288" r:id="rId11"/>
    <p:sldId id="290" r:id="rId12"/>
    <p:sldId id="291" r:id="rId13"/>
    <p:sldId id="296" r:id="rId14"/>
    <p:sldId id="297" r:id="rId15"/>
    <p:sldId id="298" r:id="rId16"/>
    <p:sldId id="292" r:id="rId17"/>
    <p:sldId id="293" r:id="rId18"/>
    <p:sldId id="294" r:id="rId19"/>
    <p:sldId id="295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8BD"/>
    <a:srgbClr val="154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E89FC-D96E-FC49-8173-BBA820D02C6D}" v="39" dt="2023-02-19T03:29:13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5714"/>
  </p:normalViewPr>
  <p:slideViewPr>
    <p:cSldViewPr snapToGrid="0">
      <p:cViewPr varScale="1">
        <p:scale>
          <a:sx n="104" d="100"/>
          <a:sy n="104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9F50-03F6-44FC-8BA9-E03A76C4C443}" type="datetimeFigureOut">
              <a:rPr lang="en-AU" smtClean="0"/>
              <a:t>21/2/2023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D5B3-8F01-4B5E-81F7-7849DAFA6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6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D5B3-8F01-4B5E-81F7-7849DAFA6E2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6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1983-B736-6DF7-9AF9-0F6DE83C3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14E8-C396-6766-1082-E7CC6D0B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7A20-3685-11E6-5D7F-321752E5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E613-1412-47C5-BBA7-4962A82ADF4D}" type="datetime1">
              <a:rPr lang="en-AU" smtClean="0"/>
              <a:t>21/2/2023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9FA8-39DE-C4FA-F9F6-7718BBC9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16BC-5BE2-7A49-E9A3-5F90129B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3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DBB6-699F-A9E7-CE19-EBF20455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969EF-6CA3-1A50-65F2-985B9071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F994-1787-D41B-AED9-359A16D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6A03-C9AF-4EE0-8806-3CFC86E33A3B}" type="datetime1">
              <a:rPr lang="en-AU" smtClean="0"/>
              <a:t>21/2/2023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17E6-00AC-2FF9-A451-6D3730FD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A1B2-4C74-9F07-7446-DA44C469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4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ACF1F-2206-438B-635D-7ADA50135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1EFF-3DCA-4F0F-D238-82431EAE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E24B-0F8D-08B1-1CD5-3092FCDF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41F-C6C8-450F-8F9B-8FE49F802962}" type="datetime1">
              <a:rPr lang="en-AU" smtClean="0"/>
              <a:t>21/2/2023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E4E3-DAC0-F93A-1528-BDE83A58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ABE6-CC6B-D174-6F70-C1AAF577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48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E0B5-1C7E-D4B2-72BE-097F607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C9C9-7EB9-EFF3-E4F0-33DF6D91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709573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782B1-CF7C-374D-3714-012CDA8EC8C0}"/>
              </a:ext>
            </a:extLst>
          </p:cNvPr>
          <p:cNvSpPr/>
          <p:nvPr userDrawn="1"/>
        </p:nvSpPr>
        <p:spPr>
          <a:xfrm rot="10800000">
            <a:off x="0" y="6362561"/>
            <a:ext cx="12192000" cy="504614"/>
          </a:xfrm>
          <a:prstGeom prst="rect">
            <a:avLst/>
          </a:prstGeom>
          <a:gradFill flip="none" rotWithShape="1">
            <a:gsLst>
              <a:gs pos="0">
                <a:srgbClr val="3398BD"/>
              </a:gs>
              <a:gs pos="99000">
                <a:srgbClr val="154889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15488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6" descr="Curtin University | Study Options">
            <a:extLst>
              <a:ext uri="{FF2B5EF4-FFF2-40B4-BE49-F238E27FC236}">
                <a16:creationId xmlns:a16="http://schemas.microsoft.com/office/drawing/2014/main" id="{0B80173C-1CCA-79D9-B5A0-3C1DFE51C2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32361" r="78698" b="33449"/>
          <a:stretch/>
        </p:blipFill>
        <p:spPr bwMode="auto">
          <a:xfrm>
            <a:off x="11698824" y="6362561"/>
            <a:ext cx="493176" cy="5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4FCD51C6-C1E3-5D12-6043-536E4368EF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37" b="-94"/>
          <a:stretch/>
        </p:blipFill>
        <p:spPr>
          <a:xfrm>
            <a:off x="838197" y="1405523"/>
            <a:ext cx="10515599" cy="45719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9D13336-22B8-78EF-5F15-3AACDF852EB0}"/>
              </a:ext>
            </a:extLst>
          </p:cNvPr>
          <p:cNvSpPr txBox="1">
            <a:spLocks/>
          </p:cNvSpPr>
          <p:nvPr userDrawn="1"/>
        </p:nvSpPr>
        <p:spPr>
          <a:xfrm>
            <a:off x="8955623" y="642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A2928-7653-4FE8-93EB-ADB00817A275}" type="slidenum">
              <a:rPr lang="en-AU" sz="2000" smtClean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rPr>
              <a:pPr/>
              <a:t>‹#›</a:t>
            </a:fld>
            <a:endParaRPr lang="en-AU" sz="2000" dirty="0">
              <a:solidFill>
                <a:schemeClr val="bg1">
                  <a:lumMod val="8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6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F067-D210-17F2-8855-BE9CF376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7A7DA-9B33-183C-680B-F78601F8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1975A-4674-C4FD-5D7A-F7BF29AD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55F-618F-4DBB-B638-C6DEC5F1B9F6}" type="datetime1">
              <a:rPr lang="en-AU" smtClean="0"/>
              <a:t>21/2/2023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6568-0853-2267-A4E8-6FA0B788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7F63-3DED-75DB-107D-D05480D7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45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79D3-9084-A2D4-6917-477D4C44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4BD3-B4B3-58B3-31CA-87F786CA6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DD0BC-A4B4-CD86-99F5-BF1A343C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7299E-8C86-9C61-261D-C82A07DC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79-8516-4D5C-A33A-9B343BFB4215}" type="datetime1">
              <a:rPr lang="en-AU" smtClean="0"/>
              <a:t>21/2/2023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28E5-BE56-13E3-0588-D31F4AE3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80973-6A0B-7AD4-402C-72EAF9DB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61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04FE-2CF9-1936-D138-104A65B7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7483-8A9D-F804-51FF-BEA68FC9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052B1-C17F-6AA0-6802-42763C32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AB7CC-C10B-7203-D0E2-A0A8C9F0E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F15BE-CFD4-2C0C-2D85-89115398A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82EF6-29FC-960B-B4CC-43BEAE67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617C-F6FD-4C20-9E17-746D121416CB}" type="datetime1">
              <a:rPr lang="en-AU" smtClean="0"/>
              <a:t>21/2/2023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724C1-64A1-0130-B853-1B633CF1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6AC6-36F3-0175-731E-60A13212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4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05D9-AA44-073C-A4CF-50D0B39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4BA66-1757-5415-B018-B7CF0513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C877-F70C-4B5C-9F20-2017DC2F662A}" type="datetime1">
              <a:rPr lang="en-AU" smtClean="0"/>
              <a:t>21/2/2023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0D480-3891-3E61-F445-26AC350B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D12BB-7B2D-178B-E0C2-58A66534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07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95EBE-A2F3-9C7D-F210-5D055E8D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5D4-5F7F-485D-82A8-12C7157EB9E3}" type="datetime1">
              <a:rPr lang="en-AU" smtClean="0"/>
              <a:t>21/2/2023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D7E64-DA6B-45EC-8F75-FCBA20F8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60506-179A-2B45-31F2-84D357E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13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3ABD-4118-F032-D4E6-5CB07ED0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8D77-AA24-FC39-A9FE-AC39E1A3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8BC23-5FCD-436F-6668-B4AB743C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18C9-CB5D-4232-FF80-9DABB251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22-D917-45D7-86FE-06145A096A9E}" type="datetime1">
              <a:rPr lang="en-AU" smtClean="0"/>
              <a:t>21/2/2023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BF85-95B6-7CD2-00E3-E9C66B13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12E12-E8EE-A667-CA1C-A90817B9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A73F-E435-9C4F-793D-3B66F690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A6B6E-C20F-D25A-34F0-0725F2A5F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0DA2-8B97-A554-1E12-15907EADA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44CD2-1BF3-1D61-DD4B-822E52B7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C6A6-7447-4718-B16C-D1F2CFF1DCF7}" type="datetime1">
              <a:rPr lang="en-AU" smtClean="0"/>
              <a:t>21/2/2023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FCF9-8C45-0D24-301B-B62401D4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3C21-BC0C-0AD4-B6FF-C2126148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09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E426-E63E-17E2-ABBD-FC942B9C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23E3-F2DB-1282-6CDB-D055D883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49F6-35FD-26EC-1B06-12B4F0C0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B9B0-5857-44CB-837C-0B6F19324745}" type="datetime1">
              <a:rPr lang="en-AU" smtClean="0"/>
              <a:t>21/2/2023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6DF7-4D82-D6AB-4C59-9C06D9424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B3C6-10D8-2B18-1890-775B0FD37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75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hyperlink" Target="mailto:marcus.cozza@student.curtin.edu.au" TargetMode="External"/><Relationship Id="rId5" Type="http://schemas.openxmlformats.org/officeDocument/2006/relationships/image" Target="../media/image4.png"/><Relationship Id="rId10" Type="http://schemas.openxmlformats.org/officeDocument/2006/relationships/hyperlink" Target="marcuscozza.co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FFFDDA0E-36F5-5869-CF6B-62BF7FE92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084"/>
            <a:ext cx="12192000" cy="3905628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C41FCDF9-A638-E20C-CEE9-861CD6B8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89" y="5487273"/>
            <a:ext cx="1000812" cy="1093156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5524D33-C556-9788-59C1-14DE931B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286" y="5536135"/>
            <a:ext cx="1707180" cy="1064184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5DEB569-3F27-682E-1015-1F9104CC0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536" y="5433694"/>
            <a:ext cx="1707180" cy="1161906"/>
          </a:xfrm>
          <a:prstGeom prst="rect">
            <a:avLst/>
          </a:prstGeom>
        </p:spPr>
      </p:pic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E36EFC2-995C-CDE1-57F4-216A21E51F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626"/>
          <a:stretch/>
        </p:blipFill>
        <p:spPr>
          <a:xfrm>
            <a:off x="9248601" y="5680773"/>
            <a:ext cx="1707180" cy="8996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AD2DAE-610B-E46D-2BF4-6FDA1E0E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rtin University | Study Options">
            <a:extLst>
              <a:ext uri="{FF2B5EF4-FFF2-40B4-BE49-F238E27FC236}">
                <a16:creationId xmlns:a16="http://schemas.microsoft.com/office/drawing/2014/main" id="{8132E3BE-6F89-68C0-3184-15E319130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32361" r="8039" b="33534"/>
          <a:stretch/>
        </p:blipFill>
        <p:spPr bwMode="auto">
          <a:xfrm>
            <a:off x="7892716" y="330792"/>
            <a:ext cx="4028126" cy="7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80EE5E5-8218-B215-F914-637E3350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288"/>
            <a:ext cx="9144000" cy="1911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</a:rPr>
              <a:t>Integrating Family History Into The Electronic Health Records (EHR)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F7C3B98-0692-D87E-AB6D-4715B47D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888"/>
            <a:ext cx="9144000" cy="165576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Marcus </a:t>
            </a:r>
            <a:r>
              <a:rPr lang="en-AU" sz="2800" dirty="0" err="1">
                <a:solidFill>
                  <a:schemeClr val="bg1"/>
                </a:solidFill>
              </a:rPr>
              <a:t>Cozza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1F32-1EDB-16F1-289D-A267EDBC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Relationship Extraction – Image Analysis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F52F0E-52A9-D695-085E-D1AC6E80F26A}"/>
              </a:ext>
            </a:extLst>
          </p:cNvPr>
          <p:cNvGrpSpPr/>
          <p:nvPr/>
        </p:nvGrpSpPr>
        <p:grpSpPr>
          <a:xfrm>
            <a:off x="7192917" y="1690688"/>
            <a:ext cx="4493553" cy="3863735"/>
            <a:chOff x="5192215" y="1059582"/>
            <a:chExt cx="3370165" cy="2897801"/>
          </a:xfrm>
        </p:grpSpPr>
        <p:pic>
          <p:nvPicPr>
            <p:cNvPr id="5" name="Picture 4" descr="Box and whisker chart&#10;&#10;Description automatically generated with medium confidence">
              <a:extLst>
                <a:ext uri="{FF2B5EF4-FFF2-40B4-BE49-F238E27FC236}">
                  <a16:creationId xmlns:a16="http://schemas.microsoft.com/office/drawing/2014/main" id="{AD9CE6BC-7B27-E559-A2C0-B0C1EEB2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2215" y="1186116"/>
              <a:ext cx="3370165" cy="277126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F57400-F69E-EE48-1EB9-9781F7841669}"/>
                </a:ext>
              </a:extLst>
            </p:cNvPr>
            <p:cNvGrpSpPr/>
            <p:nvPr/>
          </p:nvGrpSpPr>
          <p:grpSpPr>
            <a:xfrm>
              <a:off x="5389220" y="1059582"/>
              <a:ext cx="864096" cy="1011178"/>
              <a:chOff x="5389220" y="1059582"/>
              <a:chExt cx="864096" cy="101117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968AB2-E901-F7FE-AD3F-189F4013B255}"/>
                  </a:ext>
                </a:extLst>
              </p:cNvPr>
              <p:cNvSpPr/>
              <p:nvPr/>
            </p:nvSpPr>
            <p:spPr>
              <a:xfrm>
                <a:off x="5389220" y="1278672"/>
                <a:ext cx="864096" cy="79208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4B64DF-9B2B-0EB2-7C07-6112F0C1AFC7}"/>
                  </a:ext>
                </a:extLst>
              </p:cNvPr>
              <p:cNvSpPr/>
              <p:nvPr/>
            </p:nvSpPr>
            <p:spPr>
              <a:xfrm>
                <a:off x="5389220" y="1059582"/>
                <a:ext cx="864096" cy="21909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907C98-D45E-768B-0DC9-3DFA1C3B9889}"/>
                  </a:ext>
                </a:extLst>
              </p:cNvPr>
              <p:cNvSpPr txBox="1"/>
              <p:nvPr/>
            </p:nvSpPr>
            <p:spPr>
              <a:xfrm>
                <a:off x="5448662" y="1061405"/>
                <a:ext cx="74521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67" b="1" dirty="0"/>
                  <a:t>Male – 0.88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210C0D-EEDA-2DEE-036F-ECF70A442297}"/>
                </a:ext>
              </a:extLst>
            </p:cNvPr>
            <p:cNvGrpSpPr/>
            <p:nvPr/>
          </p:nvGrpSpPr>
          <p:grpSpPr>
            <a:xfrm>
              <a:off x="6405716" y="2643758"/>
              <a:ext cx="864096" cy="1011178"/>
              <a:chOff x="5389220" y="1059582"/>
              <a:chExt cx="864096" cy="10111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37FB51-E76C-DC83-CFBA-F4C5530F52D9}"/>
                  </a:ext>
                </a:extLst>
              </p:cNvPr>
              <p:cNvSpPr/>
              <p:nvPr/>
            </p:nvSpPr>
            <p:spPr>
              <a:xfrm>
                <a:off x="5389220" y="1278672"/>
                <a:ext cx="864096" cy="79208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D63454-5A56-F41B-8242-4755255AE1BD}"/>
                  </a:ext>
                </a:extLst>
              </p:cNvPr>
              <p:cNvSpPr/>
              <p:nvPr/>
            </p:nvSpPr>
            <p:spPr>
              <a:xfrm>
                <a:off x="5389220" y="1059582"/>
                <a:ext cx="864096" cy="21909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46DFE1-FAEB-10A8-7C6B-085FDC9831F6}"/>
                  </a:ext>
                </a:extLst>
              </p:cNvPr>
              <p:cNvSpPr txBox="1"/>
              <p:nvPr/>
            </p:nvSpPr>
            <p:spPr>
              <a:xfrm>
                <a:off x="5448662" y="1061405"/>
                <a:ext cx="74521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67" b="1" dirty="0"/>
                  <a:t>Male – 0.84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A59649-C8E3-322E-AA51-23F6ADE52B19}"/>
                </a:ext>
              </a:extLst>
            </p:cNvPr>
            <p:cNvGrpSpPr/>
            <p:nvPr/>
          </p:nvGrpSpPr>
          <p:grpSpPr>
            <a:xfrm>
              <a:off x="7380312" y="1135236"/>
              <a:ext cx="864096" cy="935524"/>
              <a:chOff x="5389220" y="1063228"/>
              <a:chExt cx="864096" cy="10075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586663-E95C-061B-03E2-CB9286058356}"/>
                  </a:ext>
                </a:extLst>
              </p:cNvPr>
              <p:cNvSpPr/>
              <p:nvPr/>
            </p:nvSpPr>
            <p:spPr>
              <a:xfrm>
                <a:off x="5389220" y="1278672"/>
                <a:ext cx="864096" cy="7920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24701-9853-E711-8C5C-0B6E099C571B}"/>
                  </a:ext>
                </a:extLst>
              </p:cNvPr>
              <p:cNvSpPr txBox="1"/>
              <p:nvPr/>
            </p:nvSpPr>
            <p:spPr>
              <a:xfrm>
                <a:off x="5389220" y="1063228"/>
                <a:ext cx="864096" cy="20721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67" b="1" dirty="0"/>
                  <a:t>Female – 0.85</a:t>
                </a:r>
              </a:p>
            </p:txBody>
          </p:sp>
        </p:grpSp>
      </p:grp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D772D9E8-647C-EAD3-AA28-9721FC6C52FC}"/>
              </a:ext>
            </a:extLst>
          </p:cNvPr>
          <p:cNvSpPr txBox="1">
            <a:spLocks/>
          </p:cNvSpPr>
          <p:nvPr/>
        </p:nvSpPr>
        <p:spPr bwMode="auto">
          <a:xfrm>
            <a:off x="764947" y="1602234"/>
            <a:ext cx="6472328" cy="50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defTabSz="1219170">
              <a:buNone/>
            </a:pPr>
            <a:r>
              <a:rPr lang="en-AU" sz="2400" kern="0" dirty="0">
                <a:latin typeface="Bahnschrift" panose="020B0502040204020203" pitchFamily="34" charset="0"/>
              </a:rPr>
              <a:t>Find lines that connect pedigree symbols</a:t>
            </a:r>
          </a:p>
          <a:p>
            <a:pPr marL="1009625" lvl="1" indent="-609585" defTabSz="1219170">
              <a:buFont typeface="+mj-lt"/>
              <a:buAutoNum type="arabicPeriod"/>
            </a:pPr>
            <a:r>
              <a:rPr lang="en-AU" sz="2400" kern="0" dirty="0">
                <a:latin typeface="Bahnschrift" panose="020B0502040204020203" pitchFamily="34" charset="0"/>
              </a:rPr>
              <a:t>Remove symbols </a:t>
            </a:r>
          </a:p>
          <a:p>
            <a:pPr marL="1009625" lvl="1" indent="-609585" defTabSz="1219170">
              <a:buFont typeface="+mj-lt"/>
              <a:buAutoNum type="arabicPeriod"/>
            </a:pPr>
            <a:r>
              <a:rPr lang="en-AU" sz="2400" kern="0" dirty="0">
                <a:latin typeface="Bahnschrift" panose="020B0502040204020203" pitchFamily="34" charset="0"/>
              </a:rPr>
              <a:t>Use </a:t>
            </a:r>
            <a:r>
              <a:rPr lang="en-AU" sz="2400" b="1" kern="0" dirty="0">
                <a:latin typeface="Bahnschrift" panose="020B0502040204020203" pitchFamily="34" charset="0"/>
              </a:rPr>
              <a:t>Probabilistic Hough Line Transformation </a:t>
            </a:r>
            <a:r>
              <a:rPr lang="en-AU" sz="2400" kern="0" dirty="0">
                <a:latin typeface="Bahnschrift" panose="020B0502040204020203" pitchFamily="34" charset="0"/>
              </a:rPr>
              <a:t>to find lines which returns coordinates of the line</a:t>
            </a:r>
          </a:p>
          <a:p>
            <a:pPr marL="1009625" lvl="1" indent="-609585" defTabSz="1219170">
              <a:buFont typeface="+mj-lt"/>
              <a:buAutoNum type="arabicPeriod"/>
            </a:pPr>
            <a:r>
              <a:rPr lang="en-AU" sz="2400" kern="0" dirty="0">
                <a:latin typeface="Bahnschrift" panose="020B0502040204020203" pitchFamily="34" charset="0"/>
              </a:rPr>
              <a:t>Create a graph to store lines</a:t>
            </a:r>
          </a:p>
          <a:p>
            <a:pPr marL="800080" lvl="2" indent="0" defTabSz="1219170">
              <a:buNone/>
            </a:pPr>
            <a:r>
              <a:rPr lang="en-AU" sz="2400" kern="0" dirty="0">
                <a:latin typeface="Bahnschrift" panose="020B0502040204020203" pitchFamily="34" charset="0"/>
              </a:rPr>
              <a:t>	Nodes: end of line coordinate</a:t>
            </a:r>
          </a:p>
          <a:p>
            <a:pPr marL="800080" lvl="2" indent="0" defTabSz="1219170">
              <a:buNone/>
            </a:pPr>
            <a:r>
              <a:rPr lang="en-AU" sz="2400" kern="0" dirty="0">
                <a:latin typeface="Bahnschrift" panose="020B0502040204020203" pitchFamily="34" charset="0"/>
              </a:rPr>
              <a:t>	Edges: coordinates of lines</a:t>
            </a:r>
          </a:p>
          <a:p>
            <a:pPr marL="1009625" lvl="1" indent="-609585" defTabSz="1219170">
              <a:buFont typeface="+mj-lt"/>
              <a:buAutoNum type="arabicPeriod"/>
            </a:pPr>
            <a:r>
              <a:rPr lang="en-AU" sz="2400" kern="0" dirty="0">
                <a:latin typeface="Bahnschrift" panose="020B0502040204020203" pitchFamily="34" charset="0"/>
              </a:rPr>
              <a:t>Connect intersecting/close nodes to the each other</a:t>
            </a:r>
          </a:p>
          <a:p>
            <a:pPr marL="400041" lvl="1" indent="0" defTabSz="1219170">
              <a:buNone/>
            </a:pPr>
            <a:endParaRPr lang="en-AU" sz="2400" kern="0" dirty="0">
              <a:latin typeface="Bahnschrift" panose="020B0502040204020203" pitchFamily="34" charset="0"/>
            </a:endParaRPr>
          </a:p>
          <a:p>
            <a:pPr marL="1009625" lvl="1" indent="-609585" defTabSz="1219170">
              <a:buFont typeface="+mj-lt"/>
              <a:buAutoNum type="arabicPeriod"/>
            </a:pPr>
            <a:endParaRPr lang="en-AU" sz="2400" kern="0" dirty="0">
              <a:latin typeface="Bahnschrift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9D8964-062F-D4F7-E599-720EC6A4D52C}"/>
              </a:ext>
            </a:extLst>
          </p:cNvPr>
          <p:cNvGrpSpPr/>
          <p:nvPr/>
        </p:nvGrpSpPr>
        <p:grpSpPr>
          <a:xfrm>
            <a:off x="7192916" y="1903666"/>
            <a:ext cx="4493553" cy="3695023"/>
            <a:chOff x="1380190" y="1132862"/>
            <a:chExt cx="3370165" cy="27712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358CF-670C-238F-C7E0-6967335F4215}"/>
                </a:ext>
              </a:extLst>
            </p:cNvPr>
            <p:cNvGrpSpPr/>
            <p:nvPr/>
          </p:nvGrpSpPr>
          <p:grpSpPr>
            <a:xfrm>
              <a:off x="1380190" y="1132862"/>
              <a:ext cx="3370165" cy="2771267"/>
              <a:chOff x="5192215" y="1186116"/>
              <a:chExt cx="3370165" cy="2771267"/>
            </a:xfrm>
          </p:grpSpPr>
          <p:pic>
            <p:nvPicPr>
              <p:cNvPr id="23" name="Picture 22" descr="Box and whisker 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319C8C7E-FC20-BEA1-2E89-190DC382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92215" y="1186116"/>
                <a:ext cx="3370165" cy="2771267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8BB5D62-120C-3317-D058-330D5C27C087}"/>
                  </a:ext>
                </a:extLst>
              </p:cNvPr>
              <p:cNvSpPr/>
              <p:nvPr/>
            </p:nvSpPr>
            <p:spPr>
              <a:xfrm>
                <a:off x="5389220" y="1278672"/>
                <a:ext cx="745212" cy="792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31CC0F-ED87-C485-36D7-0E2A20407873}"/>
                  </a:ext>
                </a:extLst>
              </p:cNvPr>
              <p:cNvSpPr/>
              <p:nvPr/>
            </p:nvSpPr>
            <p:spPr>
              <a:xfrm>
                <a:off x="6511816" y="2916102"/>
                <a:ext cx="720081" cy="6450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32F35A4-76FB-7379-4210-21E15EDD306E}"/>
                  </a:ext>
                </a:extLst>
              </p:cNvPr>
              <p:cNvSpPr/>
              <p:nvPr/>
            </p:nvSpPr>
            <p:spPr>
              <a:xfrm>
                <a:off x="7499196" y="1335282"/>
                <a:ext cx="745212" cy="735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710ED9F-F31F-7B57-1281-129E905ADD15}"/>
                </a:ext>
              </a:extLst>
            </p:cNvPr>
            <p:cNvSpPr/>
            <p:nvPr/>
          </p:nvSpPr>
          <p:spPr>
            <a:xfrm>
              <a:off x="3929690" y="1514482"/>
              <a:ext cx="260174" cy="2705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14377" algn="ctr"/>
              <a:endParaRPr lang="en-AU" sz="2133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4264B8-938C-2492-1B44-419A0DCCA4F0}"/>
                </a:ext>
              </a:extLst>
            </p:cNvPr>
            <p:cNvSpPr/>
            <p:nvPr/>
          </p:nvSpPr>
          <p:spPr>
            <a:xfrm>
              <a:off x="1828893" y="1493218"/>
              <a:ext cx="260174" cy="2705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14377" algn="ctr"/>
              <a:endParaRPr lang="en-AU" sz="2133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FCF58D-D983-2B41-9B8F-A1BDB0AA255F}"/>
                </a:ext>
              </a:extLst>
            </p:cNvPr>
            <p:cNvSpPr/>
            <p:nvPr/>
          </p:nvSpPr>
          <p:spPr>
            <a:xfrm>
              <a:off x="2915816" y="3123607"/>
              <a:ext cx="260174" cy="2705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14377" algn="ctr"/>
              <a:endParaRPr lang="en-AU" sz="2133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233094-A362-0CD0-E773-13FA35A41B08}"/>
              </a:ext>
            </a:extLst>
          </p:cNvPr>
          <p:cNvGrpSpPr/>
          <p:nvPr/>
        </p:nvGrpSpPr>
        <p:grpSpPr>
          <a:xfrm>
            <a:off x="7185660" y="1892893"/>
            <a:ext cx="4493553" cy="3716567"/>
            <a:chOff x="1564580" y="1448114"/>
            <a:chExt cx="3370165" cy="278742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D55C22-6839-C6A6-6729-7D6F221D714D}"/>
                </a:ext>
              </a:extLst>
            </p:cNvPr>
            <p:cNvGrpSpPr/>
            <p:nvPr/>
          </p:nvGrpSpPr>
          <p:grpSpPr>
            <a:xfrm>
              <a:off x="1564580" y="1464272"/>
              <a:ext cx="3370165" cy="2771267"/>
              <a:chOff x="1380190" y="1132862"/>
              <a:chExt cx="3370165" cy="277126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2939519-3F70-13A8-4621-6207F1808993}"/>
                  </a:ext>
                </a:extLst>
              </p:cNvPr>
              <p:cNvGrpSpPr/>
              <p:nvPr/>
            </p:nvGrpSpPr>
            <p:grpSpPr>
              <a:xfrm>
                <a:off x="1380190" y="1132862"/>
                <a:ext cx="3370165" cy="2771267"/>
                <a:chOff x="5192215" y="1186116"/>
                <a:chExt cx="3370165" cy="2771267"/>
              </a:xfrm>
            </p:grpSpPr>
            <p:pic>
              <p:nvPicPr>
                <p:cNvPr id="37" name="Picture 36" descr="Box and whisker char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29487B1-ED85-DC3E-0785-ABA520516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92215" y="1186116"/>
                  <a:ext cx="3370165" cy="2771267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BF52E19-E02F-2452-2336-1A14C60CD828}"/>
                    </a:ext>
                  </a:extLst>
                </p:cNvPr>
                <p:cNvSpPr/>
                <p:nvPr/>
              </p:nvSpPr>
              <p:spPr>
                <a:xfrm>
                  <a:off x="5389220" y="1278672"/>
                  <a:ext cx="745212" cy="792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914377" algn="ctr"/>
                  <a:endParaRPr lang="en-AU" sz="2133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242E94-FEFB-B514-642C-9BBC6A274211}"/>
                    </a:ext>
                  </a:extLst>
                </p:cNvPr>
                <p:cNvSpPr/>
                <p:nvPr/>
              </p:nvSpPr>
              <p:spPr>
                <a:xfrm>
                  <a:off x="6511816" y="2916102"/>
                  <a:ext cx="720081" cy="6450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914377" algn="ctr"/>
                  <a:endParaRPr lang="en-AU" sz="2133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C07F073-4C3B-839D-89E4-14E63D3806E4}"/>
                    </a:ext>
                  </a:extLst>
                </p:cNvPr>
                <p:cNvSpPr/>
                <p:nvPr/>
              </p:nvSpPr>
              <p:spPr>
                <a:xfrm>
                  <a:off x="7499196" y="1335282"/>
                  <a:ext cx="745212" cy="735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914377" algn="ctr"/>
                  <a:endParaRPr lang="en-AU" sz="2133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7B19429-5A6D-5311-7E6A-E3662E8FCEF0}"/>
                  </a:ext>
                </a:extLst>
              </p:cNvPr>
              <p:cNvSpPr/>
              <p:nvPr/>
            </p:nvSpPr>
            <p:spPr>
              <a:xfrm>
                <a:off x="3929690" y="1514482"/>
                <a:ext cx="260174" cy="2705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41B902-7187-0B9B-EBF8-A387D2A598C3}"/>
                  </a:ext>
                </a:extLst>
              </p:cNvPr>
              <p:cNvSpPr/>
              <p:nvPr/>
            </p:nvSpPr>
            <p:spPr>
              <a:xfrm>
                <a:off x="1828893" y="1493218"/>
                <a:ext cx="260174" cy="2705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613CB48-1D7E-092D-E673-272D266710EA}"/>
                  </a:ext>
                </a:extLst>
              </p:cNvPr>
              <p:cNvSpPr/>
              <p:nvPr/>
            </p:nvSpPr>
            <p:spPr>
              <a:xfrm>
                <a:off x="2915816" y="3123607"/>
                <a:ext cx="260174" cy="2705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14377" algn="ctr"/>
                <a:endParaRPr lang="en-AU" sz="2133" dirty="0" err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859E9-FFC3-5E0C-C0CF-18E298BDEAB9}"/>
                </a:ext>
              </a:extLst>
            </p:cNvPr>
            <p:cNvCxnSpPr>
              <a:cxnSpLocks/>
            </p:cNvCxnSpPr>
            <p:nvPr/>
          </p:nvCxnSpPr>
          <p:spPr>
            <a:xfrm>
              <a:off x="2506797" y="1976539"/>
              <a:ext cx="136476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047FE1-E927-A87E-61A0-C8B40685F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3848" y="1976539"/>
              <a:ext cx="0" cy="121771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E2806F-75A1-1D18-F77A-4D2848811590}"/>
                </a:ext>
              </a:extLst>
            </p:cNvPr>
            <p:cNvSpPr txBox="1"/>
            <p:nvPr/>
          </p:nvSpPr>
          <p:spPr>
            <a:xfrm>
              <a:off x="2138734" y="1448114"/>
              <a:ext cx="10801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/>
                <a:t>(x1, y1)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92F7F8-611C-D3C2-644B-EA7F8BFF2215}"/>
                </a:ext>
              </a:extLst>
            </p:cNvPr>
            <p:cNvSpPr txBox="1"/>
            <p:nvPr/>
          </p:nvSpPr>
          <p:spPr>
            <a:xfrm>
              <a:off x="3230293" y="1458865"/>
              <a:ext cx="10801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/>
                <a:t>(x2, y2)</a:t>
              </a:r>
            </a:p>
          </p:txBody>
        </p:sp>
      </p:grpSp>
      <p:pic>
        <p:nvPicPr>
          <p:cNvPr id="41" name="Picture 40" descr="Timeline&#10;&#10;Description automatically generated">
            <a:extLst>
              <a:ext uri="{FF2B5EF4-FFF2-40B4-BE49-F238E27FC236}">
                <a16:creationId xmlns:a16="http://schemas.microsoft.com/office/drawing/2014/main" id="{75B069E0-624A-C37D-CB17-AC125915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71" y="1907228"/>
            <a:ext cx="4854465" cy="3678368"/>
          </a:xfrm>
          <a:prstGeom prst="rect">
            <a:avLst/>
          </a:prstGeom>
        </p:spPr>
      </p:pic>
      <p:pic>
        <p:nvPicPr>
          <p:cNvPr id="42" name="Picture 41" descr="Timeline&#10;&#10;Description automatically generated">
            <a:extLst>
              <a:ext uri="{FF2B5EF4-FFF2-40B4-BE49-F238E27FC236}">
                <a16:creationId xmlns:a16="http://schemas.microsoft.com/office/drawing/2014/main" id="{84117F7A-0183-1136-6778-289478B3F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275" y="1879324"/>
            <a:ext cx="4854465" cy="34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3875-9DC2-52C6-9EB7-5DEE4B61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Relationship Extraction – Image Analysis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E55D564-3055-99EF-3726-C21E30CC2070}"/>
              </a:ext>
            </a:extLst>
          </p:cNvPr>
          <p:cNvSpPr txBox="1">
            <a:spLocks/>
          </p:cNvSpPr>
          <p:nvPr/>
        </p:nvSpPr>
        <p:spPr bwMode="auto">
          <a:xfrm>
            <a:off x="838200" y="1690688"/>
            <a:ext cx="5834743" cy="450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defTabSz="1219170"/>
            <a:r>
              <a:rPr lang="en-AU" sz="2400" kern="0" dirty="0">
                <a:latin typeface="Bahnschrift" panose="020B0502040204020203" pitchFamily="34" charset="0"/>
              </a:rPr>
              <a:t>We find the closest node to our pedigree symbols and connect an edge.</a:t>
            </a:r>
          </a:p>
          <a:p>
            <a:pPr defTabSz="1219170"/>
            <a:r>
              <a:rPr lang="en-AU" sz="2400" kern="0" dirty="0">
                <a:latin typeface="Bahnschrift" panose="020B0502040204020203" pitchFamily="34" charset="0"/>
              </a:rPr>
              <a:t>Find the shortest paths from each symbol node to each other and eliminate certain paths that can’t be possible such as on the same Y level.</a:t>
            </a:r>
          </a:p>
          <a:p>
            <a:pPr defTabSz="1219170"/>
            <a:r>
              <a:rPr lang="en-AU" sz="2400" kern="0" dirty="0">
                <a:latin typeface="Bahnschrift" panose="020B0502040204020203" pitchFamily="34" charset="0"/>
              </a:rPr>
              <a:t>Extract relationships for each node</a:t>
            </a:r>
          </a:p>
        </p:txBody>
      </p:sp>
      <p:pic>
        <p:nvPicPr>
          <p:cNvPr id="5" name="Picture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438C1F32-6778-86EE-3198-3D82755B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075" y="2134811"/>
            <a:ext cx="5299104" cy="3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8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3875-9DC2-52C6-9EB7-5DEE4B61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Relationship Extraction Comparison 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B0008FC-2B18-630A-2C8D-69B154AD3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12113"/>
              </p:ext>
            </p:extLst>
          </p:nvPr>
        </p:nvGraphicFramePr>
        <p:xfrm>
          <a:off x="1304471" y="2331720"/>
          <a:ext cx="958305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352">
                  <a:extLst>
                    <a:ext uri="{9D8B030D-6E8A-4147-A177-3AD203B41FA5}">
                      <a16:colId xmlns:a16="http://schemas.microsoft.com/office/drawing/2014/main" val="269053885"/>
                    </a:ext>
                  </a:extLst>
                </a:gridCol>
                <a:gridCol w="3509510">
                  <a:extLst>
                    <a:ext uri="{9D8B030D-6E8A-4147-A177-3AD203B41FA5}">
                      <a16:colId xmlns:a16="http://schemas.microsoft.com/office/drawing/2014/main" val="1891409065"/>
                    </a:ext>
                  </a:extLst>
                </a:gridCol>
                <a:gridCol w="2879195">
                  <a:extLst>
                    <a:ext uri="{9D8B030D-6E8A-4147-A177-3AD203B41FA5}">
                      <a16:colId xmlns:a16="http://schemas.microsoft.com/office/drawing/2014/main" val="1569954376"/>
                    </a:ext>
                  </a:extLst>
                </a:gridCol>
              </a:tblGrid>
              <a:tr h="75304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Relationship Extraction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Optical Character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Image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2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6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Need 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9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Hand-Written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Yes/No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5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0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58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159-32A9-9516-512B-A6793C52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Relationship Extraction - Relationships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42DD3E-EE84-A1CC-87CE-0FC10DDF1AFE}"/>
              </a:ext>
            </a:extLst>
          </p:cNvPr>
          <p:cNvGrpSpPr/>
          <p:nvPr/>
        </p:nvGrpSpPr>
        <p:grpSpPr>
          <a:xfrm>
            <a:off x="3675943" y="1907632"/>
            <a:ext cx="4840113" cy="3979995"/>
            <a:chOff x="2339752" y="581752"/>
            <a:chExt cx="4840113" cy="3979995"/>
          </a:xfrm>
        </p:grpSpPr>
        <p:pic>
          <p:nvPicPr>
            <p:cNvPr id="5" name="Picture 4" descr="Box and whisker chart&#10;&#10;Description automatically generated with medium confidence">
              <a:extLst>
                <a:ext uri="{FF2B5EF4-FFF2-40B4-BE49-F238E27FC236}">
                  <a16:creationId xmlns:a16="http://schemas.microsoft.com/office/drawing/2014/main" id="{F904DB3F-D0CF-218B-3F91-4D2D5E454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752" y="581752"/>
              <a:ext cx="4840113" cy="397999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CC2CBA-ECD5-36D6-79D7-1D0B7A136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848" y="1275606"/>
              <a:ext cx="1555960" cy="230425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DF7680-3FE6-030E-FAE8-B7F2F1FF4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016" y="1275606"/>
              <a:ext cx="1440160" cy="230425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 descr="How To Open File With PED Extension? - File Extension .PED">
            <a:extLst>
              <a:ext uri="{FF2B5EF4-FFF2-40B4-BE49-F238E27FC236}">
                <a16:creationId xmlns:a16="http://schemas.microsoft.com/office/drawing/2014/main" id="{C525E19C-1251-0E18-BFEE-8448C6D6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40" y="2707551"/>
            <a:ext cx="2465258" cy="246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15">
            <a:extLst>
              <a:ext uri="{FF2B5EF4-FFF2-40B4-BE49-F238E27FC236}">
                <a16:creationId xmlns:a16="http://schemas.microsoft.com/office/drawing/2014/main" id="{12AEF8FF-1A92-8F8B-D225-DA0172D6AE94}"/>
              </a:ext>
            </a:extLst>
          </p:cNvPr>
          <p:cNvSpPr/>
          <p:nvPr/>
        </p:nvSpPr>
        <p:spPr>
          <a:xfrm>
            <a:off x="5644022" y="3912445"/>
            <a:ext cx="1241635" cy="80981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2044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A6034E7-9236-6600-6CE2-3B26A7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62" y="1562917"/>
            <a:ext cx="5350476" cy="4792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6CA91-8FE2-2B3A-ED89-2D74EB7C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Solution 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22D610BB-345F-0423-F537-8332AC67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52211"/>
              </p:ext>
            </p:extLst>
          </p:nvPr>
        </p:nvGraphicFramePr>
        <p:xfrm>
          <a:off x="1846906" y="1859074"/>
          <a:ext cx="84981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410">
                  <a:extLst>
                    <a:ext uri="{9D8B030D-6E8A-4147-A177-3AD203B41FA5}">
                      <a16:colId xmlns:a16="http://schemas.microsoft.com/office/drawing/2014/main" val="4066468899"/>
                    </a:ext>
                  </a:extLst>
                </a:gridCol>
                <a:gridCol w="1797998">
                  <a:extLst>
                    <a:ext uri="{9D8B030D-6E8A-4147-A177-3AD203B41FA5}">
                      <a16:colId xmlns:a16="http://schemas.microsoft.com/office/drawing/2014/main" val="2900023136"/>
                    </a:ext>
                  </a:extLst>
                </a:gridCol>
                <a:gridCol w="1867588">
                  <a:extLst>
                    <a:ext uri="{9D8B030D-6E8A-4147-A177-3AD203B41FA5}">
                      <a16:colId xmlns:a16="http://schemas.microsoft.com/office/drawing/2014/main" val="1910838426"/>
                    </a:ext>
                  </a:extLst>
                </a:gridCol>
                <a:gridCol w="968467">
                  <a:extLst>
                    <a:ext uri="{9D8B030D-6E8A-4147-A177-3AD203B41FA5}">
                      <a16:colId xmlns:a16="http://schemas.microsoft.com/office/drawing/2014/main" val="3539669935"/>
                    </a:ext>
                  </a:extLst>
                </a:gridCol>
                <a:gridCol w="1600725">
                  <a:extLst>
                    <a:ext uri="{9D8B030D-6E8A-4147-A177-3AD203B41FA5}">
                      <a16:colId xmlns:a16="http://schemas.microsoft.com/office/drawing/2014/main" val="3087401192"/>
                    </a:ext>
                  </a:extLst>
                </a:gridCol>
              </a:tblGrid>
              <a:tr h="64439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ID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xCord-yCord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Paternal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xCord-yCord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 =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Maternal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xCord-yCord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 =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  <a:p>
                      <a:r>
                        <a:rPr lang="en-AU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M </a:t>
                      </a:r>
                    </a:p>
                    <a:p>
                      <a:r>
                        <a:rPr lang="en-AU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F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Phenotype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1: Uninfected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2: Infected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0281"/>
                  </a:ext>
                </a:extLst>
              </a:tr>
              <a:tr h="314082">
                <a:tc>
                  <a:txBody>
                    <a:bodyPr/>
                    <a:lstStyle/>
                    <a:p>
                      <a:r>
                        <a:rPr lang="en-US" sz="1600" dirty="0"/>
                        <a:t>594.0-87.0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48850"/>
                  </a:ext>
                </a:extLst>
              </a:tr>
              <a:tr h="305238">
                <a:tc>
                  <a:txBody>
                    <a:bodyPr/>
                    <a:lstStyle/>
                    <a:p>
                      <a:r>
                        <a:rPr lang="en-US" sz="1600" dirty="0"/>
                        <a:t>846.0-89.5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75100"/>
                  </a:ext>
                </a:extLst>
              </a:tr>
              <a:tr h="305238">
                <a:tc>
                  <a:txBody>
                    <a:bodyPr/>
                    <a:lstStyle/>
                    <a:p>
                      <a:r>
                        <a:rPr lang="en-US" sz="1600" dirty="0"/>
                        <a:t>139.5-87.0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28371"/>
                  </a:ext>
                </a:extLst>
              </a:tr>
              <a:tr h="305238">
                <a:tc>
                  <a:txBody>
                    <a:bodyPr/>
                    <a:lstStyle/>
                    <a:p>
                      <a:r>
                        <a:rPr lang="en-US" sz="1600" dirty="0"/>
                        <a:t>385.5-87.5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802"/>
                  </a:ext>
                </a:extLst>
              </a:tr>
              <a:tr h="305238">
                <a:tc>
                  <a:txBody>
                    <a:bodyPr/>
                    <a:lstStyle/>
                    <a:p>
                      <a:r>
                        <a:rPr lang="en-US" sz="1600" dirty="0"/>
                        <a:t>256.5-445.5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139.5-87.0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385.5-87.5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9583"/>
                  </a:ext>
                </a:extLst>
              </a:tr>
              <a:tr h="305238">
                <a:tc>
                  <a:txBody>
                    <a:bodyPr/>
                    <a:lstStyle/>
                    <a:p>
                      <a:r>
                        <a:rPr lang="en-US" sz="1600" dirty="0"/>
                        <a:t>720.0-448.5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594.0-87.0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846.0-89.5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59455"/>
                  </a:ext>
                </a:extLst>
              </a:tr>
              <a:tr h="305238">
                <a:tc>
                  <a:txBody>
                    <a:bodyPr/>
                    <a:lstStyle/>
                    <a:p>
                      <a:r>
                        <a:rPr lang="en-US" sz="1600" dirty="0"/>
                        <a:t>778.5-809.5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256.5-445.5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720.0-448.5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58317"/>
                  </a:ext>
                </a:extLst>
              </a:tr>
              <a:tr h="305238">
                <a:tc>
                  <a:txBody>
                    <a:bodyPr/>
                    <a:lstStyle/>
                    <a:p>
                      <a:r>
                        <a:rPr lang="en-US" sz="1600" dirty="0"/>
                        <a:t>198.5-809.0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256.5-445.5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720.0-448.5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59986"/>
                  </a:ext>
                </a:extLst>
              </a:tr>
              <a:tr h="305238">
                <a:tc>
                  <a:txBody>
                    <a:bodyPr/>
                    <a:lstStyle/>
                    <a:p>
                      <a:r>
                        <a:rPr lang="en-US" sz="1600" dirty="0"/>
                        <a:t>489.0-808.5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256.5-445.5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720.0-448.5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5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1722-1655-33B5-E432-84F9B791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Improvements For The Future </a:t>
            </a:r>
            <a:endParaRPr lang="en-US" dirty="0"/>
          </a:p>
        </p:txBody>
      </p: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801BD749-27E6-7B26-1E97-B6DF98C3A811}"/>
              </a:ext>
            </a:extLst>
          </p:cNvPr>
          <p:cNvSpPr/>
          <p:nvPr/>
        </p:nvSpPr>
        <p:spPr>
          <a:xfrm>
            <a:off x="4568684" y="1977393"/>
            <a:ext cx="3111031" cy="388381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511545B-8477-1BD3-423C-87E63F469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6" r="4315" b="8333"/>
          <a:stretch/>
        </p:blipFill>
        <p:spPr>
          <a:xfrm>
            <a:off x="4777447" y="2320290"/>
            <a:ext cx="2693507" cy="2576397"/>
          </a:xfrm>
          <a:prstGeom prst="rect">
            <a:avLst/>
          </a:prstGeom>
        </p:spPr>
      </p:pic>
      <p:sp>
        <p:nvSpPr>
          <p:cNvPr id="7" name="Rectangle: Rounded Corners 12">
            <a:extLst>
              <a:ext uri="{FF2B5EF4-FFF2-40B4-BE49-F238E27FC236}">
                <a16:creationId xmlns:a16="http://schemas.microsoft.com/office/drawing/2014/main" id="{EF1BF612-8B86-2AD7-083B-47A35089494C}"/>
              </a:ext>
            </a:extLst>
          </p:cNvPr>
          <p:cNvSpPr/>
          <p:nvPr/>
        </p:nvSpPr>
        <p:spPr>
          <a:xfrm>
            <a:off x="8242769" y="1966082"/>
            <a:ext cx="3111031" cy="3883582"/>
          </a:xfrm>
          <a:prstGeom prst="roundRect">
            <a:avLst/>
          </a:prstGeom>
          <a:noFill/>
          <a:ln w="76200">
            <a:solidFill>
              <a:srgbClr val="FF8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4ABE2624-8D61-96AA-12ED-AA0B3691871A}"/>
              </a:ext>
            </a:extLst>
          </p:cNvPr>
          <p:cNvSpPr/>
          <p:nvPr/>
        </p:nvSpPr>
        <p:spPr>
          <a:xfrm>
            <a:off x="894600" y="1977393"/>
            <a:ext cx="3111031" cy="386096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D378D23-CA54-1CAB-07CB-4125864EAA1B}"/>
              </a:ext>
            </a:extLst>
          </p:cNvPr>
          <p:cNvSpPr txBox="1">
            <a:spLocks/>
          </p:cNvSpPr>
          <p:nvPr/>
        </p:nvSpPr>
        <p:spPr bwMode="auto">
          <a:xfrm>
            <a:off x="4919160" y="4925307"/>
            <a:ext cx="2410080" cy="69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AU" b="1" kern="0" dirty="0">
                <a:latin typeface="Bahnschrift" panose="020B0502040204020203" pitchFamily="34" charset="0"/>
              </a:rPr>
              <a:t>Hand-drawn Images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D484EC78-F853-41A9-2CE2-481CDB69D5B9}"/>
              </a:ext>
            </a:extLst>
          </p:cNvPr>
          <p:cNvSpPr txBox="1">
            <a:spLocks/>
          </p:cNvSpPr>
          <p:nvPr/>
        </p:nvSpPr>
        <p:spPr bwMode="auto">
          <a:xfrm>
            <a:off x="1223534" y="4832711"/>
            <a:ext cx="2410080" cy="95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AU" b="1" kern="0" dirty="0">
                <a:latin typeface="Bahnschrift" panose="020B0502040204020203" pitchFamily="34" charset="0"/>
              </a:rPr>
              <a:t>Improve The Object Detection Dataset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E7EE06C-6B81-FE35-F38A-73D4EAF0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34" y="2210394"/>
            <a:ext cx="2446360" cy="2446360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CEF6BF93-BC61-DFD4-6009-19725B5BCF36}"/>
              </a:ext>
            </a:extLst>
          </p:cNvPr>
          <p:cNvSpPr txBox="1">
            <a:spLocks/>
          </p:cNvSpPr>
          <p:nvPr/>
        </p:nvSpPr>
        <p:spPr bwMode="auto">
          <a:xfrm>
            <a:off x="8623139" y="4965281"/>
            <a:ext cx="2410080" cy="68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AU" b="1" kern="0" dirty="0">
                <a:latin typeface="Bahnschrift" panose="020B0502040204020203" pitchFamily="34" charset="0"/>
              </a:rPr>
              <a:t>Family Tree Analysis</a:t>
            </a:r>
          </a:p>
        </p:txBody>
      </p:sp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866D316-47BB-1282-6AE6-B72476D7A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723" y="2210394"/>
            <a:ext cx="2714913" cy="27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4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1972AC-AF55-FEDD-41D8-D38AEF22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 &amp; Big Picture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FB442A-538C-2885-B5F1-54DD8830A05F}"/>
              </a:ext>
            </a:extLst>
          </p:cNvPr>
          <p:cNvCxnSpPr>
            <a:cxnSpLocks/>
          </p:cNvCxnSpPr>
          <p:nvPr/>
        </p:nvCxnSpPr>
        <p:spPr>
          <a:xfrm>
            <a:off x="6096000" y="1690688"/>
            <a:ext cx="0" cy="4447222"/>
          </a:xfrm>
          <a:prstGeom prst="line">
            <a:avLst/>
          </a:prstGeom>
          <a:ln w="38100" cap="flat" cmpd="sng" algn="ctr">
            <a:solidFill>
              <a:srgbClr val="3398B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FEF2F8-B7CE-8337-76DE-879FC3C778A0}"/>
              </a:ext>
            </a:extLst>
          </p:cNvPr>
          <p:cNvSpPr txBox="1"/>
          <p:nvPr/>
        </p:nvSpPr>
        <p:spPr>
          <a:xfrm>
            <a:off x="928229" y="1690688"/>
            <a:ext cx="44816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latin typeface="Bahnschrift" panose="020B0502040204020203" pitchFamily="34" charset="0"/>
              </a:rPr>
              <a:t>Successful create a custom object detection model for pedigree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latin typeface="Bahnschrift" panose="020B0502040204020203" pitchFamily="34" charset="0"/>
              </a:rPr>
              <a:t>Successful find the relationship of an individual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latin typeface="Bahnschrift" panose="020B0502040204020203" pitchFamily="34" charset="0"/>
              </a:rPr>
              <a:t>Successful in converting an pedigree image to a PED for further analysis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049AE-699A-19C3-0BA1-09203C987347}"/>
              </a:ext>
            </a:extLst>
          </p:cNvPr>
          <p:cNvSpPr txBox="1"/>
          <p:nvPr/>
        </p:nvSpPr>
        <p:spPr>
          <a:xfrm>
            <a:off x="6310500" y="1690688"/>
            <a:ext cx="49532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latin typeface="Bahnschrift" panose="020B0502040204020203" pitchFamily="34" charset="0"/>
              </a:rPr>
              <a:t>Integrate PED into the EHR system as a standard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latin typeface="Bahnschrift" panose="020B0502040204020203" pitchFamily="34" charset="0"/>
              </a:rPr>
              <a:t>Automatic analysis of family history in the EHR</a:t>
            </a:r>
          </a:p>
        </p:txBody>
      </p:sp>
    </p:spTree>
    <p:extLst>
      <p:ext uri="{BB962C8B-B14F-4D97-AF65-F5344CB8AC3E}">
        <p14:creationId xmlns:p14="http://schemas.microsoft.com/office/powerpoint/2010/main" val="77525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FFFDDA0E-36F5-5869-CF6B-62BF7FE92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288"/>
            <a:ext cx="12192000" cy="3905628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C41FCDF9-A638-E20C-CEE9-861CD6B8B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89" y="5487273"/>
            <a:ext cx="1000812" cy="1093156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5524D33-C556-9788-59C1-14DE931B4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286" y="5536135"/>
            <a:ext cx="1707180" cy="1064184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5DEB569-3F27-682E-1015-1F9104CC0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536" y="5433694"/>
            <a:ext cx="1707180" cy="1161906"/>
          </a:xfrm>
          <a:prstGeom prst="rect">
            <a:avLst/>
          </a:prstGeom>
        </p:spPr>
      </p:pic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E36EFC2-995C-CDE1-57F4-216A21E51F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9626"/>
          <a:stretch/>
        </p:blipFill>
        <p:spPr>
          <a:xfrm>
            <a:off x="9248601" y="5680773"/>
            <a:ext cx="1707180" cy="8996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AD2DAE-610B-E46D-2BF4-6FDA1E0E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rtin University | Study Options">
            <a:extLst>
              <a:ext uri="{FF2B5EF4-FFF2-40B4-BE49-F238E27FC236}">
                <a16:creationId xmlns:a16="http://schemas.microsoft.com/office/drawing/2014/main" id="{8132E3BE-6F89-68C0-3184-15E319130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32361" r="8039" b="33534"/>
          <a:stretch/>
        </p:blipFill>
        <p:spPr bwMode="auto">
          <a:xfrm>
            <a:off x="7892716" y="330792"/>
            <a:ext cx="4028126" cy="7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FF1E643-B08A-E5B4-83E4-B5D6AFF20882}"/>
              </a:ext>
            </a:extLst>
          </p:cNvPr>
          <p:cNvGrpSpPr/>
          <p:nvPr/>
        </p:nvGrpSpPr>
        <p:grpSpPr>
          <a:xfrm>
            <a:off x="1298964" y="3654180"/>
            <a:ext cx="4797036" cy="1323439"/>
            <a:chOff x="713325" y="2701284"/>
            <a:chExt cx="4197502" cy="13234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252B99-6374-CED0-30AE-82C034A128A2}"/>
                </a:ext>
              </a:extLst>
            </p:cNvPr>
            <p:cNvSpPr txBox="1"/>
            <p:nvPr/>
          </p:nvSpPr>
          <p:spPr>
            <a:xfrm>
              <a:off x="713325" y="2701284"/>
              <a:ext cx="419750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bg1"/>
                  </a:solidFill>
                  <a:latin typeface="Bahnschrift" panose="020B0502040204020203" pitchFamily="34" charset="0"/>
                  <a:ea typeface="Source Sans Pro" panose="020B0503030403020204" pitchFamily="34" charset="0"/>
                </a:rPr>
                <a:t>       Marcus </a:t>
              </a:r>
              <a:r>
                <a:rPr lang="en-AU" sz="2000" dirty="0" err="1">
                  <a:solidFill>
                    <a:schemeClr val="bg1"/>
                  </a:solidFill>
                  <a:latin typeface="Bahnschrift" panose="020B0502040204020203" pitchFamily="34" charset="0"/>
                  <a:ea typeface="Source Sans Pro" panose="020B0503030403020204" pitchFamily="34" charset="0"/>
                </a:rPr>
                <a:t>Cozza</a:t>
              </a:r>
              <a:endParaRPr lang="en-AU" sz="2000" dirty="0">
                <a:solidFill>
                  <a:schemeClr val="bg1"/>
                </a:solidFill>
                <a:latin typeface="Bahnschrift" panose="020B0502040204020203" pitchFamily="34" charset="0"/>
                <a:ea typeface="Source Sans Pro" panose="020B0503030403020204" pitchFamily="34" charset="0"/>
              </a:endParaRPr>
            </a:p>
            <a:p>
              <a:r>
                <a:rPr lang="en-AU" sz="2000" dirty="0">
                  <a:solidFill>
                    <a:schemeClr val="bg1"/>
                  </a:solidFill>
                  <a:latin typeface="Bahnschrift" panose="020B0502040204020203" pitchFamily="34" charset="0"/>
                  <a:ea typeface="Source Sans Pro" panose="020B0503030403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marcuscozza.com</a:t>
              </a:r>
              <a:endParaRPr lang="en-AU" sz="2000" dirty="0">
                <a:solidFill>
                  <a:schemeClr val="bg1"/>
                </a:solidFill>
                <a:latin typeface="Bahnschrift" panose="020B0502040204020203" pitchFamily="34" charset="0"/>
                <a:ea typeface="Source Sans Pro" panose="020B0503030403020204" pitchFamily="34" charset="0"/>
              </a:endParaRPr>
            </a:p>
            <a:p>
              <a:r>
                <a:rPr lang="en-AU" sz="2000" dirty="0">
                  <a:solidFill>
                    <a:schemeClr val="bg1"/>
                  </a:solidFill>
                  <a:latin typeface="Bahnschrift" panose="020B0502040204020203" pitchFamily="34" charset="0"/>
                  <a:ea typeface="Source Sans Pro" panose="020B0503030403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marcus.cozza@student.curtin.edu.au</a:t>
              </a:r>
              <a:endParaRPr lang="en-AU" sz="2000" dirty="0">
                <a:solidFill>
                  <a:schemeClr val="bg1"/>
                </a:solidFill>
                <a:latin typeface="Bahnschrift" panose="020B0502040204020203" pitchFamily="34" charset="0"/>
                <a:ea typeface="Source Sans Pro" panose="020B0503030403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938BFEF-94CE-9FBD-A5B9-D42C5DDB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1576" y="2738323"/>
              <a:ext cx="301099" cy="301099"/>
            </a:xfrm>
            <a:prstGeom prst="rect">
              <a:avLst/>
            </a:prstGeom>
          </p:spPr>
        </p:pic>
      </p:grpSp>
      <p:sp>
        <p:nvSpPr>
          <p:cNvPr id="29" name="Google Shape;2498;p58">
            <a:extLst>
              <a:ext uri="{FF2B5EF4-FFF2-40B4-BE49-F238E27FC236}">
                <a16:creationId xmlns:a16="http://schemas.microsoft.com/office/drawing/2014/main" id="{5F303F04-9DF6-3413-D769-DC9ADC51E2A2}"/>
              </a:ext>
            </a:extLst>
          </p:cNvPr>
          <p:cNvSpPr txBox="1">
            <a:spLocks/>
          </p:cNvSpPr>
          <p:nvPr/>
        </p:nvSpPr>
        <p:spPr>
          <a:xfrm>
            <a:off x="6834091" y="1540311"/>
            <a:ext cx="4305164" cy="4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Lato"/>
              <a:buNone/>
            </a:pPr>
            <a:r>
              <a:rPr lang="en-AU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Acknowledgement Of Supervisors</a:t>
            </a:r>
          </a:p>
        </p:txBody>
      </p:sp>
      <p:sp>
        <p:nvSpPr>
          <p:cNvPr id="30" name="Google Shape;2498;p58">
            <a:extLst>
              <a:ext uri="{FF2B5EF4-FFF2-40B4-BE49-F238E27FC236}">
                <a16:creationId xmlns:a16="http://schemas.microsoft.com/office/drawing/2014/main" id="{84A6BB6C-8E31-A15C-AEDC-44CBFC60804E}"/>
              </a:ext>
            </a:extLst>
          </p:cNvPr>
          <p:cNvSpPr txBox="1">
            <a:spLocks/>
          </p:cNvSpPr>
          <p:nvPr/>
        </p:nvSpPr>
        <p:spPr>
          <a:xfrm>
            <a:off x="6096000" y="4039118"/>
            <a:ext cx="3566984" cy="75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Clr>
                <a:schemeClr val="bg1"/>
              </a:buClr>
            </a:pPr>
            <a:r>
              <a:rPr lang="en-AU" sz="2000" dirty="0">
                <a:solidFill>
                  <a:schemeClr val="bg1"/>
                </a:solidFill>
                <a:latin typeface="Bahnschrift" panose="020B0502040204020203" pitchFamily="34" charset="0"/>
              </a:rPr>
              <a:t>Dr Susannah Soon</a:t>
            </a:r>
          </a:p>
          <a:p>
            <a:pPr marL="342900" indent="-342900">
              <a:buClr>
                <a:schemeClr val="bg1"/>
              </a:buClr>
            </a:pPr>
            <a:r>
              <a:rPr lang="en-AU" sz="2000" dirty="0">
                <a:solidFill>
                  <a:schemeClr val="bg1"/>
                </a:solidFill>
                <a:latin typeface="Bahnschrift" panose="020B0502040204020203" pitchFamily="34" charset="0"/>
              </a:rPr>
              <a:t>Dr Hui Xi </a:t>
            </a:r>
          </a:p>
          <a:p>
            <a:pPr marL="342900" indent="-342900">
              <a:buClr>
                <a:schemeClr val="bg1"/>
              </a:buClr>
            </a:pPr>
            <a:r>
              <a:rPr lang="en-AU" sz="2000" dirty="0">
                <a:solidFill>
                  <a:schemeClr val="bg1"/>
                </a:solidFill>
                <a:latin typeface="Bahnschrift" panose="020B0502040204020203" pitchFamily="34" charset="0"/>
              </a:rPr>
              <a:t>Dr Tele Tan</a:t>
            </a:r>
          </a:p>
        </p:txBody>
      </p:sp>
      <p:sp>
        <p:nvSpPr>
          <p:cNvPr id="31" name="Google Shape;2498;p58">
            <a:extLst>
              <a:ext uri="{FF2B5EF4-FFF2-40B4-BE49-F238E27FC236}">
                <a16:creationId xmlns:a16="http://schemas.microsoft.com/office/drawing/2014/main" id="{9F82E49E-705A-37AD-8305-E2D623968CBC}"/>
              </a:ext>
            </a:extLst>
          </p:cNvPr>
          <p:cNvSpPr txBox="1">
            <a:spLocks/>
          </p:cNvSpPr>
          <p:nvPr/>
        </p:nvSpPr>
        <p:spPr>
          <a:xfrm>
            <a:off x="9066487" y="2321213"/>
            <a:ext cx="3863603" cy="10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Clr>
                <a:schemeClr val="bg1"/>
              </a:buClr>
            </a:pPr>
            <a:r>
              <a:rPr lang="en-AU" sz="20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Dr </a:t>
            </a:r>
            <a:r>
              <a:rPr lang="en-AU" sz="200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Saumya</a:t>
            </a:r>
            <a:r>
              <a:rPr lang="en-AU" sz="200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AU" sz="200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Jamuar</a:t>
            </a:r>
            <a:endParaRPr lang="en-AU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>
              <a:buClr>
                <a:schemeClr val="bg1"/>
              </a:buClr>
            </a:pPr>
            <a:r>
              <a:rPr lang="en-AU" sz="2000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Ms Sylvia Kam</a:t>
            </a:r>
          </a:p>
          <a:p>
            <a:pPr marL="342900" indent="-342900">
              <a:buClr>
                <a:schemeClr val="bg1"/>
              </a:buClr>
            </a:pPr>
            <a:r>
              <a:rPr lang="en-AU" sz="2000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Ms Lim </a:t>
            </a:r>
            <a:r>
              <a:rPr lang="en-AU" sz="2000" b="0" i="0" u="none" strike="noStrike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Jiin</a:t>
            </a:r>
            <a:r>
              <a:rPr lang="en-AU" sz="2000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Ying</a:t>
            </a:r>
          </a:p>
          <a:p>
            <a:pPr marL="342900" indent="-342900">
              <a:buClr>
                <a:schemeClr val="bg1"/>
              </a:buClr>
            </a:pPr>
            <a:r>
              <a:rPr lang="en-AU" sz="2000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Ms Jasmine Goh</a:t>
            </a:r>
          </a:p>
        </p:txBody>
      </p:sp>
      <p:sp>
        <p:nvSpPr>
          <p:cNvPr id="32" name="Google Shape;2498;p58">
            <a:extLst>
              <a:ext uri="{FF2B5EF4-FFF2-40B4-BE49-F238E27FC236}">
                <a16:creationId xmlns:a16="http://schemas.microsoft.com/office/drawing/2014/main" id="{CEE9EC1B-674F-B2BA-CA76-FAD24DF479D9}"/>
              </a:ext>
            </a:extLst>
          </p:cNvPr>
          <p:cNvSpPr txBox="1">
            <a:spLocks/>
          </p:cNvSpPr>
          <p:nvPr/>
        </p:nvSpPr>
        <p:spPr>
          <a:xfrm>
            <a:off x="5972400" y="1905413"/>
            <a:ext cx="1879277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KKH &amp; PRISM</a:t>
            </a:r>
            <a:endParaRPr lang="en-AU" sz="2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Google Shape;2498;p58">
            <a:extLst>
              <a:ext uri="{FF2B5EF4-FFF2-40B4-BE49-F238E27FC236}">
                <a16:creationId xmlns:a16="http://schemas.microsoft.com/office/drawing/2014/main" id="{1C10813C-7803-6ED2-3DE7-E946217B7EA1}"/>
              </a:ext>
            </a:extLst>
          </p:cNvPr>
          <p:cNvSpPr txBox="1">
            <a:spLocks/>
          </p:cNvSpPr>
          <p:nvPr/>
        </p:nvSpPr>
        <p:spPr>
          <a:xfrm>
            <a:off x="6043492" y="3603540"/>
            <a:ext cx="2228502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Curtin University</a:t>
            </a:r>
            <a:endParaRPr lang="en-AU" sz="2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Google Shape;2497;p58">
            <a:extLst>
              <a:ext uri="{FF2B5EF4-FFF2-40B4-BE49-F238E27FC236}">
                <a16:creationId xmlns:a16="http://schemas.microsoft.com/office/drawing/2014/main" id="{2F2180C6-5F23-B670-D26E-16AE3541680D}"/>
              </a:ext>
            </a:extLst>
          </p:cNvPr>
          <p:cNvSpPr txBox="1">
            <a:spLocks/>
          </p:cNvSpPr>
          <p:nvPr/>
        </p:nvSpPr>
        <p:spPr>
          <a:xfrm>
            <a:off x="1288411" y="1499928"/>
            <a:ext cx="40695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AU" sz="6000" dirty="0">
                <a:solidFill>
                  <a:schemeClr val="bg1"/>
                </a:solidFill>
                <a:latin typeface="Bahnschrift" panose="020B0502040204020203" pitchFamily="34" charset="0"/>
              </a:rPr>
              <a:t>THANKS!</a:t>
            </a:r>
          </a:p>
        </p:txBody>
      </p:sp>
      <p:sp>
        <p:nvSpPr>
          <p:cNvPr id="35" name="Google Shape;2498;p58">
            <a:extLst>
              <a:ext uri="{FF2B5EF4-FFF2-40B4-BE49-F238E27FC236}">
                <a16:creationId xmlns:a16="http://schemas.microsoft.com/office/drawing/2014/main" id="{9F4F2BE5-C73F-A44C-20B1-B7E675FC3C20}"/>
              </a:ext>
            </a:extLst>
          </p:cNvPr>
          <p:cNvSpPr txBox="1">
            <a:spLocks/>
          </p:cNvSpPr>
          <p:nvPr/>
        </p:nvSpPr>
        <p:spPr>
          <a:xfrm>
            <a:off x="1288411" y="2670681"/>
            <a:ext cx="35835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Lato"/>
              <a:buNone/>
            </a:pPr>
            <a:r>
              <a:rPr lang="en-AU" sz="2000" dirty="0">
                <a:solidFill>
                  <a:schemeClr val="bg1"/>
                </a:solidFill>
                <a:latin typeface="Bahnschrift" panose="020B0502040204020203" pitchFamily="34" charset="0"/>
              </a:rPr>
              <a:t>Do you have 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239CB-58C1-D6C6-4219-03220EAEEDF7}"/>
              </a:ext>
            </a:extLst>
          </p:cNvPr>
          <p:cNvSpPr txBox="1"/>
          <p:nvPr/>
        </p:nvSpPr>
        <p:spPr>
          <a:xfrm>
            <a:off x="10509514" y="4813538"/>
            <a:ext cx="1872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CIRB 2019/2243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67CAC-334D-7162-E988-C4126EBA6FE1}"/>
              </a:ext>
            </a:extLst>
          </p:cNvPr>
          <p:cNvSpPr txBox="1"/>
          <p:nvPr/>
        </p:nvSpPr>
        <p:spPr>
          <a:xfrm>
            <a:off x="6096000" y="2260323"/>
            <a:ext cx="2943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AU" sz="2000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Dr Sonia Davila</a:t>
            </a:r>
          </a:p>
          <a:p>
            <a:pPr marL="342900" indent="-342900" algn="l"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AU" sz="2000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Dr Lim Weng </a:t>
            </a:r>
            <a:r>
              <a:rPr lang="en-AU" sz="2000" b="0" i="0" u="none" strike="noStrike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Khong</a:t>
            </a:r>
            <a:endParaRPr lang="en-AU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l"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AU" sz="2000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Ms Yasmin </a:t>
            </a:r>
            <a:r>
              <a:rPr lang="en-AU" sz="2000" b="0" i="0" u="none" strike="noStrike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Bysltra</a:t>
            </a:r>
            <a:endParaRPr lang="en-AU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l"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AU" sz="2000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Ms Simone Ng</a:t>
            </a:r>
          </a:p>
        </p:txBody>
      </p:sp>
    </p:spTree>
    <p:extLst>
      <p:ext uri="{BB962C8B-B14F-4D97-AF65-F5344CB8AC3E}">
        <p14:creationId xmlns:p14="http://schemas.microsoft.com/office/powerpoint/2010/main" val="26715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4F47-813B-ED46-1FE4-49F6B52A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0127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Introduction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FC148D-6F91-3F85-CC25-92F9BFC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96" y="2250553"/>
            <a:ext cx="6395802" cy="3053995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9E0C22F-9C6D-1656-0BD8-0F551100CC69}"/>
              </a:ext>
            </a:extLst>
          </p:cNvPr>
          <p:cNvSpPr txBox="1">
            <a:spLocks/>
          </p:cNvSpPr>
          <p:nvPr/>
        </p:nvSpPr>
        <p:spPr>
          <a:xfrm>
            <a:off x="838200" y="1685394"/>
            <a:ext cx="4301108" cy="315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Bahnschrift" panose="020B0502040204020203" pitchFamily="34" charset="0"/>
              </a:rPr>
              <a:t>Collecting and analysing a person's family history and genetic information can help identify people at high risk of certain health conditions. </a:t>
            </a:r>
          </a:p>
        </p:txBody>
      </p:sp>
    </p:spTree>
    <p:extLst>
      <p:ext uri="{BB962C8B-B14F-4D97-AF65-F5344CB8AC3E}">
        <p14:creationId xmlns:p14="http://schemas.microsoft.com/office/powerpoint/2010/main" val="349108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79FE-EE79-F230-3E06-DEA88691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History Representation</a:t>
            </a:r>
            <a:endParaRPr lang="en-A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5A118F9-6449-0607-9BD7-BD1677E685E6}"/>
              </a:ext>
            </a:extLst>
          </p:cNvPr>
          <p:cNvSpPr txBox="1">
            <a:spLocks/>
          </p:cNvSpPr>
          <p:nvPr/>
        </p:nvSpPr>
        <p:spPr>
          <a:xfrm>
            <a:off x="838200" y="1685394"/>
            <a:ext cx="4301108" cy="315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latin typeface="Bahnschrift" panose="020B0502040204020203" pitchFamily="34" charset="0"/>
              </a:rPr>
              <a:t>Pedigree: </a:t>
            </a:r>
            <a:r>
              <a:rPr lang="en-US" dirty="0">
                <a:solidFill>
                  <a:srgbClr val="202124"/>
                </a:solidFill>
                <a:latin typeface="Bahnschrift" panose="020B0502040204020203" pitchFamily="34" charset="0"/>
              </a:rPr>
              <a:t>A diagram of family history that uses standard symbols</a:t>
            </a:r>
          </a:p>
          <a:p>
            <a:r>
              <a:rPr lang="en-AU" b="0" i="0" dirty="0">
                <a:effectLst/>
                <a:latin typeface="Bahnschrift" panose="020B0502040204020203" pitchFamily="34" charset="0"/>
              </a:rPr>
              <a:t>Pedigrees are used to track the inheritance of traits or diseases over generations.</a:t>
            </a:r>
            <a:endParaRPr lang="en-AU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10372652-5CDA-DFDD-252B-5E4A2734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56" y="1616540"/>
            <a:ext cx="4013821" cy="3300541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46E430D-C9CC-442A-E0DB-594887EF69DC}"/>
              </a:ext>
            </a:extLst>
          </p:cNvPr>
          <p:cNvSpPr txBox="1">
            <a:spLocks/>
          </p:cNvSpPr>
          <p:nvPr/>
        </p:nvSpPr>
        <p:spPr bwMode="auto">
          <a:xfrm>
            <a:off x="7923850" y="5167311"/>
            <a:ext cx="2088232" cy="40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AU" b="1" kern="0" dirty="0">
                <a:latin typeface="Bahnschrift" panose="020B0502040204020203" pitchFamily="34" charset="0"/>
              </a:rPr>
              <a:t>Digital Pedigree</a:t>
            </a:r>
          </a:p>
        </p:txBody>
      </p:sp>
    </p:spTree>
    <p:extLst>
      <p:ext uri="{BB962C8B-B14F-4D97-AF65-F5344CB8AC3E}">
        <p14:creationId xmlns:p14="http://schemas.microsoft.com/office/powerpoint/2010/main" val="23929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C4A9E99-C242-0B9E-6D05-55F98F84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7312"/>
            <a:ext cx="1990441" cy="1990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73084-F26B-8D40-9F22-624BD3E10224}"/>
              </a:ext>
            </a:extLst>
          </p:cNvPr>
          <p:cNvSpPr txBox="1"/>
          <p:nvPr/>
        </p:nvSpPr>
        <p:spPr>
          <a:xfrm>
            <a:off x="875202" y="4684314"/>
            <a:ext cx="1796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Medical Visit With Patient  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1E894385-3D7B-BAC2-3F0B-6842A0F62217}"/>
              </a:ext>
            </a:extLst>
          </p:cNvPr>
          <p:cNvSpPr/>
          <p:nvPr/>
        </p:nvSpPr>
        <p:spPr>
          <a:xfrm>
            <a:off x="2841858" y="3439983"/>
            <a:ext cx="623667" cy="34784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7D0BA1E-E7C7-B97B-0626-092B01EDB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6" r="4315" b="8333"/>
          <a:stretch/>
        </p:blipFill>
        <p:spPr>
          <a:xfrm>
            <a:off x="3525122" y="2427000"/>
            <a:ext cx="2269348" cy="2170681"/>
          </a:xfrm>
          <a:prstGeom prst="rect">
            <a:avLst/>
          </a:prstGeom>
        </p:spPr>
      </p:pic>
      <p:pic>
        <p:nvPicPr>
          <p:cNvPr id="8" name="Picture 7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57A80347-D2FF-51FE-5D41-03F93F51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536" y="2653891"/>
            <a:ext cx="2392756" cy="1967549"/>
          </a:xfrm>
          <a:prstGeom prst="rect">
            <a:avLst/>
          </a:prstGeom>
        </p:spPr>
      </p:pic>
      <p:pic>
        <p:nvPicPr>
          <p:cNvPr id="9" name="Picture 2" descr="How To Open File With PED Extension? - File Extension .PED">
            <a:extLst>
              <a:ext uri="{FF2B5EF4-FFF2-40B4-BE49-F238E27FC236}">
                <a16:creationId xmlns:a16="http://schemas.microsoft.com/office/drawing/2014/main" id="{833DB1A5-7963-2D74-4487-14DA2F6A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869" y="2586857"/>
            <a:ext cx="1973380" cy="19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11">
            <a:extLst>
              <a:ext uri="{FF2B5EF4-FFF2-40B4-BE49-F238E27FC236}">
                <a16:creationId xmlns:a16="http://schemas.microsoft.com/office/drawing/2014/main" id="{D0860C1A-6C94-28BE-71C3-0AF4F60AEBEA}"/>
              </a:ext>
            </a:extLst>
          </p:cNvPr>
          <p:cNvSpPr/>
          <p:nvPr/>
        </p:nvSpPr>
        <p:spPr>
          <a:xfrm>
            <a:off x="5876169" y="3512340"/>
            <a:ext cx="623667" cy="34784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11" name="Arrow: Right 12">
            <a:extLst>
              <a:ext uri="{FF2B5EF4-FFF2-40B4-BE49-F238E27FC236}">
                <a16:creationId xmlns:a16="http://schemas.microsoft.com/office/drawing/2014/main" id="{008D2B5C-EDE0-4AB1-2FF8-415E85366067}"/>
              </a:ext>
            </a:extLst>
          </p:cNvPr>
          <p:cNvSpPr/>
          <p:nvPr/>
        </p:nvSpPr>
        <p:spPr>
          <a:xfrm>
            <a:off x="8896566" y="3512340"/>
            <a:ext cx="623667" cy="34784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47DDF-6339-8A76-43C8-00C5AC7F2A50}"/>
              </a:ext>
            </a:extLst>
          </p:cNvPr>
          <p:cNvSpPr txBox="1"/>
          <p:nvPr/>
        </p:nvSpPr>
        <p:spPr>
          <a:xfrm>
            <a:off x="3456436" y="4684314"/>
            <a:ext cx="1796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Hand-drawn Pedigree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85755-F08D-E196-B67C-EF944C238E20}"/>
              </a:ext>
            </a:extLst>
          </p:cNvPr>
          <p:cNvSpPr txBox="1"/>
          <p:nvPr/>
        </p:nvSpPr>
        <p:spPr>
          <a:xfrm>
            <a:off x="6733989" y="4684314"/>
            <a:ext cx="2101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Digitalise Hand-drawn Pedigree Into EHR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D7817-B869-36DE-AEAB-CD42ABF51536}"/>
              </a:ext>
            </a:extLst>
          </p:cNvPr>
          <p:cNvSpPr txBox="1"/>
          <p:nvPr/>
        </p:nvSpPr>
        <p:spPr>
          <a:xfrm>
            <a:off x="9514870" y="4684314"/>
            <a:ext cx="1973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Convert Digital Pedigree To Standard File (PED)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F99346-7B2B-B200-51BC-575838EB4DB0}"/>
              </a:ext>
            </a:extLst>
          </p:cNvPr>
          <p:cNvSpPr/>
          <p:nvPr/>
        </p:nvSpPr>
        <p:spPr>
          <a:xfrm>
            <a:off x="6581536" y="2342442"/>
            <a:ext cx="4906713" cy="2400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F640DD7-9D72-A463-8D3E-D8F4E292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Current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9A9B-100E-01BA-8021-510C8E8A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</a:t>
            </a:r>
            <a:endParaRPr lang="en-US" dirty="0"/>
          </a:p>
        </p:txBody>
      </p:sp>
      <p:sp>
        <p:nvSpPr>
          <p:cNvPr id="4" name="Arrow: Right 4">
            <a:extLst>
              <a:ext uri="{FF2B5EF4-FFF2-40B4-BE49-F238E27FC236}">
                <a16:creationId xmlns:a16="http://schemas.microsoft.com/office/drawing/2014/main" id="{4EF37BA8-4982-A936-2E74-A747E4851704}"/>
              </a:ext>
            </a:extLst>
          </p:cNvPr>
          <p:cNvSpPr/>
          <p:nvPr/>
        </p:nvSpPr>
        <p:spPr>
          <a:xfrm>
            <a:off x="8066215" y="3115499"/>
            <a:ext cx="479651" cy="34784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pic>
        <p:nvPicPr>
          <p:cNvPr id="5" name="Picture 2" descr="How To Open File With PED Extension? - File Extension .PED">
            <a:extLst>
              <a:ext uri="{FF2B5EF4-FFF2-40B4-BE49-F238E27FC236}">
                <a16:creationId xmlns:a16="http://schemas.microsoft.com/office/drawing/2014/main" id="{05DDC89F-30D3-FFBE-819F-A78A3DD1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19" y="2525110"/>
            <a:ext cx="1528624" cy="15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38ABB05-EE40-48BA-D707-F1FF8EFD2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0681"/>
              </p:ext>
            </p:extLst>
          </p:nvPr>
        </p:nvGraphicFramePr>
        <p:xfrm>
          <a:off x="5447117" y="4366304"/>
          <a:ext cx="5717845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89">
                  <a:extLst>
                    <a:ext uri="{9D8B030D-6E8A-4147-A177-3AD203B41FA5}">
                      <a16:colId xmlns:a16="http://schemas.microsoft.com/office/drawing/2014/main" val="3296746577"/>
                    </a:ext>
                  </a:extLst>
                </a:gridCol>
                <a:gridCol w="1224552">
                  <a:extLst>
                    <a:ext uri="{9D8B030D-6E8A-4147-A177-3AD203B41FA5}">
                      <a16:colId xmlns:a16="http://schemas.microsoft.com/office/drawing/2014/main" val="1978472062"/>
                    </a:ext>
                  </a:extLst>
                </a:gridCol>
                <a:gridCol w="1224552">
                  <a:extLst>
                    <a:ext uri="{9D8B030D-6E8A-4147-A177-3AD203B41FA5}">
                      <a16:colId xmlns:a16="http://schemas.microsoft.com/office/drawing/2014/main" val="2964066954"/>
                    </a:ext>
                  </a:extLst>
                </a:gridCol>
                <a:gridCol w="612276">
                  <a:extLst>
                    <a:ext uri="{9D8B030D-6E8A-4147-A177-3AD203B41FA5}">
                      <a16:colId xmlns:a16="http://schemas.microsoft.com/office/drawing/2014/main" val="3454186084"/>
                    </a:ext>
                  </a:extLst>
                </a:gridCol>
                <a:gridCol w="1256976">
                  <a:extLst>
                    <a:ext uri="{9D8B030D-6E8A-4147-A177-3AD203B41FA5}">
                      <a16:colId xmlns:a16="http://schemas.microsoft.com/office/drawing/2014/main" val="3124411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ID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Paternal ID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Maternal ID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Phenotype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5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Uninfected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2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Uninfected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0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Uninfected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7187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0A9513E-CDFA-8D72-CA7B-A87EC20A641C}"/>
              </a:ext>
            </a:extLst>
          </p:cNvPr>
          <p:cNvGrpSpPr/>
          <p:nvPr/>
        </p:nvGrpSpPr>
        <p:grpSpPr>
          <a:xfrm>
            <a:off x="5069269" y="2134793"/>
            <a:ext cx="2808312" cy="2309259"/>
            <a:chOff x="3087222" y="1417120"/>
            <a:chExt cx="2808312" cy="2309259"/>
          </a:xfrm>
        </p:grpSpPr>
        <p:pic>
          <p:nvPicPr>
            <p:cNvPr id="8" name="Picture 7" descr="Box and whisker chart&#10;&#10;Description automatically generated with medium confidence">
              <a:extLst>
                <a:ext uri="{FF2B5EF4-FFF2-40B4-BE49-F238E27FC236}">
                  <a16:creationId xmlns:a16="http://schemas.microsoft.com/office/drawing/2014/main" id="{1EC50E03-087B-4A17-73CD-2431BDEE4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7222" y="1417120"/>
              <a:ext cx="2808312" cy="23092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7BB7A7-9184-2A74-A5B5-E63BE3247682}"/>
                </a:ext>
              </a:extLst>
            </p:cNvPr>
            <p:cNvSpPr txBox="1"/>
            <p:nvPr/>
          </p:nvSpPr>
          <p:spPr>
            <a:xfrm>
              <a:off x="3419872" y="164629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C1723E-885F-7A5E-44AF-C0EC292E32A3}"/>
                </a:ext>
              </a:extLst>
            </p:cNvPr>
            <p:cNvSpPr txBox="1"/>
            <p:nvPr/>
          </p:nvSpPr>
          <p:spPr>
            <a:xfrm>
              <a:off x="5115377" y="163573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70370E-14DE-3FA1-B7A1-AE3210B875A2}"/>
                </a:ext>
              </a:extLst>
            </p:cNvPr>
            <p:cNvSpPr txBox="1"/>
            <p:nvPr/>
          </p:nvSpPr>
          <p:spPr>
            <a:xfrm>
              <a:off x="4327711" y="292001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88D8088-D0B9-E57F-D327-67998F2B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53"/>
            <a:ext cx="3653790" cy="3157538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Bahnschrift" panose="020B0502040204020203" pitchFamily="34" charset="0"/>
              </a:rPr>
              <a:t>Manual work to convert digital pedigree to PED</a:t>
            </a:r>
          </a:p>
          <a:p>
            <a:r>
              <a:rPr lang="en-AU" sz="2400" dirty="0">
                <a:latin typeface="Bahnschrift" panose="020B0502040204020203" pitchFamily="34" charset="0"/>
              </a:rPr>
              <a:t>Mistakes can happen</a:t>
            </a:r>
          </a:p>
          <a:p>
            <a:r>
              <a:rPr lang="en-AU" sz="2400" dirty="0">
                <a:latin typeface="Bahnschrift" panose="020B0502040204020203" pitchFamily="34" charset="0"/>
              </a:rPr>
              <a:t>Takes a long time to convert manually for humans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563A8-6413-A948-5030-57028FF1CBB3}"/>
              </a:ext>
            </a:extLst>
          </p:cNvPr>
          <p:cNvSpPr txBox="1"/>
          <p:nvPr/>
        </p:nvSpPr>
        <p:spPr>
          <a:xfrm>
            <a:off x="5380099" y="382290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PED File</a:t>
            </a:r>
          </a:p>
        </p:txBody>
      </p:sp>
    </p:spTree>
    <p:extLst>
      <p:ext uri="{BB962C8B-B14F-4D97-AF65-F5344CB8AC3E}">
        <p14:creationId xmlns:p14="http://schemas.microsoft.com/office/powerpoint/2010/main" val="14444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14258 -0.08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4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15664 0.2518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2F2-C065-9EB7-B70C-BA73D89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CAC9D5E0-6060-5DDE-75D6-7DBCFB44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85" y="2394215"/>
            <a:ext cx="2304256" cy="1894776"/>
          </a:xfrm>
          <a:prstGeom prst="rect">
            <a:avLst/>
          </a:prstGeom>
        </p:spPr>
      </p:pic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66298F71-2BE1-B0C4-8839-D6D7E0CE0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03" y="2336026"/>
            <a:ext cx="2177982" cy="2177982"/>
          </a:xfrm>
          <a:prstGeom prst="rect">
            <a:avLst/>
          </a:prstGeom>
        </p:spPr>
      </p:pic>
      <p:pic>
        <p:nvPicPr>
          <p:cNvPr id="6" name="Picture 2" descr="How To Open File With PED Extension? - File Extension .PED">
            <a:extLst>
              <a:ext uri="{FF2B5EF4-FFF2-40B4-BE49-F238E27FC236}">
                <a16:creationId xmlns:a16="http://schemas.microsoft.com/office/drawing/2014/main" id="{92DB17D7-49EE-7060-B273-7B8BF6FC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67" y="2394215"/>
            <a:ext cx="2006433" cy="200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12">
            <a:extLst>
              <a:ext uri="{FF2B5EF4-FFF2-40B4-BE49-F238E27FC236}">
                <a16:creationId xmlns:a16="http://schemas.microsoft.com/office/drawing/2014/main" id="{33CC46EC-7189-1224-F83F-6A024C83AB7D}"/>
              </a:ext>
            </a:extLst>
          </p:cNvPr>
          <p:cNvSpPr/>
          <p:nvPr/>
        </p:nvSpPr>
        <p:spPr>
          <a:xfrm>
            <a:off x="3262087" y="3223508"/>
            <a:ext cx="406493" cy="34784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8" name="Arrow: Right 13">
            <a:extLst>
              <a:ext uri="{FF2B5EF4-FFF2-40B4-BE49-F238E27FC236}">
                <a16:creationId xmlns:a16="http://schemas.microsoft.com/office/drawing/2014/main" id="{1E3C13BB-67F9-F5CC-7594-058BA2DCC425}"/>
              </a:ext>
            </a:extLst>
          </p:cNvPr>
          <p:cNvSpPr/>
          <p:nvPr/>
        </p:nvSpPr>
        <p:spPr>
          <a:xfrm>
            <a:off x="6058134" y="3255077"/>
            <a:ext cx="406493" cy="34784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9" name="Arrow: Right 14">
            <a:extLst>
              <a:ext uri="{FF2B5EF4-FFF2-40B4-BE49-F238E27FC236}">
                <a16:creationId xmlns:a16="http://schemas.microsoft.com/office/drawing/2014/main" id="{80413ADA-3723-500B-EDD9-699642622F89}"/>
              </a:ext>
            </a:extLst>
          </p:cNvPr>
          <p:cNvSpPr/>
          <p:nvPr/>
        </p:nvSpPr>
        <p:spPr>
          <a:xfrm>
            <a:off x="8978074" y="3280039"/>
            <a:ext cx="406493" cy="34784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02F7B-9B2C-EF20-0558-BC92CCDEC32E}"/>
              </a:ext>
            </a:extLst>
          </p:cNvPr>
          <p:cNvSpPr txBox="1"/>
          <p:nvPr/>
        </p:nvSpPr>
        <p:spPr>
          <a:xfrm>
            <a:off x="966480" y="4463330"/>
            <a:ext cx="1796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Bahnschrift" panose="020B0502040204020203" pitchFamily="34" charset="0"/>
              </a:rPr>
              <a:t>Digital Pedigree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9DBF9-D959-A8A1-EC67-E1EBD4F0C710}"/>
              </a:ext>
            </a:extLst>
          </p:cNvPr>
          <p:cNvSpPr txBox="1"/>
          <p:nvPr/>
        </p:nvSpPr>
        <p:spPr>
          <a:xfrm>
            <a:off x="3520247" y="4463330"/>
            <a:ext cx="2327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Bahnschrift" panose="020B0502040204020203" pitchFamily="34" charset="0"/>
              </a:rPr>
              <a:t>Label &amp; Train A Custom Object Detection Model To Find Pedigree Symbols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42BEC-4F27-93BC-BD38-E7DFA4BAB47F}"/>
              </a:ext>
            </a:extLst>
          </p:cNvPr>
          <p:cNvSpPr txBox="1"/>
          <p:nvPr/>
        </p:nvSpPr>
        <p:spPr>
          <a:xfrm>
            <a:off x="6196979" y="4463330"/>
            <a:ext cx="2920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Bahnschrift" panose="020B0502040204020203" pitchFamily="34" charset="0"/>
              </a:rPr>
              <a:t>Use Optical Character Recognition or Image Analysis To Extract Relationships</a:t>
            </a:r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53A16696-650D-C223-B5FA-9EAE1DA4F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095" y="2639291"/>
            <a:ext cx="2177982" cy="21779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5661C8-0B83-2BE5-8978-6FFC9AD64676}"/>
              </a:ext>
            </a:extLst>
          </p:cNvPr>
          <p:cNvSpPr txBox="1"/>
          <p:nvPr/>
        </p:nvSpPr>
        <p:spPr>
          <a:xfrm>
            <a:off x="9594393" y="4463330"/>
            <a:ext cx="1796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Bahnschrift" panose="020B0502040204020203" pitchFamily="34" charset="0"/>
              </a:rPr>
              <a:t>Convert To PED</a:t>
            </a:r>
          </a:p>
        </p:txBody>
      </p:sp>
    </p:spTree>
    <p:extLst>
      <p:ext uri="{BB962C8B-B14F-4D97-AF65-F5344CB8AC3E}">
        <p14:creationId xmlns:p14="http://schemas.microsoft.com/office/powerpoint/2010/main" val="26039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8AC1-A1F3-BCB6-3F63-261C20B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Detection Model – Labelling </a:t>
            </a:r>
          </a:p>
        </p:txBody>
      </p:sp>
      <p:pic>
        <p:nvPicPr>
          <p:cNvPr id="15" name="Content Placeholder 7" descr="Shape&#10;&#10;Description automatically generated">
            <a:extLst>
              <a:ext uri="{FF2B5EF4-FFF2-40B4-BE49-F238E27FC236}">
                <a16:creationId xmlns:a16="http://schemas.microsoft.com/office/drawing/2014/main" id="{65BC1BF3-872E-8D05-44BE-9E2FA3D5D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1192" y="1554029"/>
            <a:ext cx="3711228" cy="3157537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51CBA09-7314-4216-18F3-D1F293A4910E}"/>
              </a:ext>
            </a:extLst>
          </p:cNvPr>
          <p:cNvSpPr/>
          <p:nvPr/>
        </p:nvSpPr>
        <p:spPr>
          <a:xfrm>
            <a:off x="10116840" y="4362341"/>
            <a:ext cx="1080120" cy="3492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91595-EBB7-02CC-661B-087E6E36AB55}"/>
              </a:ext>
            </a:extLst>
          </p:cNvPr>
          <p:cNvSpPr/>
          <p:nvPr/>
        </p:nvSpPr>
        <p:spPr>
          <a:xfrm>
            <a:off x="8971260" y="4679513"/>
            <a:ext cx="1080120" cy="3492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B80F2-941A-1D13-22A9-F05E1AB358BB}"/>
              </a:ext>
            </a:extLst>
          </p:cNvPr>
          <p:cNvSpPr/>
          <p:nvPr/>
        </p:nvSpPr>
        <p:spPr>
          <a:xfrm>
            <a:off x="7524552" y="4660756"/>
            <a:ext cx="1800200" cy="3492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C48D8779-E354-4C86-4E06-D52AD9DB9EE2}"/>
              </a:ext>
            </a:extLst>
          </p:cNvPr>
          <p:cNvSpPr txBox="1">
            <a:spLocks/>
          </p:cNvSpPr>
          <p:nvPr/>
        </p:nvSpPr>
        <p:spPr bwMode="auto">
          <a:xfrm>
            <a:off x="929580" y="1690688"/>
            <a:ext cx="5409436" cy="213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defTabSz="914400"/>
            <a:r>
              <a:rPr lang="en-AU" sz="2800" kern="0" dirty="0">
                <a:latin typeface="Bahnschrift" panose="020B0502040204020203" pitchFamily="34" charset="0"/>
              </a:rPr>
              <a:t>142 total pedigrees images to label</a:t>
            </a:r>
          </a:p>
          <a:p>
            <a:pPr defTabSz="914400"/>
            <a:r>
              <a:rPr lang="en-AU" sz="2800" kern="0" dirty="0">
                <a:latin typeface="Bahnschrift" panose="020B0502040204020203" pitchFamily="34" charset="0"/>
              </a:rPr>
              <a:t>2,200 total labels drawn</a:t>
            </a:r>
          </a:p>
          <a:p>
            <a:pPr defTabSz="914400"/>
            <a:r>
              <a:rPr lang="en-AU" sz="2800" kern="0" dirty="0">
                <a:latin typeface="Bahnschrift" panose="020B0502040204020203" pitchFamily="34" charset="0"/>
              </a:rPr>
              <a:t>14 different symbols</a:t>
            </a:r>
          </a:p>
        </p:txBody>
      </p:sp>
      <p:pic>
        <p:nvPicPr>
          <p:cNvPr id="20" name="Picture 19" descr="Chart, bar chart">
            <a:extLst>
              <a:ext uri="{FF2B5EF4-FFF2-40B4-BE49-F238E27FC236}">
                <a16:creationId xmlns:a16="http://schemas.microsoft.com/office/drawing/2014/main" id="{87521028-7462-AC6A-0C52-4C1B97171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0493"/>
          <a:stretch/>
        </p:blipFill>
        <p:spPr>
          <a:xfrm>
            <a:off x="995040" y="4288682"/>
            <a:ext cx="6765180" cy="1852626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2898E6C1-B5FE-0110-8AE0-0C7841B1C99E}"/>
              </a:ext>
            </a:extLst>
          </p:cNvPr>
          <p:cNvSpPr txBox="1">
            <a:spLocks/>
          </p:cNvSpPr>
          <p:nvPr/>
        </p:nvSpPr>
        <p:spPr bwMode="auto">
          <a:xfrm>
            <a:off x="924740" y="3829547"/>
            <a:ext cx="3276916" cy="40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AU" b="1" kern="0" dirty="0">
                <a:latin typeface="Bahnschrift" panose="020B0502040204020203" pitchFamily="34" charset="0"/>
              </a:rPr>
              <a:t>Breakdown Of Classes </a:t>
            </a:r>
          </a:p>
        </p:txBody>
      </p:sp>
    </p:spTree>
    <p:extLst>
      <p:ext uri="{BB962C8B-B14F-4D97-AF65-F5344CB8AC3E}">
        <p14:creationId xmlns:p14="http://schemas.microsoft.com/office/powerpoint/2010/main" val="388255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0D74-AAD5-853E-BC43-4E4CC446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Detection Model – Training 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CBA4BE0-2D0B-2FCD-2CA5-8A124BB746B2}"/>
              </a:ext>
            </a:extLst>
          </p:cNvPr>
          <p:cNvSpPr txBox="1">
            <a:spLocks/>
          </p:cNvSpPr>
          <p:nvPr/>
        </p:nvSpPr>
        <p:spPr bwMode="auto">
          <a:xfrm>
            <a:off x="1001045" y="1690687"/>
            <a:ext cx="5208440" cy="327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defTabSz="914400"/>
            <a:r>
              <a:rPr lang="en-AU" sz="2400" kern="0" dirty="0">
                <a:latin typeface="Bahnschrift" panose="020B0502040204020203" pitchFamily="34" charset="0"/>
              </a:rPr>
              <a:t>Custom trained a </a:t>
            </a:r>
            <a:r>
              <a:rPr lang="en-AU" sz="2400" b="1" kern="0" dirty="0">
                <a:latin typeface="Bahnschrift" panose="020B0502040204020203" pitchFamily="34" charset="0"/>
              </a:rPr>
              <a:t>Object Detection Model </a:t>
            </a:r>
            <a:r>
              <a:rPr lang="en-AU" sz="2400" kern="0" dirty="0">
                <a:latin typeface="Bahnschrift" panose="020B0502040204020203" pitchFamily="34" charset="0"/>
              </a:rPr>
              <a:t>on our data set.</a:t>
            </a:r>
          </a:p>
          <a:p>
            <a:pPr defTabSz="914400"/>
            <a:r>
              <a:rPr lang="en-AU" sz="2400" kern="0" dirty="0">
                <a:latin typeface="Bahnschrift" panose="020B0502040204020203" pitchFamily="34" charset="0"/>
              </a:rPr>
              <a:t>The model returns a JSON object that contains location, box size and type of symbol.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EC8836-570D-CCAB-7402-EA53897C5528}"/>
              </a:ext>
            </a:extLst>
          </p:cNvPr>
          <p:cNvGrpSpPr/>
          <p:nvPr/>
        </p:nvGrpSpPr>
        <p:grpSpPr>
          <a:xfrm>
            <a:off x="6951780" y="1813961"/>
            <a:ext cx="4402020" cy="3603859"/>
            <a:chOff x="5192215" y="1059582"/>
            <a:chExt cx="3370165" cy="2897801"/>
          </a:xfrm>
        </p:grpSpPr>
        <p:pic>
          <p:nvPicPr>
            <p:cNvPr id="6" name="Picture 5" descr="Box and whisker chart&#10;&#10;Description automatically generated with medium confidence">
              <a:extLst>
                <a:ext uri="{FF2B5EF4-FFF2-40B4-BE49-F238E27FC236}">
                  <a16:creationId xmlns:a16="http://schemas.microsoft.com/office/drawing/2014/main" id="{938E0A02-0906-2FFC-1F96-B1433CCE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2215" y="1186116"/>
              <a:ext cx="3370165" cy="277126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D24D6B-F1A0-FA9A-F6DD-2A23AD890A93}"/>
                </a:ext>
              </a:extLst>
            </p:cNvPr>
            <p:cNvGrpSpPr/>
            <p:nvPr/>
          </p:nvGrpSpPr>
          <p:grpSpPr>
            <a:xfrm>
              <a:off x="5389220" y="1059582"/>
              <a:ext cx="864096" cy="1011178"/>
              <a:chOff x="5389220" y="1059582"/>
              <a:chExt cx="864096" cy="101117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DA8327-9019-E7FB-0809-105988BF7D2C}"/>
                  </a:ext>
                </a:extLst>
              </p:cNvPr>
              <p:cNvSpPr/>
              <p:nvPr/>
            </p:nvSpPr>
            <p:spPr>
              <a:xfrm>
                <a:off x="5389220" y="1278672"/>
                <a:ext cx="864096" cy="79208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85800" algn="ctr"/>
                <a:endParaRPr lang="en-AU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1D01996-D413-1ECA-D433-25DFE6C141F1}"/>
                  </a:ext>
                </a:extLst>
              </p:cNvPr>
              <p:cNvSpPr/>
              <p:nvPr/>
            </p:nvSpPr>
            <p:spPr>
              <a:xfrm>
                <a:off x="5389220" y="1059582"/>
                <a:ext cx="864096" cy="21909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85800" algn="ctr"/>
                <a:endParaRPr lang="en-AU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5DB78F-426C-536B-518C-4B597F440AE0}"/>
                  </a:ext>
                </a:extLst>
              </p:cNvPr>
              <p:cNvSpPr txBox="1"/>
              <p:nvPr/>
            </p:nvSpPr>
            <p:spPr>
              <a:xfrm>
                <a:off x="5448662" y="1061405"/>
                <a:ext cx="745212" cy="22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b="1" dirty="0"/>
                  <a:t>Male – 0.88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52C588-B38E-1392-BBF2-10F355B85E9D}"/>
                </a:ext>
              </a:extLst>
            </p:cNvPr>
            <p:cNvGrpSpPr/>
            <p:nvPr/>
          </p:nvGrpSpPr>
          <p:grpSpPr>
            <a:xfrm>
              <a:off x="6405716" y="2643758"/>
              <a:ext cx="864096" cy="1011178"/>
              <a:chOff x="5389220" y="1059582"/>
              <a:chExt cx="864096" cy="10111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2E6A72-694D-0485-8C4E-77E67A5A7358}"/>
                  </a:ext>
                </a:extLst>
              </p:cNvPr>
              <p:cNvSpPr/>
              <p:nvPr/>
            </p:nvSpPr>
            <p:spPr>
              <a:xfrm>
                <a:off x="5389220" y="1278672"/>
                <a:ext cx="864096" cy="79208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85800" algn="ctr"/>
                <a:endParaRPr lang="en-AU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E643EC-9724-CD42-D73F-2C9D35550ACF}"/>
                  </a:ext>
                </a:extLst>
              </p:cNvPr>
              <p:cNvSpPr/>
              <p:nvPr/>
            </p:nvSpPr>
            <p:spPr>
              <a:xfrm>
                <a:off x="5389220" y="1059582"/>
                <a:ext cx="864096" cy="21909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85800" algn="ctr"/>
                <a:endParaRPr lang="en-AU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504290-F943-D93C-1A09-5C0F3983F606}"/>
                  </a:ext>
                </a:extLst>
              </p:cNvPr>
              <p:cNvSpPr txBox="1"/>
              <p:nvPr/>
            </p:nvSpPr>
            <p:spPr>
              <a:xfrm>
                <a:off x="5448662" y="1061405"/>
                <a:ext cx="745212" cy="22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b="1" dirty="0"/>
                  <a:t>Male – 0.84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68ADCD-67FF-3254-E560-C6E2F29D821A}"/>
                </a:ext>
              </a:extLst>
            </p:cNvPr>
            <p:cNvGrpSpPr/>
            <p:nvPr/>
          </p:nvGrpSpPr>
          <p:grpSpPr>
            <a:xfrm>
              <a:off x="7380312" y="1135236"/>
              <a:ext cx="864096" cy="935524"/>
              <a:chOff x="5389220" y="1063228"/>
              <a:chExt cx="864096" cy="10075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D4E525-131B-2D57-52E6-42E0E2A571F8}"/>
                  </a:ext>
                </a:extLst>
              </p:cNvPr>
              <p:cNvSpPr/>
              <p:nvPr/>
            </p:nvSpPr>
            <p:spPr>
              <a:xfrm>
                <a:off x="5389220" y="1278672"/>
                <a:ext cx="864096" cy="7920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85800" algn="ctr"/>
                <a:endParaRPr lang="en-AU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9FA727-3EA3-B65F-AFA6-D66C4FC9D9A5}"/>
                  </a:ext>
                </a:extLst>
              </p:cNvPr>
              <p:cNvSpPr txBox="1"/>
              <p:nvPr/>
            </p:nvSpPr>
            <p:spPr>
              <a:xfrm>
                <a:off x="5389220" y="1063228"/>
                <a:ext cx="864096" cy="23987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200" b="1" dirty="0"/>
                  <a:t>Female – 0.85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44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2076-EBE9-59DC-83F5-03C9DD4E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1</a:t>
            </a:r>
            <a:r>
              <a:rPr lang="en-AU" sz="4000" baseline="30000" dirty="0"/>
              <a:t>st</a:t>
            </a:r>
            <a:r>
              <a:rPr lang="en-AU" sz="4000" dirty="0"/>
              <a:t> Relationship Extraction – Optical Character Recognition </a:t>
            </a:r>
            <a:endParaRPr lang="en-US" sz="4000" dirty="0"/>
          </a:p>
        </p:txBody>
      </p:sp>
      <p:pic>
        <p:nvPicPr>
          <p:cNvPr id="4" name="Picture 3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1DF1359E-45D7-240A-3E99-30AC63BE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87" y="1585507"/>
            <a:ext cx="3839913" cy="3157538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D0A48D4-6AA4-17B3-896A-FB2DD40BBCF2}"/>
              </a:ext>
            </a:extLst>
          </p:cNvPr>
          <p:cNvSpPr txBox="1">
            <a:spLocks/>
          </p:cNvSpPr>
          <p:nvPr/>
        </p:nvSpPr>
        <p:spPr bwMode="auto">
          <a:xfrm>
            <a:off x="936126" y="1683204"/>
            <a:ext cx="5093970" cy="390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72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001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543050" indent="-1714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defTabSz="914400"/>
            <a:r>
              <a:rPr lang="en-AU" sz="2400" b="1" kern="0" dirty="0">
                <a:latin typeface="Bahnschrift" panose="020B0502040204020203" pitchFamily="34" charset="0"/>
              </a:rPr>
              <a:t>Optical Character Recognition (OCR): </a:t>
            </a:r>
            <a:r>
              <a:rPr lang="en-AU" sz="2400" kern="0" dirty="0">
                <a:latin typeface="Bahnschrift" panose="020B0502040204020203" pitchFamily="34" charset="0"/>
              </a:rPr>
              <a:t>converts a text of an image into a string</a:t>
            </a:r>
          </a:p>
          <a:p>
            <a:pPr defTabSz="914400"/>
            <a:r>
              <a:rPr lang="en-AU" sz="2400" kern="0" dirty="0">
                <a:latin typeface="Bahnschrift" panose="020B0502040204020203" pitchFamily="34" charset="0"/>
              </a:rPr>
              <a:t>We extract an image of each text below the symbol</a:t>
            </a:r>
          </a:p>
          <a:p>
            <a:pPr defTabSz="914400"/>
            <a:r>
              <a:rPr lang="en-AU" sz="2400" kern="0" dirty="0">
                <a:latin typeface="Bahnschrift" panose="020B0502040204020203" pitchFamily="34" charset="0"/>
              </a:rPr>
              <a:t>Take the extracted image and run </a:t>
            </a:r>
            <a:r>
              <a:rPr lang="en-AU" sz="2400" b="1" kern="0" dirty="0" err="1">
                <a:latin typeface="Bahnschrift" panose="020B0502040204020203" pitchFamily="34" charset="0"/>
              </a:rPr>
              <a:t>Pytesseract</a:t>
            </a:r>
            <a:r>
              <a:rPr lang="en-AU" sz="2400" b="1" kern="0" dirty="0">
                <a:latin typeface="Bahnschrift" panose="020B0502040204020203" pitchFamily="34" charset="0"/>
              </a:rPr>
              <a:t>, </a:t>
            </a:r>
            <a:r>
              <a:rPr lang="en-AU" sz="2400" kern="0" dirty="0">
                <a:latin typeface="Bahnschrift" panose="020B0502040204020203" pitchFamily="34" charset="0"/>
              </a:rPr>
              <a:t>a library that converts text images into a string.</a:t>
            </a:r>
          </a:p>
          <a:p>
            <a:pPr defTabSz="914400"/>
            <a:r>
              <a:rPr lang="en-AU" sz="2400" kern="0" dirty="0">
                <a:latin typeface="Bahnschrift" panose="020B0502040204020203" pitchFamily="34" charset="0"/>
              </a:rPr>
              <a:t>We can take the extracted text and form the relationships for each individual.</a:t>
            </a:r>
          </a:p>
          <a:p>
            <a:pPr marL="0" indent="0" defTabSz="914400">
              <a:buNone/>
            </a:pPr>
            <a:endParaRPr lang="en-AU" sz="2400" kern="0" dirty="0">
              <a:latin typeface="Bahnschrift" panose="020B0502040204020203" pitchFamily="34" charset="0"/>
            </a:endParaRPr>
          </a:p>
        </p:txBody>
      </p:sp>
      <p:sp>
        <p:nvSpPr>
          <p:cNvPr id="6" name="Arrow: Down 32">
            <a:extLst>
              <a:ext uri="{FF2B5EF4-FFF2-40B4-BE49-F238E27FC236}">
                <a16:creationId xmlns:a16="http://schemas.microsoft.com/office/drawing/2014/main" id="{52849B40-2C2F-5353-ADE0-360EB5F82781}"/>
              </a:ext>
            </a:extLst>
          </p:cNvPr>
          <p:cNvSpPr/>
          <p:nvPr/>
        </p:nvSpPr>
        <p:spPr>
          <a:xfrm>
            <a:off x="8033689" y="3084163"/>
            <a:ext cx="360831" cy="41341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7" name="Arrow: Down 33">
            <a:extLst>
              <a:ext uri="{FF2B5EF4-FFF2-40B4-BE49-F238E27FC236}">
                <a16:creationId xmlns:a16="http://schemas.microsoft.com/office/drawing/2014/main" id="{1F85EB49-9119-75CE-31FF-5654CE5C925F}"/>
              </a:ext>
            </a:extLst>
          </p:cNvPr>
          <p:cNvSpPr/>
          <p:nvPr/>
        </p:nvSpPr>
        <p:spPr>
          <a:xfrm>
            <a:off x="10349531" y="3062748"/>
            <a:ext cx="360831" cy="41341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8" name="Arrow: Down 34">
            <a:extLst>
              <a:ext uri="{FF2B5EF4-FFF2-40B4-BE49-F238E27FC236}">
                <a16:creationId xmlns:a16="http://schemas.microsoft.com/office/drawing/2014/main" id="{2944879B-19C4-9476-8882-E8C13573AE6E}"/>
              </a:ext>
            </a:extLst>
          </p:cNvPr>
          <p:cNvSpPr/>
          <p:nvPr/>
        </p:nvSpPr>
        <p:spPr>
          <a:xfrm>
            <a:off x="9253425" y="4801060"/>
            <a:ext cx="360831" cy="41341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AU" sz="1600" dirty="0" err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CA55F-9DE8-2003-FBCE-5D077E7EA946}"/>
              </a:ext>
            </a:extLst>
          </p:cNvPr>
          <p:cNvSpPr txBox="1"/>
          <p:nvPr/>
        </p:nvSpPr>
        <p:spPr>
          <a:xfrm>
            <a:off x="7642964" y="3532593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“Father”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97699-3826-AC40-D08C-71439D4BC56C}"/>
              </a:ext>
            </a:extLst>
          </p:cNvPr>
          <p:cNvSpPr txBox="1"/>
          <p:nvPr/>
        </p:nvSpPr>
        <p:spPr>
          <a:xfrm>
            <a:off x="9928561" y="3546345"/>
            <a:ext cx="120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“Mother”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56344-BFA5-E694-F1A2-C2D88E9049A6}"/>
              </a:ext>
            </a:extLst>
          </p:cNvPr>
          <p:cNvSpPr txBox="1"/>
          <p:nvPr/>
        </p:nvSpPr>
        <p:spPr>
          <a:xfrm>
            <a:off x="8862698" y="5214478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“Son”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E13F1-0BA6-840C-194D-78D6B690C7E1}"/>
              </a:ext>
            </a:extLst>
          </p:cNvPr>
          <p:cNvSpPr/>
          <p:nvPr/>
        </p:nvSpPr>
        <p:spPr>
          <a:xfrm>
            <a:off x="7725747" y="2621902"/>
            <a:ext cx="1059500" cy="404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403F2-95EB-8E93-4032-49E19DE7D3DF}"/>
              </a:ext>
            </a:extLst>
          </p:cNvPr>
          <p:cNvSpPr/>
          <p:nvPr/>
        </p:nvSpPr>
        <p:spPr>
          <a:xfrm>
            <a:off x="10000195" y="2615682"/>
            <a:ext cx="1059500" cy="404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763B5-A738-9D4D-5334-3644E7EC5180}"/>
              </a:ext>
            </a:extLst>
          </p:cNvPr>
          <p:cNvSpPr/>
          <p:nvPr/>
        </p:nvSpPr>
        <p:spPr>
          <a:xfrm>
            <a:off x="8869061" y="4335391"/>
            <a:ext cx="1059500" cy="404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77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57CF26DE22CD4D8D3653CFF687F8AD" ma:contentTypeVersion="7" ma:contentTypeDescription="Create a new document." ma:contentTypeScope="" ma:versionID="1cf0064b72b3cb32c9134be6020f02e9">
  <xsd:schema xmlns:xsd="http://www.w3.org/2001/XMLSchema" xmlns:xs="http://www.w3.org/2001/XMLSchema" xmlns:p="http://schemas.microsoft.com/office/2006/metadata/properties" xmlns:ns3="73bc7752-c89e-4329-9879-30d12af57e51" xmlns:ns4="c40e37cc-5b80-4f8c-b451-b8583cd899f9" targetNamespace="http://schemas.microsoft.com/office/2006/metadata/properties" ma:root="true" ma:fieldsID="66e57bff38f50f8dca77e8ce2bb5042a" ns3:_="" ns4:_="">
    <xsd:import namespace="73bc7752-c89e-4329-9879-30d12af57e51"/>
    <xsd:import namespace="c40e37cc-5b80-4f8c-b451-b8583cd899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c7752-c89e-4329-9879-30d12af57e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0e37cc-5b80-4f8c-b451-b8583cd899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3A22A6-0306-4A55-93A0-D8759667B3B7}">
  <ds:schemaRefs>
    <ds:schemaRef ds:uri="http://purl.org/dc/dcmitype/"/>
    <ds:schemaRef ds:uri="http://schemas.microsoft.com/office/2006/documentManagement/types"/>
    <ds:schemaRef ds:uri="http://purl.org/dc/elements/1.1/"/>
    <ds:schemaRef ds:uri="73bc7752-c89e-4329-9879-30d12af57e51"/>
    <ds:schemaRef ds:uri="http://schemas.microsoft.com/office/2006/metadata/properties"/>
    <ds:schemaRef ds:uri="c40e37cc-5b80-4f8c-b451-b8583cd899f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C62742-9694-45FF-B48C-D49A9730D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5D2F5-45AA-482C-B296-20D084BEAB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bc7752-c89e-4329-9879-30d12af57e51"/>
    <ds:schemaRef ds:uri="c40e37cc-5b80-4f8c-b451-b8583cd899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1666</TotalTime>
  <Words>679</Words>
  <Application>Microsoft Macintosh PowerPoint</Application>
  <PresentationFormat>Widescreen</PresentationFormat>
  <Paragraphs>190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Bahnschrift</vt:lpstr>
      <vt:lpstr>Bahnschrift Condensed</vt:lpstr>
      <vt:lpstr>Bahnschrift SemiBold Condensed</vt:lpstr>
      <vt:lpstr>Calibri</vt:lpstr>
      <vt:lpstr>Calibri Light</vt:lpstr>
      <vt:lpstr>Lato</vt:lpstr>
      <vt:lpstr>Montserrat</vt:lpstr>
      <vt:lpstr>Office Theme</vt:lpstr>
      <vt:lpstr>Integrating Family History Into The Electronic Health Records (EHR)</vt:lpstr>
      <vt:lpstr>Introduction</vt:lpstr>
      <vt:lpstr>Family History Representation</vt:lpstr>
      <vt:lpstr>Current Process</vt:lpstr>
      <vt:lpstr>Problem</vt:lpstr>
      <vt:lpstr>Solution</vt:lpstr>
      <vt:lpstr>Object Detection Model – Labelling </vt:lpstr>
      <vt:lpstr>Object Detection Model – Training </vt:lpstr>
      <vt:lpstr>1st Relationship Extraction – Optical Character Recognition </vt:lpstr>
      <vt:lpstr>2nd Relationship Extraction – Image Analysis </vt:lpstr>
      <vt:lpstr>2nd Relationship Extraction – Image Analysis</vt:lpstr>
      <vt:lpstr>Relationship Extraction Comparison </vt:lpstr>
      <vt:lpstr>Relationship Extraction - Relationships</vt:lpstr>
      <vt:lpstr>Final Solution </vt:lpstr>
      <vt:lpstr>Improvements For The Future </vt:lpstr>
      <vt:lpstr>Conclusion &amp; Big Picture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Texture-Patch based evaluation of skin and eye surfaces from 3D facial Images</dc:title>
  <dc:creator>Dev Patel</dc:creator>
  <cp:lastModifiedBy>Marcus Cozza</cp:lastModifiedBy>
  <cp:revision>14</cp:revision>
  <dcterms:created xsi:type="dcterms:W3CDTF">2023-02-08T09:42:37Z</dcterms:created>
  <dcterms:modified xsi:type="dcterms:W3CDTF">2023-02-21T08:35:20Z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0x010100C657CF26DE22CD4D8D3653CFF687F8AD</vt:lpwstr>
  </property>
</Properties>
</file>