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5074b341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5074b341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e269e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e269e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5074b341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5074b34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5074b34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5074b34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5074b341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5074b34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5074b34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5074b34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5074b341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5074b341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5074b341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5074b34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678000" cy="26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Humidity detection system using IoT and Deep Learning/Big Data</a:t>
            </a:r>
            <a:endParaRPr sz="42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PRITH SHARMA (19BCT0097)</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4294967295" type="title"/>
          </p:nvPr>
        </p:nvSpPr>
        <p:spPr>
          <a:xfrm>
            <a:off x="2974775" y="1727300"/>
            <a:ext cx="5412000" cy="264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THANK YOU!</a:t>
            </a:r>
            <a:endParaRPr sz="2400"/>
          </a:p>
        </p:txBody>
      </p:sp>
      <p:sp>
        <p:nvSpPr>
          <p:cNvPr id="127" name="Google Shape;127;p22"/>
          <p:cNvSpPr txBox="1"/>
          <p:nvPr>
            <p:ph idx="4294967295" type="title"/>
          </p:nvPr>
        </p:nvSpPr>
        <p:spPr>
          <a:xfrm>
            <a:off x="535625" y="1831400"/>
            <a:ext cx="7929600" cy="317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379925" y="321475"/>
            <a:ext cx="5352900" cy="11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Research papers viewed</a:t>
            </a:r>
            <a:endParaRPr sz="2400"/>
          </a:p>
        </p:txBody>
      </p:sp>
      <p:sp>
        <p:nvSpPr>
          <p:cNvPr id="79" name="Google Shape;79;p14"/>
          <p:cNvSpPr txBox="1"/>
          <p:nvPr>
            <p:ph idx="4294967295" type="title"/>
          </p:nvPr>
        </p:nvSpPr>
        <p:spPr>
          <a:xfrm>
            <a:off x="535625" y="1831400"/>
            <a:ext cx="7929600" cy="3175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AutoNum type="arabicPeriod"/>
            </a:pPr>
            <a:r>
              <a:rPr lang="en" sz="1700">
                <a:latin typeface="Lato"/>
                <a:ea typeface="Lato"/>
                <a:cs typeface="Lato"/>
                <a:sym typeface="Lato"/>
              </a:rPr>
              <a:t>Prediction of Temperature and humidity using IoT and ML algorithms</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AutoNum type="arabicPeriod"/>
            </a:pPr>
            <a:r>
              <a:rPr lang="en" sz="1700">
                <a:latin typeface="Lato"/>
                <a:ea typeface="Lato"/>
                <a:cs typeface="Lato"/>
                <a:sym typeface="Lato"/>
              </a:rPr>
              <a:t>Developing relative humidity and temperature corrections for low-cost sensors using ML</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AutoNum type="arabicPeriod"/>
            </a:pPr>
            <a:r>
              <a:rPr lang="en" sz="1700">
                <a:latin typeface="Lato"/>
                <a:ea typeface="Lato"/>
                <a:cs typeface="Lato"/>
                <a:sym typeface="Lato"/>
              </a:rPr>
              <a:t>Relative humidity prediction using LSTMs</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AutoNum type="arabicPeriod"/>
            </a:pPr>
            <a:r>
              <a:rPr lang="en" sz="1700">
                <a:latin typeface="Lato"/>
                <a:ea typeface="Lato"/>
                <a:cs typeface="Lato"/>
                <a:sym typeface="Lato"/>
              </a:rPr>
              <a:t>Relative humidity prediction using missing data refinement using LSTMs</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AutoNum type="arabicPeriod"/>
            </a:pPr>
            <a:r>
              <a:rPr lang="en" sz="1700">
                <a:latin typeface="Lato"/>
                <a:ea typeface="Lato"/>
                <a:cs typeface="Lato"/>
                <a:sym typeface="Lato"/>
              </a:rPr>
              <a:t>Prediction of relative humidity using ML</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AutoNum type="arabicPeriod"/>
            </a:pPr>
            <a:r>
              <a:rPr lang="en" sz="1700">
                <a:latin typeface="Lato"/>
                <a:ea typeface="Lato"/>
                <a:cs typeface="Lato"/>
                <a:sym typeface="Lato"/>
              </a:rPr>
              <a:t>Real-time weather prediction system using ML and IoT</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379925" y="321475"/>
            <a:ext cx="5352900" cy="115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Prediction of Temperature and humidity using IoT and ML algorithms</a:t>
            </a:r>
            <a:endParaRPr sz="1200"/>
          </a:p>
        </p:txBody>
      </p:sp>
      <p:sp>
        <p:nvSpPr>
          <p:cNvPr id="85" name="Google Shape;85;p15"/>
          <p:cNvSpPr txBox="1"/>
          <p:nvPr>
            <p:ph idx="4294967295" type="title"/>
          </p:nvPr>
        </p:nvSpPr>
        <p:spPr>
          <a:xfrm>
            <a:off x="379925" y="1539150"/>
            <a:ext cx="8085300" cy="34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 Temperature and humidity data is collected using the MQTT protocol using NodeMCU (ESP 8266) sensors. (updated every 15 minutes)</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(ii) The data collected over 5 days is initialized in AWS cloud (stored there)</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(iii) Then, DynamoDB is used to create this data into a tabular format and exports     it into a ‘.csv’ file and also stores the data using timestamps.</a:t>
            </a:r>
            <a:endParaRPr sz="1700">
              <a:latin typeface="Lato"/>
              <a:ea typeface="Lato"/>
              <a:cs typeface="Lato"/>
              <a:sym typeface="Lato"/>
            </a:endParaRPr>
          </a:p>
          <a:p>
            <a:pPr indent="0" lvl="0" marL="0" rtl="0" algn="l">
              <a:lnSpc>
                <a:spcPct val="115000"/>
              </a:lnSpc>
              <a:spcBef>
                <a:spcPts val="1600"/>
              </a:spcBef>
              <a:spcAft>
                <a:spcPts val="1600"/>
              </a:spcAft>
              <a:buNone/>
            </a:pPr>
            <a:r>
              <a:rPr lang="en" sz="1700">
                <a:latin typeface="Lato"/>
                <a:ea typeface="Lato"/>
                <a:cs typeface="Lato"/>
                <a:sym typeface="Lato"/>
              </a:rPr>
              <a:t>(iv) Then, linear regression (ML)  is applied on this to predict the temperature and humidity.</a:t>
            </a:r>
            <a:endParaRPr sz="1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379925" y="321475"/>
            <a:ext cx="5352900" cy="11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2. Developing relative humidity and temperature corrections for low-cost sensors using ML</a:t>
            </a:r>
            <a:endParaRPr sz="1200"/>
          </a:p>
        </p:txBody>
      </p:sp>
      <p:sp>
        <p:nvSpPr>
          <p:cNvPr id="91" name="Google Shape;91;p16"/>
          <p:cNvSpPr txBox="1"/>
          <p:nvPr>
            <p:ph idx="4294967295" type="title"/>
          </p:nvPr>
        </p:nvSpPr>
        <p:spPr>
          <a:xfrm>
            <a:off x="379925" y="1539150"/>
            <a:ext cx="8328900" cy="355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Lato"/>
                <a:ea typeface="Lato"/>
                <a:cs typeface="Lato"/>
                <a:sym typeface="Lato"/>
              </a:rPr>
              <a:t>(i) In this particular paper, nothing specific is mentioned about the cloud services used. </a:t>
            </a:r>
            <a:r>
              <a:rPr lang="en" sz="1600">
                <a:latin typeface="Lato"/>
                <a:ea typeface="Lato"/>
                <a:cs typeface="Lato"/>
                <a:sym typeface="Lato"/>
              </a:rPr>
              <a:t>However</a:t>
            </a:r>
            <a:r>
              <a:rPr lang="en" sz="1600">
                <a:latin typeface="Lato"/>
                <a:ea typeface="Lato"/>
                <a:cs typeface="Lato"/>
                <a:sym typeface="Lato"/>
              </a:rPr>
              <a:t>, the techniques used for prediction are Linear Regression, ANN and Random Forest.</a:t>
            </a:r>
            <a:endParaRPr sz="1600">
              <a:latin typeface="Lato"/>
              <a:ea typeface="Lato"/>
              <a:cs typeface="Lato"/>
              <a:sym typeface="Lato"/>
            </a:endParaRPr>
          </a:p>
          <a:p>
            <a:pPr indent="0" lvl="0" marL="0" rtl="0" algn="l">
              <a:lnSpc>
                <a:spcPct val="115000"/>
              </a:lnSpc>
              <a:spcBef>
                <a:spcPts val="1600"/>
              </a:spcBef>
              <a:spcAft>
                <a:spcPts val="0"/>
              </a:spcAft>
              <a:buNone/>
            </a:pPr>
            <a:r>
              <a:rPr lang="en" sz="1600">
                <a:latin typeface="Lato"/>
                <a:ea typeface="Lato"/>
                <a:cs typeface="Lato"/>
                <a:sym typeface="Lato"/>
              </a:rPr>
              <a:t>(ii) The low cost sensor used here is DunavNET ekoNET device AQ10x. This particular device had CO, NO2, SO3, O3, temperature, air pressure, relative humidity sensors (Bosch BME 280), PM1, PM2.5 and PM10.</a:t>
            </a:r>
            <a:endParaRPr sz="1600">
              <a:latin typeface="Lato"/>
              <a:ea typeface="Lato"/>
              <a:cs typeface="Lato"/>
              <a:sym typeface="Lato"/>
            </a:endParaRPr>
          </a:p>
          <a:p>
            <a:pPr indent="0" lvl="0" marL="0" rtl="0" algn="l">
              <a:lnSpc>
                <a:spcPct val="115000"/>
              </a:lnSpc>
              <a:spcBef>
                <a:spcPts val="1600"/>
              </a:spcBef>
              <a:spcAft>
                <a:spcPts val="0"/>
              </a:spcAft>
              <a:buNone/>
            </a:pPr>
            <a:r>
              <a:rPr lang="en" sz="1600">
                <a:latin typeface="Lato"/>
                <a:ea typeface="Lato"/>
                <a:cs typeface="Lato"/>
                <a:sym typeface="Lato"/>
              </a:rPr>
              <a:t>(iii) The R2 and RMSE values have been calculated for CO, NO2 and PM10 for Linear Regression, ANN and Random Forest respectively.</a:t>
            </a:r>
            <a:endParaRPr sz="1600">
              <a:latin typeface="Lato"/>
              <a:ea typeface="Lato"/>
              <a:cs typeface="Lato"/>
              <a:sym typeface="Lato"/>
            </a:endParaRPr>
          </a:p>
          <a:p>
            <a:pPr indent="0" lvl="0" marL="0" rtl="0" algn="l">
              <a:lnSpc>
                <a:spcPct val="115000"/>
              </a:lnSpc>
              <a:spcBef>
                <a:spcPts val="1600"/>
              </a:spcBef>
              <a:spcAft>
                <a:spcPts val="1600"/>
              </a:spcAft>
              <a:buNone/>
            </a:pPr>
            <a:r>
              <a:rPr lang="en" sz="1600">
                <a:latin typeface="Lato"/>
                <a:ea typeface="Lato"/>
                <a:cs typeface="Lato"/>
                <a:sym typeface="Lato"/>
              </a:rPr>
              <a:t>(iv) RF was good for NO2 and PM10. ANN was good with CO. LR did ok compared to the other 2 in all the 3 pollutants.</a:t>
            </a:r>
            <a:endParaRPr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379925" y="321475"/>
            <a:ext cx="5352900" cy="11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100">
                <a:solidFill>
                  <a:schemeClr val="dk1"/>
                </a:solidFill>
              </a:rPr>
              <a:t>3. Relative humidity predictions using LSTMs</a:t>
            </a:r>
            <a:endParaRPr sz="1900"/>
          </a:p>
        </p:txBody>
      </p:sp>
      <p:sp>
        <p:nvSpPr>
          <p:cNvPr id="97" name="Google Shape;97;p17"/>
          <p:cNvSpPr txBox="1"/>
          <p:nvPr>
            <p:ph idx="4294967295" type="title"/>
          </p:nvPr>
        </p:nvSpPr>
        <p:spPr>
          <a:xfrm>
            <a:off x="535625" y="1592950"/>
            <a:ext cx="7929600" cy="341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 More of an DL based paper. Nothing specific mentioned about the sensors as such. All that is said regarding sensors is that the data has been collected from the Indonesia Meteorlogy, Climatology and Geophysics Regional 1, which recorded this data from the Synoptic (9601) station.</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(ii) The LSTM technique has been used here, after performing </a:t>
            </a:r>
            <a:r>
              <a:rPr lang="en" sz="1700">
                <a:latin typeface="Lato"/>
                <a:ea typeface="Lato"/>
                <a:cs typeface="Lato"/>
                <a:sym typeface="Lato"/>
              </a:rPr>
              <a:t>the required data preprocessing, splitting, etc. </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(iii) This has been implemented on the data from 2008 and 2009.</a:t>
            </a:r>
            <a:endParaRPr sz="1700">
              <a:latin typeface="Lato"/>
              <a:ea typeface="Lato"/>
              <a:cs typeface="Lato"/>
              <a:sym typeface="Lato"/>
            </a:endParaRPr>
          </a:p>
          <a:p>
            <a:pPr indent="0" lvl="0" marL="0" rtl="0" algn="l">
              <a:lnSpc>
                <a:spcPct val="115000"/>
              </a:lnSpc>
              <a:spcBef>
                <a:spcPts val="1600"/>
              </a:spcBef>
              <a:spcAft>
                <a:spcPts val="1600"/>
              </a:spcAft>
              <a:buNone/>
            </a:pPr>
            <a:r>
              <a:rPr lang="en" sz="1700">
                <a:latin typeface="Lato"/>
                <a:ea typeface="Lato"/>
                <a:cs typeface="Lato"/>
                <a:sym typeface="Lato"/>
              </a:rPr>
              <a:t>(Although the paper has been published on 31st March, 2020)</a:t>
            </a:r>
            <a:endParaRPr sz="1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379925" y="321475"/>
            <a:ext cx="7354500" cy="11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solidFill>
                  <a:schemeClr val="dk1"/>
                </a:solidFill>
              </a:rPr>
              <a:t>4. Relative humidity prediction using IoT and ML algorithms</a:t>
            </a:r>
            <a:endParaRPr sz="1600"/>
          </a:p>
        </p:txBody>
      </p:sp>
      <p:sp>
        <p:nvSpPr>
          <p:cNvPr id="103" name="Google Shape;103;p18"/>
          <p:cNvSpPr txBox="1"/>
          <p:nvPr>
            <p:ph idx="4294967295" type="title"/>
          </p:nvPr>
        </p:nvSpPr>
        <p:spPr>
          <a:xfrm>
            <a:off x="535625" y="1429825"/>
            <a:ext cx="7929600" cy="357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 This has again, used the LSTM model to predict relative humidity.</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(ii) This LSTM has been trained by using 6 years of climate data from 11 different locations of South Korea including hourly-based </a:t>
            </a:r>
            <a:r>
              <a:rPr lang="en" sz="1700">
                <a:latin typeface="Lato"/>
                <a:ea typeface="Lato"/>
                <a:cs typeface="Lato"/>
                <a:sym typeface="Lato"/>
              </a:rPr>
              <a:t>measurements</a:t>
            </a:r>
            <a:r>
              <a:rPr lang="en" sz="1700">
                <a:latin typeface="Lato"/>
                <a:ea typeface="Lato"/>
                <a:cs typeface="Lato"/>
                <a:sym typeface="Lato"/>
              </a:rPr>
              <a:t> for temperature, relative humidity, wind speed, wind direction, precipitation and accumulated precipitation.</a:t>
            </a:r>
            <a:endParaRPr sz="1700">
              <a:latin typeface="Lato"/>
              <a:ea typeface="Lato"/>
              <a:cs typeface="Lato"/>
              <a:sym typeface="Lato"/>
            </a:endParaRPr>
          </a:p>
          <a:p>
            <a:pPr indent="0" lvl="0" marL="0" rtl="0" algn="l">
              <a:lnSpc>
                <a:spcPct val="115000"/>
              </a:lnSpc>
              <a:spcBef>
                <a:spcPts val="1600"/>
              </a:spcBef>
              <a:spcAft>
                <a:spcPts val="1600"/>
              </a:spcAft>
              <a:buNone/>
            </a:pPr>
            <a:r>
              <a:rPr lang="en" sz="1700">
                <a:latin typeface="Lato"/>
                <a:ea typeface="Lato"/>
                <a:cs typeface="Lato"/>
                <a:sym typeface="Lato"/>
              </a:rPr>
              <a:t>(iii) The RMSE values have been </a:t>
            </a:r>
            <a:r>
              <a:rPr lang="en" sz="1700">
                <a:latin typeface="Lato"/>
                <a:ea typeface="Lato"/>
                <a:cs typeface="Lato"/>
                <a:sym typeface="Lato"/>
              </a:rPr>
              <a:t>calculated after predictions made on relative humidity after 1 hour and 12 hours.</a:t>
            </a:r>
            <a:endParaRPr sz="1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379925" y="321475"/>
            <a:ext cx="5352900" cy="11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5. Prediction of relative humidity using ML</a:t>
            </a:r>
            <a:endParaRPr sz="2400"/>
          </a:p>
        </p:txBody>
      </p:sp>
      <p:sp>
        <p:nvSpPr>
          <p:cNvPr id="109" name="Google Shape;109;p19"/>
          <p:cNvSpPr txBox="1"/>
          <p:nvPr>
            <p:ph idx="4294967295" type="title"/>
          </p:nvPr>
        </p:nvSpPr>
        <p:spPr>
          <a:xfrm>
            <a:off x="535625" y="1831400"/>
            <a:ext cx="7929600" cy="317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 The techniques of ANFIS, LSSVM and ANN (RBF-ANN) have been used here.</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(ii) This is a comparative study of these algorithms on some relative humidity data.</a:t>
            </a:r>
            <a:endParaRPr sz="1700">
              <a:latin typeface="Lato"/>
              <a:ea typeface="Lato"/>
              <a:cs typeface="Lato"/>
              <a:sym typeface="Lato"/>
            </a:endParaRPr>
          </a:p>
          <a:p>
            <a:pPr indent="0" lvl="0" marL="0" rtl="0" algn="l">
              <a:lnSpc>
                <a:spcPct val="115000"/>
              </a:lnSpc>
              <a:spcBef>
                <a:spcPts val="1600"/>
              </a:spcBef>
              <a:spcAft>
                <a:spcPts val="1600"/>
              </a:spcAft>
              <a:buNone/>
            </a:pPr>
            <a:r>
              <a:rPr lang="en" sz="1700">
                <a:latin typeface="Lato"/>
                <a:ea typeface="Lato"/>
                <a:cs typeface="Lato"/>
                <a:sym typeface="Lato"/>
              </a:rPr>
              <a:t>(iii)  The dataset used has not been specified but it says that there are 300 data points in this dataset.</a:t>
            </a:r>
            <a:endParaRPr sz="17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4294967295" type="title"/>
          </p:nvPr>
        </p:nvSpPr>
        <p:spPr>
          <a:xfrm>
            <a:off x="379925" y="321475"/>
            <a:ext cx="8391000" cy="11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6. Real-time weather prediction system using ML and IoT</a:t>
            </a:r>
            <a:endParaRPr sz="1800"/>
          </a:p>
        </p:txBody>
      </p:sp>
      <p:sp>
        <p:nvSpPr>
          <p:cNvPr id="115" name="Google Shape;115;p20"/>
          <p:cNvSpPr txBox="1"/>
          <p:nvPr>
            <p:ph idx="4294967295" type="title"/>
          </p:nvPr>
        </p:nvSpPr>
        <p:spPr>
          <a:xfrm>
            <a:off x="430075" y="1525775"/>
            <a:ext cx="7929600" cy="347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Lato"/>
                <a:ea typeface="Lato"/>
                <a:cs typeface="Lato"/>
                <a:sym typeface="Lato"/>
              </a:rPr>
              <a:t>(i) NodeMCU, DHT sensor and LDR sensor are part of the hardware used here.</a:t>
            </a:r>
            <a:endParaRPr sz="1600">
              <a:latin typeface="Lato"/>
              <a:ea typeface="Lato"/>
              <a:cs typeface="Lato"/>
              <a:sym typeface="Lato"/>
            </a:endParaRPr>
          </a:p>
          <a:p>
            <a:pPr indent="0" lvl="0" marL="0" rtl="0" algn="l">
              <a:lnSpc>
                <a:spcPct val="115000"/>
              </a:lnSpc>
              <a:spcBef>
                <a:spcPts val="1600"/>
              </a:spcBef>
              <a:spcAft>
                <a:spcPts val="0"/>
              </a:spcAft>
              <a:buNone/>
            </a:pPr>
            <a:r>
              <a:rPr lang="en" sz="1600">
                <a:latin typeface="Lato"/>
                <a:ea typeface="Lato"/>
                <a:cs typeface="Lato"/>
                <a:sym typeface="Lato"/>
              </a:rPr>
              <a:t>(ii) In the Arduino IDE, the code is written, compiled and uploaded to the Arduino compatible board.</a:t>
            </a:r>
            <a:endParaRPr sz="1600">
              <a:latin typeface="Lato"/>
              <a:ea typeface="Lato"/>
              <a:cs typeface="Lato"/>
              <a:sym typeface="Lato"/>
            </a:endParaRPr>
          </a:p>
          <a:p>
            <a:pPr indent="0" lvl="0" marL="0" rtl="0" algn="l">
              <a:lnSpc>
                <a:spcPct val="115000"/>
              </a:lnSpc>
              <a:spcBef>
                <a:spcPts val="1600"/>
              </a:spcBef>
              <a:spcAft>
                <a:spcPts val="0"/>
              </a:spcAft>
              <a:buNone/>
            </a:pPr>
            <a:r>
              <a:rPr lang="en" sz="1600">
                <a:latin typeface="Lato"/>
                <a:ea typeface="Lato"/>
                <a:cs typeface="Lato"/>
                <a:sym typeface="Lato"/>
              </a:rPr>
              <a:t>(iii) Using NodeMCU, data is sent to the ThingSpeak cloud. Thingspeak then sends the data to NodeMCU in the form of a JSON file. This can then be displayed in a web page. At this time, a google spreadsheet records different values of temperature, humidity and light intensity in a csv file format. This recorded data is used to train the ML algorithm, which is Logistic Regression in this case.</a:t>
            </a:r>
            <a:endParaRPr sz="1600">
              <a:latin typeface="Lato"/>
              <a:ea typeface="Lato"/>
              <a:cs typeface="Lato"/>
              <a:sym typeface="Lato"/>
            </a:endParaRPr>
          </a:p>
          <a:p>
            <a:pPr indent="0" lvl="0" marL="0" rtl="0" algn="l">
              <a:lnSpc>
                <a:spcPct val="115000"/>
              </a:lnSpc>
              <a:spcBef>
                <a:spcPts val="1600"/>
              </a:spcBef>
              <a:spcAft>
                <a:spcPts val="1600"/>
              </a:spcAft>
              <a:buNone/>
            </a:pPr>
            <a:r>
              <a:rPr lang="en" sz="1600">
                <a:latin typeface="Lato"/>
                <a:ea typeface="Lato"/>
                <a:cs typeface="Lato"/>
                <a:sym typeface="Lato"/>
              </a:rPr>
              <a:t>(iv) After this, </a:t>
            </a:r>
            <a:r>
              <a:rPr lang="en" sz="1600">
                <a:latin typeface="Lato"/>
                <a:ea typeface="Lato"/>
                <a:cs typeface="Lato"/>
                <a:sym typeface="Lato"/>
              </a:rPr>
              <a:t>either</a:t>
            </a:r>
            <a:r>
              <a:rPr lang="en" sz="1600">
                <a:latin typeface="Lato"/>
                <a:ea typeface="Lato"/>
                <a:cs typeface="Lato"/>
                <a:sym typeface="Lato"/>
              </a:rPr>
              <a:t> the logic of 0 or 1 is sent by the IDE to NodeMCU as a predicted result. An LED is used to predict the match result.</a:t>
            </a: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4294967295" type="title"/>
          </p:nvPr>
        </p:nvSpPr>
        <p:spPr>
          <a:xfrm>
            <a:off x="379925" y="321475"/>
            <a:ext cx="8410200" cy="11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500">
                <a:solidFill>
                  <a:schemeClr val="dk1"/>
                </a:solidFill>
              </a:rPr>
              <a:t>The procedure I plan to go ahead with:</a:t>
            </a:r>
            <a:endParaRPr sz="2300"/>
          </a:p>
        </p:txBody>
      </p:sp>
      <p:sp>
        <p:nvSpPr>
          <p:cNvPr id="121" name="Google Shape;121;p21"/>
          <p:cNvSpPr txBox="1"/>
          <p:nvPr>
            <p:ph idx="4294967295" type="title"/>
          </p:nvPr>
        </p:nvSpPr>
        <p:spPr>
          <a:xfrm>
            <a:off x="535625" y="1295475"/>
            <a:ext cx="7929600" cy="371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 I plan on using the Bolt WiFi module, an LM35 sensor, connecting wires when it comes to the hardware.</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(ii) For the software part of the project, I plan on using Bolt cloud for storing the data and then, Google colab as the programming environment in which I can use the downloaded data to perform ML/DL algorithms on.</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(iii) I plan on doing a comparison of the DL algorithms of LSTM and a custom built shallow ANN and a custom built deep ANN (&gt;=2).</a:t>
            </a:r>
            <a:endParaRPr sz="1700">
              <a:latin typeface="Lato"/>
              <a:ea typeface="Lato"/>
              <a:cs typeface="Lato"/>
              <a:sym typeface="Lato"/>
            </a:endParaRPr>
          </a:p>
          <a:p>
            <a:pPr indent="0" lvl="0" marL="0" rtl="0" algn="l">
              <a:lnSpc>
                <a:spcPct val="115000"/>
              </a:lnSpc>
              <a:spcBef>
                <a:spcPts val="1600"/>
              </a:spcBef>
              <a:spcAft>
                <a:spcPts val="1600"/>
              </a:spcAft>
              <a:buNone/>
            </a:pPr>
            <a:r>
              <a:rPr lang="en" sz="1700">
                <a:latin typeface="Lato"/>
                <a:ea typeface="Lato"/>
                <a:cs typeface="Lato"/>
                <a:sym typeface="Lato"/>
              </a:rPr>
              <a:t>(iv) The accuracies shall be noted for training and validation on the data and the </a:t>
            </a:r>
            <a:r>
              <a:rPr lang="en" sz="1700">
                <a:latin typeface="Lato"/>
                <a:ea typeface="Lato"/>
                <a:cs typeface="Lato"/>
                <a:sym typeface="Lato"/>
              </a:rPr>
              <a:t>weights of the best use case models would be saved.</a:t>
            </a:r>
            <a:endParaRPr sz="17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