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4" r:id="rId38"/>
    <p:sldId id="305" r:id="rId39"/>
    <p:sldId id="306" r:id="rId40"/>
    <p:sldId id="307" r:id="rId41"/>
    <p:sldId id="308" r:id="rId42"/>
    <p:sldId id="309" r:id="rId43"/>
    <p:sldId id="292" r:id="rId44"/>
    <p:sldId id="293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294" r:id="rId53"/>
    <p:sldId id="295" r:id="rId54"/>
    <p:sldId id="317" r:id="rId55"/>
    <p:sldId id="318" r:id="rId56"/>
    <p:sldId id="319" r:id="rId57"/>
    <p:sldId id="320" r:id="rId58"/>
    <p:sldId id="321" r:id="rId59"/>
    <p:sldId id="322" r:id="rId60"/>
    <p:sldId id="296" r:id="rId61"/>
    <p:sldId id="297" r:id="rId62"/>
    <p:sldId id="323" r:id="rId63"/>
    <p:sldId id="324" r:id="rId64"/>
    <p:sldId id="325" r:id="rId65"/>
    <p:sldId id="326" r:id="rId66"/>
    <p:sldId id="327" r:id="rId67"/>
    <p:sldId id="298" r:id="rId68"/>
    <p:sldId id="299" r:id="rId69"/>
    <p:sldId id="328" r:id="rId70"/>
    <p:sldId id="329" r:id="rId71"/>
    <p:sldId id="330" r:id="rId72"/>
    <p:sldId id="331" r:id="rId73"/>
    <p:sldId id="332" r:id="rId74"/>
    <p:sldId id="300" r:id="rId75"/>
    <p:sldId id="301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02" r:id="rId86"/>
    <p:sldId id="303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33" r:id="rId96"/>
    <p:sldId id="334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3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0"/>
  </p:normalViewPr>
  <p:slideViewPr>
    <p:cSldViewPr snapToGrid="0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42A9-6856-8F79-9EC9-1BB69C931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D6B2F-09D5-4235-0E2D-E466E3578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D6183-45BD-60BD-7BA0-F854A737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A6A-2239-EF4F-9B65-C0495DE54043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E730-7326-3741-705C-1DD6E065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623E4-DEAE-E3CF-D6CF-D4B92EAC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2FE-90DA-124E-BF2B-145A8C10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4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FDBC-8B45-60AA-DCE3-C009AF4B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749C6-7BBE-D11C-A4F4-FCAB5AC36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2283C-A332-2C03-0C8E-75AB59DAF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A6A-2239-EF4F-9B65-C0495DE54043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94EF-DF1E-2981-CCDC-F6BD3209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0C69-A4AE-2851-1200-EBBE41D5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2FE-90DA-124E-BF2B-145A8C10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5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5E08B-9C57-9818-230E-FC4CA4CB6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9E59D-9A32-FD24-984E-8B8FE7D76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BDDDE-3BFD-A1FD-98B4-C1076571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A6A-2239-EF4F-9B65-C0495DE54043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E8C0-4C94-9910-4DA9-54E32612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178B-B41F-CD5A-D86C-F329DF8D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2FE-90DA-124E-BF2B-145A8C10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3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0785-819A-5130-5651-53664F0B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58E2-4FA3-8235-6D01-089FA5A7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044C-511F-1192-38BA-667004C1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A6A-2239-EF4F-9B65-C0495DE54043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4FB7-B185-75CE-6E51-5F8F72F8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5875-B388-7ACE-8E15-31FAC14A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2FE-90DA-124E-BF2B-145A8C10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5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0E4D-7DCE-1342-B945-1C09723E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3F082-1B5A-9B5E-6B38-8836F7DE3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55E9-9B18-6CC6-D905-60C10CC2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A6A-2239-EF4F-9B65-C0495DE54043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B3E0C-F3B5-5A9D-378C-A6C77761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9BDD2-5E27-A027-393D-DF09076C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2FE-90DA-124E-BF2B-145A8C10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4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AF1A-BBB5-1E02-AA11-0BBFDDA3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A719-51DA-93B3-053D-25C1C1F9C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69A4B-84C4-C63D-E4C8-476492C5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B485F-3D4C-F487-B842-59BCC2C5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A6A-2239-EF4F-9B65-C0495DE54043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B4132-21A0-579A-1461-B08578AD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DB4F8-1805-E607-3A1B-9268296E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2FE-90DA-124E-BF2B-145A8C10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CD8D-09F0-1D52-034B-BAE7CD67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02F91-91D9-4574-59B6-1D562982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F4B59-C8B1-1F1E-0670-A7097E753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C55E3-D262-D805-543C-987E84BF8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8DFA1-E18F-3D5D-F494-AEFC008EE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756AE-400B-07B5-8CC8-4222DC6E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A6A-2239-EF4F-9B65-C0495DE54043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DA40F-D66F-7772-7B59-CBF17F92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488F5-2C91-8B56-4B8B-7BA30333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2FE-90DA-124E-BF2B-145A8C10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C315-2FD4-6B5A-F042-6B1714FA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48B08-9ACA-71C0-D704-D0045DED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A6A-2239-EF4F-9B65-C0495DE54043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86EF3-001D-A662-A25F-6944167A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DB216-C7DC-8ED7-1EC3-47B324EE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2FE-90DA-124E-BF2B-145A8C10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6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A40D8-D4D9-07F6-5D3A-50625FCF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A6A-2239-EF4F-9B65-C0495DE54043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4AC3D-180B-10BC-2806-76F60108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A1FA-995E-DEBA-41EF-929AE34C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2FE-90DA-124E-BF2B-145A8C10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E360-38FB-B11D-3178-04241052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484D0-A11C-68BC-82EE-27564796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98C5B-EA0F-A879-B926-EC25CD913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BF0D7-D118-3960-3932-B1088A02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A6A-2239-EF4F-9B65-C0495DE54043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1FD35-4932-5951-C363-0933F864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E2E48-51C4-B785-D863-87586028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2FE-90DA-124E-BF2B-145A8C10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8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14D1-6E44-C3A7-658D-8805C758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E15BAC-06D9-64E0-1813-398DD901A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138D0-6CD4-26D1-6630-2A15A2121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59139-CC32-AA51-285D-486A59B8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5A6A-2239-EF4F-9B65-C0495DE54043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20DA5-37E1-1078-AF5E-526560A2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6EFB3-AFF9-22BA-90A7-98B912A9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2FE-90DA-124E-BF2B-145A8C10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7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30121-39B5-0FE4-BE21-0665BCD2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68F94-132E-145B-5A81-635BF799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1109-7234-27D1-F641-5119462D4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A5A6A-2239-EF4F-9B65-C0495DE54043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6BFD-A458-6D22-31D2-65CAF8D60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BCDD-913D-B8DE-4CEB-91F0BEF08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4F2FE-90DA-124E-BF2B-145A8C106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5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5A64617B-F7D2-3639-3239-AB8AF1ADE9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7B11D-BC17-93EC-CAEE-91FED00CB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Data Science Mastery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373C4-C421-0106-0B46-07ADE3FE4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Complete Data Science Bootcamp 2025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Vivian Aranha</a:t>
            </a:r>
          </a:p>
        </p:txBody>
      </p:sp>
    </p:spTree>
    <p:extLst>
      <p:ext uri="{BB962C8B-B14F-4D97-AF65-F5344CB8AC3E}">
        <p14:creationId xmlns:p14="http://schemas.microsoft.com/office/powerpoint/2010/main" val="160886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C62957-881A-23D5-5053-A9EC6FC5D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60D76C8E-F8C0-8936-7109-9B01B882A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B70C31E7-E508-3AB0-E177-839602855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70EB15-9A08-9695-555C-38989445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Best Practices for Data 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B641D8-ABE5-7B3A-3228-F9521677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25749-27CE-3FD5-D574-F89D0FE5C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5368-8FE9-4D5B-A3EA-31E8B4E5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Define Objectives</a:t>
            </a:r>
            <a:r>
              <a:rPr lang="en-US" sz="2000" dirty="0">
                <a:solidFill>
                  <a:schemeClr val="bg1"/>
                </a:solidFill>
              </a:rPr>
              <a:t>: Be clear about what data you need and why you need it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Ensure Data Accuracy</a:t>
            </a:r>
            <a:r>
              <a:rPr lang="en-US" sz="2000" dirty="0">
                <a:solidFill>
                  <a:schemeClr val="bg1"/>
                </a:solidFill>
              </a:rPr>
              <a:t>: Validate and cross-check data sources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Use Reliable Sources</a:t>
            </a:r>
            <a:r>
              <a:rPr lang="en-US" sz="2000" dirty="0">
                <a:solidFill>
                  <a:schemeClr val="bg1"/>
                </a:solidFill>
              </a:rPr>
              <a:t>: Trust verified datasets and APIs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Automate Where Possible</a:t>
            </a:r>
            <a:r>
              <a:rPr lang="en-US" sz="2000" dirty="0">
                <a:solidFill>
                  <a:schemeClr val="bg1"/>
                </a:solidFill>
              </a:rPr>
              <a:t>: Use scripts or APIs to reduce manual errors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Follow Ethical Guidelines</a:t>
            </a:r>
            <a:r>
              <a:rPr lang="en-US" sz="2000" dirty="0">
                <a:solidFill>
                  <a:schemeClr val="bg1"/>
                </a:solidFill>
              </a:rPr>
              <a:t>: Always respect user privacy and comply with regulations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Backup Your Data</a:t>
            </a:r>
            <a:r>
              <a:rPr lang="en-US" sz="2000" dirty="0">
                <a:solidFill>
                  <a:schemeClr val="bg1"/>
                </a:solidFill>
              </a:rPr>
              <a:t>: Regularly back up collected data to prevent loss.</a:t>
            </a:r>
          </a:p>
        </p:txBody>
      </p:sp>
    </p:spTree>
    <p:extLst>
      <p:ext uri="{BB962C8B-B14F-4D97-AF65-F5344CB8AC3E}">
        <p14:creationId xmlns:p14="http://schemas.microsoft.com/office/powerpoint/2010/main" val="275472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5C10DD-3357-802C-3885-882F7E57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E3D78D2D-2923-8827-CC01-B6E6446F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D0D31415-9B2A-57AF-0723-C1D01D35C8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F931C7-06FD-75FD-B4F7-411B6DCD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Communication and Storytelling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40B695-93A6-3D47-290A-3FCB0C8DC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369C48-E935-C619-1F4E-C9F96A74A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EB6B9-F301-D4EF-4829-61E422AD8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Visualizing Data Effectively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Data Visualization simplifies complex data and helps communicate insights at a glance. 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Charts and Graphs: Bar charts, line graphs, scatter plots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Dashboards: Interactive dashboards using tools like Tableau, Power BI, or Google Data Studio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Story-Driven Visuals: Use annotations and highlights to guide attention</a:t>
            </a:r>
            <a:endParaRPr lang="en-US" sz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0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C8D010-B1CB-A09D-C4FD-68A1FDC7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A9620F08-3884-F566-E24F-A8964C1EE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536AC8A2-0213-EBC0-F31F-489950B8D0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4C7DD9-5CC9-9D2E-E9AD-5C3FA53F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Communication and Storytelling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3C425C-1C42-613C-E78E-5E3EADD5D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7DF136-93D6-2463-964F-4B7745276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0634-DC30-3CC1-9808-B2ACD711F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Tools for Communication and Storytelling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Presentation Tools: PowerPoint, Google Slides, Canva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Visualization Tools: Tableau, Power BI, Matplotlib, Seaborn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Dashboard Tools: Google Data Studio, Tableau Public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Collaboration Tools: Notion, Miro, Slack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Best Practice: Combine tools strategically: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Use Tableau for dashboards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Use PowerPoint for executive presentations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Use Python Matplotlib for quick prototypes</a:t>
            </a:r>
            <a:endParaRPr 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603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DEC01-4E6B-4948-FC6F-97F14302B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A42138D7-4B21-2880-4173-2A4F48E06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4A350E30-07A1-D88C-E6F6-1AC512C68C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73B31C-BB0E-E99F-801F-AD76B77D6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Communication and Storytelling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562FF0-6276-8445-BF12-DFA1C90A1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C05081-0213-2873-0BAB-6EA6DA123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CC64-1D50-814A-E9D1-3DCDBB2E7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Building Effective Data Dashboards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Dashboards provide an interactive view of key insights and metrics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Key Features of a Good Dashboard: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Clear KPIs and Metrics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Interactive Filters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Minimal Clutter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Regular Updates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Example with Google Data Studio: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Track monthly sales, regional performance, and conversion rates</a:t>
            </a:r>
            <a:endParaRPr 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67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EE7F0-B4A3-EB03-DCC6-2B59AF0ED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CAB78F22-0483-8802-1E6C-92887FB7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326A75DF-148F-FF07-6EE9-86CC64A42A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CDE3EC-ECB3-664E-55C7-C8DBE076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Communication and Storytelling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5AE76-717F-7279-4D4A-3B0925270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D29DF0-FE6A-60C0-F9E1-4C9E176A9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53AC-A558-F299-EBEF-B0EB811B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Communicating Uncertainty and Limitations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No model or analysis is perfect. Transparency about limitations builds trust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Explain confidence intervals and model accuracy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Discuss assumptions made during analysis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Highlight potential risks and biases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Example: "Our model predicts a 75% accuracy, but performance drops in regions with fewer historical data points."</a:t>
            </a:r>
            <a:endParaRPr 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96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7D551E-8C6B-9941-B52A-999805F2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9E3C6D1F-489E-D4C3-C58A-F23134786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55173026-8C98-9B48-808F-104084A21D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521A4C-8092-3A77-3E38-92C378EE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Best Practices for Communication and Storytelling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CD8C0C-52B6-F84A-717C-FF8489731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705FA5-2F64-6D94-5A97-044EF178F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F58D-ED3D-AE18-9996-F7AB3DF4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Know Your Audience</a:t>
            </a:r>
            <a:r>
              <a:rPr lang="en-US" sz="2000" dirty="0">
                <a:solidFill>
                  <a:schemeClr val="bg1"/>
                </a:solidFill>
              </a:rPr>
              <a:t>: Adapt technical depth and focus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Simplify Complex Insights</a:t>
            </a:r>
            <a:r>
              <a:rPr lang="en-US" sz="2000" dirty="0">
                <a:solidFill>
                  <a:schemeClr val="bg1"/>
                </a:solidFill>
              </a:rPr>
              <a:t>: Use clear visuals and avoid jargon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Focus on Key Takeaways</a:t>
            </a:r>
            <a:r>
              <a:rPr lang="en-US" sz="2000" dirty="0">
                <a:solidFill>
                  <a:schemeClr val="bg1"/>
                </a:solidFill>
              </a:rPr>
              <a:t>: Highlight actionable insights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Use Consistent Visual Styles</a:t>
            </a:r>
            <a:r>
              <a:rPr lang="en-US" sz="2000" dirty="0">
                <a:solidFill>
                  <a:schemeClr val="bg1"/>
                </a:solidFill>
              </a:rPr>
              <a:t>: Avoid visual clutter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Tell a Story</a:t>
            </a:r>
            <a:r>
              <a:rPr lang="en-US" sz="2000" dirty="0">
                <a:solidFill>
                  <a:schemeClr val="bg1"/>
                </a:solidFill>
              </a:rPr>
              <a:t>: Structure your presentation with a clear narrative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Be Transparent About Limitations</a:t>
            </a:r>
            <a:r>
              <a:rPr lang="en-US" sz="2000" dirty="0">
                <a:solidFill>
                  <a:schemeClr val="bg1"/>
                </a:solidFill>
              </a:rPr>
              <a:t>: Build trust with honesty</a:t>
            </a:r>
            <a:endParaRPr lang="en-US" sz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9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9FA3FE-4CFE-DF66-68DE-9AB987850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D832B012-0524-CAC1-140B-E487BFC4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C4F5FF56-CF81-04F7-3EB8-080852BB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0D5867-F2C2-B609-DB7E-B5B61AA0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Real-World Example: Marketing Analytics Dashboard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2626C1-ED96-134F-5309-72AEE4B15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3584A5-05E5-00B5-DD6B-5ECA225E5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AF73-F926-7DC3-6B9B-51C4A9CA8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Problem</a:t>
            </a:r>
            <a:r>
              <a:rPr lang="en-US" sz="2000" dirty="0">
                <a:solidFill>
                  <a:schemeClr val="bg1"/>
                </a:solidFill>
              </a:rPr>
              <a:t>: Marketing campaigns are underperforming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Solution</a:t>
            </a:r>
            <a:r>
              <a:rPr lang="en-US" sz="2000" dirty="0">
                <a:solidFill>
                  <a:schemeClr val="bg1"/>
                </a:solidFill>
              </a:rPr>
              <a:t>: Built an interactive dashboard showing conversion rates, ad spend, and regional performance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Outcome</a:t>
            </a:r>
            <a:r>
              <a:rPr lang="en-US" sz="2000" dirty="0">
                <a:solidFill>
                  <a:schemeClr val="bg1"/>
                </a:solidFill>
              </a:rPr>
              <a:t>: Optimized campaigns and increased ROI by 25%</a:t>
            </a:r>
            <a:endParaRPr lang="en-US" sz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164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F80AA2-F241-9B28-8EB5-967E3574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982C3104-2686-68B1-99C9-CF4C5026A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2B4AB1A9-0A3F-7E5B-027D-B4C039091F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97569-FC01-E41E-004F-9F6CB16F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Bootcamp Deep Dive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D8524A-9451-3538-06D3-556001B07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24DC52-3117-CB83-49ED-B505B7D7B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BC94-D81E-0EF0-5943-F2CD01790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Week by week Deep Dive into different Topics</a:t>
            </a:r>
          </a:p>
          <a:p>
            <a:r>
              <a:rPr lang="en-US" sz="1900" dirty="0">
                <a:solidFill>
                  <a:schemeClr val="bg1"/>
                </a:solidFill>
              </a:rPr>
              <a:t>Hands-on Exercise for every single day with a Project at every weekend</a:t>
            </a:r>
          </a:p>
          <a:p>
            <a:r>
              <a:rPr lang="en-US" sz="1900" dirty="0">
                <a:solidFill>
                  <a:schemeClr val="bg1"/>
                </a:solidFill>
              </a:rPr>
              <a:t>Deep Dive into AI Frameworks like TensorFlow and PyTorch</a:t>
            </a:r>
          </a:p>
          <a:p>
            <a:r>
              <a:rPr lang="en-US" sz="1900" dirty="0">
                <a:solidFill>
                  <a:schemeClr val="bg1"/>
                </a:solidFill>
              </a:rPr>
              <a:t>Understanding and Implementation of all the ML Algorithms</a:t>
            </a:r>
          </a:p>
          <a:p>
            <a:r>
              <a:rPr lang="en-US" sz="1900" dirty="0">
                <a:solidFill>
                  <a:schemeClr val="bg1"/>
                </a:solidFill>
              </a:rPr>
              <a:t>150+ Hands-on Projects for Data Science explained Line-By-Line</a:t>
            </a:r>
          </a:p>
        </p:txBody>
      </p:sp>
    </p:spTree>
    <p:extLst>
      <p:ext uri="{BB962C8B-B14F-4D97-AF65-F5344CB8AC3E}">
        <p14:creationId xmlns:p14="http://schemas.microsoft.com/office/powerpoint/2010/main" val="695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2F89F5-AB41-65C4-0921-CC16CF2D4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AFC17F26-0D8B-8B2B-50B4-AFDA1BDA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19B98E20-CB16-3A3C-63DB-EB74C35CD2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F1A745-51AD-2064-ED75-68444C83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Real-World Use Case: 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>
                <a:solidFill>
                  <a:schemeClr val="bg1"/>
                </a:solidFill>
              </a:rPr>
              <a:t>Data Collection in E-Commerce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573A2A-3455-82A1-AB87-5C3D9B1E9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A000CA-3779-1E14-8B46-397C485D1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32ACF-89DF-3FD8-059A-9E0E949A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an e-commerce company, data is collected from multiple sources: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Transaction logs track purchases and user activity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APIs fetch shipping and payment status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Customer surveys gather feedback about user experience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 this data is aggregated and analyzed to optimize product recommendations, predict sales, and improve 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348253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42E438-8CD8-2982-9DC0-598A62F15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532985C-665A-8522-F08F-E113FFE92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50D0C2E8-C487-CBCB-7B6D-8F1054EC14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95498-31F6-F82B-DA23-B274041F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Module 2: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Data Cleaning and Preprocessing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Turning Raw Data into Usable Insights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2304B-F2BC-0F3E-1584-39981F7B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7F239-3060-7C38-3BAD-F20D9AA79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7E08-C95D-8215-DA7D-86086F3A3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Data Cleaning and Preprocessing is the second critical stage in the data science workflow</a:t>
            </a:r>
          </a:p>
          <a:p>
            <a:r>
              <a:rPr lang="en-US" sz="1900" dirty="0">
                <a:solidFill>
                  <a:schemeClr val="bg1"/>
                </a:solidFill>
              </a:rPr>
              <a:t>Raw data is often messy, inconsistent, and filled with errors, missing values, or duplicate entries</a:t>
            </a:r>
          </a:p>
          <a:p>
            <a:r>
              <a:rPr lang="en-US" sz="1900" dirty="0">
                <a:solidFill>
                  <a:schemeClr val="bg1"/>
                </a:solidFill>
              </a:rPr>
              <a:t>This module will equips you with the skills to transform raw, noisy data into a clean, structured, and reliable dataset ready for analysis or machine learning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168582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EBD17-A700-04A8-9EA9-622EEA626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A2FF122A-8143-9CCE-310C-CF01BA4CE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5E9B2E53-58E9-532E-DE10-511143F935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5016AF-E3B4-8012-3BB5-06EEC1C5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What is Data Cleaning and Preprocessing?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64278-3FE2-1631-BC90-CE5DABD1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218239-938C-5A37-94CE-1548052DF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DA75-561C-FC70-F259-7E0AFC821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Data Cleaning and Preprocessing involve identifying, correcting, and preparing raw data to make it usable for analysis and modeling</a:t>
            </a:r>
          </a:p>
          <a:p>
            <a:r>
              <a:rPr lang="en-US" sz="1900" dirty="0">
                <a:solidFill>
                  <a:schemeClr val="bg1"/>
                </a:solidFill>
              </a:rPr>
              <a:t>This process ensures that the data is accurate, consistent, and complete, removing any biases or errors that might mislead analysis or affect the performance of machine learning models</a:t>
            </a:r>
          </a:p>
          <a:p>
            <a:r>
              <a:rPr lang="en-US" sz="1900" dirty="0">
                <a:solidFill>
                  <a:schemeClr val="bg1"/>
                </a:solidFill>
              </a:rPr>
              <a:t>Real-world data is rarely perfect—it may have missing values, outliers, duplicates, incorrect formats, or inconsistencies</a:t>
            </a:r>
          </a:p>
          <a:p>
            <a:r>
              <a:rPr lang="en-US" sz="1900" dirty="0">
                <a:solidFill>
                  <a:schemeClr val="bg1"/>
                </a:solidFill>
              </a:rPr>
              <a:t>Cleaning and preprocessing aim to handle these problems systematically.</a:t>
            </a:r>
          </a:p>
        </p:txBody>
      </p:sp>
    </p:spTree>
    <p:extLst>
      <p:ext uri="{BB962C8B-B14F-4D97-AF65-F5344CB8AC3E}">
        <p14:creationId xmlns:p14="http://schemas.microsoft.com/office/powerpoint/2010/main" val="11615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65D747-5A84-E26E-53B7-E6F8E7FD8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F6AB1E8D-C264-7722-7B1F-496CFA0A7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03EB1211-AD66-54AF-46F1-BD601B5705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36B604-CC33-7592-6084-003D43F7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Why is Data Cleaning Important?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FD4B6E-CBFE-421F-79BB-E6F6516F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3212C-6F2C-1DC6-C126-7683E356F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FCE0-FF56-575A-FFF7-9C1A3164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Improves Model Performance</a:t>
            </a:r>
            <a:r>
              <a:rPr lang="en-US" sz="1900" dirty="0">
                <a:solidFill>
                  <a:schemeClr val="bg1"/>
                </a:solidFill>
              </a:rPr>
              <a:t>: Clean data ensures accurate predictions and prevents misleading results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Reduces Bias</a:t>
            </a:r>
            <a:r>
              <a:rPr lang="en-US" sz="1900" dirty="0">
                <a:solidFill>
                  <a:schemeClr val="bg1"/>
                </a:solidFill>
              </a:rPr>
              <a:t>: Eliminates errors that could create unintended biases in machine learning models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Enhances Data Usability</a:t>
            </a:r>
            <a:r>
              <a:rPr lang="en-US" sz="1900" dirty="0">
                <a:solidFill>
                  <a:schemeClr val="bg1"/>
                </a:solidFill>
              </a:rPr>
              <a:t>: Structured data is easier to interpret and analyze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Reduces Noise</a:t>
            </a:r>
            <a:r>
              <a:rPr lang="en-US" sz="1900" dirty="0">
                <a:solidFill>
                  <a:schemeClr val="bg1"/>
                </a:solidFill>
              </a:rPr>
              <a:t>: Outliers and irrelevant data points are removed to ensure clarity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Saves Resources</a:t>
            </a:r>
            <a:r>
              <a:rPr lang="en-US" sz="1900" dirty="0">
                <a:solidFill>
                  <a:schemeClr val="bg1"/>
                </a:solidFill>
              </a:rPr>
              <a:t>: Working with clean data reduces computational load and prevents unnecessary complexity in analysis</a:t>
            </a:r>
          </a:p>
        </p:txBody>
      </p:sp>
    </p:spTree>
    <p:extLst>
      <p:ext uri="{BB962C8B-B14F-4D97-AF65-F5344CB8AC3E}">
        <p14:creationId xmlns:p14="http://schemas.microsoft.com/office/powerpoint/2010/main" val="149558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51DD53-5AB6-70AD-4B28-425EACAD1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0B5EF0B2-5DEB-8D05-9822-5D4C59C0F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71EF2921-44F4-DD43-BF10-FE4C106E20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0B66B-DFFF-35D8-04BC-CADD2858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Key Concepts in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Data Cleaning and Preprocessing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418E59-F07C-CB0D-674B-F0A6E46A3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5D2C86-73B5-A4BE-7113-5F7BFAF1D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487D-90E6-2EF1-C3F9-A37847AA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Handling Missing Values: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Missing data is one of the most common issues in datasets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Methods to handle missing values include: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Imputation: Replacing missing values with the mean, median, or mode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Dropping Missing Values: Removing rows or columns with excessive missing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Removing Duplicates: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Duplicate entries can skew analysis and lead to misleading insights.</a:t>
            </a:r>
          </a:p>
        </p:txBody>
      </p:sp>
    </p:spTree>
    <p:extLst>
      <p:ext uri="{BB962C8B-B14F-4D97-AF65-F5344CB8AC3E}">
        <p14:creationId xmlns:p14="http://schemas.microsoft.com/office/powerpoint/2010/main" val="32949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8305CC-819A-BEE5-0AC5-563393518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86D48FBE-46D2-5B04-B2D2-2B46A2B78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6AAAB4C2-72C9-1FD9-BD4F-69D08A0718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744C4-49E3-EB3F-9FB7-DB688104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Key Concepts in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Data Cleaning and Preprocessing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002854-3535-E9CB-02A2-552F9FB7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6CF5E-DCDB-FE3E-AC72-EFFF09FF0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90F6C-CF77-7D17-7029-526BEDDAF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Outlier Detection and Treatment: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Outliers can distort statistical measures. Techniques include: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Z-Score Analysis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IQR (Interquartile Range) Analysis</a:t>
            </a:r>
          </a:p>
        </p:txBody>
      </p:sp>
    </p:spTree>
    <p:extLst>
      <p:ext uri="{BB962C8B-B14F-4D97-AF65-F5344CB8AC3E}">
        <p14:creationId xmlns:p14="http://schemas.microsoft.com/office/powerpoint/2010/main" val="35184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CBC22A-68A9-5018-B41D-41DF2F920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DA2C670-F21B-063B-096F-8727B55CF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CAC43270-1AE5-8B16-FCFF-E42FA783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0913D-DD5F-77B9-528F-DD90E754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Key Concepts in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Data Cleaning and Preprocessing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BBF24-055C-692E-DF96-43653940D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44A4A2-3570-DF48-8886-B5137E75A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7356-86D6-66C1-1958-FE764D592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en-US" dirty="0">
                <a:solidFill>
                  <a:schemeClr val="bg1"/>
                </a:solidFill>
              </a:rPr>
              <a:t>Data Normalization and Standardization: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Scaling numerical features ensures consistency across data points, especially for algorithms sensitive to magnitude (e.g., k-NN, Gradient Descent)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Normalization: Scale data to a [0, 1] range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Standardization: Transform data to have a mean of 0 and standard deviation of 1</a:t>
            </a:r>
          </a:p>
        </p:txBody>
      </p:sp>
    </p:spTree>
    <p:extLst>
      <p:ext uri="{BB962C8B-B14F-4D97-AF65-F5344CB8AC3E}">
        <p14:creationId xmlns:p14="http://schemas.microsoft.com/office/powerpoint/2010/main" val="392909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85CB5-2F3B-48D8-77CD-455F5E2FE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FF3ABBAF-564C-78BE-A669-90DE399B2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9ACE5E21-8CEC-02E0-CBC3-EB4E6DCCDD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6C4E9-17C0-1F60-F8FC-5495BD54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Key Concepts in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Data Cleaning and Preprocessing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0BE998-8EA7-F167-E3AD-189A97A49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4C9EB2-32BF-63C1-3DBE-4AA4F943E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54780-481C-CAB9-5D81-600B19D6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5"/>
            </a:pPr>
            <a:r>
              <a:rPr lang="en-US" dirty="0">
                <a:solidFill>
                  <a:schemeClr val="bg1"/>
                </a:solidFill>
              </a:rPr>
              <a:t>Handling Inconsistent Data: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Standardizing formats, fixing typos, and ensuring uniform conventions (e.g., date formats, categorical values)</a:t>
            </a:r>
          </a:p>
        </p:txBody>
      </p:sp>
    </p:spTree>
    <p:extLst>
      <p:ext uri="{BB962C8B-B14F-4D97-AF65-F5344CB8AC3E}">
        <p14:creationId xmlns:p14="http://schemas.microsoft.com/office/powerpoint/2010/main" val="92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F4F5C6-D11F-0FD0-8935-58B3580FA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DD550CDA-68FC-1456-3EB5-BCA1073B7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029FCADE-3FFE-8769-8279-2171B74A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4BAC88-4C0B-9B27-8B10-013C2F431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Best Practices for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Data Cleaning and Preprocessing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39C086-04B2-BB4B-9D91-3F786F6F6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4C0745-0E96-2957-C2FF-76E94E21B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BA72-49AD-E403-AD25-329D3AB59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Understand the Dataset</a:t>
            </a:r>
            <a:r>
              <a:rPr lang="en-US" sz="1900" dirty="0">
                <a:solidFill>
                  <a:schemeClr val="bg1"/>
                </a:solidFill>
              </a:rPr>
              <a:t>: Start with exploratory data analysis (EDA)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Document Every Step</a:t>
            </a:r>
            <a:r>
              <a:rPr lang="en-US" sz="1900" dirty="0">
                <a:solidFill>
                  <a:schemeClr val="bg1"/>
                </a:solidFill>
              </a:rPr>
              <a:t>: Keep track of the changes you make to the data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Handle Missing Values Wisely</a:t>
            </a:r>
            <a:r>
              <a:rPr lang="en-US" sz="1900" dirty="0">
                <a:solidFill>
                  <a:schemeClr val="bg1"/>
                </a:solidFill>
              </a:rPr>
              <a:t>: Choose imputation techniques based on the nature of the data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Beware of Over-Cleaning</a:t>
            </a:r>
            <a:r>
              <a:rPr lang="en-US" sz="1900" dirty="0">
                <a:solidFill>
                  <a:schemeClr val="bg1"/>
                </a:solidFill>
              </a:rPr>
              <a:t>: Don’t remove too much data; it may result in losing valuable information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Automate with Pipelines</a:t>
            </a:r>
            <a:r>
              <a:rPr lang="en-US" sz="1900" dirty="0">
                <a:solidFill>
                  <a:schemeClr val="bg1"/>
                </a:solidFill>
              </a:rPr>
              <a:t>: Create reusable preprocessing pipelines for consistent results</a:t>
            </a:r>
          </a:p>
        </p:txBody>
      </p:sp>
    </p:spTree>
    <p:extLst>
      <p:ext uri="{BB962C8B-B14F-4D97-AF65-F5344CB8AC3E}">
        <p14:creationId xmlns:p14="http://schemas.microsoft.com/office/powerpoint/2010/main" val="328867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3F0410-B36D-8AEB-DE29-967D3E0B2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1EB318C6-7C43-AFED-2C25-F3CB67EC49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50396-6AE0-BD79-0638-FF2F879B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What Will We Cover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9D11-DEBF-FA85-E99D-21830611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 lnSpcReduction="10000"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🧠 Module 1: Data Collection</a:t>
            </a:r>
          </a:p>
          <a:p>
            <a:r>
              <a:rPr lang="en-US" sz="1500" dirty="0">
                <a:solidFill>
                  <a:schemeClr val="bg1"/>
                </a:solidFill>
              </a:rPr>
              <a:t>🧼 Module 2: Data Cleaning and Preprocessing</a:t>
            </a:r>
          </a:p>
          <a:p>
            <a:r>
              <a:rPr lang="en-US" sz="1500" dirty="0">
                <a:solidFill>
                  <a:schemeClr val="bg1"/>
                </a:solidFill>
              </a:rPr>
              <a:t>📊 Module 3: Data Exploration and Analysis (EDA)</a:t>
            </a:r>
          </a:p>
          <a:p>
            <a:r>
              <a:rPr lang="en-US" sz="1500" dirty="0">
                <a:solidFill>
                  <a:schemeClr val="bg1"/>
                </a:solidFill>
              </a:rPr>
              <a:t>🛠️ Module 4: Feature Engineering</a:t>
            </a:r>
          </a:p>
          <a:p>
            <a:r>
              <a:rPr lang="en-US" sz="1500" dirty="0">
                <a:solidFill>
                  <a:schemeClr val="bg1"/>
                </a:solidFill>
              </a:rPr>
              <a:t>📈 Module 5: Data Visualization</a:t>
            </a:r>
          </a:p>
          <a:p>
            <a:r>
              <a:rPr lang="en-US" sz="1500" dirty="0">
                <a:solidFill>
                  <a:schemeClr val="bg1"/>
                </a:solidFill>
              </a:rPr>
              <a:t>🤖 Module 6: Machine Learning and Modeling</a:t>
            </a:r>
          </a:p>
          <a:p>
            <a:r>
              <a:rPr lang="en-US" sz="1500" dirty="0">
                <a:solidFill>
                  <a:schemeClr val="bg1"/>
                </a:solidFill>
              </a:rPr>
              <a:t>✅ Module 7: Model Evaluation and Validation</a:t>
            </a:r>
          </a:p>
          <a:p>
            <a:r>
              <a:rPr lang="en-US" sz="1500" dirty="0">
                <a:solidFill>
                  <a:schemeClr val="bg1"/>
                </a:solidFill>
              </a:rPr>
              <a:t>🚀 Module 8: Model Deployment</a:t>
            </a:r>
          </a:p>
          <a:p>
            <a:r>
              <a:rPr lang="en-US" sz="1500" dirty="0">
                <a:solidFill>
                  <a:schemeClr val="bg1"/>
                </a:solidFill>
              </a:rPr>
              <a:t>💾 Module 9: Big Data Technologies</a:t>
            </a:r>
          </a:p>
          <a:p>
            <a:r>
              <a:rPr lang="en-US" sz="1500" dirty="0">
                <a:solidFill>
                  <a:schemeClr val="bg1"/>
                </a:solidFill>
              </a:rPr>
              <a:t>⚖️ Module 10: Data Ethics and Governance</a:t>
            </a:r>
          </a:p>
          <a:p>
            <a:r>
              <a:rPr lang="en-US" sz="1500" dirty="0">
                <a:solidFill>
                  <a:schemeClr val="bg1"/>
                </a:solidFill>
              </a:rPr>
              <a:t>🏢 Module 11: Business Understanding and Domain Expertise</a:t>
            </a:r>
          </a:p>
          <a:p>
            <a:r>
              <a:rPr lang="en-US" sz="1500" dirty="0">
                <a:solidFill>
                  <a:schemeClr val="bg1"/>
                </a:solidFill>
              </a:rPr>
              <a:t>🗣️ Module 12: Communication and Storytelling</a:t>
            </a:r>
          </a:p>
          <a:p>
            <a:r>
              <a:rPr lang="en-US" sz="1500" dirty="0">
                <a:solidFill>
                  <a:schemeClr val="bg1"/>
                </a:solidFill>
              </a:rPr>
              <a:t>🎯 Bootcamp Deep Dive</a:t>
            </a:r>
          </a:p>
        </p:txBody>
      </p:sp>
    </p:spTree>
    <p:extLst>
      <p:ext uri="{BB962C8B-B14F-4D97-AF65-F5344CB8AC3E}">
        <p14:creationId xmlns:p14="http://schemas.microsoft.com/office/powerpoint/2010/main" val="228756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5B9A92-4A67-3D50-F846-B3138A922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AA16A49D-6994-DF59-4208-3DF2ED2D1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D8582813-6A69-6200-7AFC-4C300B68BC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BBCD1-A02E-AAC4-A802-37562EA9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Real-World Example: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Data Preprocessing in Retail 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BB22AE-5006-43A6-A255-49C8D558F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E82A8B-648E-143A-C364-16E67388D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2D04-B998-1B28-49DC-8BD490F6C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In a retail dataset, raw data may include missing customer purchase details, duplicate transaction records, and inconsistent date formats</a:t>
            </a:r>
          </a:p>
          <a:p>
            <a:r>
              <a:rPr lang="en-US" sz="1900" dirty="0">
                <a:solidFill>
                  <a:schemeClr val="bg1"/>
                </a:solidFill>
              </a:rPr>
              <a:t>Using data preprocessing techniques, data scientists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Fill missing purchase values with averages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Remove duplicate transactions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Standardize date formats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Normalize purchase amounts for better model accuracy</a:t>
            </a:r>
          </a:p>
          <a:p>
            <a:r>
              <a:rPr lang="en-US" sz="1900" dirty="0">
                <a:solidFill>
                  <a:schemeClr val="bg1"/>
                </a:solidFill>
              </a:rPr>
              <a:t>These steps ensure accurate demand forecasting and customer behavior analysis</a:t>
            </a:r>
          </a:p>
        </p:txBody>
      </p:sp>
    </p:spTree>
    <p:extLst>
      <p:ext uri="{BB962C8B-B14F-4D97-AF65-F5344CB8AC3E}">
        <p14:creationId xmlns:p14="http://schemas.microsoft.com/office/powerpoint/2010/main" val="185684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F6C5EC-702F-0A94-C728-61F58B7A3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AF02F179-BB73-7913-14EA-1294D8723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DD4F7962-ACD9-0811-DD52-EE746A9913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2F803F-612F-5DF9-213D-1F168988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Module 3: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Data Exploration and Analysis (EDA)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E1A6-3E5E-8A69-78E5-590909523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D4B4A5-2810-5999-E915-BF6D67226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64FAB-FFDE-F763-ACC6-199002D3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Data Exploration and Analysis (EDA) is one of the most critical stages in the Data Science workflow</a:t>
            </a:r>
          </a:p>
          <a:p>
            <a:r>
              <a:rPr lang="en-US" sz="1900" dirty="0">
                <a:solidFill>
                  <a:schemeClr val="bg1"/>
                </a:solidFill>
              </a:rPr>
              <a:t>It serves as a bridge between raw data and actionable insights, allowing data scientists to understand data patterns, relationships, and anomalies before building models</a:t>
            </a:r>
          </a:p>
          <a:p>
            <a:r>
              <a:rPr lang="en-US" sz="1900" dirty="0">
                <a:solidFill>
                  <a:schemeClr val="bg1"/>
                </a:solidFill>
              </a:rPr>
              <a:t>EDA involves summarizing data, visualizing trends, and forming hypotheses that guide the rest of the analysis or machine learning process</a:t>
            </a:r>
          </a:p>
        </p:txBody>
      </p:sp>
    </p:spTree>
    <p:extLst>
      <p:ext uri="{BB962C8B-B14F-4D97-AF65-F5344CB8AC3E}">
        <p14:creationId xmlns:p14="http://schemas.microsoft.com/office/powerpoint/2010/main" val="5685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29F56E-28C5-4A24-69AF-91D38BFFD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41F0390A-B4C4-ED61-374D-7615A1AF1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8A0EE06C-11C9-0843-9A70-80AB87D991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2DD342-1AC4-FF48-743F-5BB8463A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What is Exploratory Data Analysis (EDA)?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2F0C70-810F-B80C-2646-1066C840B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D658C-D170-0D0C-CE0A-226DB83E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9DCF-45C4-C228-E823-5A72643C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1"/>
            <a:ext cx="10506456" cy="2988959"/>
          </a:xfrm>
        </p:spPr>
        <p:txBody>
          <a:bodyPr>
            <a:normAutofit lnSpcReduction="10000"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Exploratory Data Analysis (EDA) is the process of examining datasets to summarize their key characteristics using statistical techniques and visualization tools</a:t>
            </a:r>
          </a:p>
          <a:p>
            <a:r>
              <a:rPr lang="en-US" sz="1900" dirty="0">
                <a:solidFill>
                  <a:schemeClr val="bg1"/>
                </a:solidFill>
              </a:rPr>
              <a:t>It’s about asking questions, identifying patterns, uncovering relationships between variables, and detecting anomalies or outliers</a:t>
            </a:r>
          </a:p>
          <a:p>
            <a:r>
              <a:rPr lang="en-US" sz="1900" dirty="0">
                <a:solidFill>
                  <a:schemeClr val="bg1"/>
                </a:solidFill>
              </a:rPr>
              <a:t>EDA is iterative and investigative, often revealing insights that might not be obvious at first glance</a:t>
            </a:r>
          </a:p>
          <a:p>
            <a:r>
              <a:rPr lang="en-US" sz="1900" dirty="0">
                <a:solidFill>
                  <a:schemeClr val="bg1"/>
                </a:solidFill>
              </a:rPr>
              <a:t>At its core, EDA aims to: 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Understand the structure and quality of the data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Identify patterns, trends, and anomalies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Validate assumptions and hypotheses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Decide on the best preprocessing techniques and model choices.</a:t>
            </a:r>
          </a:p>
        </p:txBody>
      </p:sp>
    </p:spTree>
    <p:extLst>
      <p:ext uri="{BB962C8B-B14F-4D97-AF65-F5344CB8AC3E}">
        <p14:creationId xmlns:p14="http://schemas.microsoft.com/office/powerpoint/2010/main" val="24975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89043-8226-A4CC-0B1F-97DB2C600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D2F20B28-3DB7-9198-0496-8B4D35D0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77BFE40C-6EF0-9CF0-F3B5-CE16EBAEA3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50A989-022E-3970-19F8-1F83D2E92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Why is EDA Important?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E8934C-92FE-4BE7-6964-A7447972D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C1D0C0-8AFD-57F3-B2E3-6BE5CB38B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EA380-5098-96CF-8388-6FA2238B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1"/>
            <a:ext cx="10506456" cy="2988959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Understand Data Distribution</a:t>
            </a:r>
            <a:r>
              <a:rPr lang="en-US" sz="1900" dirty="0">
                <a:solidFill>
                  <a:schemeClr val="bg1"/>
                </a:solidFill>
              </a:rPr>
              <a:t>: Identify how variables are distributed (normal, skewed, etc.) 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Identify Outliers and Anomalies</a:t>
            </a:r>
            <a:r>
              <a:rPr lang="en-US" sz="1900" dirty="0">
                <a:solidFill>
                  <a:schemeClr val="bg1"/>
                </a:solidFill>
              </a:rPr>
              <a:t>: Detect extreme or unusual values that could impact modeling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Spot Missing Values</a:t>
            </a:r>
            <a:r>
              <a:rPr lang="en-US" sz="1900" dirty="0">
                <a:solidFill>
                  <a:schemeClr val="bg1"/>
                </a:solidFill>
              </a:rPr>
              <a:t>: Understand where and why data might be missing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Form Hypotheses</a:t>
            </a:r>
            <a:r>
              <a:rPr lang="en-US" sz="1900" dirty="0">
                <a:solidFill>
                  <a:schemeClr val="bg1"/>
                </a:solidFill>
              </a:rPr>
              <a:t>: Generate assumptions about relationships between variables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Feature Selection</a:t>
            </a:r>
            <a:r>
              <a:rPr lang="en-US" sz="1900" dirty="0">
                <a:solidFill>
                  <a:schemeClr val="bg1"/>
                </a:solidFill>
              </a:rPr>
              <a:t>: Identify the most important features for analysis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Prevent Costly Mistakes</a:t>
            </a:r>
            <a:r>
              <a:rPr lang="en-US" sz="1900" dirty="0">
                <a:solidFill>
                  <a:schemeClr val="bg1"/>
                </a:solidFill>
              </a:rPr>
              <a:t>: Ensure that data is well-prepared before building predictive models.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3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9B977-7EAF-11C3-B4A8-EF52FB358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152C6C5-8644-1916-693C-C67E207CD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B122F03F-34AD-AFF6-21EC-2D601986E2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0B121-B351-09E4-4798-212C9C1B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Key Concepts in EDA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EE601-4524-0AA9-90D5-C5A9EF45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0CA87E-B249-A526-83DF-AE444A3EA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487D-8005-2909-7CAE-9F4A2F8A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1"/>
            <a:ext cx="10506456" cy="298895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Data Summary and Descriptive Statistics 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Statistical Measures</a:t>
            </a:r>
            <a:r>
              <a:rPr lang="en-US" sz="1600" dirty="0">
                <a:solidFill>
                  <a:schemeClr val="bg1"/>
                </a:solidFill>
              </a:rPr>
              <a:t>: Mean, median, mode, variance, standard deviation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Data Distribution</a:t>
            </a:r>
            <a:r>
              <a:rPr lang="en-US" sz="1600" dirty="0">
                <a:solidFill>
                  <a:schemeClr val="bg1"/>
                </a:solidFill>
              </a:rPr>
              <a:t>: Histograms, density plots, and box plots to visualize variable distributions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Data Visualization 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Univariate Analysis</a:t>
            </a:r>
            <a:r>
              <a:rPr lang="en-US" sz="1600" dirty="0">
                <a:solidFill>
                  <a:schemeClr val="bg1"/>
                </a:solidFill>
              </a:rPr>
              <a:t>: Analyzing one variable at a time (e.g., bar plots, histograms)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Bivariate Analysis</a:t>
            </a:r>
            <a:r>
              <a:rPr lang="en-US" sz="1600" dirty="0">
                <a:solidFill>
                  <a:schemeClr val="bg1"/>
                </a:solidFill>
              </a:rPr>
              <a:t>: Exploring relationships between two variables (e.g., scatter plots, heatmaps)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Multivariate Analysis</a:t>
            </a:r>
            <a:r>
              <a:rPr lang="en-US" sz="1600" dirty="0">
                <a:solidFill>
                  <a:schemeClr val="bg1"/>
                </a:solidFill>
              </a:rPr>
              <a:t>: Analyzing relationships among multiple variables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Outlier Detection - Outliers can distort analysis, Techniques include: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Z-Score Analysis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IQR (Interquartile Range) Method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81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3BAB61-75B4-2D5F-719E-A4F77441B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B46F6ACE-6F86-825B-B276-FD8727615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CE2FCDC5-A027-444A-AC8E-B7488A367E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A348E1-4278-8BA6-77D8-5743A758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Key Concepts in EDA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D4800-7B9A-204D-5922-A9F12A78C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164547-1D2B-361A-DCF6-6F9B27F57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AC1F-F893-F560-E5F5-557C3674A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1"/>
            <a:ext cx="10506456" cy="298895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Correlation Analysis </a:t>
            </a:r>
          </a:p>
          <a:p>
            <a:pPr lvl="1"/>
            <a:r>
              <a:rPr lang="en-US" sz="1800" b="1" dirty="0">
                <a:solidFill>
                  <a:schemeClr val="bg1"/>
                </a:solidFill>
              </a:rPr>
              <a:t>Correlation Matrix</a:t>
            </a:r>
            <a:r>
              <a:rPr lang="en-US" sz="1800" dirty="0">
                <a:solidFill>
                  <a:schemeClr val="bg1"/>
                </a:solidFill>
              </a:rPr>
              <a:t>: Understand relationships between numerical features</a:t>
            </a:r>
          </a:p>
          <a:p>
            <a:pPr lvl="1"/>
            <a:r>
              <a:rPr lang="en-US" sz="1800" b="1" dirty="0">
                <a:solidFill>
                  <a:schemeClr val="bg1"/>
                </a:solidFill>
              </a:rPr>
              <a:t>Heatmap</a:t>
            </a:r>
            <a:r>
              <a:rPr lang="en-US" sz="1800" dirty="0">
                <a:solidFill>
                  <a:schemeClr val="bg1"/>
                </a:solidFill>
              </a:rPr>
              <a:t>: Visualize correlations graphically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Missing Data Analysis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Understand where data is missing and decide on strategies: drop, impute, or flag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2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FB70D7-F2D3-700F-A4EF-CD4CD3A5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65840607-9AF4-E573-BC65-1E1415892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0157075A-9D55-8536-4777-8E7BBFA8AB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3BA99C-13B9-118C-D967-D8FAFF68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Best Practices for EDA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9EBC3C-97DC-5D45-E65E-D1E47C6C8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571D4-B1B8-82D4-0A5E-F2DF0A6FC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B081-F9CF-499F-B768-98AFE1F3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1"/>
            <a:ext cx="10506456" cy="298895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Ask Clear Questions</a:t>
            </a:r>
            <a:r>
              <a:rPr lang="en-US" sz="2000" dirty="0">
                <a:solidFill>
                  <a:schemeClr val="bg1"/>
                </a:solidFill>
              </a:rPr>
              <a:t>: Know the objective behind the analysis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Start Simple</a:t>
            </a:r>
            <a:r>
              <a:rPr lang="en-US" sz="2000" dirty="0">
                <a:solidFill>
                  <a:schemeClr val="bg1"/>
                </a:solidFill>
              </a:rPr>
              <a:t>: Begin with descriptive statistics before moving to complex visualizations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Document Your Findings</a:t>
            </a:r>
            <a:r>
              <a:rPr lang="en-US" sz="2000" dirty="0">
                <a:solidFill>
                  <a:schemeClr val="bg1"/>
                </a:solidFill>
              </a:rPr>
              <a:t>: Keep detailed notes and visualizations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Iterate Frequently</a:t>
            </a:r>
            <a:r>
              <a:rPr lang="en-US" sz="2000" dirty="0">
                <a:solidFill>
                  <a:schemeClr val="bg1"/>
                </a:solidFill>
              </a:rPr>
              <a:t>: Go back and forth between visualizations and summaries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Focus on Storytelling</a:t>
            </a:r>
            <a:r>
              <a:rPr lang="en-US" sz="2000" dirty="0">
                <a:solidFill>
                  <a:schemeClr val="bg1"/>
                </a:solidFill>
              </a:rPr>
              <a:t>: Translate data insights into actionable business recommendations.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4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3AE592-0602-1BDE-E1A1-D20818EDC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5DC863BA-757A-F881-25A8-0D61880CB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77CF2B02-8D8C-C844-5A6C-5239212202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BCD03F-0FFF-491B-F54C-5C01F7B1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Real-World Example: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EDA in Retail 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CCC499-D8E4-F296-4614-409BBA4E8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139A75-CA05-850F-AFEF-20CA00324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D6C5-58A6-7B52-3CCE-1D5C6409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1"/>
            <a:ext cx="10506456" cy="298895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a retail sales dataset: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Univariate Analysis: Analyze monthly sales trends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Bivariate Analysis: Identify correlations between discounts and sales volume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Outlier Detection: Detect anomalies in transaction amounts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Missing Data: Handle missing entries in customer demographics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Insights from EDA guide decision-makers on inventory management, pricing strategies, and customer retention policies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5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5091EE-F6E2-7D1B-07C1-F9FB82125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59B1500E-BBE0-3940-4E4A-A6FFDF762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09B2DD38-FE33-114D-2517-96CB1C1FE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18E999-62C5-5720-F65D-3E16C35CE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Module 4: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Feature Engineering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Transforming Data into Insights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9BC634-7469-EB66-043F-718584615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890924-C38A-43A5-4350-BDE52E1E3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5143-AA73-9342-7C06-9328C1C1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lnSpcReduction="10000"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Feature Engineering is often considered the heart of data science and machine learning</a:t>
            </a:r>
          </a:p>
          <a:p>
            <a:r>
              <a:rPr lang="en-US" sz="1900" dirty="0">
                <a:solidFill>
                  <a:schemeClr val="bg1"/>
                </a:solidFill>
              </a:rPr>
              <a:t>It bridges the gap between raw data and model performance by creating, selecting, and optimizing features that enable algorithms to make accurate predictions</a:t>
            </a:r>
          </a:p>
          <a:p>
            <a:r>
              <a:rPr lang="en-US" sz="1900" dirty="0">
                <a:solidFill>
                  <a:schemeClr val="bg1"/>
                </a:solidFill>
              </a:rPr>
              <a:t>In essence, better features mean better models</a:t>
            </a:r>
          </a:p>
          <a:p>
            <a:r>
              <a:rPr lang="en-US" sz="1900" dirty="0">
                <a:solidFill>
                  <a:schemeClr val="bg1"/>
                </a:solidFill>
              </a:rPr>
              <a:t>In this module, you'll learn how to create meaningful features, handle categorical and numerical data, and apply transformations to extract the most value from your dataset</a:t>
            </a:r>
          </a:p>
          <a:p>
            <a:r>
              <a:rPr lang="en-US" sz="1900" dirty="0">
                <a:solidFill>
                  <a:schemeClr val="bg1"/>
                </a:solidFill>
              </a:rPr>
              <a:t>You’ll also explore feature selection techniques to identify which features are most important for your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300994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A5DB32-422B-EDF6-0044-2AD0C52F0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B52BCEFB-306F-91BC-6E4D-FEFB893CB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EC2387B4-B8A7-6D17-A602-1E3B2E6086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45319A-7A7E-C5C7-750D-CBC82144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What is Feature Engineering?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57B77F-6E76-34A8-5DF0-CB2335F0A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E4BA-E545-B756-D24E-F0A158A90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859E-651C-E20E-F6C4-BB5B5EB1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1"/>
            <a:ext cx="10506456" cy="2988959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Feature Engineering is the process of selecting, transforming, or creating new features (variables) from raw data to improve the performance of machine learning models</a:t>
            </a:r>
          </a:p>
          <a:p>
            <a:r>
              <a:rPr lang="en-US" sz="1900" dirty="0">
                <a:solidFill>
                  <a:schemeClr val="bg1"/>
                </a:solidFill>
              </a:rPr>
              <a:t>Features are the input variables that an algorithm uses to make predictions, and their quality directly affects the model's accuracy and reliability</a:t>
            </a:r>
          </a:p>
          <a:p>
            <a:r>
              <a:rPr lang="en-US" sz="1900" dirty="0">
                <a:solidFill>
                  <a:schemeClr val="bg1"/>
                </a:solidFill>
              </a:rPr>
              <a:t>Imagine building a house: data is the raw material, the algorithm is the architect, and features are the building blocks</a:t>
            </a:r>
          </a:p>
          <a:p>
            <a:r>
              <a:rPr lang="en-US" sz="1900" dirty="0">
                <a:solidFill>
                  <a:schemeClr val="bg1"/>
                </a:solidFill>
              </a:rPr>
              <a:t>Well-engineered features ensure a solid foundation for your model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7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3421A4EA-D3DB-256C-916C-A9AACE8752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FF00C5-9C90-51E3-353D-A56F3F59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Module 1: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Data Collection – The Foundation of Data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B8A2-E6C0-B577-7C1B-84852087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Data collection is the first and most crucial step in the Data Science lifecycle</a:t>
            </a:r>
          </a:p>
          <a:p>
            <a:r>
              <a:rPr lang="en-US" sz="1900" dirty="0">
                <a:solidFill>
                  <a:schemeClr val="bg1"/>
                </a:solidFill>
              </a:rPr>
              <a:t>It serves as the foundation for every subsequent stage, as the quality, accuracy, and reliability of your data directly impact the results of your analysis and machine-learning models</a:t>
            </a:r>
          </a:p>
          <a:p>
            <a:r>
              <a:rPr lang="en-US" sz="1900" dirty="0">
                <a:solidFill>
                  <a:schemeClr val="bg1"/>
                </a:solidFill>
              </a:rPr>
              <a:t>Without good data, even the most advanced algorithms and models will fail to deliver meaningful insights</a:t>
            </a:r>
          </a:p>
          <a:p>
            <a:r>
              <a:rPr lang="en-US" sz="1900" dirty="0">
                <a:solidFill>
                  <a:schemeClr val="bg1"/>
                </a:solidFill>
              </a:rPr>
              <a:t>In this module, we will explore what data collection is, its importance, sources, types of data, methods, and best practices to ensure you start your data science journey on a solid foundation</a:t>
            </a:r>
          </a:p>
        </p:txBody>
      </p:sp>
    </p:spTree>
    <p:extLst>
      <p:ext uri="{BB962C8B-B14F-4D97-AF65-F5344CB8AC3E}">
        <p14:creationId xmlns:p14="http://schemas.microsoft.com/office/powerpoint/2010/main" val="132383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8AB746-6330-192F-4EEA-8FA075011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6047064A-1A64-667F-2A36-0922E58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69C1A854-7D22-4DC0-8D5F-79627A6F93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CBDE75-5D68-8EA3-07C9-DEB22534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Why is Feature Engineering Important?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EF9F49-B112-5183-897E-35272284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48AE74-A6E3-2117-0828-0B9C9C143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89F7-55D5-5135-1DB0-041E984C7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1"/>
            <a:ext cx="10506456" cy="2988959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Improves Model Accuracy</a:t>
            </a:r>
            <a:r>
              <a:rPr lang="en-US" sz="1900" dirty="0">
                <a:solidFill>
                  <a:schemeClr val="bg1"/>
                </a:solidFill>
              </a:rPr>
              <a:t>: Well-crafted features can significantly boost model performance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Reduces Noise</a:t>
            </a:r>
            <a:r>
              <a:rPr lang="en-US" sz="1900" dirty="0">
                <a:solidFill>
                  <a:schemeClr val="bg1"/>
                </a:solidFill>
              </a:rPr>
              <a:t>: Eliminate irrelevant or redundant information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Handles Complex Relationships</a:t>
            </a:r>
            <a:r>
              <a:rPr lang="en-US" sz="1900" dirty="0">
                <a:solidFill>
                  <a:schemeClr val="bg1"/>
                </a:solidFill>
              </a:rPr>
              <a:t>: Create features that capture hidden patterns in data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Simplifies Models</a:t>
            </a:r>
            <a:r>
              <a:rPr lang="en-US" sz="1900" dirty="0">
                <a:solidFill>
                  <a:schemeClr val="bg1"/>
                </a:solidFill>
              </a:rPr>
              <a:t>: Better features can reduce the need for overly complex models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Boosts Interpretability</a:t>
            </a:r>
            <a:r>
              <a:rPr lang="en-US" sz="1900" dirty="0">
                <a:solidFill>
                  <a:schemeClr val="bg1"/>
                </a:solidFill>
              </a:rPr>
              <a:t>: Meaningful features make it easier to understand model predictions.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1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61CB8-42A9-FE45-98D5-EDF9DD961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1EB1FB54-2578-5A64-AB25-A7F938BF7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5FF081F9-E452-9954-FA75-164A91D73C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3FA6D3-6099-AE6C-702B-2539BE94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Key Concepts in Feature Engineering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3F8B41-A49D-ADE3-E6FB-068958CDF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0877F-42C3-6BE4-ED69-577FED5E6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31F4-BA89-38EF-0E34-39A5A03C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1"/>
            <a:ext cx="10506456" cy="2988959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Feature Creation 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Combine or extract information from existing features to create new ones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Example: From a date column, create day, month, and year as separate features</a:t>
            </a:r>
          </a:p>
          <a:p>
            <a:r>
              <a:rPr lang="en-US" sz="1900" dirty="0">
                <a:solidFill>
                  <a:schemeClr val="bg1"/>
                </a:solidFill>
              </a:rPr>
              <a:t>Handling Categorical Features 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One-Hot Encoding: Create binary columns for each category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Label Encoding: Assign a unique integer to each category</a:t>
            </a:r>
          </a:p>
          <a:p>
            <a:r>
              <a:rPr lang="en-US" sz="1900" dirty="0">
                <a:solidFill>
                  <a:schemeClr val="bg1"/>
                </a:solidFill>
              </a:rPr>
              <a:t>Handling Numerical Features 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Scaling: Adjust numerical values to a specific range (e.g., 0 to 1)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Standardization: Center data around zero with unit variance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6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8F0818-EBF7-A7E7-DAB7-EC1F1A053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DF4D8952-2BFD-6003-D04E-F0481E561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B8858D0B-A36E-09CD-5932-91414963AF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7D7AFD-D6C9-C168-3F8C-246408F5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Key Concepts in Feature Engineering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798C23-386F-712B-7E23-C447D25DB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384131-739E-8FAD-E13E-6094B8F0D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6E01-0452-6017-D9E8-BBD8E1088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1"/>
            <a:ext cx="10506456" cy="2988959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Handling Missing Data in Features 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Impute missing values with statistical measures like mean, median, or mode</a:t>
            </a:r>
          </a:p>
          <a:p>
            <a:r>
              <a:rPr lang="en-US" sz="1900" dirty="0">
                <a:solidFill>
                  <a:schemeClr val="bg1"/>
                </a:solidFill>
              </a:rPr>
              <a:t>Feature Transformation 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Log Transformation: Reduce the effect of extreme values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Polynomial Features: Create non-linear relationships</a:t>
            </a:r>
          </a:p>
          <a:p>
            <a:r>
              <a:rPr lang="en-US" sz="1900" dirty="0">
                <a:solidFill>
                  <a:schemeClr val="bg1"/>
                </a:solidFill>
              </a:rPr>
              <a:t>Feature Selection Techniques 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Filter Methods: Correlation, Chi-Square test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Wrapper Methods: Recursive Feature Elimination (RFE)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Embedded Methods: LASSO Regression, Tree-based Importance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9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45DAEC-560B-3567-2322-6D8211E3B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280271C-EBC6-FBEB-7DFF-5B3407650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AC9F2328-F392-D9CE-7B17-D08467BDC2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AAC62B-66F0-CF25-6FBA-2776B524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Best Practices for Feature Engineering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189B44-6B07-7AC9-F69E-CC23BC0D7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63A1FD-B2E7-18BF-E8B7-7D121905F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02CB-28A1-4D76-6AA6-93112B134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1"/>
            <a:ext cx="10506456" cy="2988959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chemeClr val="bg1"/>
                </a:solidFill>
              </a:rPr>
              <a:t>Understand Your Data</a:t>
            </a:r>
            <a:r>
              <a:rPr lang="en-US" sz="1900" dirty="0">
                <a:solidFill>
                  <a:schemeClr val="bg1"/>
                </a:solidFill>
              </a:rPr>
              <a:t>: Know what each feature represents and how it impacts the target variable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Avoid Data Leakage</a:t>
            </a:r>
            <a:r>
              <a:rPr lang="en-US" sz="1900" dirty="0">
                <a:solidFill>
                  <a:schemeClr val="bg1"/>
                </a:solidFill>
              </a:rPr>
              <a:t>: Ensure that target-related information doesn’t leak into features during training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Iterate and Experiment</a:t>
            </a:r>
            <a:r>
              <a:rPr lang="en-US" sz="1900" dirty="0">
                <a:solidFill>
                  <a:schemeClr val="bg1"/>
                </a:solidFill>
              </a:rPr>
              <a:t>: Try different transformations and observe model performance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Keep It Interpretable</a:t>
            </a:r>
            <a:r>
              <a:rPr lang="en-US" sz="1900" dirty="0">
                <a:solidFill>
                  <a:schemeClr val="bg1"/>
                </a:solidFill>
              </a:rPr>
              <a:t>: Ensure features are meaningful and easy to understand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Use Domain Knowledge</a:t>
            </a:r>
            <a:r>
              <a:rPr lang="en-US" sz="1900" dirty="0">
                <a:solidFill>
                  <a:schemeClr val="bg1"/>
                </a:solidFill>
              </a:rPr>
              <a:t>: Sometimes, the best features come from subject matter expertise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5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F6ED1D-A2DB-8010-9862-3274D9760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286E81-843D-D30B-A8CA-80641DE09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B0D39916-E979-893C-3646-56645D4708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D24C7B-30D7-6F63-05C6-A2A35AD1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Real-World Example: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Feature Engineering in E-commerce Analytics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3C808-1BD7-FD48-5A8C-94B6DDE9B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4B4619-ACF0-7088-0080-E03F6A57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6E0FB-4DB1-FFB7-6537-2BB155F7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1"/>
            <a:ext cx="10506456" cy="298895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an e-commerce dataset: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Feature Creation: Create a feature like </a:t>
            </a:r>
            <a:r>
              <a:rPr lang="en-US" sz="1600" dirty="0" err="1">
                <a:solidFill>
                  <a:schemeClr val="bg1"/>
                </a:solidFill>
              </a:rPr>
              <a:t>average_cart_value</a:t>
            </a:r>
            <a:r>
              <a:rPr lang="en-US" sz="1600" dirty="0">
                <a:solidFill>
                  <a:schemeClr val="bg1"/>
                </a:solidFill>
              </a:rPr>
              <a:t> from total cart value and number of items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Categorical Encoding: One-hot encode product categories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Numerical Scaling: Standardize purchase amounts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Feature Selection: Select the top features that influence purchase behavior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These transformations optimize predictive models for customer churn and product recommendations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62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9BB403-B2A8-337A-27B4-71C4BAD7C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2F417D27-E898-09B5-C406-ABE12D1C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52D2A525-E0B7-B48C-4282-AC665ABBC9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9D229A-5864-EA5C-1DCA-B715A2005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Module 5: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Data Visualization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Communicating Insights Effectively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64450E-A99C-A906-74A1-23B3A1986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721A06-06E5-1420-1CDC-6B2997359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2358-722C-E026-D123-ED09D511B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Data Visualization is the art of representing data visually to identify patterns, trends, and insights that are otherwise hidden in raw numbers</a:t>
            </a:r>
          </a:p>
          <a:p>
            <a:r>
              <a:rPr lang="en-US" sz="1900" dirty="0">
                <a:solidFill>
                  <a:schemeClr val="bg1"/>
                </a:solidFill>
              </a:rPr>
              <a:t>This module will guide you through the principles, tools, and techniques of data visualization, helping you turn complex datasets into clear and impactful visual stories</a:t>
            </a:r>
          </a:p>
          <a:p>
            <a:r>
              <a:rPr lang="en-US" sz="1900" dirty="0">
                <a:solidFill>
                  <a:schemeClr val="bg1"/>
                </a:solidFill>
              </a:rPr>
              <a:t>Whether you're presenting findings to stakeholders, building dashboards, or exploring data for analysis, visualization bridges the gap between raw data and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318366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57DF22-88D2-C2B7-300C-309D68454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6DDF1CE1-053F-39FF-378A-1E25F632A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ED48F27D-1BCF-4333-30C3-1F48C04263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A92FA-495D-8C80-77B8-2594B729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What is Data Visualization?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AF8803-4F7D-18D3-24E2-F72D04F6D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D7D1B3-6E39-8518-A13D-B650A0291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B59B-038E-6404-CC6C-1937E50EA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Visualization is the graphical representation of information and data</a:t>
            </a:r>
          </a:p>
          <a:p>
            <a:r>
              <a:rPr lang="en-US" sz="1700" dirty="0">
                <a:solidFill>
                  <a:schemeClr val="bg1"/>
                </a:solidFill>
              </a:rPr>
              <a:t>Using visual elements like charts, graphs, maps, and dashboards, it simplifies complex data into easily digestible insights</a:t>
            </a:r>
          </a:p>
          <a:p>
            <a:r>
              <a:rPr lang="en-US" sz="1700" dirty="0">
                <a:solidFill>
                  <a:schemeClr val="bg1"/>
                </a:solidFill>
              </a:rPr>
              <a:t>The goal of data visualization is to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Simplify complex data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Identify patterns, relationships, and outliers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Communicate results effectively to both technical and non-technical audiences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Support data-driven decision-making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 short, "Data speaks louder when it’s visual"</a:t>
            </a:r>
          </a:p>
        </p:txBody>
      </p:sp>
    </p:spTree>
    <p:extLst>
      <p:ext uri="{BB962C8B-B14F-4D97-AF65-F5344CB8AC3E}">
        <p14:creationId xmlns:p14="http://schemas.microsoft.com/office/powerpoint/2010/main" val="96690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E36953-18EA-64F3-F558-C646906C4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21C7E2EA-9808-C8EC-39E9-2C70123D5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3AFDFE9A-7E56-F101-9CE0-F97B29DCB4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0E9A33-3808-38A4-9D03-5CBD39A1C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Why is Data Visualization Important?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998EE2-F6A2-67AB-0C29-6EDF35B40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B37156-814B-F891-9C77-34FB3D10A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ADCBB-2E12-23C2-D8E0-66062034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bg1"/>
                </a:solidFill>
              </a:rPr>
              <a:t>Improved Understanding</a:t>
            </a:r>
            <a:r>
              <a:rPr lang="en-US" sz="1700" dirty="0">
                <a:solidFill>
                  <a:schemeClr val="bg1"/>
                </a:solidFill>
              </a:rPr>
              <a:t>: Visuals simplify complex datasets for better comprehension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Quick Insights</a:t>
            </a:r>
            <a:r>
              <a:rPr lang="en-US" sz="1700" dirty="0">
                <a:solidFill>
                  <a:schemeClr val="bg1"/>
                </a:solidFill>
              </a:rPr>
              <a:t>: Patterns and trends are immediately apparent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Enhanced Decision-Making</a:t>
            </a:r>
            <a:r>
              <a:rPr lang="en-US" sz="1700" dirty="0">
                <a:solidFill>
                  <a:schemeClr val="bg1"/>
                </a:solidFill>
              </a:rPr>
              <a:t>: Clear visual insights drive informed business strategies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Storytelling with Data</a:t>
            </a:r>
            <a:r>
              <a:rPr lang="en-US" sz="1700" dirty="0">
                <a:solidFill>
                  <a:schemeClr val="bg1"/>
                </a:solidFill>
              </a:rPr>
              <a:t>: Visuals tell compelling stories that resonate with stakeholders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Error Detection</a:t>
            </a:r>
            <a:r>
              <a:rPr lang="en-US" sz="1700" dirty="0">
                <a:solidFill>
                  <a:schemeClr val="bg1"/>
                </a:solidFill>
              </a:rPr>
              <a:t>: Spot anomalies and inconsistencies quickly.</a:t>
            </a:r>
          </a:p>
        </p:txBody>
      </p:sp>
    </p:spTree>
    <p:extLst>
      <p:ext uri="{BB962C8B-B14F-4D97-AF65-F5344CB8AC3E}">
        <p14:creationId xmlns:p14="http://schemas.microsoft.com/office/powerpoint/2010/main" val="626362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9FC6A-A674-7027-F6D6-95D31A3A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80E83D-5CF2-1C26-A2F5-142E20642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1C579375-779D-16C8-49D9-B54C85AFC4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26951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9A208-116F-C66F-AD68-530D20F6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Data Visualization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2691F5-FD50-FE9A-D426-47ECE71BD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67D405-46E9-BA70-2207-E6C80F5F9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FC70-B4A4-E8C5-43F4-2D7B3D88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Types of Data Visualizations 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Line Chart</a:t>
            </a:r>
            <a:r>
              <a:rPr lang="en-US" sz="1300" dirty="0">
                <a:solidFill>
                  <a:schemeClr val="bg1"/>
                </a:solidFill>
              </a:rPr>
              <a:t>: For showing trends over time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Bar Chart</a:t>
            </a:r>
            <a:r>
              <a:rPr lang="en-US" sz="1300" dirty="0">
                <a:solidFill>
                  <a:schemeClr val="bg1"/>
                </a:solidFill>
              </a:rPr>
              <a:t>: For comparing categories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Scatter Plot</a:t>
            </a:r>
            <a:r>
              <a:rPr lang="en-US" sz="1300" dirty="0">
                <a:solidFill>
                  <a:schemeClr val="bg1"/>
                </a:solidFill>
              </a:rPr>
              <a:t>: For showing relationships between two numerical variables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Histogram</a:t>
            </a:r>
            <a:r>
              <a:rPr lang="en-US" sz="1300" dirty="0">
                <a:solidFill>
                  <a:schemeClr val="bg1"/>
                </a:solidFill>
              </a:rPr>
              <a:t>: For understanding the distribution of numerical data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Heatmap</a:t>
            </a:r>
            <a:r>
              <a:rPr lang="en-US" sz="1300" dirty="0">
                <a:solidFill>
                  <a:schemeClr val="bg1"/>
                </a:solidFill>
              </a:rPr>
              <a:t>: For showing correlations in matrix form</a:t>
            </a:r>
          </a:p>
          <a:p>
            <a:r>
              <a:rPr lang="en-US" sz="1700" dirty="0">
                <a:solidFill>
                  <a:schemeClr val="bg1"/>
                </a:solidFill>
              </a:rPr>
              <a:t>Data Visualization Tools 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Matplotlib</a:t>
            </a:r>
            <a:r>
              <a:rPr lang="en-US" sz="1300" dirty="0">
                <a:solidFill>
                  <a:schemeClr val="bg1"/>
                </a:solidFill>
              </a:rPr>
              <a:t>: The foundational Python library for static plots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Seaborn</a:t>
            </a:r>
            <a:r>
              <a:rPr lang="en-US" sz="1300" dirty="0">
                <a:solidFill>
                  <a:schemeClr val="bg1"/>
                </a:solidFill>
              </a:rPr>
              <a:t>: Built on Matplotlib, ideal for advanced statistical visualizations</a:t>
            </a:r>
          </a:p>
          <a:p>
            <a:pPr lvl="1"/>
            <a:r>
              <a:rPr lang="en-US" sz="1300" b="1" dirty="0" err="1">
                <a:solidFill>
                  <a:schemeClr val="bg1"/>
                </a:solidFill>
              </a:rPr>
              <a:t>Plotly</a:t>
            </a:r>
            <a:r>
              <a:rPr lang="en-US" sz="1300" dirty="0">
                <a:solidFill>
                  <a:schemeClr val="bg1"/>
                </a:solidFill>
              </a:rPr>
              <a:t>: For interactive and dynamic visualizations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Tableau and Power BI</a:t>
            </a:r>
            <a:r>
              <a:rPr lang="en-US" sz="1300" dirty="0">
                <a:solidFill>
                  <a:schemeClr val="bg1"/>
                </a:solidFill>
              </a:rPr>
              <a:t>: Tools for enterprise-level dashboards and interactive reporting</a:t>
            </a:r>
          </a:p>
        </p:txBody>
      </p:sp>
    </p:spTree>
    <p:extLst>
      <p:ext uri="{BB962C8B-B14F-4D97-AF65-F5344CB8AC3E}">
        <p14:creationId xmlns:p14="http://schemas.microsoft.com/office/powerpoint/2010/main" val="3192739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3FBA52-330A-C13F-FEA9-2B4A361E1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276AD189-06A1-74DD-F5D8-871EFC37F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2D2F03CB-4F22-77F4-8761-CD3A3757B0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26951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6D2F09-EEAF-C540-E438-8E44A1CB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Data Visualization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DB468E-B160-AA86-0E30-B159E9E11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D07C08-400D-8BB1-23A4-6F77081AF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D36F-1CD9-81F0-A042-06A10A006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Exploratory vs. Explanatory Visualization 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Exploratory Visualization: Used for analyzing datasets to uncover insights. (e.g., scatter plots, heatmaps) 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Explanatory Visualization: Used for presenting insights to an audience. (e.g., dashboards, pie charts) </a:t>
            </a:r>
          </a:p>
          <a:p>
            <a:r>
              <a:rPr lang="en-US" sz="1700" dirty="0">
                <a:solidFill>
                  <a:schemeClr val="bg1"/>
                </a:solidFill>
              </a:rPr>
              <a:t>Principles of Effective Visualization 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Clarity</a:t>
            </a:r>
            <a:r>
              <a:rPr lang="en-US" sz="1300" dirty="0">
                <a:solidFill>
                  <a:schemeClr val="bg1"/>
                </a:solidFill>
              </a:rPr>
              <a:t>: Ensure your visuals are easy to interpret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Accuracy</a:t>
            </a:r>
            <a:r>
              <a:rPr lang="en-US" sz="1300" dirty="0">
                <a:solidFill>
                  <a:schemeClr val="bg1"/>
                </a:solidFill>
              </a:rPr>
              <a:t>: Represent data truthfully without distortion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Simplicity</a:t>
            </a:r>
            <a:r>
              <a:rPr lang="en-US" sz="1300" dirty="0">
                <a:solidFill>
                  <a:schemeClr val="bg1"/>
                </a:solidFill>
              </a:rPr>
              <a:t>: Avoid unnecessary elements or clutter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Storytelling</a:t>
            </a:r>
            <a:r>
              <a:rPr lang="en-US" sz="1300" dirty="0">
                <a:solidFill>
                  <a:schemeClr val="bg1"/>
                </a:solidFill>
              </a:rPr>
              <a:t>: Build a narrative around your visualizations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Audience Awareness</a:t>
            </a:r>
            <a:r>
              <a:rPr lang="en-US" sz="1300" dirty="0">
                <a:solidFill>
                  <a:schemeClr val="bg1"/>
                </a:solidFill>
              </a:rPr>
              <a:t>: Tailor visuals to your audience’s level of expertise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57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D1307-56D8-3B2D-A970-CC9E87B29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1C78CA0C-8FFA-2520-7A20-6534848117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0F2ED6-F2F6-DA57-E952-551310F0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What is Data Collection?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5F56-2FBE-7E55-B555-9463148FA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Data collection is the </a:t>
            </a:r>
            <a:r>
              <a:rPr lang="en-US" sz="1700" b="1">
                <a:solidFill>
                  <a:schemeClr val="bg1"/>
                </a:solidFill>
              </a:rPr>
              <a:t>systematic process of gathering raw data from various sources</a:t>
            </a:r>
            <a:r>
              <a:rPr lang="en-US" sz="1700">
                <a:solidFill>
                  <a:schemeClr val="bg1"/>
                </a:solidFill>
              </a:rPr>
              <a:t> to analyze and extract valuable insights </a:t>
            </a:r>
          </a:p>
          <a:p>
            <a:r>
              <a:rPr lang="en-US" sz="1700">
                <a:solidFill>
                  <a:schemeClr val="bg1"/>
                </a:solidFill>
              </a:rPr>
              <a:t>This data can come from databases, APIs, websites, IoT devices, user interactions, surveys, and more</a:t>
            </a:r>
          </a:p>
          <a:p>
            <a:r>
              <a:rPr lang="en-US" sz="1700">
                <a:solidFill>
                  <a:schemeClr val="bg1"/>
                </a:solidFill>
              </a:rPr>
              <a:t>The goal is to ensure that the collected data is </a:t>
            </a:r>
            <a:r>
              <a:rPr lang="en-US" sz="1700" b="1">
                <a:solidFill>
                  <a:schemeClr val="bg1"/>
                </a:solidFill>
              </a:rPr>
              <a:t>relevant, accurate, and usable</a:t>
            </a:r>
            <a:r>
              <a:rPr lang="en-US" sz="1700">
                <a:solidFill>
                  <a:schemeClr val="bg1"/>
                </a:solidFill>
              </a:rPr>
              <a:t> for analysis or training machine-learning models</a:t>
            </a:r>
          </a:p>
          <a:p>
            <a:r>
              <a:rPr lang="en-US" sz="1700">
                <a:solidFill>
                  <a:schemeClr val="bg1"/>
                </a:solidFill>
              </a:rPr>
              <a:t>In essence, data collection acts as the fuel for Data Science</a:t>
            </a:r>
          </a:p>
          <a:p>
            <a:r>
              <a:rPr lang="en-US" sz="1700">
                <a:solidFill>
                  <a:schemeClr val="bg1"/>
                </a:solidFill>
              </a:rPr>
              <a:t>Just as a car can’t run without fuel, data-driven insights cannot exist without high-quality data</a:t>
            </a:r>
          </a:p>
        </p:txBody>
      </p:sp>
    </p:spTree>
    <p:extLst>
      <p:ext uri="{BB962C8B-B14F-4D97-AF65-F5344CB8AC3E}">
        <p14:creationId xmlns:p14="http://schemas.microsoft.com/office/powerpoint/2010/main" val="1204893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98A88-B9FB-C20E-3D53-E63891171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E4639374-547D-C5B7-2B93-BC8C6135F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8FB50001-5200-C4B2-4D53-0028211AF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26951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D33169-D2B4-6A0B-A0C2-B0538A06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Data Visualization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46413C-4FBF-7FD4-A659-0785697AD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ABA3E7-76D9-BDE5-F51B-B8F9AF68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879F9-743C-1F13-7486-D3ACD647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Dashboard Design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Dashboards combine multiple visualizations to provide a comprehensive view of data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Interactive Filters 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Drill-Down Options 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Real-Time Data Updates</a:t>
            </a:r>
            <a:endParaRPr 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9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DF491E-EB92-CFE9-2D48-FD824EF0F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CE854EC3-79EB-A39F-1338-E6939A564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98464CBC-F93E-DD43-CD87-2E16E8D293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26951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91701-36F1-6ED9-7366-42C9567E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Best Practices for Data Visualization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45F0E2-B2FE-FE82-E21A-94DA2399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35F717-045F-C611-E5B9-3EED0DA2E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B4DF-7F82-229D-8B42-FAFB0190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Know Your Audience</a:t>
            </a:r>
            <a:r>
              <a:rPr lang="en-US" sz="1800" dirty="0">
                <a:solidFill>
                  <a:schemeClr val="bg1"/>
                </a:solidFill>
              </a:rPr>
              <a:t>: Tailor the complexity of visuals based on your audience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Choose the Right Chart</a:t>
            </a:r>
            <a:r>
              <a:rPr lang="en-US" sz="1800" dirty="0">
                <a:solidFill>
                  <a:schemeClr val="bg1"/>
                </a:solidFill>
              </a:rPr>
              <a:t>: Select visuals that best represent your data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Simplify and Focus</a:t>
            </a:r>
            <a:r>
              <a:rPr lang="en-US" sz="1800" dirty="0">
                <a:solidFill>
                  <a:schemeClr val="bg1"/>
                </a:solidFill>
              </a:rPr>
              <a:t>: Remove clutter and emphasize key insights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Add Context</a:t>
            </a:r>
            <a:r>
              <a:rPr lang="en-US" sz="1800" dirty="0">
                <a:solidFill>
                  <a:schemeClr val="bg1"/>
                </a:solidFill>
              </a:rPr>
              <a:t>: Use titles, labels, and legends to make your visual self-explanatory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Validate Your Visualizations</a:t>
            </a:r>
            <a:r>
              <a:rPr lang="en-US" sz="1800" dirty="0">
                <a:solidFill>
                  <a:schemeClr val="bg1"/>
                </a:solidFill>
              </a:rPr>
              <a:t>: Ensure accuracy before presenting results.</a:t>
            </a:r>
            <a:endParaRPr lang="en-US" sz="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6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ADD95B-1E4E-82A8-85E2-5CBD9736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8EEC097B-1028-377A-A70C-16A071220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8B01497B-163D-735D-0F94-10DAC1865C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269517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E871C8-9C5F-A19D-C69F-5D3A2D55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Real-World Example: 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>
                <a:solidFill>
                  <a:schemeClr val="bg1"/>
                </a:solidFill>
              </a:rPr>
              <a:t>Data Visualization in Healthcare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87DEE2-8C8B-4183-563C-A726D6201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3FD465-1D2E-7BDD-4E5B-BE5461FC8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8CA6A-3580-437B-0450-20EF3AB7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In healthcare analytics: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Line Charts: Track patient recovery rates over time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Bar Charts: Compare infection rates across hospitals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Heatmaps: Analyze correlations between symptoms and diseases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Dashboards: Real-time monitoring of ICU capacity and critical cases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These visualizations guide medical professionals in decision-making and resource allocation</a:t>
            </a:r>
            <a:endParaRPr 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05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3E5122-54F8-4476-977D-C84ADC514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A3F4976F-3291-8FA9-8826-A01251FE7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4A3311AE-04E4-A58B-0F63-BB830E146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80F08-7C59-71A1-D84B-74D544CE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Module 6: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Machine Learning and Modeling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Building Intelligent Systems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5A723-ADD8-0EFE-814E-AD474AD56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5C9985-E2B4-D2BE-0EB8-C1F3F9C0E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69C4-BA20-75E4-4096-154D4912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Machine Learning and Modeling form the backbone of modern artificial intelligence, enabling systems to analyze data, identify patterns, and make data-driven predictions or decisions without explicit programming</a:t>
            </a:r>
          </a:p>
          <a:p>
            <a:r>
              <a:rPr lang="en-US" sz="1900" dirty="0">
                <a:solidFill>
                  <a:schemeClr val="bg1"/>
                </a:solidFill>
              </a:rPr>
              <a:t>This module is a comprehensive deep dive into the world of machine learning algorithms, model development, evaluation, and optimization</a:t>
            </a:r>
          </a:p>
          <a:p>
            <a:r>
              <a:rPr lang="en-US" sz="1900" dirty="0">
                <a:solidFill>
                  <a:schemeClr val="bg1"/>
                </a:solidFill>
              </a:rPr>
              <a:t>By the end of this module, you'll be equipped with the skills to build, train, and fine-tune machine learning models for a wide range of real-world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205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E43113-A50F-9695-9349-F3C704382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FAA41914-768B-2594-E464-4A59BD9B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C6B83EAE-30A6-7482-7ADE-BF3D47E9DA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F1A274-F79C-9386-912B-9C3CE1F7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What is Machine Learning and Modeling?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6C556B-C855-EF7E-32EB-075CF94D7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B3D63C-574B-1BF3-9451-8FBCBA446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1C62-42DA-3D83-D267-8397FD6D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At its core, Machine Learning (ML) is about enabling machines to learn from data and improve their performance over time</a:t>
            </a:r>
          </a:p>
          <a:p>
            <a:r>
              <a:rPr lang="en-US" sz="1700" dirty="0">
                <a:solidFill>
                  <a:schemeClr val="bg1"/>
                </a:solidFill>
              </a:rPr>
              <a:t>Modeling refers to building mathematical representations of real-world problems using machine learning algorithms</a:t>
            </a:r>
          </a:p>
          <a:p>
            <a:r>
              <a:rPr lang="en-US" sz="1700" dirty="0">
                <a:solidFill>
                  <a:schemeClr val="bg1"/>
                </a:solidFill>
              </a:rPr>
              <a:t>In simple terms: 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Data: The raw information provided to the algorithm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Model: A mathematical function representing the relationship between inputs and outputs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Training: Feeding data into the model to enable it to learn patterns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Prediction: Using the trained model to make predictions on new data</a:t>
            </a:r>
          </a:p>
          <a:p>
            <a:r>
              <a:rPr lang="en-US" sz="1700" dirty="0">
                <a:solidFill>
                  <a:schemeClr val="bg1"/>
                </a:solidFill>
              </a:rPr>
              <a:t>The key goal of machine learning is to find patterns and insights in data to solve problems like classification, regression, clustering, and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133871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90C02A-D6C3-6DBA-EB7D-6DAFCFAF1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C6A011BE-3422-80F6-A8D8-725A1A32C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2073E7FA-545C-9F05-A295-9435765BBC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44BD9-C168-4464-0C60-0CCBE4CA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Why is Machine Learning and Modeling Important?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702D3B-CA2F-73C9-7B70-FE9CE1F22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A18C0-E86C-F73F-E0F0-24B2676A1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319E-EDEB-B8FD-1AAA-23C2638C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bg1"/>
                </a:solidFill>
              </a:rPr>
              <a:t>Automation</a:t>
            </a:r>
            <a:r>
              <a:rPr lang="en-US" sz="1700" dirty="0">
                <a:solidFill>
                  <a:schemeClr val="bg1"/>
                </a:solidFill>
              </a:rPr>
              <a:t>: Automates repetitive and complex tasks with high accuracy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Improved Decision-Making</a:t>
            </a:r>
            <a:r>
              <a:rPr lang="en-US" sz="1700" dirty="0">
                <a:solidFill>
                  <a:schemeClr val="bg1"/>
                </a:solidFill>
              </a:rPr>
              <a:t>: Data-driven insights enhance strategic planning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Personalization</a:t>
            </a:r>
            <a:r>
              <a:rPr lang="en-US" sz="1700" dirty="0">
                <a:solidFill>
                  <a:schemeClr val="bg1"/>
                </a:solidFill>
              </a:rPr>
              <a:t>: Powers recommendation engines and tailored user experiences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Efficiency</a:t>
            </a:r>
            <a:r>
              <a:rPr lang="en-US" sz="1700" dirty="0">
                <a:solidFill>
                  <a:schemeClr val="bg1"/>
                </a:solidFill>
              </a:rPr>
              <a:t>: Optimizes workflows and reduces operational overhead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Real-Time Insights</a:t>
            </a:r>
            <a:r>
              <a:rPr lang="en-US" sz="1700" dirty="0">
                <a:solidFill>
                  <a:schemeClr val="bg1"/>
                </a:solidFill>
              </a:rPr>
              <a:t>: Processes large volumes of data in real-time</a:t>
            </a:r>
          </a:p>
          <a:p>
            <a:r>
              <a:rPr lang="en-US" sz="1700" dirty="0">
                <a:solidFill>
                  <a:schemeClr val="bg1"/>
                </a:solidFill>
              </a:rPr>
              <a:t>From detecting fraud in banking to predicting diseases in healthcare, machine learning is revolutionizing every industry</a:t>
            </a:r>
          </a:p>
        </p:txBody>
      </p:sp>
    </p:spTree>
    <p:extLst>
      <p:ext uri="{BB962C8B-B14F-4D97-AF65-F5344CB8AC3E}">
        <p14:creationId xmlns:p14="http://schemas.microsoft.com/office/powerpoint/2010/main" val="616843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C407D5-BCDB-1FFE-514B-B9A90E2A2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DF2F2088-6084-147B-F6A9-2B1A1547A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8EB4D2C4-56AF-D4DD-7279-E134464330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BC891-D8CA-75D0-1FCA-9721E1E1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Machine Learning and Modeling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EF013C-6816-1934-91A8-684D352DC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23005F-91F5-ADDE-6D20-B44C49091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F98C-C2BC-52D9-C8DE-BE85A99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85000" lnSpcReduction="2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Types of Machine Learning 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Supervised Learning: The algorithm learns from labeled data. Example: Predicting house prices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Unsupervised Learning: The algorithm identifies patterns in unlabeled data. Example: Customer segmentation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Reinforcement Learning: The model learns through trial and error, receiving rewards for optimal decisions. Example: Robotics, game agents</a:t>
            </a:r>
          </a:p>
          <a:p>
            <a:r>
              <a:rPr lang="en-US" sz="1700" dirty="0">
                <a:solidFill>
                  <a:schemeClr val="bg1"/>
                </a:solidFill>
              </a:rPr>
              <a:t>Machine Learning Workflow 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Data Collection: Gather relevant datasets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Data Cleaning and Preprocessing: Handle missing values, standardize data, and remove outliers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Feature Engineering: Create meaningful features from raw data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Model Selection: Choose the right algorithm for the problem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Model Training: Train the model on labeled data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Evaluation: Measure performance using metrics like accuracy, precision, and recall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Optimization: Fine-tune the model for better performance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Deployment: Deploy the trained model into a production environment</a:t>
            </a:r>
          </a:p>
        </p:txBody>
      </p:sp>
    </p:spTree>
    <p:extLst>
      <p:ext uri="{BB962C8B-B14F-4D97-AF65-F5344CB8AC3E}">
        <p14:creationId xmlns:p14="http://schemas.microsoft.com/office/powerpoint/2010/main" val="2290016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B134EA-6905-D8F5-B71B-2B4A58A6E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B0595FCC-F09C-88C4-A467-B63764E54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CD50D20E-AB94-3827-C774-39B0608B70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182F16-02A9-3624-620B-D67F4659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Machine Learning and Modeling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AEE90D-7D7E-62B2-CBBE-298B94320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028FF6-6165-95C1-661C-B1B323AD0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E580-4E15-7B9B-5DE2-E81265D90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Common Machine Learning Algorithms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Regression Algorithms</a:t>
            </a:r>
          </a:p>
          <a:p>
            <a:pPr lvl="2"/>
            <a:r>
              <a:rPr lang="en-US" sz="1050" dirty="0">
                <a:solidFill>
                  <a:schemeClr val="bg1"/>
                </a:solidFill>
              </a:rPr>
              <a:t>Linear Regression | Ridge Regression | Lasso Regression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Classification Algorithms</a:t>
            </a:r>
          </a:p>
          <a:p>
            <a:pPr lvl="2"/>
            <a:r>
              <a:rPr lang="en-US" sz="1050" dirty="0">
                <a:solidFill>
                  <a:schemeClr val="bg1"/>
                </a:solidFill>
              </a:rPr>
              <a:t>Logistic Regression | Decision Trees | Random Forest | Support Vector Machines (SVM)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Clustering Algorithms</a:t>
            </a:r>
          </a:p>
          <a:p>
            <a:pPr lvl="2"/>
            <a:r>
              <a:rPr lang="en-US" sz="1050" dirty="0">
                <a:solidFill>
                  <a:schemeClr val="bg1"/>
                </a:solidFill>
              </a:rPr>
              <a:t>K-Means | DBSCAN | Hierarchical Clustering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Ensemble Methods</a:t>
            </a:r>
          </a:p>
          <a:p>
            <a:pPr lvl="2"/>
            <a:r>
              <a:rPr lang="en-US" sz="1050" dirty="0">
                <a:solidFill>
                  <a:schemeClr val="bg1"/>
                </a:solidFill>
              </a:rPr>
              <a:t>Bagging (e.g., Random Forest) | Boosting (e.g., Gradient Boosting, </a:t>
            </a:r>
            <a:r>
              <a:rPr lang="en-US" sz="1050" dirty="0" err="1">
                <a:solidFill>
                  <a:schemeClr val="bg1"/>
                </a:solidFill>
              </a:rPr>
              <a:t>XGBoost</a:t>
            </a:r>
            <a:r>
              <a:rPr lang="en-US" sz="1050" dirty="0">
                <a:solidFill>
                  <a:schemeClr val="bg1"/>
                </a:solidFill>
              </a:rPr>
              <a:t>)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657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E1B8E-A438-B837-6168-6C7175F4A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97BFEE7B-B4B2-30F9-88A8-AC0D29F56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B4820CE0-3EBA-E528-FD87-951DB9CAA4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A6F5D9-E9FC-E7FD-8BF1-1B6B17745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Machine Learning and Modeling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C8214-2D80-D119-68CD-5DE493156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A17D20-DF48-598F-4749-F79AEFB6C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603B-94A0-03E4-CA5A-122DA7C81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Model Evaluation Metrics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Regression Metrics: Mean Absolute Error (MAE) | Mean Squared Error (MSE) | R-Squared (R²)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Classification Metrics: Accuracy | Precision | Recall | F1 Score | ROC-AUC Score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Overfitting and Underfitting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Overfitting: The model learns too well from training data but performs poorly on unseen data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Underfitting: The model is too simplistic to capture data patterns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Solutions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Cross-validation | Regularization techniques (e.g., L1, L2) | Hyperparameter tuning</a:t>
            </a:r>
            <a:endParaRPr 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4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6AB02A-9081-2948-E222-826243DFE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1B43E74C-6473-85F4-A293-5EE2A1B18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6BED72EF-CCEC-8877-7E64-EE7DB02D00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F863C5-9693-031F-6445-2078A0A1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Machine Learning and Modeling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DB6290-A270-0599-F330-65987B01C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F70F47-0A3B-272D-78F9-8E50DDB73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162D-CB3D-EF23-5240-23ABBB3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Model Optimization 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Hyperparameter Tuning</a:t>
            </a:r>
            <a:r>
              <a:rPr lang="en-US" sz="1600" dirty="0">
                <a:solidFill>
                  <a:schemeClr val="bg1"/>
                </a:solidFill>
              </a:rPr>
              <a:t>: Adjust model parameters like learning rate, tree depth, etc. 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Grid Search</a:t>
            </a:r>
            <a:r>
              <a:rPr lang="en-US" sz="1600" dirty="0">
                <a:solidFill>
                  <a:schemeClr val="bg1"/>
                </a:solidFill>
              </a:rPr>
              <a:t>: Exhaustively searches for the best combination of hyperparameters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Random Search</a:t>
            </a:r>
            <a:r>
              <a:rPr lang="en-US" sz="1600" dirty="0">
                <a:solidFill>
                  <a:schemeClr val="bg1"/>
                </a:solidFill>
              </a:rPr>
              <a:t>: Randomly tests a subset of hyperparameters.</a:t>
            </a:r>
            <a:endParaRPr 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95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5E603E-2B39-4820-1A00-21DFAA2C1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375EC6D1-71A9-0080-71C3-6650BAD521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0DAAAC-DED2-B207-6519-03A0FEE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Why is Data Collection Important?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E414-D131-29B3-BDB9-A7DCE33A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bg1"/>
                </a:solidFill>
              </a:rPr>
              <a:t>Foundation for Decision-Making</a:t>
            </a:r>
            <a:r>
              <a:rPr lang="en-US" sz="1700" dirty="0">
                <a:solidFill>
                  <a:schemeClr val="bg1"/>
                </a:solidFill>
              </a:rPr>
              <a:t>: Reliable data allows businesses and organizations to make informed, data-driven decisions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Model Performance</a:t>
            </a:r>
            <a:r>
              <a:rPr lang="en-US" sz="1700" dirty="0">
                <a:solidFill>
                  <a:schemeClr val="bg1"/>
                </a:solidFill>
              </a:rPr>
              <a:t>: Inaccurate or incomplete data can result in poor-performing machine-learning models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Understanding Trends</a:t>
            </a:r>
            <a:r>
              <a:rPr lang="en-US" sz="1700" dirty="0">
                <a:solidFill>
                  <a:schemeClr val="bg1"/>
                </a:solidFill>
              </a:rPr>
              <a:t>: Data helps identify patterns, behaviors, and market trends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Problem-Solving</a:t>
            </a:r>
            <a:r>
              <a:rPr lang="en-US" sz="1700" dirty="0">
                <a:solidFill>
                  <a:schemeClr val="bg1"/>
                </a:solidFill>
              </a:rPr>
              <a:t>: Proper data collection identifies areas of improvement or optimization in processes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Accountability</a:t>
            </a:r>
            <a:r>
              <a:rPr lang="en-US" sz="1700" dirty="0">
                <a:solidFill>
                  <a:schemeClr val="bg1"/>
                </a:solidFill>
              </a:rPr>
              <a:t>: Transparent data collection practices ensure credibility and reproducibility in research and business analytics.</a:t>
            </a:r>
          </a:p>
        </p:txBody>
      </p:sp>
    </p:spTree>
    <p:extLst>
      <p:ext uri="{BB962C8B-B14F-4D97-AF65-F5344CB8AC3E}">
        <p14:creationId xmlns:p14="http://schemas.microsoft.com/office/powerpoint/2010/main" val="190711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6D77C5-38E1-F051-8468-EECE08B2E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35F1A363-9EBE-55D2-9AAA-B10EA264F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9023BD39-A346-6538-B0FE-65CD8751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A31F8-A9CB-9CDE-568F-442E3BD7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Best Practices for Machine Learning and Modeling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C09DD3-843C-713E-0DFA-134B6D26F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B6053E-75E7-9354-2029-BA4C6F757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4CC5-6D6C-1568-EC87-99932473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Understand the Problem</a:t>
            </a:r>
            <a:r>
              <a:rPr lang="en-US" sz="2000" dirty="0">
                <a:solidFill>
                  <a:schemeClr val="bg1"/>
                </a:solidFill>
              </a:rPr>
              <a:t>: Choose the right algorithm for the task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Clean and Preprocess Data</a:t>
            </a:r>
            <a:r>
              <a:rPr lang="en-US" sz="2000" dirty="0">
                <a:solidFill>
                  <a:schemeClr val="bg1"/>
                </a:solidFill>
              </a:rPr>
              <a:t>: Ensure data quality before modeling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Avoid Overfitting</a:t>
            </a:r>
            <a:r>
              <a:rPr lang="en-US" sz="2000" dirty="0">
                <a:solidFill>
                  <a:schemeClr val="bg1"/>
                </a:solidFill>
              </a:rPr>
              <a:t>: Use regularization and cross-validation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Choose Relevant Metrics</a:t>
            </a:r>
            <a:r>
              <a:rPr lang="en-US" sz="2000" dirty="0">
                <a:solidFill>
                  <a:schemeClr val="bg1"/>
                </a:solidFill>
              </a:rPr>
              <a:t>: Use appropriate evaluation metrics for your task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Iterate and Experiment</a:t>
            </a:r>
            <a:r>
              <a:rPr lang="en-US" sz="2000" dirty="0">
                <a:solidFill>
                  <a:schemeClr val="bg1"/>
                </a:solidFill>
              </a:rPr>
              <a:t>: Test multiple models and configurations.</a:t>
            </a:r>
            <a:endParaRPr 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66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48CD3-4E52-908F-7120-B2C7FD03A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DA7A47AF-A3F4-AD7C-A560-34D13FAB7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87CC6EF3-C841-9216-ED20-2927840DDA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36DB1-F9D0-FBAD-C02E-1369BCB23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Real-World Example: 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>
                <a:solidFill>
                  <a:schemeClr val="bg1"/>
                </a:solidFill>
              </a:rPr>
              <a:t>Machine Learning in E-commerce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26E6F-2512-82BA-5BC8-171421A3F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5543E7-8091-DC91-A128-8E69D5D39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3A76-C95C-FCF2-4283-4459B9D3E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an e-commerce dataset: 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Regression</a:t>
            </a:r>
            <a:r>
              <a:rPr lang="en-US" sz="2000" dirty="0">
                <a:solidFill>
                  <a:schemeClr val="bg1"/>
                </a:solidFill>
              </a:rPr>
              <a:t>: Predict future sales revenue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Classification</a:t>
            </a:r>
            <a:r>
              <a:rPr lang="en-US" sz="2000" dirty="0">
                <a:solidFill>
                  <a:schemeClr val="bg1"/>
                </a:solidFill>
              </a:rPr>
              <a:t>: Identify customers likely to churn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Clustering</a:t>
            </a:r>
            <a:r>
              <a:rPr lang="en-US" sz="2000" dirty="0">
                <a:solidFill>
                  <a:schemeClr val="bg1"/>
                </a:solidFill>
              </a:rPr>
              <a:t>: Group customers based on shopping behavior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Recommendation Systems</a:t>
            </a:r>
            <a:r>
              <a:rPr lang="en-US" sz="2000" dirty="0">
                <a:solidFill>
                  <a:schemeClr val="bg1"/>
                </a:solidFill>
              </a:rPr>
              <a:t>: Suggest products based on user preferences</a:t>
            </a:r>
            <a:endParaRPr lang="en-US" sz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967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12EA7B-D482-3E70-BCF2-BA7246C9E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62E39B94-1938-54E6-93F6-1469F95B0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CE253668-1275-AEFC-5F86-4689DCCB33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18BA2F-7C99-9769-02BE-31F2D569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Module 7: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Model Evaluation and Validation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Ensuring Reliable Predictions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D2E5E-753D-5B77-A051-92245597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086628-3B95-0AD1-5FBE-9439C0DEF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DCA3-C910-1D23-B98D-C71E0E2F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Model Evaluation and Validation is a critical phase in the machine learning pipeline where we measure a model's performance, reliability, and ability to generalize to unseen data</a:t>
            </a:r>
          </a:p>
          <a:p>
            <a:r>
              <a:rPr lang="en-US" sz="1900" dirty="0">
                <a:solidFill>
                  <a:schemeClr val="bg1"/>
                </a:solidFill>
              </a:rPr>
              <a:t>A model might perform exceptionally well on training data but fail on real-world scenarios if it isn't validated properly</a:t>
            </a:r>
          </a:p>
          <a:p>
            <a:r>
              <a:rPr lang="en-US" sz="1900" dirty="0">
                <a:solidFill>
                  <a:schemeClr val="bg1"/>
                </a:solidFill>
              </a:rPr>
              <a:t>In this module, you'll learn how to measure model performance, prevent overfitting, select the best model, and ensure its robustness for production use</a:t>
            </a:r>
          </a:p>
        </p:txBody>
      </p:sp>
    </p:spTree>
    <p:extLst>
      <p:ext uri="{BB962C8B-B14F-4D97-AF65-F5344CB8AC3E}">
        <p14:creationId xmlns:p14="http://schemas.microsoft.com/office/powerpoint/2010/main" val="159466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4F5E70-ABE2-C39E-F45A-56D7B04A5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8AF90B5-0C3F-8A85-B4EB-7F0DE444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31D2E815-337B-9A50-1AC0-0FD98226C4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46E29-D784-BC6A-E358-81AD0D70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What is Model Evaluation and Validation?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53D12E-1C20-A274-012D-3AF06A23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0F87E2-538D-1B18-7A0D-07FDB93B0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06BEE-E21B-C037-7864-B7E0AC3D0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Model Evaluation and Validation refer to the processes used to assess a model's performance and ensure its reliability</a:t>
            </a:r>
          </a:p>
          <a:p>
            <a:r>
              <a:rPr lang="en-US" sz="1700" dirty="0">
                <a:solidFill>
                  <a:schemeClr val="bg1"/>
                </a:solidFill>
              </a:rPr>
              <a:t>Evaluation measures how well a model performs on test data, while validation ensures it generalizes effectively to unseen data 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Evaluation</a:t>
            </a:r>
            <a:r>
              <a:rPr lang="en-US" sz="1700" dirty="0">
                <a:solidFill>
                  <a:schemeClr val="bg1"/>
                </a:solidFill>
              </a:rPr>
              <a:t>: Quantitative assessment using metrics like accuracy, precision, and recall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Validation</a:t>
            </a:r>
            <a:r>
              <a:rPr lang="en-US" sz="1700" dirty="0">
                <a:solidFill>
                  <a:schemeClr val="bg1"/>
                </a:solidFill>
              </a:rPr>
              <a:t>: Techniques to ensure the model is not overfitting or underfitting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Goal</a:t>
            </a:r>
            <a:r>
              <a:rPr lang="en-US" sz="1700" dirty="0">
                <a:solidFill>
                  <a:schemeClr val="bg1"/>
                </a:solidFill>
              </a:rPr>
              <a:t>: Build a model that performs consistently across different datasets.</a:t>
            </a:r>
          </a:p>
        </p:txBody>
      </p:sp>
    </p:spTree>
    <p:extLst>
      <p:ext uri="{BB962C8B-B14F-4D97-AF65-F5344CB8AC3E}">
        <p14:creationId xmlns:p14="http://schemas.microsoft.com/office/powerpoint/2010/main" val="798983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DA7B48-432E-1E71-D2A7-C6593748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FE320E9E-0DAF-FFD4-B60C-B769CA214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965D80B6-EF6C-D4C5-C19F-AC5181E4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1CDE-69F0-21E3-AE3D-412F5E02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Why is Model Evaluation and Validation Important?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D710C4-00A9-8C5A-EC57-5D43D7DF3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9B010E-9F64-6B3A-FEB9-77A03F345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8FD6A-3B87-CDE3-03F9-A447524B1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Prevents Overfitting and Underfitting:</a:t>
            </a:r>
            <a:r>
              <a:rPr lang="en-US" sz="1800" dirty="0">
                <a:solidFill>
                  <a:schemeClr val="bg1"/>
                </a:solidFill>
              </a:rPr>
              <a:t> Ensures the model generalizes well to unseen data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Measures Accuracy and Reliability:</a:t>
            </a:r>
            <a:r>
              <a:rPr lang="en-US" sz="1800" dirty="0">
                <a:solidFill>
                  <a:schemeClr val="bg1"/>
                </a:solidFill>
              </a:rPr>
              <a:t> Quantifies how well the model performs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Informs Model Selection:</a:t>
            </a:r>
            <a:r>
              <a:rPr lang="en-US" sz="1800" dirty="0">
                <a:solidFill>
                  <a:schemeClr val="bg1"/>
                </a:solidFill>
              </a:rPr>
              <a:t> Helps compare multiple models and choose the best-performing one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Identifies Weaknesses:</a:t>
            </a:r>
            <a:r>
              <a:rPr lang="en-US" sz="1800" dirty="0">
                <a:solidFill>
                  <a:schemeClr val="bg1"/>
                </a:solidFill>
              </a:rPr>
              <a:t> Highlights areas where the model struggles (e.g., class imbalance)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Improves Trustworthiness:</a:t>
            </a:r>
            <a:r>
              <a:rPr lang="en-US" sz="1800" dirty="0">
                <a:solidFill>
                  <a:schemeClr val="bg1"/>
                </a:solidFill>
              </a:rPr>
              <a:t> Stakeholders can trust models backed by robust evaluation techniques</a:t>
            </a:r>
          </a:p>
          <a:p>
            <a:r>
              <a:rPr lang="en-US" sz="1800" dirty="0">
                <a:solidFill>
                  <a:schemeClr val="bg1"/>
                </a:solidFill>
              </a:rPr>
              <a:t>Without proper evaluation, even a powerful model can become a liability in real-world scenarios</a:t>
            </a:r>
          </a:p>
        </p:txBody>
      </p:sp>
    </p:spTree>
    <p:extLst>
      <p:ext uri="{BB962C8B-B14F-4D97-AF65-F5344CB8AC3E}">
        <p14:creationId xmlns:p14="http://schemas.microsoft.com/office/powerpoint/2010/main" val="552057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6744BB-E213-7F9C-722B-E33BBC93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2661325D-2734-AF3E-20B6-1BEAF4A19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D755350F-A5AA-E252-943F-D5992121ED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91FBDA-D910-2DBE-348E-45EF729D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Model Evaluation and Validation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CEB56F-ED15-7BC7-9850-A2D466B25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4EB7CE-E60F-718A-B5C8-E47EFBD97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131F-8184-722C-3F88-1A2C36E04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Train-Test Split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Split data into </a:t>
            </a:r>
            <a:r>
              <a:rPr lang="en-US" sz="1400" b="1" dirty="0">
                <a:solidFill>
                  <a:schemeClr val="bg1"/>
                </a:solidFill>
              </a:rPr>
              <a:t>training and testing datasets</a:t>
            </a:r>
            <a:r>
              <a:rPr lang="en-US" sz="1400" dirty="0">
                <a:solidFill>
                  <a:schemeClr val="bg1"/>
                </a:solidFill>
              </a:rPr>
              <a:t> (e.g., 80% for training, 20% for testing)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The training set is used to train the model, while the test set evaluates its performance </a:t>
            </a:r>
          </a:p>
          <a:p>
            <a:r>
              <a:rPr lang="en-US" sz="1800" dirty="0">
                <a:solidFill>
                  <a:schemeClr val="bg1"/>
                </a:solidFill>
              </a:rPr>
              <a:t>Evaluation Metrics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For Regression Models: </a:t>
            </a:r>
          </a:p>
          <a:p>
            <a:pPr lvl="2"/>
            <a:r>
              <a:rPr lang="en-US" sz="1000" dirty="0">
                <a:solidFill>
                  <a:schemeClr val="bg1"/>
                </a:solidFill>
              </a:rPr>
              <a:t>Mean Absolute Error (MAE): Measures average absolute differences</a:t>
            </a:r>
          </a:p>
          <a:p>
            <a:pPr lvl="2"/>
            <a:r>
              <a:rPr lang="en-US" sz="1000" dirty="0">
                <a:solidFill>
                  <a:schemeClr val="bg1"/>
                </a:solidFill>
              </a:rPr>
              <a:t>Mean Squared Error (MSE): Penalizes larger errors</a:t>
            </a:r>
          </a:p>
          <a:p>
            <a:pPr lvl="2"/>
            <a:r>
              <a:rPr lang="en-US" sz="1000" dirty="0">
                <a:solidFill>
                  <a:schemeClr val="bg1"/>
                </a:solidFill>
              </a:rPr>
              <a:t>R-Squared (R²): Explains the proportion of variance explained by the model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For Classification Models</a:t>
            </a:r>
          </a:p>
          <a:p>
            <a:pPr lvl="2"/>
            <a:r>
              <a:rPr lang="en-US" sz="1000" dirty="0">
                <a:solidFill>
                  <a:schemeClr val="bg1"/>
                </a:solidFill>
              </a:rPr>
              <a:t>Accuracy: Ratio of correct predictions to total predictions</a:t>
            </a:r>
          </a:p>
          <a:p>
            <a:pPr lvl="2"/>
            <a:r>
              <a:rPr lang="en-US" sz="1000" dirty="0">
                <a:solidFill>
                  <a:schemeClr val="bg1"/>
                </a:solidFill>
              </a:rPr>
              <a:t>Precision: Proportion of positive predictions that were correct</a:t>
            </a:r>
          </a:p>
          <a:p>
            <a:pPr lvl="2"/>
            <a:r>
              <a:rPr lang="en-US" sz="1000" dirty="0">
                <a:solidFill>
                  <a:schemeClr val="bg1"/>
                </a:solidFill>
              </a:rPr>
              <a:t>Recall: Proportion of actual positives correctly predicted</a:t>
            </a:r>
          </a:p>
          <a:p>
            <a:pPr lvl="2"/>
            <a:r>
              <a:rPr lang="en-US" sz="1000" dirty="0">
                <a:solidFill>
                  <a:schemeClr val="bg1"/>
                </a:solidFill>
              </a:rPr>
              <a:t>F1-Score: Harmonic mean of precision and recall</a:t>
            </a:r>
          </a:p>
          <a:p>
            <a:pPr lvl="2"/>
            <a:r>
              <a:rPr lang="en-US" sz="1000" dirty="0">
                <a:solidFill>
                  <a:schemeClr val="bg1"/>
                </a:solidFill>
              </a:rPr>
              <a:t>ROC-AUC Score: Measures how well the model distinguishes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950572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7D191D-E12C-0D27-6E98-3BF65B816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416B651A-5F7B-9671-8FD4-8A809757D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B0D1D123-6E90-85B4-3BA2-A3273C9362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BAC979-28F3-A0AA-4213-B93BC2C3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Model Evaluation and Validation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B62F8A-1631-CC7D-F802-CF4F26859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763C0-8CF9-F904-5150-2EA6D756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E83A-97A2-A866-F093-D0107F2C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Confusion Matrix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 confusion matrix provides insights into how a classification model performs: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True Positives (TP), True Negatives(TN), False Positives (FP), False Negatives (FN) </a:t>
            </a:r>
          </a:p>
          <a:p>
            <a:r>
              <a:rPr lang="en-US" sz="2000" dirty="0">
                <a:solidFill>
                  <a:schemeClr val="bg1"/>
                </a:solidFill>
              </a:rPr>
              <a:t>Cross-Validation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Cross-validation ensures that your model’s performance is consistent across different subsets of the data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K-Fold Cross-Validation: Splits data into ‘K’ subsets and rotates the test set across each fold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Stratified K-Fold: Ensures each fold maintains the same class distribution as the entire dataset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861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DD69ED-983E-53B4-712C-0B9B22067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A992306C-3F70-12C2-BDC0-3CBE3BC8C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DEFFC4BB-B1C5-265C-A4C1-04D711AE0C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940261-2B28-25EC-CC33-D52F20821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Model Evaluation and Validation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DC7639-2C8D-75B9-8061-91BB7948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443099-AFE5-052E-A3C3-2C0A54D98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A3F4-652B-CDEB-E7CA-33FE83DD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Overfitting and Underfitting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Overfitting: The model performs well on training data but poorly on unseen data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Underfitting: The model is too simplistic to capture relationships in the data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Solutions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Use Regularization techniques (L1, L2)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Reduce model complexity or increase training data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Apply cross-validation to validate model performance </a:t>
            </a:r>
          </a:p>
          <a:p>
            <a:r>
              <a:rPr lang="en-US" sz="2000" dirty="0">
                <a:solidFill>
                  <a:schemeClr val="bg1"/>
                </a:solidFill>
              </a:rPr>
              <a:t>Bias-Variance Tradeoff 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Bias</a:t>
            </a:r>
            <a:r>
              <a:rPr lang="en-US" sz="1600" dirty="0">
                <a:solidFill>
                  <a:schemeClr val="bg1"/>
                </a:solidFill>
              </a:rPr>
              <a:t>: Error due to overly simplistic assumptions in the model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Variance</a:t>
            </a:r>
            <a:r>
              <a:rPr lang="en-US" sz="1600" dirty="0">
                <a:solidFill>
                  <a:schemeClr val="bg1"/>
                </a:solidFill>
              </a:rPr>
              <a:t>: Error due to sensitivity to small fluctuations in the training set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Goal</a:t>
            </a:r>
            <a:r>
              <a:rPr lang="en-US" sz="1600" dirty="0">
                <a:solidFill>
                  <a:schemeClr val="bg1"/>
                </a:solidFill>
              </a:rPr>
              <a:t>: Find a balance to minimize total error</a:t>
            </a:r>
            <a:endParaRPr 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66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CE91E9-C3B0-EC81-2F13-67B92F437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73146CDF-34D2-D6E6-BC44-D577126A9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159228CA-09DC-69CB-36F3-D7C65DA6B8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F203FD-F451-FE7E-AC86-2361CDF4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Best Practices for Model Evaluation and Validation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05E20-5BDA-B89B-0AA0-E78D27BA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1541D7-A007-5043-6B2D-127740EB5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68D16-2340-C51A-2989-30B56043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Use Appropriate Metrics:</a:t>
            </a:r>
            <a:r>
              <a:rPr lang="en-US" sz="2000" dirty="0">
                <a:solidFill>
                  <a:schemeClr val="bg1"/>
                </a:solidFill>
              </a:rPr>
              <a:t> Choose metrics based on the problem type (e.g., MSE for regression, F1-Score for classification)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Perform Cross-Validation:</a:t>
            </a:r>
            <a:r>
              <a:rPr lang="en-US" sz="2000" dirty="0">
                <a:solidFill>
                  <a:schemeClr val="bg1"/>
                </a:solidFill>
              </a:rPr>
              <a:t> Validate models on multiple subsets of the data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Avoid Data Leakage:</a:t>
            </a:r>
            <a:r>
              <a:rPr lang="en-US" sz="2000" dirty="0">
                <a:solidFill>
                  <a:schemeClr val="bg1"/>
                </a:solidFill>
              </a:rPr>
              <a:t> Ensure training data does not contain future information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Monitor Bias-Variance Tradeoff:</a:t>
            </a:r>
            <a:r>
              <a:rPr lang="en-US" sz="2000" dirty="0">
                <a:solidFill>
                  <a:schemeClr val="bg1"/>
                </a:solidFill>
              </a:rPr>
              <a:t> Balance model complexity and generalizability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Evaluate on Unseen Data:</a:t>
            </a:r>
            <a:r>
              <a:rPr lang="en-US" sz="2000" dirty="0">
                <a:solidFill>
                  <a:schemeClr val="bg1"/>
                </a:solidFill>
              </a:rPr>
              <a:t> Always test on unseen datasets before deployment</a:t>
            </a:r>
            <a:endParaRPr 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080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628CA1-D85D-C578-AAFF-8C5FC3DD7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CF229DE9-A4FA-6ECD-88BB-4892C691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CB8729DA-3C74-0093-1FA9-8DC6A34746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D9004-A79A-2D5B-681D-E2DFF764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Real-World Example: Fraud Detection in Banking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DD6B47-B9EB-8F3B-DD31-1032296D0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69082F-304F-D65C-E6FE-78E9471AC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FEF31-EC1A-01D0-F1EE-C78307DD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Problem: Classify transactions as fraudulent or legitimate</a:t>
            </a:r>
          </a:p>
          <a:p>
            <a:r>
              <a:rPr lang="en-US" sz="2000" dirty="0">
                <a:solidFill>
                  <a:schemeClr val="bg1"/>
                </a:solidFill>
              </a:rPr>
              <a:t>Metrics Used: Precision, Recall, F1-Score, ROC-AUC</a:t>
            </a:r>
          </a:p>
          <a:p>
            <a:r>
              <a:rPr lang="en-US" sz="2000" dirty="0">
                <a:solidFill>
                  <a:schemeClr val="bg1"/>
                </a:solidFill>
              </a:rPr>
              <a:t>Validation Technique: Stratified K-Fold Cross-Validation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These practices help ensure that the model performs effectively when deployed in a real-world scenario</a:t>
            </a:r>
            <a:endParaRPr 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35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B5998A-4919-B421-9024-FF468E34A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742FEA89-1DE0-776E-0A73-17FC1A8212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DB8CE2-80E2-77D4-CEDF-36F3DC55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Types of Data in Data 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0063-E669-B40B-B408-0A0B03E0C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Structured Data</a:t>
            </a:r>
            <a:r>
              <a:rPr lang="en-US" sz="2000" dirty="0">
                <a:solidFill>
                  <a:schemeClr val="bg1"/>
                </a:solidFill>
              </a:rPr>
              <a:t>: Organized data stored in rows and columns, often in spreadsheets or relational databases (e.g., SQL)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Unstructured Data</a:t>
            </a:r>
            <a:r>
              <a:rPr lang="en-US" sz="2000" dirty="0">
                <a:solidFill>
                  <a:schemeClr val="bg1"/>
                </a:solidFill>
              </a:rPr>
              <a:t>: Raw data without a predefined format, such as text, images, audio, and videos (e.g., tweets, photos)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Semi-Structured Data</a:t>
            </a:r>
            <a:r>
              <a:rPr lang="en-US" sz="2000" dirty="0">
                <a:solidFill>
                  <a:schemeClr val="bg1"/>
                </a:solidFill>
              </a:rPr>
              <a:t>: Data that has some level of organization but is not fully structured (e.g., JSON, XML files).</a:t>
            </a:r>
          </a:p>
        </p:txBody>
      </p:sp>
    </p:spTree>
    <p:extLst>
      <p:ext uri="{BB962C8B-B14F-4D97-AF65-F5344CB8AC3E}">
        <p14:creationId xmlns:p14="http://schemas.microsoft.com/office/powerpoint/2010/main" val="6735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CD897E-A074-2EAF-D826-85D2183A1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FE729C00-1516-8C5A-8D48-B31556F6C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BB4EC779-1382-F485-EDB3-CB5C2400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76BC0-F549-B90A-8F5A-8AF4753F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Module 8: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Model Deployment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Bringing Machine Learning Models to Life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42181-D401-095B-3A29-DAF75CAB8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8CBC40-13D5-301D-21BB-9055609B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80D7-AAC3-6048-F8E6-B0B7771A1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In the world of machine learning and AI, building an accurate model is just half the battle</a:t>
            </a:r>
          </a:p>
          <a:p>
            <a:r>
              <a:rPr lang="en-US" sz="1900" dirty="0">
                <a:solidFill>
                  <a:schemeClr val="bg1"/>
                </a:solidFill>
              </a:rPr>
              <a:t>The real value of a machine learning model comes when it is deployed into a production environment, making predictions in real-time and delivering actionable insights</a:t>
            </a:r>
          </a:p>
          <a:p>
            <a:r>
              <a:rPr lang="en-US" sz="1900" dirty="0">
                <a:solidFill>
                  <a:schemeClr val="bg1"/>
                </a:solidFill>
              </a:rPr>
              <a:t>Model deployment is the critical bridge between a trained model and its practical application in the real world</a:t>
            </a:r>
          </a:p>
          <a:p>
            <a:r>
              <a:rPr lang="en-US" sz="1900" dirty="0">
                <a:solidFill>
                  <a:schemeClr val="bg1"/>
                </a:solidFill>
              </a:rPr>
              <a:t>In this module, you’ll learn how to package, deploy, monitor, and maintain machine learning models, ensuring they are accessible, efficient, and scalable</a:t>
            </a:r>
          </a:p>
        </p:txBody>
      </p:sp>
    </p:spTree>
    <p:extLst>
      <p:ext uri="{BB962C8B-B14F-4D97-AF65-F5344CB8AC3E}">
        <p14:creationId xmlns:p14="http://schemas.microsoft.com/office/powerpoint/2010/main" val="22538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63D9F2-CF43-53EA-927D-868B61ED7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4A500BB5-9B8B-6ABD-8D6E-1AEB9821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11F003A3-9484-5A29-AA25-49D2A2EF52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59DD10-EAE8-44AB-5D57-711DADBE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What is Model Deployment?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0D25B7-FF73-CE8B-5E74-C8F20CBCB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2714C4-6B97-A363-5FB5-1D53BD5D2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0BB3-3C7B-5650-9FB0-2243B994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Model deployment is the process of integrating a trained machine learning model into a production environment where it can make predictions on real-world data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 involves transforming a static model into an accessible service or application</a:t>
            </a:r>
          </a:p>
          <a:p>
            <a:r>
              <a:rPr lang="en-US" sz="1700" dirty="0">
                <a:solidFill>
                  <a:schemeClr val="bg1"/>
                </a:solidFill>
              </a:rPr>
              <a:t>Key Steps in Model Deployment: 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Model Packaging: Convert the trained model into a deployable format (e.g., .</a:t>
            </a:r>
            <a:r>
              <a:rPr lang="en-US" sz="1300" dirty="0" err="1">
                <a:solidFill>
                  <a:schemeClr val="bg1"/>
                </a:solidFill>
              </a:rPr>
              <a:t>pkl</a:t>
            </a:r>
            <a:r>
              <a:rPr lang="en-US" sz="1300" dirty="0">
                <a:solidFill>
                  <a:schemeClr val="bg1"/>
                </a:solidFill>
              </a:rPr>
              <a:t>, .h5)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Serving the Model: Expose the model through an API or web service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Integration: Embed the model into applications or workflows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Monitoring: Continuously monitor model performance and health in production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Maintenance: Update the model as new data becomes available</a:t>
            </a:r>
          </a:p>
          <a:p>
            <a:r>
              <a:rPr lang="en-US" sz="1700" dirty="0">
                <a:solidFill>
                  <a:schemeClr val="bg1"/>
                </a:solidFill>
              </a:rPr>
              <a:t>Example: A fraud detection model deployed as an API endpoint to process incoming transactions in real-time.</a:t>
            </a:r>
          </a:p>
        </p:txBody>
      </p:sp>
    </p:spTree>
    <p:extLst>
      <p:ext uri="{BB962C8B-B14F-4D97-AF65-F5344CB8AC3E}">
        <p14:creationId xmlns:p14="http://schemas.microsoft.com/office/powerpoint/2010/main" val="558000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2A17BA-5105-22EB-F087-9C912EBF6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7260BF24-C978-AB47-B785-26265DA0D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D91A4B74-5BEE-BC29-BD63-8B22B9AFD3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5D069C-00ED-97B1-A70E-416B17D1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Why is Model Deployment Important?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91A20D-22E1-E080-6F83-C7CCFAED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B615D3-2156-53DC-4373-FDDFD5EFE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1C35-8A17-DAA8-9CE6-5ACFE873D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bg1"/>
                </a:solidFill>
              </a:rPr>
              <a:t>Real-Time Predictions</a:t>
            </a:r>
            <a:r>
              <a:rPr lang="en-US" sz="1700" dirty="0">
                <a:solidFill>
                  <a:schemeClr val="bg1"/>
                </a:solidFill>
              </a:rPr>
              <a:t>: Enable models to make predictions as data streams in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Scalability</a:t>
            </a:r>
            <a:r>
              <a:rPr lang="en-US" sz="1700" dirty="0">
                <a:solidFill>
                  <a:schemeClr val="bg1"/>
                </a:solidFill>
              </a:rPr>
              <a:t>: Ensure models can handle increased loads as demand grows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Accessibility</a:t>
            </a:r>
            <a:r>
              <a:rPr lang="en-US" sz="1700" dirty="0">
                <a:solidFill>
                  <a:schemeClr val="bg1"/>
                </a:solidFill>
              </a:rPr>
              <a:t>: Allow teams or applications to interact with the model through APIs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Continuous Improvement</a:t>
            </a:r>
            <a:r>
              <a:rPr lang="en-US" sz="1700" dirty="0">
                <a:solidFill>
                  <a:schemeClr val="bg1"/>
                </a:solidFill>
              </a:rPr>
              <a:t>: Update and retrain models with new data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Operational Integration</a:t>
            </a:r>
            <a:r>
              <a:rPr lang="en-US" sz="1700" dirty="0">
                <a:solidFill>
                  <a:schemeClr val="bg1"/>
                </a:solidFill>
              </a:rPr>
              <a:t>: Integrate models seamlessly with existing systems</a:t>
            </a:r>
          </a:p>
          <a:p>
            <a:r>
              <a:rPr lang="en-US" sz="1700" dirty="0">
                <a:solidFill>
                  <a:schemeClr val="bg1"/>
                </a:solidFill>
              </a:rPr>
              <a:t>Without deployment, even the most advanced machine learning models remain academic exercises.</a:t>
            </a:r>
          </a:p>
        </p:txBody>
      </p:sp>
    </p:spTree>
    <p:extLst>
      <p:ext uri="{BB962C8B-B14F-4D97-AF65-F5344CB8AC3E}">
        <p14:creationId xmlns:p14="http://schemas.microsoft.com/office/powerpoint/2010/main" val="2915714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C5E103-D4A0-90C6-CB9A-796ACE1D4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0B0C029D-4D0B-868D-C1AA-6BEDDDADF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782C377C-80B9-907F-314F-50CA78D064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A8F136-6ABE-08B0-F234-D3CAEF68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Model Deployment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6B2987-1374-3F43-E7D8-00B060F77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1A4921-5DEA-1425-692B-C75B07D5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DE68-7570-21AD-5307-296C1900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Model Serialization and Packaging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Before deployment, the model must be serialized—saved in a format that can be loaded later for inference </a:t>
            </a:r>
          </a:p>
          <a:p>
            <a:r>
              <a:rPr lang="en-US" sz="1800" dirty="0">
                <a:solidFill>
                  <a:schemeClr val="bg1"/>
                </a:solidFill>
              </a:rPr>
              <a:t>Building an API for Model Serving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APIs (Application Programming Interfaces) act as bridges between the model and the end-user applications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Frameworks for API Deployment: Flask (Python) | FastAPI (Python) </a:t>
            </a:r>
          </a:p>
          <a:p>
            <a:r>
              <a:rPr lang="en-US" sz="1800" dirty="0">
                <a:solidFill>
                  <a:schemeClr val="bg1"/>
                </a:solidFill>
              </a:rPr>
              <a:t>Containerization with Docker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Docker is a platform for creating, deploying, and running applications in containers, ensuring consistency across environments</a:t>
            </a:r>
          </a:p>
        </p:txBody>
      </p:sp>
    </p:spTree>
    <p:extLst>
      <p:ext uri="{BB962C8B-B14F-4D97-AF65-F5344CB8AC3E}">
        <p14:creationId xmlns:p14="http://schemas.microsoft.com/office/powerpoint/2010/main" val="4167125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61D0B6-3F3F-45A5-230F-EA3F576CF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EEB2FFB0-D88F-BE6B-CCB2-715A40233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E590F114-B6E8-0128-12B3-8A427B509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EE960-7BD3-CA51-E556-3476E043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Model Deployment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2C014-C90A-58F4-283A-52E5CAA4D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8C4D7F-8B98-C4A2-83E8-03D80EB58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27F8-E9AE-D4AB-5C00-29D6DDF6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93390"/>
            <a:ext cx="10506456" cy="2778810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Model Monitoring and Logging 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Deployed models must be monitored to track performance and detect data drift</a:t>
            </a:r>
          </a:p>
          <a:p>
            <a:pPr lvl="2"/>
            <a:r>
              <a:rPr lang="en-US" sz="900" dirty="0">
                <a:solidFill>
                  <a:schemeClr val="bg1"/>
                </a:solidFill>
              </a:rPr>
              <a:t>Monitoring Tools: Prometheus, Grafana </a:t>
            </a:r>
          </a:p>
          <a:p>
            <a:pPr lvl="2"/>
            <a:r>
              <a:rPr lang="en-US" sz="900" dirty="0">
                <a:solidFill>
                  <a:schemeClr val="bg1"/>
                </a:solidFill>
              </a:rPr>
              <a:t>Logging Frameworks: ELK Stack (Elasticsearch, Logstash, Kibana) 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Metrics to Monitor: </a:t>
            </a:r>
          </a:p>
          <a:p>
            <a:pPr lvl="2"/>
            <a:r>
              <a:rPr lang="en-US" sz="900" dirty="0">
                <a:solidFill>
                  <a:schemeClr val="bg1"/>
                </a:solidFill>
              </a:rPr>
              <a:t>Response time | Prediction accuracy | Error rates | Resource usage (CPU, memory) </a:t>
            </a:r>
          </a:p>
          <a:p>
            <a:r>
              <a:rPr lang="en-US" sz="1600" dirty="0">
                <a:solidFill>
                  <a:schemeClr val="bg1"/>
                </a:solidFill>
              </a:rPr>
              <a:t>Model Retraining and Versioning 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As new data arrives, models need retraining to stay relevant</a:t>
            </a:r>
          </a:p>
          <a:p>
            <a:pPr lvl="2"/>
            <a:r>
              <a:rPr lang="en-US" sz="900" dirty="0">
                <a:solidFill>
                  <a:schemeClr val="bg1"/>
                </a:solidFill>
              </a:rPr>
              <a:t>Versioning: Track different versions of models</a:t>
            </a:r>
          </a:p>
          <a:p>
            <a:pPr lvl="2"/>
            <a:r>
              <a:rPr lang="en-US" sz="900" dirty="0">
                <a:solidFill>
                  <a:schemeClr val="bg1"/>
                </a:solidFill>
              </a:rPr>
              <a:t>Retraining Pipelines: Automate the retraining process</a:t>
            </a:r>
          </a:p>
          <a:p>
            <a:pPr lvl="1"/>
            <a:r>
              <a:rPr lang="en-US" sz="1200" dirty="0">
                <a:solidFill>
                  <a:schemeClr val="bg1"/>
                </a:solidFill>
              </a:rPr>
              <a:t>Example Versioning Workflow: </a:t>
            </a:r>
          </a:p>
          <a:p>
            <a:pPr lvl="2"/>
            <a:r>
              <a:rPr lang="en-US" sz="900" dirty="0">
                <a:solidFill>
                  <a:schemeClr val="bg1"/>
                </a:solidFill>
              </a:rPr>
              <a:t>Model v1.0: Initial deployment </a:t>
            </a:r>
          </a:p>
          <a:p>
            <a:pPr lvl="2"/>
            <a:r>
              <a:rPr lang="en-US" sz="900" dirty="0">
                <a:solidFill>
                  <a:schemeClr val="bg1"/>
                </a:solidFill>
              </a:rPr>
              <a:t>Model v1.1: Retrained with new data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30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DFAE90-C6D2-BB6C-E423-23695D227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4C1C2EF7-9D74-DEAE-38F6-367E9480F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2FC35C32-05B4-0DF6-1BDD-86E323D848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971C6A-CF07-B10E-9F29-67EDD888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Best Practices for Model Deployment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01A892-41EA-1B62-984D-8CCB24A1E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8C28F9-4192-E66B-1EE4-06104BDB9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3F21-3BF9-BD2A-2295-0D3D561C4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Ensure Security</a:t>
            </a:r>
            <a:r>
              <a:rPr lang="en-US" sz="1800" dirty="0">
                <a:solidFill>
                  <a:schemeClr val="bg1"/>
                </a:solidFill>
              </a:rPr>
              <a:t>: Protect API endpoints from unauthorized access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Optimize Model Performance</a:t>
            </a:r>
            <a:r>
              <a:rPr lang="en-US" sz="1800" dirty="0">
                <a:solidFill>
                  <a:schemeClr val="bg1"/>
                </a:solidFill>
              </a:rPr>
              <a:t>: Use lightweight models where possible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Monitor Continuously</a:t>
            </a:r>
            <a:r>
              <a:rPr lang="en-US" sz="1800" dirty="0">
                <a:solidFill>
                  <a:schemeClr val="bg1"/>
                </a:solidFill>
              </a:rPr>
              <a:t>: Track latency, prediction errors, and resource utilization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Use Version Control</a:t>
            </a:r>
            <a:r>
              <a:rPr lang="en-US" sz="1800" dirty="0">
                <a:solidFill>
                  <a:schemeClr val="bg1"/>
                </a:solidFill>
              </a:rPr>
              <a:t>: Tag models and track versions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Test Extensively</a:t>
            </a:r>
            <a:r>
              <a:rPr lang="en-US" sz="1800" dirty="0">
                <a:solidFill>
                  <a:schemeClr val="bg1"/>
                </a:solidFill>
              </a:rPr>
              <a:t>: Validate API endpoints with edge cases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07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988AF8-D92F-136A-4267-47B71A525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CAE4F8B-8969-B48F-A41D-3994B88BB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A9C2DC22-8245-06A8-A5AF-D5845612F2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AF2E36-8922-FB15-9B4B-32070735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Real-World Example: Fraud Detection 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AED94E-F76E-5881-CA81-659C62A9C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C495-EDC7-014C-1815-C9479A72E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42A9D-CCF3-B220-25CA-33C686BA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Problem</a:t>
            </a:r>
            <a:r>
              <a:rPr lang="en-US" sz="2000" dirty="0">
                <a:solidFill>
                  <a:schemeClr val="bg1"/>
                </a:solidFill>
              </a:rPr>
              <a:t>: Real-time fraud detection in credit card transactions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Solution</a:t>
            </a:r>
            <a:r>
              <a:rPr lang="en-US" sz="2000" dirty="0">
                <a:solidFill>
                  <a:schemeClr val="bg1"/>
                </a:solidFill>
              </a:rPr>
              <a:t>: Deploy a fraud detection model as an API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Outcome</a:t>
            </a:r>
            <a:r>
              <a:rPr lang="en-US" sz="2000" dirty="0">
                <a:solidFill>
                  <a:schemeClr val="bg1"/>
                </a:solidFill>
              </a:rPr>
              <a:t>: Process thousands of transactions per second, flagging fraudulent ones instantly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38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356655-1584-B4E2-B820-342C50513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0C415DD2-A1E8-9E26-A888-DE497D1B5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D311139F-2008-813A-4DAE-6FDB92EFE6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4D9A26-E07D-109A-42AD-3E2742BE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Module 9: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Big Data Technologies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Managing and Analyzing Massive Datasets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45A4B2-7027-8074-52AF-C60E378E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1C1354-E114-D20D-DB77-59586514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0BFE-3FFC-0E6A-01F6-FDBD3DCAF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In today’s digital age, Big Data Technologies play a critical role in processing, managing, and analyzing vast amounts of data generated every second</a:t>
            </a:r>
          </a:p>
          <a:p>
            <a:r>
              <a:rPr lang="en-US" sz="1900" dirty="0">
                <a:solidFill>
                  <a:schemeClr val="bg1"/>
                </a:solidFill>
              </a:rPr>
              <a:t>From social media platforms to e-commerce websites, enterprises rely on Big Data tools and frameworks to make informed, data-driven decisions</a:t>
            </a:r>
          </a:p>
          <a:p>
            <a:r>
              <a:rPr lang="en-US" sz="1900" dirty="0">
                <a:solidFill>
                  <a:schemeClr val="bg1"/>
                </a:solidFill>
              </a:rPr>
              <a:t>This module will provide an in-depth understanding of the tools, technologies, and methodologies used to handle large-scale datasets efficiently</a:t>
            </a:r>
          </a:p>
          <a:p>
            <a:r>
              <a:rPr lang="en-US" sz="1900" dirty="0">
                <a:solidFill>
                  <a:schemeClr val="bg1"/>
                </a:solidFill>
              </a:rPr>
              <a:t>By the end of this module, you'll be equipped to work with distributed computing frameworks, databases, and real-time data processing tools</a:t>
            </a:r>
          </a:p>
        </p:txBody>
      </p:sp>
    </p:spTree>
    <p:extLst>
      <p:ext uri="{BB962C8B-B14F-4D97-AF65-F5344CB8AC3E}">
        <p14:creationId xmlns:p14="http://schemas.microsoft.com/office/powerpoint/2010/main" val="277728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084A3F-43A6-9FEE-D386-D22250A66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16C0C6A-913C-E90C-7960-4ABFBA9F4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D02783C3-6F5F-68C1-A989-25CB25C4FD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EC1319-28F0-5967-CDFC-86616958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What is Big Data?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4A629-067F-CD8E-1589-D86E1476A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191954-93EB-D69C-E5AE-04DCB7379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0B3E-A1E5-2E78-2E8D-7CA9E5BC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Big Data refers to datasets that are too large, complex, or dynamic to be managed using traditional data processing tools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It’s characterized by the 3 Vs: 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Volume: Massive amounts of data generated daily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Velocity: The speed at which data is generated and needs to be processed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Variety: Different types of data (structured, semi-structured, unstructured)</a:t>
            </a:r>
          </a:p>
          <a:p>
            <a:r>
              <a:rPr lang="en-US" sz="1700" dirty="0">
                <a:solidFill>
                  <a:schemeClr val="bg1"/>
                </a:solidFill>
              </a:rPr>
              <a:t>Big Data Technologies involve tools, techniques, and frameworks designed to process and analyze these datasets efficiently</a:t>
            </a:r>
          </a:p>
          <a:p>
            <a:r>
              <a:rPr lang="en-US" sz="1700" dirty="0">
                <a:solidFill>
                  <a:schemeClr val="bg1"/>
                </a:solidFill>
              </a:rPr>
              <a:t>Example: Analyzing billions of daily transactions from global financial systems to detect fraud patterns.</a:t>
            </a:r>
          </a:p>
        </p:txBody>
      </p:sp>
    </p:spTree>
    <p:extLst>
      <p:ext uri="{BB962C8B-B14F-4D97-AF65-F5344CB8AC3E}">
        <p14:creationId xmlns:p14="http://schemas.microsoft.com/office/powerpoint/2010/main" val="350308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2B3247-38ED-5E3F-97B0-CD81049D0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CA36869F-6274-D6DC-BAFF-C5F017EF1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5424A41B-25CA-C6F7-3974-2EFFF40B11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A72C4-BB10-6EF1-89F3-2192B678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Why are Big Data Technologies Important?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D93453-E230-F361-734F-A13981186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0FB6CB-AFB9-EFDA-0CF3-0D05C37A9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6B45-873A-6AD3-B804-BAFA5F0D2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bg1"/>
                </a:solidFill>
              </a:rPr>
              <a:t>Scalability</a:t>
            </a:r>
            <a:r>
              <a:rPr lang="en-US" sz="1700" dirty="0">
                <a:solidFill>
                  <a:schemeClr val="bg1"/>
                </a:solidFill>
              </a:rPr>
              <a:t>: Process and analyze massive datasets without performance bottlenecks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Real-Time Insights</a:t>
            </a:r>
            <a:r>
              <a:rPr lang="en-US" sz="1700" dirty="0">
                <a:solidFill>
                  <a:schemeClr val="bg1"/>
                </a:solidFill>
              </a:rPr>
              <a:t>: Enable businesses to make instant decisions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Cost Efficiency</a:t>
            </a:r>
            <a:r>
              <a:rPr lang="en-US" sz="1700" dirty="0">
                <a:solidFill>
                  <a:schemeClr val="bg1"/>
                </a:solidFill>
              </a:rPr>
              <a:t>: Optimize storage and computation costs using distributed systems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Pattern Recognition</a:t>
            </a:r>
            <a:r>
              <a:rPr lang="en-US" sz="1700" dirty="0">
                <a:solidFill>
                  <a:schemeClr val="bg1"/>
                </a:solidFill>
              </a:rPr>
              <a:t>: Identify trends and anomalies in complex datasets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Enhanced Decision-Making</a:t>
            </a:r>
            <a:r>
              <a:rPr lang="en-US" sz="1700" dirty="0">
                <a:solidFill>
                  <a:schemeClr val="bg1"/>
                </a:solidFill>
              </a:rPr>
              <a:t>: Support data-driven strategies with accurate insights</a:t>
            </a:r>
          </a:p>
          <a:p>
            <a:r>
              <a:rPr lang="en-US" sz="1700" dirty="0">
                <a:solidFill>
                  <a:schemeClr val="bg1"/>
                </a:solidFill>
              </a:rPr>
              <a:t>From predictive analytics in healthcare to recommendation systems in e-commerce, Big Data is reshaping industries globally.</a:t>
            </a:r>
          </a:p>
        </p:txBody>
      </p:sp>
    </p:spTree>
    <p:extLst>
      <p:ext uri="{BB962C8B-B14F-4D97-AF65-F5344CB8AC3E}">
        <p14:creationId xmlns:p14="http://schemas.microsoft.com/office/powerpoint/2010/main" val="699059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75C93A-CF7A-56D0-E0D2-346569F5E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F17E8BE-C2BD-ED0B-6A47-C1F15F9D8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65E9E78D-12F2-CF7F-FD08-707A90BE64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9B81F0-34F7-CA79-05D2-DE5D097E3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Data Collection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C3A3B9-5BBC-35C2-520D-B55E6911F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6B9C27-9C0B-A974-9171-95FF1C4E6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08F4-7993-0F74-EF85-9A0713DB6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85000" lnSpcReduction="10000"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Manual Data Collection</a:t>
            </a:r>
            <a:r>
              <a:rPr lang="en-US" sz="2000" dirty="0">
                <a:solidFill>
                  <a:schemeClr val="bg1"/>
                </a:solidFill>
              </a:rPr>
              <a:t>: Data is manually gathered via surveys, interviews, or direct observation. Common in research and customer feedback analysis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Automated Data Collection</a:t>
            </a:r>
            <a:r>
              <a:rPr lang="en-US" sz="2000" dirty="0">
                <a:solidFill>
                  <a:schemeClr val="bg1"/>
                </a:solidFill>
              </a:rPr>
              <a:t>: Data is collected automatically via web scraping, APIs, IoT devices, or automated tools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Web Scraping</a:t>
            </a:r>
            <a:r>
              <a:rPr lang="en-US" sz="2000" dirty="0">
                <a:solidFill>
                  <a:schemeClr val="bg1"/>
                </a:solidFill>
              </a:rPr>
              <a:t>: Extracting data from websites using libraries like </a:t>
            </a:r>
            <a:r>
              <a:rPr lang="en-US" sz="2000" dirty="0" err="1">
                <a:solidFill>
                  <a:schemeClr val="bg1"/>
                </a:solidFill>
              </a:rPr>
              <a:t>BeautifulSoup</a:t>
            </a:r>
            <a:r>
              <a:rPr lang="en-US" sz="2000" dirty="0">
                <a:solidFill>
                  <a:schemeClr val="bg1"/>
                </a:solidFill>
              </a:rPr>
              <a:t> or Scrapy in Python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APIs (Application Programming Interfaces)</a:t>
            </a:r>
            <a:r>
              <a:rPr lang="en-US" sz="2000" dirty="0">
                <a:solidFill>
                  <a:schemeClr val="bg1"/>
                </a:solidFill>
              </a:rPr>
              <a:t>: APIs allow systems to communicate and exchange data seamlessly. For example, retrieving stock prices using the Alpha Vantage API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Sensor Data Collection</a:t>
            </a:r>
            <a:r>
              <a:rPr lang="en-US" sz="2000" dirty="0">
                <a:solidFill>
                  <a:schemeClr val="bg1"/>
                </a:solidFill>
              </a:rPr>
              <a:t>: IoT devices gather real-time data, such as temperature sensors or fitness trackers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Transaction Data</a:t>
            </a:r>
            <a:r>
              <a:rPr lang="en-US" sz="2000" dirty="0">
                <a:solidFill>
                  <a:schemeClr val="bg1"/>
                </a:solidFill>
              </a:rPr>
              <a:t>: Data from e-commerce systems, financial transactions, and point-of-sale systems.</a:t>
            </a:r>
          </a:p>
        </p:txBody>
      </p:sp>
    </p:spTree>
    <p:extLst>
      <p:ext uri="{BB962C8B-B14F-4D97-AF65-F5344CB8AC3E}">
        <p14:creationId xmlns:p14="http://schemas.microsoft.com/office/powerpoint/2010/main" val="2818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2D3903-2A4D-C38F-52E3-5815B7414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2CFA4B1C-B039-2980-075E-19FC40B51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A9BC6C9A-531D-DDE5-4C18-8F527CA970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482478-AF79-B572-D36E-CBB6FBA8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Big Data Technologies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B4A37C-3882-C074-E626-378F92A54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9AD457-DF3E-B9DE-DA34-E5DE51E0F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7AC8-442B-80D0-5544-7A7B5034B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85000" lnSpcReduction="2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Distributed Computing 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Distributed computing divides a dataset into smaller chunks and processes them across multiple systems simultaneously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Hadoop</a:t>
            </a:r>
            <a:r>
              <a:rPr lang="en-US" sz="1300" dirty="0">
                <a:solidFill>
                  <a:schemeClr val="bg1"/>
                </a:solidFill>
              </a:rPr>
              <a:t>: Open-source framework for distributed storage and processing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Apache Spark</a:t>
            </a:r>
            <a:r>
              <a:rPr lang="en-US" sz="1300" dirty="0">
                <a:solidFill>
                  <a:schemeClr val="bg1"/>
                </a:solidFill>
              </a:rPr>
              <a:t>: Fast in-memory data processing engine for large datasets </a:t>
            </a:r>
          </a:p>
          <a:p>
            <a:r>
              <a:rPr lang="en-US" sz="1700" dirty="0">
                <a:solidFill>
                  <a:schemeClr val="bg1"/>
                </a:solidFill>
              </a:rPr>
              <a:t>Data Storage Systems 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Efficient data storage is vital for Big Data. Common systems include: 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HDFS (Hadoop Distributed File System)</a:t>
            </a:r>
            <a:r>
              <a:rPr lang="en-US" sz="1300" dirty="0">
                <a:solidFill>
                  <a:schemeClr val="bg1"/>
                </a:solidFill>
              </a:rPr>
              <a:t>: Stores large datasets across distributed nodes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NoSQL Databases</a:t>
            </a:r>
            <a:r>
              <a:rPr lang="en-US" sz="1300" dirty="0">
                <a:solidFill>
                  <a:schemeClr val="bg1"/>
                </a:solidFill>
              </a:rPr>
              <a:t>: MongoDB, Cassandra – Ideal for unstructured and semi-structured data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Data Warehousing Solutions</a:t>
            </a:r>
            <a:r>
              <a:rPr lang="en-US" sz="1300" dirty="0">
                <a:solidFill>
                  <a:schemeClr val="bg1"/>
                </a:solidFill>
              </a:rPr>
              <a:t>: Amazon Redshift, Google </a:t>
            </a:r>
            <a:r>
              <a:rPr lang="en-US" sz="1300" dirty="0" err="1">
                <a:solidFill>
                  <a:schemeClr val="bg1"/>
                </a:solidFill>
              </a:rPr>
              <a:t>BigQuery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</a:p>
          <a:p>
            <a:r>
              <a:rPr lang="en-US" sz="1700" dirty="0">
                <a:solidFill>
                  <a:schemeClr val="bg1"/>
                </a:solidFill>
              </a:rPr>
              <a:t>Real-Time Data Processing 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chemeClr val="bg1"/>
                </a:solidFill>
              </a:rPr>
              <a:t>Real-time analytics enable businesses to react instantly to incoming data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Apache Kafka</a:t>
            </a:r>
            <a:r>
              <a:rPr lang="en-US" sz="1300" dirty="0">
                <a:solidFill>
                  <a:schemeClr val="bg1"/>
                </a:solidFill>
              </a:rPr>
              <a:t>: Distributed streaming platform for handling real-time data pipelines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Apache Storm</a:t>
            </a:r>
            <a:r>
              <a:rPr lang="en-US" sz="1300" dirty="0">
                <a:solidFill>
                  <a:schemeClr val="bg1"/>
                </a:solidFill>
              </a:rPr>
              <a:t>: Real-time data processing engine.</a:t>
            </a:r>
          </a:p>
        </p:txBody>
      </p:sp>
    </p:spTree>
    <p:extLst>
      <p:ext uri="{BB962C8B-B14F-4D97-AF65-F5344CB8AC3E}">
        <p14:creationId xmlns:p14="http://schemas.microsoft.com/office/powerpoint/2010/main" val="324090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D8D43-C21E-FD1B-F7E8-30607FE2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6AD71768-C7DA-1028-5B58-3A6B401F1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D6ADB34E-20E5-AE3C-0AA7-F47BFDB9FD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473215-6650-9D3C-0F8E-8D2F7315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Big Data Technologies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7D90B-94E5-F454-BD5C-A94F6D891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B9D93A-1219-A460-B0E6-DC895B3BF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69D7-1FA9-8CF5-9E6E-F5E389A6A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Batch Processing vs. Stream Processing 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Batch Processing: Process large datasets in chunks over time (e.g., Hadoop)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Stream Processing: Process data in real-time as it arrives (e.g., Apache Kafka)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Example Scenario: </a:t>
            </a:r>
          </a:p>
          <a:p>
            <a:pPr lvl="2"/>
            <a:r>
              <a:rPr lang="en-US" sz="900" dirty="0">
                <a:solidFill>
                  <a:schemeClr val="bg1"/>
                </a:solidFill>
              </a:rPr>
              <a:t>Batch: Processing daily sales reports at midnight</a:t>
            </a:r>
          </a:p>
          <a:p>
            <a:pPr lvl="2"/>
            <a:r>
              <a:rPr lang="en-US" sz="900" dirty="0">
                <a:solidFill>
                  <a:schemeClr val="bg1"/>
                </a:solidFill>
              </a:rPr>
              <a:t>Stream: Detecting fraudulent transactions as they occur</a:t>
            </a:r>
          </a:p>
          <a:p>
            <a:r>
              <a:rPr lang="en-US" sz="1700" dirty="0">
                <a:solidFill>
                  <a:schemeClr val="bg1"/>
                </a:solidFill>
              </a:rPr>
              <a:t>Data Lakes and Data Warehouses 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Data Lakes: Store raw, unprocessed data in its native format. Example: AWS S3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Data Warehouses: Store structured and processed data optimized for querying. Example: Snowflake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Difference Between Data Lakes and Warehouses: </a:t>
            </a:r>
          </a:p>
          <a:p>
            <a:pPr lvl="2"/>
            <a:r>
              <a:rPr lang="en-US" sz="900" dirty="0">
                <a:solidFill>
                  <a:schemeClr val="bg1"/>
                </a:solidFill>
              </a:rPr>
              <a:t>Flexibility: Data lakes offer flexibility in data types</a:t>
            </a:r>
          </a:p>
          <a:p>
            <a:pPr lvl="2"/>
            <a:r>
              <a:rPr lang="en-US" sz="900" dirty="0">
                <a:solidFill>
                  <a:schemeClr val="bg1"/>
                </a:solidFill>
              </a:rPr>
              <a:t>Performance: Warehouses are optimized for analytical queries</a:t>
            </a:r>
            <a:endParaRPr 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47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4108E4-417F-073A-1115-8F591121E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95DF6E69-B2E8-1E7A-2AB6-04AF64E9F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56DFEF03-66F9-BEDD-D49C-07EC8CC6CB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78B21B-BEF5-BBE0-A5D8-5D015035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Best Practices for Big Data Processing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D12BC-D777-9C72-EBA4-39264802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106FD7-B0CE-6519-556C-01E8E95F8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31BB-AAC3-2A3A-03C5-770EEC4D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Partition Data Smartly</a:t>
            </a:r>
            <a:r>
              <a:rPr lang="en-US" sz="1800" dirty="0">
                <a:solidFill>
                  <a:schemeClr val="bg1"/>
                </a:solidFill>
              </a:rPr>
              <a:t>: Optimize distributed systems with efficient partitioning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Monitor Resource Usage</a:t>
            </a:r>
            <a:r>
              <a:rPr lang="en-US" sz="1800" dirty="0">
                <a:solidFill>
                  <a:schemeClr val="bg1"/>
                </a:solidFill>
              </a:rPr>
              <a:t>: Ensure efficient memory and CPU allocation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Choose the Right Tools</a:t>
            </a:r>
            <a:r>
              <a:rPr lang="en-US" sz="1800" dirty="0">
                <a:solidFill>
                  <a:schemeClr val="bg1"/>
                </a:solidFill>
              </a:rPr>
              <a:t>: Use Spark for in-memory processing, Kafka for real-time pipelines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Optimize Queries</a:t>
            </a:r>
            <a:r>
              <a:rPr lang="en-US" sz="1800" dirty="0">
                <a:solidFill>
                  <a:schemeClr val="bg1"/>
                </a:solidFill>
              </a:rPr>
              <a:t>: Avoid heavy joins and use indexing for better query performance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Ensure Data Security</a:t>
            </a:r>
            <a:r>
              <a:rPr lang="en-US" sz="1800" dirty="0">
                <a:solidFill>
                  <a:schemeClr val="bg1"/>
                </a:solidFill>
              </a:rPr>
              <a:t>: Use encryption and access control for sensitive data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9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7B430C-E2D8-A27C-1BBE-5D7CB8347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E2DDE94C-DA0E-623D-E817-A4436D89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6856B3D6-E045-C4B8-CF1E-13B043F77B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025737-1C1A-D16E-901E-FC6D33C3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Real-World Example: Big Data in Healthcare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0B1D5B-3546-BBB1-2763-4B7DC6DD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45EC9D-549A-8C55-CA60-C0AEF1C86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7042-8A39-BC3A-B4C7-314A5B8B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Problem</a:t>
            </a:r>
            <a:r>
              <a:rPr lang="en-US" sz="1800" dirty="0">
                <a:solidFill>
                  <a:schemeClr val="bg1"/>
                </a:solidFill>
              </a:rPr>
              <a:t>: Real-time monitoring of patient health metrics in hospitals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Solution</a:t>
            </a:r>
            <a:r>
              <a:rPr lang="en-US" sz="1800" dirty="0">
                <a:solidFill>
                  <a:schemeClr val="bg1"/>
                </a:solidFill>
              </a:rPr>
              <a:t>: Use Apache Kafka for real-time data ingestion and Spark for real-time analytics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Outcome</a:t>
            </a:r>
            <a:r>
              <a:rPr lang="en-US" sz="1800" dirty="0">
                <a:solidFill>
                  <a:schemeClr val="bg1"/>
                </a:solidFill>
              </a:rPr>
              <a:t>: Immediate alerts for abnormal health conditions</a:t>
            </a:r>
          </a:p>
          <a:p>
            <a:r>
              <a:rPr lang="en-US" sz="1800" dirty="0">
                <a:solidFill>
                  <a:schemeClr val="bg1"/>
                </a:solidFill>
              </a:rPr>
              <a:t>Another example includes Netflix, which uses Big Data to provide personalized recommendations and optimize streaming quality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01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7B301A-60DA-FFC3-84F5-9DEB023F1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46DA51F-D4B2-86CD-F893-2ED39044B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5562774F-D966-5043-D555-BC6C3F42EC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4A1EE-F0CF-33A7-E063-4355ACAC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Module 10: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Data Ethics and Governance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Responsible AI and Data Practices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232CB6-DBDE-A985-AF9E-47BBCCB8A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7D2A3A-F6F9-B40A-36AD-15B10AD27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9F94-2182-31CC-75C5-E76F38AB2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In an era where data is the new oil, ethical practices and robust governance frameworks are essential to ensure data is collected, stored, and utilized responsibly</a:t>
            </a:r>
          </a:p>
          <a:p>
            <a:r>
              <a:rPr lang="en-US" sz="1900" dirty="0">
                <a:solidFill>
                  <a:schemeClr val="bg1"/>
                </a:solidFill>
              </a:rPr>
              <a:t>Data Ethics and Governance play a crucial role in building trust with users, ensuring compliance with regulations, and mitigating risks associated with data misuse</a:t>
            </a:r>
          </a:p>
          <a:p>
            <a:r>
              <a:rPr lang="en-US" sz="1900" dirty="0">
                <a:solidFill>
                  <a:schemeClr val="bg1"/>
                </a:solidFill>
              </a:rPr>
              <a:t>This module delves into the principles, guidelines, and real-world applications of ethical data use, covering topics like privacy, transparency, bias mitigation, and accountability</a:t>
            </a:r>
          </a:p>
          <a:p>
            <a:r>
              <a:rPr lang="en-US" sz="1900" dirty="0">
                <a:solidFill>
                  <a:schemeClr val="bg1"/>
                </a:solidFill>
              </a:rPr>
              <a:t>By the end of this module, you’ll understand the ethical considerations behind AI systems, strategies for data governance, and the importance of building transparent and fair AI models</a:t>
            </a:r>
          </a:p>
        </p:txBody>
      </p:sp>
    </p:spTree>
    <p:extLst>
      <p:ext uri="{BB962C8B-B14F-4D97-AF65-F5344CB8AC3E}">
        <p14:creationId xmlns:p14="http://schemas.microsoft.com/office/powerpoint/2010/main" val="5020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33031F-FDC2-CD0B-2D96-25F2BB02A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41F8C66D-13B0-A2B9-A0E9-1017CFFF8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B73BDA01-0A26-AF77-62AB-3A28D1C6E2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A18017-1EFE-03FD-9B59-828A3357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What is Data Ethics and Governance?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5CF61C-5E97-087C-0DD3-EB97DB28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64B453-6B9E-8686-B680-DDAE1966A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D4E8-2A24-AD64-81DB-220C144FD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85000" lnSpcReduction="2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Ethics refers to the moral principles and standards governing the responsible use of data 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 ensures that data collection, processing, and deployment align with ethical considerations such as fairness, transparency, and privacy</a:t>
            </a:r>
          </a:p>
          <a:p>
            <a:r>
              <a:rPr lang="en-US" sz="1700" dirty="0">
                <a:solidFill>
                  <a:schemeClr val="bg1"/>
                </a:solidFill>
              </a:rPr>
              <a:t>Data Governance refers to the strategic management of data assets, including policies, roles, responsibilities, and processes to ensure data quality, security, and compliance</a:t>
            </a:r>
          </a:p>
          <a:p>
            <a:r>
              <a:rPr lang="en-US" sz="1700" dirty="0">
                <a:solidFill>
                  <a:schemeClr val="bg1"/>
                </a:solidFill>
              </a:rPr>
              <a:t>Key Goals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Protect user privacy and confidentiality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Prevent algorithmic bias and discrimination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Ensure data security and regulatory compliance</a:t>
            </a:r>
          </a:p>
          <a:p>
            <a:pPr lvl="1"/>
            <a:r>
              <a:rPr lang="en-US" sz="1300" dirty="0">
                <a:solidFill>
                  <a:schemeClr val="bg1"/>
                </a:solidFill>
              </a:rPr>
              <a:t>Build trust and accountability in AI systems</a:t>
            </a:r>
          </a:p>
          <a:p>
            <a:r>
              <a:rPr lang="en-US" sz="1700" dirty="0">
                <a:solidFill>
                  <a:schemeClr val="bg1"/>
                </a:solidFill>
              </a:rPr>
              <a:t>Example: Ensuring AI models in healthcare do not unintentionally discriminate against certain demographic groups while predicting health outcomes</a:t>
            </a:r>
          </a:p>
        </p:txBody>
      </p:sp>
    </p:spTree>
    <p:extLst>
      <p:ext uri="{BB962C8B-B14F-4D97-AF65-F5344CB8AC3E}">
        <p14:creationId xmlns:p14="http://schemas.microsoft.com/office/powerpoint/2010/main" val="4152495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2B6E5A-BA15-607E-4676-80E3A3A05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A146F561-4B5E-C699-8828-30141EB43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29F7220D-B200-4CF9-0793-9073B21CE9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FCB087-36C2-5C19-CE71-0C94FC53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Why are Data Ethics and Governance Important?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3B41E5-A236-6870-ACB4-4657FF36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BABC97-B6A3-042D-255D-F4332D209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3826-5AC1-DE50-D3EA-9FB4CB31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bg1"/>
                </a:solidFill>
              </a:rPr>
              <a:t>Trust and Transparency</a:t>
            </a:r>
            <a:r>
              <a:rPr lang="en-US" sz="1700" dirty="0">
                <a:solidFill>
                  <a:schemeClr val="bg1"/>
                </a:solidFill>
              </a:rPr>
              <a:t>: Build trust with stakeholders and end-users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Regulatory Compliance</a:t>
            </a:r>
            <a:r>
              <a:rPr lang="en-US" sz="1700" dirty="0">
                <a:solidFill>
                  <a:schemeClr val="bg1"/>
                </a:solidFill>
              </a:rPr>
              <a:t>: Adhere to global standards like GDPR (General Data Protection Regulation) and CCPA (California Consumer Privacy Act)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Bias Mitigation</a:t>
            </a:r>
            <a:r>
              <a:rPr lang="en-US" sz="1700" dirty="0">
                <a:solidFill>
                  <a:schemeClr val="bg1"/>
                </a:solidFill>
              </a:rPr>
              <a:t>: Reduce unintended bias in AI models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Privacy Protection</a:t>
            </a:r>
            <a:r>
              <a:rPr lang="en-US" sz="1700" dirty="0">
                <a:solidFill>
                  <a:schemeClr val="bg1"/>
                </a:solidFill>
              </a:rPr>
              <a:t>: Safeguard sensitive user data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Sustainability</a:t>
            </a:r>
            <a:r>
              <a:rPr lang="en-US" sz="1700" dirty="0">
                <a:solidFill>
                  <a:schemeClr val="bg1"/>
                </a:solidFill>
              </a:rPr>
              <a:t>: Ensure long-term ethical data practices across the organization</a:t>
            </a:r>
          </a:p>
          <a:p>
            <a:r>
              <a:rPr lang="en-US" sz="1700" dirty="0">
                <a:solidFill>
                  <a:schemeClr val="bg1"/>
                </a:solidFill>
              </a:rPr>
              <a:t>Example: A bank using AI for loan approvals must ensure the model doesn't exhibit bias against certain ethnic or income groups.</a:t>
            </a:r>
          </a:p>
        </p:txBody>
      </p:sp>
    </p:spTree>
    <p:extLst>
      <p:ext uri="{BB962C8B-B14F-4D97-AF65-F5344CB8AC3E}">
        <p14:creationId xmlns:p14="http://schemas.microsoft.com/office/powerpoint/2010/main" val="38641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CBC9C-4304-398D-EF1A-779A9E038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374ED420-0888-9DD9-5077-2028CED3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63131CF4-BA65-533B-F20E-A987D4B433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5AE39-E9A7-C192-6024-1128C6D4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Data Ethics and Governance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8E50E-3A22-DE73-CBB3-071D06D6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947E7E-C088-DEE8-0BFE-1DC75F2BB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656D-9A71-E6B6-50A6-5D93756F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Privacy and Security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Data Privacy: Ensures individuals have control over their personal data and how it is shared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Data Security: Protects data from unauthorized access, breaches, and leaks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Best Practices: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Encrypt sensitive data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Implement multi-factor authentication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Use anonymization and pseudonymization techniques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Example: Using end-to-end encryption for financial transaction data</a:t>
            </a:r>
          </a:p>
        </p:txBody>
      </p:sp>
    </p:spTree>
    <p:extLst>
      <p:ext uri="{BB962C8B-B14F-4D97-AF65-F5344CB8AC3E}">
        <p14:creationId xmlns:p14="http://schemas.microsoft.com/office/powerpoint/2010/main" val="446599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776255-24EE-478C-672D-E2FC70656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341D054F-67DE-F378-099A-D24FB52B6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E275AF98-C991-3DEA-E14B-57BE027F1D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187141-525F-21F2-ACA4-1E3910CC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Data Ethics and Governance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747AF1-D5E1-513E-F102-C99A52707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D7BEB4-56A9-7120-F0E9-46BF668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DAF59-E44D-60E4-2CB7-C7F0643D8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Algorithmic Bias and Fairness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Algorithmic Bias: Occurs when an AI model systematically produces biased outcomes based on factors like race, gender, or age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Fairness Techniques: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Fairness-aware algorithms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Balanced training datasets 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Regular audits for bias detection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67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6FE91F-4F24-304E-03FD-EDAA08F9A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2620B943-DB3B-88A5-9B93-31745C8E0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0762C82E-8B7D-C54A-90E7-E1EC8BF267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AE9465-5CF4-0AC5-67F5-154483A8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Data Ethics and Governance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ADBDF4-1322-52F6-948F-61B505BBB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240762-0919-07D9-66CF-A4F886CB7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87063-E2F9-EE8E-3AC1-4389508E4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Transparency and Explainability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Transparency: Making AI models understandable and accessible to stakeholders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Explainability: Explaining why an AI model made a specific decision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Tools for Explainable AI (XAI): 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LIME (Local Interpretable Model-agnostic Explanations) 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SHAP (</a:t>
            </a:r>
            <a:r>
              <a:rPr lang="en-US" sz="1800" dirty="0" err="1">
                <a:solidFill>
                  <a:schemeClr val="bg1"/>
                </a:solidFill>
              </a:rPr>
              <a:t>SHapley</a:t>
            </a:r>
            <a:r>
              <a:rPr lang="en-US" sz="1800" dirty="0">
                <a:solidFill>
                  <a:schemeClr val="bg1"/>
                </a:solidFill>
              </a:rPr>
              <a:t> Additive </a:t>
            </a:r>
            <a:r>
              <a:rPr lang="en-US" sz="1800" dirty="0" err="1">
                <a:solidFill>
                  <a:schemeClr val="bg1"/>
                </a:solidFill>
              </a:rPr>
              <a:t>exPlanations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  <a:endParaRPr lang="en-US" sz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014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AFCB63-C9F7-01CE-7A43-580C7BEE8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6170961B-4ED7-7473-62D7-361042959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78E67594-AD9E-A67B-B5E9-B39F472C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2979D-F384-118F-6BDE-BBEB9FAA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Common Data 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FA89FE-5F95-51FA-7B07-0F968C134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D34DBA-1C2A-925B-BB38-60E562EBF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3F56-3AF8-E204-89FA-353877DE5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Databases</a:t>
            </a:r>
            <a:r>
              <a:rPr lang="en-US" sz="2000" dirty="0">
                <a:solidFill>
                  <a:schemeClr val="bg1"/>
                </a:solidFill>
              </a:rPr>
              <a:t>: SQL and NoSQL databases (e.g., MySQL, MongoDB)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APIs</a:t>
            </a:r>
            <a:r>
              <a:rPr lang="en-US" sz="2000" dirty="0">
                <a:solidFill>
                  <a:schemeClr val="bg1"/>
                </a:solidFill>
              </a:rPr>
              <a:t>: Public APIs (e.g., </a:t>
            </a:r>
            <a:r>
              <a:rPr lang="en-US" sz="2000" dirty="0" err="1">
                <a:solidFill>
                  <a:schemeClr val="bg1"/>
                </a:solidFill>
              </a:rPr>
              <a:t>OpenWeatherMap</a:t>
            </a:r>
            <a:r>
              <a:rPr lang="en-US" sz="2000" dirty="0">
                <a:solidFill>
                  <a:schemeClr val="bg1"/>
                </a:solidFill>
              </a:rPr>
              <a:t>, Twitter API)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Web Scraping</a:t>
            </a:r>
            <a:r>
              <a:rPr lang="en-US" sz="2000" dirty="0">
                <a:solidFill>
                  <a:schemeClr val="bg1"/>
                </a:solidFill>
              </a:rPr>
              <a:t>: Extracting data from websites and online resources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Public Datasets</a:t>
            </a:r>
            <a:r>
              <a:rPr lang="en-US" sz="2000" dirty="0">
                <a:solidFill>
                  <a:schemeClr val="bg1"/>
                </a:solidFill>
              </a:rPr>
              <a:t>: Government and academic datasets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Logs</a:t>
            </a:r>
            <a:r>
              <a:rPr lang="en-US" sz="2000" dirty="0">
                <a:solidFill>
                  <a:schemeClr val="bg1"/>
                </a:solidFill>
              </a:rPr>
              <a:t>: Server logs, application logs, and user activity logs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Surveys and Questionnaires</a:t>
            </a:r>
            <a:r>
              <a:rPr lang="en-US" sz="2000" dirty="0">
                <a:solidFill>
                  <a:schemeClr val="bg1"/>
                </a:solidFill>
              </a:rPr>
              <a:t>: Direct input from users or customers</a:t>
            </a:r>
          </a:p>
        </p:txBody>
      </p:sp>
    </p:spTree>
    <p:extLst>
      <p:ext uri="{BB962C8B-B14F-4D97-AF65-F5344CB8AC3E}">
        <p14:creationId xmlns:p14="http://schemas.microsoft.com/office/powerpoint/2010/main" val="261886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06131-C05F-7985-61F2-C25A4073D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FAA7DC82-5F15-DB16-25DC-525544BC8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A414F760-A6A3-8249-E7AA-D58379A1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270D3-8FBF-090B-0A84-67C2F8E5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Data Ethics and Governance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6CA7E5-405F-D0DF-CF65-AEFFB1BEF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5BECB3-FCFD-A7D0-02AD-8393CBAC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0305-598A-F82B-57F2-102E23640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Regulatory Compliance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Key global regulations include: 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GDPR (General Data Protection Regulation, EU) 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CCPA (California Consumer Privacy Act, USA) 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HIPAA (Health Insurance Portability and Accountability Act, USA)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Core Principles of GDPR: 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Data Minimization 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Purpose Limitation 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Data Accuracy </a:t>
            </a:r>
          </a:p>
          <a:p>
            <a:pPr lvl="2"/>
            <a:r>
              <a:rPr lang="en-US" sz="1200" dirty="0">
                <a:solidFill>
                  <a:schemeClr val="bg1"/>
                </a:solidFill>
              </a:rPr>
              <a:t>Accountability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Example: Ensuring user consent before collecting personal data.</a:t>
            </a:r>
            <a:endParaRPr 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70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B72B74-BE99-9FCC-0261-340600A3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A05B14E6-7D8F-A020-900E-748A3E1D4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21A7F24B-479F-AF2F-F06C-B8A4486C61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B5DCE1-9FF7-6730-9FDE-0690D135D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Data Ethics and Governance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DCE17-8277-DDC4-042D-79E01AA6B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712141-B37C-B042-524C-8ACFFEC74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F796-19D9-6DA6-EE23-035A057F4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Governance Framework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 robust Data Governance Framework includes: 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Policies and Standards: Guidelines for data collection and usage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Data Stewardship: Assigning roles for data ownership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Data Quality Management: Ensuring data accuracy and consistency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Audit Trails: Tracking who accesses and modifies data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Example Framework Implementation: 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Define clear Data Ownership Policies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Use Data Quality Tools to maintain data integrity</a:t>
            </a:r>
            <a:endParaRPr lang="en-US" sz="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099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019DE-7E86-EF45-3CD5-8638433D2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E08432CA-2C01-0125-C18A-0A57EA518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4CE6094F-BDFA-E497-222A-EF8E3218AE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A1CB2C-E4AB-2CE2-C557-5D649689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Data Ethics and Governance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52151B-AD72-E70C-DFFE-AD9B63DEC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964C22-7EBB-6973-CD55-58B179833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2D0FA-B486-168E-4245-1E5814083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Ethical AI Guidelines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Organizations like AI Ethics Guidelines by UNESCO and Ethics Guidelines for Trustworthy AI by the European Commission outline principles such as: 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Human Agency and Oversight: Humans must remain in control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Technical Robustness and Safety: Systems must be resilient</a:t>
            </a:r>
          </a:p>
          <a:p>
            <a:pPr lvl="2"/>
            <a:r>
              <a:rPr lang="en-US" sz="1400" dirty="0">
                <a:solidFill>
                  <a:schemeClr val="bg1"/>
                </a:solidFill>
              </a:rPr>
              <a:t>Accountability: Clear responsibility for AI outcomes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Example: Ensuring that an autonomous vehicle prioritizes passenger safety without compromising pedestrians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66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1D82F3-711A-B8BF-3811-FE0654D64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4E548470-D46F-ACD4-8DF5-A5182267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BC8F1F75-59BD-B40C-FCF8-54CECE9A73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15BB2-A344-E218-2624-5578BC35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Best Practices for Data Ethics and Governance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9AC3E9-5A56-72A3-8B01-ACDD749BF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0A6B5D-7804-59A2-815D-A767EDD51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919C-9471-BB70-9F9D-B1F331E1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Ensure Transparency</a:t>
            </a:r>
            <a:r>
              <a:rPr lang="en-US" sz="2000" dirty="0">
                <a:solidFill>
                  <a:schemeClr val="bg1"/>
                </a:solidFill>
              </a:rPr>
              <a:t>: Communicate how AI models make decisions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Protect Privacy</a:t>
            </a:r>
            <a:r>
              <a:rPr lang="en-US" sz="2000" dirty="0">
                <a:solidFill>
                  <a:schemeClr val="bg1"/>
                </a:solidFill>
              </a:rPr>
              <a:t>: Encrypt and anonymize sensitive data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Conduct Bias Audits</a:t>
            </a:r>
            <a:r>
              <a:rPr lang="en-US" sz="2000" dirty="0">
                <a:solidFill>
                  <a:schemeClr val="bg1"/>
                </a:solidFill>
              </a:rPr>
              <a:t>: Regularly check models for unintended biases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Adhere to Regulations</a:t>
            </a:r>
            <a:r>
              <a:rPr lang="en-US" sz="2000" dirty="0">
                <a:solidFill>
                  <a:schemeClr val="bg1"/>
                </a:solidFill>
              </a:rPr>
              <a:t>: Stay updated with GDPR, HIPAA, and CCPA standards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Accountability</a:t>
            </a:r>
            <a:r>
              <a:rPr lang="en-US" sz="2000" dirty="0">
                <a:solidFill>
                  <a:schemeClr val="bg1"/>
                </a:solidFill>
              </a:rPr>
              <a:t>: Assign clear responsibilities for data ethics compliance</a:t>
            </a:r>
            <a:endParaRPr 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84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18A90-D7EA-9185-E8DD-29D859413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977AA842-0EDA-2534-5D2E-D1CC7885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11146364-2F3E-68A7-0984-C5BDC8B72A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A781DA-321F-2BB7-6A4C-E5BFCCF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Real-World Example: AI in Healthcare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269D13-3638-3F6B-D52C-F61203A58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BACF57-F712-77DF-2DEA-C3ABD606F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B49C-F1DF-EFF7-B34C-08B1FDDE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Problem</a:t>
            </a:r>
            <a:r>
              <a:rPr lang="en-US" sz="2000" dirty="0">
                <a:solidFill>
                  <a:schemeClr val="bg1"/>
                </a:solidFill>
              </a:rPr>
              <a:t>: Predicting disease risk using AI models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Challenge</a:t>
            </a:r>
            <a:r>
              <a:rPr lang="en-US" sz="2000" dirty="0">
                <a:solidFill>
                  <a:schemeClr val="bg1"/>
                </a:solidFill>
              </a:rPr>
              <a:t>: Avoid bias against underrepresented patient groups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Solution</a:t>
            </a:r>
            <a:r>
              <a:rPr lang="en-US" sz="2000" dirty="0">
                <a:solidFill>
                  <a:schemeClr val="bg1"/>
                </a:solidFill>
              </a:rPr>
              <a:t>: Use fairness-aware algorithms and ensure compliance with HIPAA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Outcome</a:t>
            </a:r>
            <a:r>
              <a:rPr lang="en-US" sz="2000" dirty="0">
                <a:solidFill>
                  <a:schemeClr val="bg1"/>
                </a:solidFill>
              </a:rPr>
              <a:t>: Transparent and unbiased healthcare recommendations</a:t>
            </a:r>
            <a:endParaRPr lang="en-US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1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2A4F18-0097-A355-AED5-765A99C3C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49F822E3-F3F3-889A-3D84-2AAC59C83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63C8C01B-8626-F1B4-777A-DF4B5721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8B1CE9-022E-E2B6-402F-4626B767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 fontScale="90000"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Module 11: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Business Understanding and Domain Expertise Bridging the Gap Between Data and Strategy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8B49BB-FD9B-751F-94D3-D4E8EA3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F778A-536D-9E4E-947E-81351F511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164FA-2342-29E8-5F0A-B6F6C38D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lnSpcReduction="10000"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In the world of data science and AI, technical skills alone are not enough</a:t>
            </a:r>
          </a:p>
          <a:p>
            <a:r>
              <a:rPr lang="en-US" sz="1900" dirty="0">
                <a:solidFill>
                  <a:schemeClr val="bg1"/>
                </a:solidFill>
              </a:rPr>
              <a:t>True value emerges when data insights align with business objectives and domain-specific knowledge</a:t>
            </a:r>
          </a:p>
          <a:p>
            <a:r>
              <a:rPr lang="en-US" sz="1900" dirty="0">
                <a:solidFill>
                  <a:schemeClr val="bg1"/>
                </a:solidFill>
              </a:rPr>
              <a:t>Module 11: Business Understanding and Domain Expertise focuses on understanding the business context, identifying problems worth solving, and translating data-driven insights into actionable strategies</a:t>
            </a:r>
          </a:p>
          <a:p>
            <a:r>
              <a:rPr lang="en-US" sz="1900" dirty="0">
                <a:solidFill>
                  <a:schemeClr val="bg1"/>
                </a:solidFill>
              </a:rPr>
              <a:t>By the end of this module, you will understand how to effectively communicate data insights, align AI projects with business goals, and make data science a core driver of organizational success</a:t>
            </a:r>
          </a:p>
        </p:txBody>
      </p:sp>
    </p:spTree>
    <p:extLst>
      <p:ext uri="{BB962C8B-B14F-4D97-AF65-F5344CB8AC3E}">
        <p14:creationId xmlns:p14="http://schemas.microsoft.com/office/powerpoint/2010/main" val="390126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B51540-BC12-0F61-37A1-C8B1DBD42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678A13B3-A991-CC9C-CBD0-1D58EA463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132D2210-7E8A-0A0C-8B55-04C6891115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A1426A-94F3-EF02-1018-15AE0EA28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What is Business Understanding and Domain Expertise?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60ED4-636C-888B-CED9-6E0FB5D2B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50EEA7-8673-41FA-78AD-5F8BECCB3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70922-D6F2-A8C4-D00F-C5A602D1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lnSpcReduction="1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Business understanding refers to the ability to align data science goals with an organization’s business strategy and objectives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 involves asking the right questions, understanding key business metrics, and measuring the ROI (Return on Investment) of data-driven initiatives</a:t>
            </a:r>
          </a:p>
          <a:p>
            <a:r>
              <a:rPr lang="en-US" sz="1700" dirty="0">
                <a:solidFill>
                  <a:schemeClr val="bg1"/>
                </a:solidFill>
              </a:rPr>
              <a:t>Domain expertise refers to deep knowledge of a specific industry or sector, such as finance, healthcare, e-commerce, or manufacturing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 allows data professionals to understand industry-specific problems, datasets, and constraints</a:t>
            </a:r>
          </a:p>
          <a:p>
            <a:r>
              <a:rPr lang="en-US" sz="1700" dirty="0">
                <a:solidFill>
                  <a:schemeClr val="bg1"/>
                </a:solidFill>
              </a:rPr>
              <a:t>Together, these two components ensure that data science solutions are not only technically sound but also impactful and strategically relevant</a:t>
            </a:r>
          </a:p>
        </p:txBody>
      </p:sp>
    </p:spTree>
    <p:extLst>
      <p:ext uri="{BB962C8B-B14F-4D97-AF65-F5344CB8AC3E}">
        <p14:creationId xmlns:p14="http://schemas.microsoft.com/office/powerpoint/2010/main" val="12260191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F3539B-6997-9FFF-1333-F91FCB3BF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0A8B90AB-3C5E-07D1-A57D-353C862EE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AD29ABFF-DEA5-8BD4-9E24-AD7B07548A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7E603-0898-887A-663E-F5918AE7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Why are Business Understanding and Domain Expertise Important?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F6649-EB98-6780-4069-A7BF23FF2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09B7B7-0738-BD5D-F593-51B21E43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A05E-5A61-9CE6-8A31-B0944562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bg1"/>
                </a:solidFill>
              </a:rPr>
              <a:t>Alignment with Business Goals</a:t>
            </a:r>
            <a:r>
              <a:rPr lang="en-US" sz="1700" dirty="0">
                <a:solidFill>
                  <a:schemeClr val="bg1"/>
                </a:solidFill>
              </a:rPr>
              <a:t>: Ensure data projects solve meaningful business problems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Effective Communication</a:t>
            </a:r>
            <a:r>
              <a:rPr lang="en-US" sz="1700" dirty="0">
                <a:solidFill>
                  <a:schemeClr val="bg1"/>
                </a:solidFill>
              </a:rPr>
              <a:t>: Present insights in a way that stakeholders can understand and act upon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Industry-Specific Solutions</a:t>
            </a:r>
            <a:r>
              <a:rPr lang="en-US" sz="1700" dirty="0">
                <a:solidFill>
                  <a:schemeClr val="bg1"/>
                </a:solidFill>
              </a:rPr>
              <a:t>: Address domain-specific challenges with precision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Resource Optimization</a:t>
            </a:r>
            <a:r>
              <a:rPr lang="en-US" sz="1700" dirty="0">
                <a:solidFill>
                  <a:schemeClr val="bg1"/>
                </a:solidFill>
              </a:rPr>
              <a:t>: Avoid working on problems with low business impact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Strategic Decision-Making</a:t>
            </a:r>
            <a:r>
              <a:rPr lang="en-US" sz="1700" dirty="0">
                <a:solidFill>
                  <a:schemeClr val="bg1"/>
                </a:solidFill>
              </a:rPr>
              <a:t>: Use data to guide high-level organizational strategies</a:t>
            </a:r>
          </a:p>
          <a:p>
            <a:r>
              <a:rPr lang="en-US" sz="1700" dirty="0">
                <a:solidFill>
                  <a:schemeClr val="bg1"/>
                </a:solidFill>
              </a:rPr>
              <a:t>Example: In healthcare, predicting disease outbreaks requires not only technical modeling skills but also an understanding of healthcare systems, regulations, and treatment protocols.</a:t>
            </a:r>
          </a:p>
        </p:txBody>
      </p:sp>
    </p:spTree>
    <p:extLst>
      <p:ext uri="{BB962C8B-B14F-4D97-AF65-F5344CB8AC3E}">
        <p14:creationId xmlns:p14="http://schemas.microsoft.com/office/powerpoint/2010/main" val="3104744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14C65-B068-EEF5-9DDC-A439E53B6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F2072F15-B812-1FFF-47C1-F23BF85CD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F62BB19D-0E88-DEB2-AC04-4EA4E0A05A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3C72AB-39AC-3BCA-546F-9005681F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Business Understanding and Domain Expertise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40CA1E-4ADB-B777-D2B4-FF2D2307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4A8ACE-4432-5B0A-EB71-2385D53C9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DCEA7-6001-5396-3DFE-26234E54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Defining Business Problems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success of any AI or data science project begins with a well-defined problem statement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Ask the Right Questions</a:t>
            </a:r>
          </a:p>
          <a:p>
            <a:pPr lvl="2"/>
            <a:r>
              <a:rPr lang="en-US" sz="1050" dirty="0">
                <a:solidFill>
                  <a:schemeClr val="bg1"/>
                </a:solidFill>
              </a:rPr>
              <a:t>What problem are we solving? </a:t>
            </a:r>
          </a:p>
          <a:p>
            <a:pPr lvl="2"/>
            <a:r>
              <a:rPr lang="en-US" sz="1050" dirty="0">
                <a:solidFill>
                  <a:schemeClr val="bg1"/>
                </a:solidFill>
              </a:rPr>
              <a:t>Who are the stakeholders? </a:t>
            </a:r>
          </a:p>
          <a:p>
            <a:pPr lvl="2"/>
            <a:r>
              <a:rPr lang="en-US" sz="1050" dirty="0">
                <a:solidFill>
                  <a:schemeClr val="bg1"/>
                </a:solidFill>
              </a:rPr>
              <a:t>How will success be measured?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Example Problem Statements</a:t>
            </a:r>
          </a:p>
          <a:p>
            <a:pPr lvl="2"/>
            <a:r>
              <a:rPr lang="en-US" sz="1050" dirty="0">
                <a:solidFill>
                  <a:schemeClr val="bg1"/>
                </a:solidFill>
              </a:rPr>
              <a:t>Reduce customer churn by 15% in six months</a:t>
            </a:r>
          </a:p>
          <a:p>
            <a:pPr lvl="2"/>
            <a:r>
              <a:rPr lang="en-US" sz="1050" dirty="0">
                <a:solidFill>
                  <a:schemeClr val="bg1"/>
                </a:solidFill>
              </a:rPr>
              <a:t>Increase fraud detection accuracy by 10%</a:t>
            </a:r>
          </a:p>
        </p:txBody>
      </p:sp>
    </p:spTree>
    <p:extLst>
      <p:ext uri="{BB962C8B-B14F-4D97-AF65-F5344CB8AC3E}">
        <p14:creationId xmlns:p14="http://schemas.microsoft.com/office/powerpoint/2010/main" val="1735436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D5552-E4B8-F29D-7C81-E6CC5EA04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E77727DF-ECF4-B5D9-4732-F0FC48C38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721E71D2-6D0B-1692-4E1E-D4F8C94C8C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B28F0C-E1E0-2669-7D7D-E0E6C5C0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Business Understanding and Domain Expertise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A75252-7025-0DB9-7036-57D14BAEB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A6D96F-2EE8-6629-EB9D-1D5A7CEFE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2950-90B0-11C2-5FA3-4227B76D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Key Business Metrics and KPIs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Understanding Key Performance Indicators (KPIs) is crucial for aligning data projects with business goals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Common Metrics in Different Domains: 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Finance: ROI, Net Present Value (NPV) 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Retail: Customer Lifetime Value (CLV), Conversion Rate 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Healthcare: Readmission Rates, Treatment Success Rates</a:t>
            </a:r>
            <a:endParaRPr 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55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4D7274-5C9F-F15C-E014-753BA2704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60C25928-3497-1BAC-E4C7-3BB324093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D852A3B9-4AD9-95B6-2D64-17D190D9DA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644268-FC7E-E61D-2E87-D9A3CEB0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Challenges in Data 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599EA4-8C66-8613-E663-68AB6101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59CD0A-6401-2850-C37D-8B3AECAFA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8F4C-562A-9B58-1A46-45A8EBAC2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Quality</a:t>
            </a:r>
            <a:r>
              <a:rPr lang="en-US" sz="2000" dirty="0">
                <a:solidFill>
                  <a:schemeClr val="bg1"/>
                </a:solidFill>
              </a:rPr>
              <a:t>: Ensuring data is clean, relevant, and error-free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Data Privacy</a:t>
            </a:r>
            <a:r>
              <a:rPr lang="en-US" sz="2000" dirty="0">
                <a:solidFill>
                  <a:schemeClr val="bg1"/>
                </a:solidFill>
              </a:rPr>
              <a:t>: Complying with laws like GDPR and CCPA to protect user data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Scalability</a:t>
            </a:r>
            <a:r>
              <a:rPr lang="en-US" sz="2000" dirty="0">
                <a:solidFill>
                  <a:schemeClr val="bg1"/>
                </a:solidFill>
              </a:rPr>
              <a:t>: Collecting and managing large volumes of data efficiently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Data Integration</a:t>
            </a:r>
            <a:r>
              <a:rPr lang="en-US" sz="2000" dirty="0">
                <a:solidFill>
                  <a:schemeClr val="bg1"/>
                </a:solidFill>
              </a:rPr>
              <a:t>: Merging data from multiple sources into a consistent format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Real-Time Data Collection</a:t>
            </a:r>
            <a:r>
              <a:rPr lang="en-US" sz="2000" dirty="0">
                <a:solidFill>
                  <a:schemeClr val="bg1"/>
                </a:solidFill>
              </a:rPr>
              <a:t>: Capturing and processing live data streams</a:t>
            </a:r>
          </a:p>
        </p:txBody>
      </p:sp>
    </p:spTree>
    <p:extLst>
      <p:ext uri="{BB962C8B-B14F-4D97-AF65-F5344CB8AC3E}">
        <p14:creationId xmlns:p14="http://schemas.microsoft.com/office/powerpoint/2010/main" val="272057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135DC7-F88F-4A1F-96C2-300A23EC5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C74E3D75-B3C7-B92C-7C54-E30F196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BDDAD34A-C378-AFD8-5CD3-ADFE595D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471A1D-49D7-F8BE-41D8-0E566505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Business Understanding and Domain Expertise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C442B2-E45F-ADE0-4669-1F03D10E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141469-7E6B-F0BA-59ED-624458BDE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0ED3-3AF5-8669-798C-265BB3DE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Translating Business Problems into Data Science Solutions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Map business goals to data science tasks: </a:t>
            </a:r>
          </a:p>
          <a:p>
            <a:pPr lvl="2"/>
            <a:r>
              <a:rPr lang="en-US" sz="1050" dirty="0">
                <a:solidFill>
                  <a:schemeClr val="bg1"/>
                </a:solidFill>
              </a:rPr>
              <a:t>Business Goal: Reduce fraudulent transactions</a:t>
            </a:r>
          </a:p>
          <a:p>
            <a:pPr lvl="2"/>
            <a:r>
              <a:rPr lang="en-US" sz="1050" dirty="0">
                <a:solidFill>
                  <a:schemeClr val="bg1"/>
                </a:solidFill>
              </a:rPr>
              <a:t>Data Science Task: Build a classification model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Understand the Data Lifecycle: </a:t>
            </a:r>
          </a:p>
          <a:p>
            <a:pPr lvl="2"/>
            <a:r>
              <a:rPr lang="en-US" sz="1050" dirty="0">
                <a:solidFill>
                  <a:schemeClr val="bg1"/>
                </a:solidFill>
              </a:rPr>
              <a:t>Data Collection → Data Cleaning → Feature Engineering → Model Building → Deployment → Evaluation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Example: Goal to Model Mapping Problem: </a:t>
            </a:r>
          </a:p>
          <a:p>
            <a:pPr lvl="2"/>
            <a:r>
              <a:rPr lang="en-US" sz="1050" dirty="0">
                <a:solidFill>
                  <a:schemeClr val="bg1"/>
                </a:solidFill>
              </a:rPr>
              <a:t>Predict customer churn </a:t>
            </a:r>
          </a:p>
          <a:p>
            <a:pPr lvl="2"/>
            <a:r>
              <a:rPr lang="en-US" sz="1050" dirty="0">
                <a:solidFill>
                  <a:schemeClr val="bg1"/>
                </a:solidFill>
              </a:rPr>
              <a:t>Data Science Task: Train a classification model </a:t>
            </a:r>
          </a:p>
          <a:p>
            <a:pPr lvl="2"/>
            <a:r>
              <a:rPr lang="en-US" sz="1050" dirty="0">
                <a:solidFill>
                  <a:schemeClr val="bg1"/>
                </a:solidFill>
              </a:rPr>
              <a:t>Evaluation Metric: Precision, Recall, F1-Score</a:t>
            </a:r>
            <a:endParaRPr lang="en-US" sz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1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ACF66-C8F5-87FA-266B-DCFE4919F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777AC281-85FF-8206-38C0-8FA86E681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9C55729F-BDFB-6589-8C2D-DAF93FBB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164B11-EEA6-E941-D207-A7FF8C8E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Business Understanding and Domain Expertise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26F1E-D8C9-80C6-9E6A-34E9B3855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EBE57F-A439-7C44-1087-2CAC5C45B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3CA6-1974-B0E7-03BD-0AC1C3412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Industry-Specific Use Cases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Finance: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Credit scoring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Fraud detection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Algorithmic trading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Healthcare: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Disease prediction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Personalized medicine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Hospital resource allocation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Retail and E-commerce: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Recommendation engines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Customer segmentation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Inventory optimization</a:t>
            </a:r>
            <a:endParaRPr 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39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FA2050-F4B2-5878-337D-5C4825A78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8C8E6BB-8306-29A6-A1C9-7C3735F1E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AF2A629C-0506-6D47-642F-BBD56F27C2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C74287-FF33-CDAA-DA4F-DAF8817A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Business Understanding and Domain Expertise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5EC859-8C3E-00A3-D2E2-6CC90724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F8514D-81DA-B9EB-A2EE-1BB50CC84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D286-B6F3-0104-30EB-E05298B45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Communication and Storytelling with Data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Effective communication bridges the gap between technical teams and business stakeholders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Data Visualization Tools: Tableau, Power BI, Matplotlib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Storytelling Techniques: Use narratives to make data insights relatable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Dashboarding: Create dashboards that track KPIs dynamically.</a:t>
            </a:r>
          </a:p>
          <a:p>
            <a:r>
              <a:rPr lang="en-US" sz="1800" dirty="0">
                <a:solidFill>
                  <a:schemeClr val="bg1"/>
                </a:solidFill>
              </a:rPr>
              <a:t>Ethical Considerations in Business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AI Projects AI solutions must align with ethical principles to avoid unintended consequences: 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Avoid bias in decision-making algorithms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Ensure transparency in AI-driven business decisions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Comply with data privacy regulations (e.g., GDPR, CCPA).</a:t>
            </a:r>
            <a:endParaRPr 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02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5E3F0-21D1-7D4D-FC03-972138CD8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42D9AB0F-492B-91C5-B5AB-47E437D4F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B6A8AC56-FDA6-09FE-94C3-B9268E67D49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82B7E0-5C86-BD77-CC1F-5FD351CC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Best Practices for Business Understanding in Data Science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5FC6BF-4EAF-2EEF-59F3-8C91C270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CBD43E-818C-B378-531B-925F63E3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D0B9-ACDD-FAA8-39C3-0E013E1A8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Understand the Business Context</a:t>
            </a:r>
            <a:r>
              <a:rPr lang="en-US" sz="1800" dirty="0">
                <a:solidFill>
                  <a:schemeClr val="bg1"/>
                </a:solidFill>
              </a:rPr>
              <a:t>: Spend time with stakeholders to clarify goals.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Focus on ROI</a:t>
            </a:r>
            <a:r>
              <a:rPr lang="en-US" sz="1800" dirty="0">
                <a:solidFill>
                  <a:schemeClr val="bg1"/>
                </a:solidFill>
              </a:rPr>
              <a:t>: Prioritize projects with measurable business impact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Simplify Communication</a:t>
            </a:r>
            <a:r>
              <a:rPr lang="en-US" sz="1800" dirty="0">
                <a:solidFill>
                  <a:schemeClr val="bg1"/>
                </a:solidFill>
              </a:rPr>
              <a:t>: Avoid technical jargon when presenting findings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Collaborate Across Teams</a:t>
            </a:r>
            <a:r>
              <a:rPr lang="en-US" sz="1800" dirty="0">
                <a:solidFill>
                  <a:schemeClr val="bg1"/>
                </a:solidFill>
              </a:rPr>
              <a:t>: Work with domain experts for deeper insights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Monitor Post-Deployment</a:t>
            </a:r>
            <a:r>
              <a:rPr lang="en-US" sz="1800" dirty="0">
                <a:solidFill>
                  <a:schemeClr val="bg1"/>
                </a:solidFill>
              </a:rPr>
              <a:t>: Ensure the solution continues to deliver business value.</a:t>
            </a:r>
            <a:endParaRPr lang="en-US" sz="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2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294A42-9B20-16C1-1DA3-D6B08F44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6AFCE93F-E3E7-6F98-EA0D-9ADD5CFE5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A742C280-3730-9905-830B-616BEB035F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BDA2B-5F84-EFC9-EAB0-7514471C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Real-World Example: Predictive Analytics in Retail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4BB901-7DFC-C7C1-BAB0-2F6562E25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6BCF96-633D-12F1-F501-87D75BD04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5E4C-4A33-5091-59BA-EA87A9424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Problem</a:t>
            </a:r>
            <a:r>
              <a:rPr lang="en-US" sz="2000" dirty="0">
                <a:solidFill>
                  <a:schemeClr val="bg1"/>
                </a:solidFill>
              </a:rPr>
              <a:t>: Reduce stock shortages during peak sales seasons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Solution</a:t>
            </a:r>
            <a:r>
              <a:rPr lang="en-US" sz="2000" dirty="0">
                <a:solidFill>
                  <a:schemeClr val="bg1"/>
                </a:solidFill>
              </a:rPr>
              <a:t>: Predict product demand using historical sales data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Outcome</a:t>
            </a:r>
            <a:r>
              <a:rPr lang="en-US" sz="2000" dirty="0">
                <a:solidFill>
                  <a:schemeClr val="bg1"/>
                </a:solidFill>
              </a:rPr>
              <a:t>: Improved inventory management, reduced lost sales</a:t>
            </a:r>
            <a:endParaRPr lang="en-US" sz="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424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123E78-C160-5C32-1CE2-8A4A3DE3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97E5F2F2-0812-8B1B-ECFD-5EBA9D79E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207436EB-A220-557A-9874-1A9E75CB12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718719-858E-7560-E1FB-6E69708A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Module 12: 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Communication and Storytelling</a:t>
            </a:r>
            <a:br>
              <a:rPr lang="en-US" sz="4600" dirty="0">
                <a:solidFill>
                  <a:schemeClr val="bg1"/>
                </a:solidFill>
              </a:rPr>
            </a:br>
            <a:r>
              <a:rPr lang="en-US" sz="4600" dirty="0">
                <a:solidFill>
                  <a:schemeClr val="bg1"/>
                </a:solidFill>
              </a:rPr>
              <a:t>Turning Data into Impactful Narratives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4351D0-5935-AACF-3F80-A06045868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92BE7E-0433-8072-5021-7B9923BD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DF90-6898-A770-3878-29A58365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lnSpcReduction="10000"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In the world of data science and AI, insights alone are not enough</a:t>
            </a:r>
          </a:p>
          <a:p>
            <a:r>
              <a:rPr lang="en-US" sz="1900" dirty="0">
                <a:solidFill>
                  <a:schemeClr val="bg1"/>
                </a:solidFill>
              </a:rPr>
              <a:t>The true power of data lies in how effectively it is communicated and translated into actionable decisions</a:t>
            </a:r>
          </a:p>
          <a:p>
            <a:r>
              <a:rPr lang="en-US" sz="1900" dirty="0">
                <a:solidFill>
                  <a:schemeClr val="bg1"/>
                </a:solidFill>
              </a:rPr>
              <a:t>Module 12: Communication and Storytelling focuses on </a:t>
            </a:r>
            <a:r>
              <a:rPr lang="en-US" sz="1900">
                <a:solidFill>
                  <a:schemeClr val="bg1"/>
                </a:solidFill>
              </a:rPr>
              <a:t>teaching you </a:t>
            </a:r>
            <a:r>
              <a:rPr lang="en-US" sz="1900" dirty="0">
                <a:solidFill>
                  <a:schemeClr val="bg1"/>
                </a:solidFill>
              </a:rPr>
              <a:t>how to transform complex data insights into clear, compelling stories that resonate with both technical and non-technical audiences</a:t>
            </a:r>
          </a:p>
          <a:p>
            <a:r>
              <a:rPr lang="en-US" sz="1900" dirty="0">
                <a:solidFill>
                  <a:schemeClr val="bg1"/>
                </a:solidFill>
              </a:rPr>
              <a:t>By the end of this module, you will have mastered the art of data visualization, effective presentation techniques, and storytelling frameworks to convey your findings in a way that drives action and change.</a:t>
            </a:r>
          </a:p>
        </p:txBody>
      </p:sp>
    </p:spTree>
    <p:extLst>
      <p:ext uri="{BB962C8B-B14F-4D97-AF65-F5344CB8AC3E}">
        <p14:creationId xmlns:p14="http://schemas.microsoft.com/office/powerpoint/2010/main" val="319760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40C4FA-DF13-687C-29A8-E870A8FBB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2846AA2C-8E61-76DB-1525-7777E9A42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61CE2249-2E37-9C3E-6D8F-9BC3E0BB37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84E6B-A787-7427-B186-4ACC7A03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What is Data Communication and Storytelling?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E4A118-7B06-DC5D-41AB-B0CF5E24D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78BAC-8005-3A15-AAEF-9DFBB161A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84E4D-E141-01A4-065D-184E7AF9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 fontScale="92500" lnSpcReduction="10000"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Communication is the practice of sharing findings and insights derived from data analysis in a clear, structured, and engaging manner</a:t>
            </a:r>
          </a:p>
          <a:p>
            <a:r>
              <a:rPr lang="en-US" sz="1700" dirty="0">
                <a:solidFill>
                  <a:schemeClr val="bg1"/>
                </a:solidFill>
              </a:rPr>
              <a:t>It involves the use of visualizations, reports, and presentations to simplify complex data-driven conclusions</a:t>
            </a:r>
          </a:p>
          <a:p>
            <a:r>
              <a:rPr lang="en-US" sz="1700" dirty="0">
                <a:solidFill>
                  <a:schemeClr val="bg1"/>
                </a:solidFill>
              </a:rPr>
              <a:t>Storytelling with Data goes a step further—it combines data, visuals, and narrative to create a coherent story that highlights key insights, answers questions, and supports decision-making</a:t>
            </a:r>
          </a:p>
          <a:p>
            <a:r>
              <a:rPr lang="en-US" sz="1700" dirty="0">
                <a:solidFill>
                  <a:schemeClr val="bg1"/>
                </a:solidFill>
              </a:rPr>
              <a:t>Core Elements of Data Storytelling: 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The Data</a:t>
            </a:r>
            <a:r>
              <a:rPr lang="en-US" sz="1300" dirty="0">
                <a:solidFill>
                  <a:schemeClr val="bg1"/>
                </a:solidFill>
              </a:rPr>
              <a:t>: Accurate, reliable, and relevant insights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The Narrative</a:t>
            </a:r>
            <a:r>
              <a:rPr lang="en-US" sz="1300" dirty="0">
                <a:solidFill>
                  <a:schemeClr val="bg1"/>
                </a:solidFill>
              </a:rPr>
              <a:t>: A compelling storyline connecting the insights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The Visuals</a:t>
            </a:r>
            <a:r>
              <a:rPr lang="en-US" sz="1300" dirty="0">
                <a:solidFill>
                  <a:schemeClr val="bg1"/>
                </a:solidFill>
              </a:rPr>
              <a:t>: Charts, graphs, and dashboards to illustrate key points</a:t>
            </a:r>
          </a:p>
          <a:p>
            <a:pPr lvl="1"/>
            <a:r>
              <a:rPr lang="en-US" sz="1300" b="1" dirty="0">
                <a:solidFill>
                  <a:schemeClr val="bg1"/>
                </a:solidFill>
              </a:rPr>
              <a:t>The Action</a:t>
            </a:r>
            <a:r>
              <a:rPr lang="en-US" sz="1300" dirty="0">
                <a:solidFill>
                  <a:schemeClr val="bg1"/>
                </a:solidFill>
              </a:rPr>
              <a:t>: A clear call-to-action based on the insights.</a:t>
            </a:r>
          </a:p>
        </p:txBody>
      </p:sp>
    </p:spTree>
    <p:extLst>
      <p:ext uri="{BB962C8B-B14F-4D97-AF65-F5344CB8AC3E}">
        <p14:creationId xmlns:p14="http://schemas.microsoft.com/office/powerpoint/2010/main" val="816512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5A229-6979-37A1-8D2D-2F2CA85ED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105721F3-EB2B-E77B-DAFB-E0658D9A1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AA0AFADC-2604-5A57-AB49-60B2F25B12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A1096-DA66-1789-40D8-E004DB45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Why is Data Communication and Storytelling Important?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D948E5-89E9-B946-8157-7E2B3CEA7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F1F864-921B-FEEB-2565-0BC01D90A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CB26-1F53-464A-DC4E-F6761E29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bg1"/>
                </a:solidFill>
              </a:rPr>
              <a:t>Bridges the Technical-Non-Technical Gap</a:t>
            </a:r>
            <a:r>
              <a:rPr lang="en-US" sz="1700" dirty="0">
                <a:solidFill>
                  <a:schemeClr val="bg1"/>
                </a:solidFill>
              </a:rPr>
              <a:t>: Helps non-technical stakeholders understand complex findings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Drives Decision-Making</a:t>
            </a:r>
            <a:r>
              <a:rPr lang="en-US" sz="1700" dirty="0">
                <a:solidFill>
                  <a:schemeClr val="bg1"/>
                </a:solidFill>
              </a:rPr>
              <a:t>: Supports data-driven strategies in organizations 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Increases Engagement</a:t>
            </a:r>
            <a:r>
              <a:rPr lang="en-US" sz="1700" dirty="0">
                <a:solidFill>
                  <a:schemeClr val="bg1"/>
                </a:solidFill>
              </a:rPr>
              <a:t>: Keeps audiences attentive and interested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Highlights Key Insights</a:t>
            </a:r>
            <a:r>
              <a:rPr lang="en-US" sz="1700" dirty="0">
                <a:solidFill>
                  <a:schemeClr val="bg1"/>
                </a:solidFill>
              </a:rPr>
              <a:t>: Focuses on the most impactful conclusions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Builds Credibility</a:t>
            </a:r>
            <a:r>
              <a:rPr lang="en-US" sz="1700" dirty="0">
                <a:solidFill>
                  <a:schemeClr val="bg1"/>
                </a:solidFill>
              </a:rPr>
              <a:t>: Establishes trust in data-driven recommendations</a:t>
            </a:r>
          </a:p>
          <a:p>
            <a:r>
              <a:rPr lang="en-US" sz="1700" dirty="0">
                <a:solidFill>
                  <a:schemeClr val="bg1"/>
                </a:solidFill>
              </a:rPr>
              <a:t>Example: Presenting customer churn predictions as an engaging story with visuals helps leadership make quick strategic decisions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47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32852-7E8B-E9CF-9E87-BB798436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14374B23-91B4-2904-97DD-1B259BEF6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9D6C56B5-D7D0-DBFC-4480-C7721B7C68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C9773-B742-5942-4EF5-4DF12170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Communication and Storytelling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3679E-78D1-4825-4C96-B80FF99BF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D3ABA3-B9D8-8241-A0EC-1948E78C9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7901-57E8-B5BA-6B22-DEC6A58AA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Understanding Your Audience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Every audience has different levels of technical understanding and varying priorities. 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Tailoring your communication style ensures maximum impact</a:t>
            </a:r>
          </a:p>
          <a:p>
            <a:pPr lvl="2"/>
            <a:r>
              <a:rPr lang="en-US" sz="1100" b="1" dirty="0">
                <a:solidFill>
                  <a:schemeClr val="bg1"/>
                </a:solidFill>
              </a:rPr>
              <a:t>Technical Audience</a:t>
            </a:r>
            <a:r>
              <a:rPr lang="en-US" sz="1100" dirty="0">
                <a:solidFill>
                  <a:schemeClr val="bg1"/>
                </a:solidFill>
              </a:rPr>
              <a:t>: Focus on models, methodologies, and algorithms</a:t>
            </a:r>
          </a:p>
          <a:p>
            <a:pPr lvl="2"/>
            <a:r>
              <a:rPr lang="en-US" sz="1100" b="1" dirty="0">
                <a:solidFill>
                  <a:schemeClr val="bg1"/>
                </a:solidFill>
              </a:rPr>
              <a:t>Non-Technical Audience</a:t>
            </a:r>
            <a:r>
              <a:rPr lang="en-US" sz="1100" dirty="0">
                <a:solidFill>
                  <a:schemeClr val="bg1"/>
                </a:solidFill>
              </a:rPr>
              <a:t>: Focus on key insights, business impact, and clear visuals</a:t>
            </a:r>
          </a:p>
          <a:p>
            <a:pPr lvl="2"/>
            <a:r>
              <a:rPr lang="en-US" sz="1100" b="1" dirty="0">
                <a:solidFill>
                  <a:schemeClr val="bg1"/>
                </a:solidFill>
              </a:rPr>
              <a:t>Executive Audience</a:t>
            </a:r>
            <a:r>
              <a:rPr lang="en-US" sz="1100" dirty="0">
                <a:solidFill>
                  <a:schemeClr val="bg1"/>
                </a:solidFill>
              </a:rPr>
              <a:t>: Highlight ROI, strategic benefits, and concise summaries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Best Practice: Ask yourself: 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Who is my audience? 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What do they care about? 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What actions should they take after this presentation?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3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0B920C-982E-1F2E-C710-69A246EC0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B918C2EA-7F4C-FC42-C672-820DB475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background with a light&#10;&#10;Description automatically generated">
            <a:extLst>
              <a:ext uri="{FF2B5EF4-FFF2-40B4-BE49-F238E27FC236}">
                <a16:creationId xmlns:a16="http://schemas.microsoft.com/office/drawing/2014/main" id="{120CB0DA-EDEC-8C01-E438-374F57667C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7F11A5-C884-71A6-489B-06C3EC69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Key Concepts in Communication and Storytelling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A53D7-389B-1895-6F64-D3AA966E4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94224-07E1-7285-A213-DFF5C6CC5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98B4-768E-C3EE-0636-EF208C04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Crafting a Data Narrative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 good story has a beginning, middle, and end, and data storytelling follows a similar structure: 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Setup (The Problem): Introduce the problem or business challenge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Conflict (The Analysis): Show how data analysis reveals patterns, insights, or roadblocks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Resolution (The Recommendation): Present the actionable solution backed by data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Example Narrative Structure: 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Setup: "Customer churn has increased by 15% in the last quarter." 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Conflict: "Our analysis shows that poor customer support is the primary driver." </a:t>
            </a:r>
          </a:p>
          <a:p>
            <a:pPr lvl="2"/>
            <a:r>
              <a:rPr lang="en-US" sz="1100" dirty="0">
                <a:solidFill>
                  <a:schemeClr val="bg1"/>
                </a:solidFill>
              </a:rPr>
              <a:t>Resolution: "Improving response time by 30% could reduce churn by half."</a:t>
            </a:r>
            <a:endParaRPr lang="en-US" sz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96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8215</Words>
  <Application>Microsoft Macintosh PowerPoint</Application>
  <PresentationFormat>Widescreen</PresentationFormat>
  <Paragraphs>785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1" baseType="lpstr">
      <vt:lpstr>Aptos</vt:lpstr>
      <vt:lpstr>Aptos Display</vt:lpstr>
      <vt:lpstr>Arial</vt:lpstr>
      <vt:lpstr>Calibri</vt:lpstr>
      <vt:lpstr>Office Theme</vt:lpstr>
      <vt:lpstr>Data Science Mastery</vt:lpstr>
      <vt:lpstr>What Will We Cover</vt:lpstr>
      <vt:lpstr>Module 1:  Data Collection – The Foundation of Data Science</vt:lpstr>
      <vt:lpstr>What is Data Collection?</vt:lpstr>
      <vt:lpstr>Why is Data Collection Important?</vt:lpstr>
      <vt:lpstr>Types of Data in Data Collection</vt:lpstr>
      <vt:lpstr>Data Collection Methods</vt:lpstr>
      <vt:lpstr>Common Data Sources</vt:lpstr>
      <vt:lpstr>Challenges in Data Collection</vt:lpstr>
      <vt:lpstr>Best Practices for Data Collection</vt:lpstr>
      <vt:lpstr>Real-World Use Case:  Data Collection in E-Commerce</vt:lpstr>
      <vt:lpstr>Module 2:  Data Cleaning and Preprocessing Turning Raw Data into Usable Insights</vt:lpstr>
      <vt:lpstr>What is Data Cleaning and Preprocessing?</vt:lpstr>
      <vt:lpstr>Why is Data Cleaning Important?</vt:lpstr>
      <vt:lpstr>Key Concepts in  Data Cleaning and Preprocessing</vt:lpstr>
      <vt:lpstr>Key Concepts in  Data Cleaning and Preprocessing</vt:lpstr>
      <vt:lpstr>Key Concepts in  Data Cleaning and Preprocessing</vt:lpstr>
      <vt:lpstr>Key Concepts in  Data Cleaning and Preprocessing</vt:lpstr>
      <vt:lpstr>Best Practices for  Data Cleaning and Preprocessing</vt:lpstr>
      <vt:lpstr>Real-World Example:  Data Preprocessing in Retail Analytics</vt:lpstr>
      <vt:lpstr>Module 3:  Data Exploration and Analysis (EDA)</vt:lpstr>
      <vt:lpstr>What is Exploratory Data Analysis (EDA)?</vt:lpstr>
      <vt:lpstr>Why is EDA Important?</vt:lpstr>
      <vt:lpstr>Key Concepts in EDA</vt:lpstr>
      <vt:lpstr>Key Concepts in EDA</vt:lpstr>
      <vt:lpstr>Best Practices for EDA</vt:lpstr>
      <vt:lpstr>Real-World Example:  EDA in Retail Analytics</vt:lpstr>
      <vt:lpstr>Module 4:  Feature Engineering  Transforming Data into Insights</vt:lpstr>
      <vt:lpstr>What is Feature Engineering?</vt:lpstr>
      <vt:lpstr>Why is Feature Engineering Important?</vt:lpstr>
      <vt:lpstr>Key Concepts in Feature Engineering</vt:lpstr>
      <vt:lpstr>Key Concepts in Feature Engineering</vt:lpstr>
      <vt:lpstr>Best Practices for Feature Engineering</vt:lpstr>
      <vt:lpstr>Real-World Example:  Feature Engineering in E-commerce Analytics</vt:lpstr>
      <vt:lpstr>Module 5:  Data Visualization  Communicating Insights Effectively</vt:lpstr>
      <vt:lpstr>What is Data Visualization?</vt:lpstr>
      <vt:lpstr>Why is Data Visualization Important?</vt:lpstr>
      <vt:lpstr>Key Concepts in Data Visualization</vt:lpstr>
      <vt:lpstr>Key Concepts in Data Visualization</vt:lpstr>
      <vt:lpstr>Key Concepts in Data Visualization</vt:lpstr>
      <vt:lpstr>Best Practices for Data Visualization</vt:lpstr>
      <vt:lpstr>Real-World Example:  Data Visualization in Healthcare</vt:lpstr>
      <vt:lpstr>Module 6:  Machine Learning and Modeling  Building Intelligent Systems</vt:lpstr>
      <vt:lpstr>What is Machine Learning and Modeling?</vt:lpstr>
      <vt:lpstr>Why is Machine Learning and Modeling Important?</vt:lpstr>
      <vt:lpstr>Key Concepts in Machine Learning and Modeling</vt:lpstr>
      <vt:lpstr>Key Concepts in Machine Learning and Modeling</vt:lpstr>
      <vt:lpstr>Key Concepts in Machine Learning and Modeling</vt:lpstr>
      <vt:lpstr>Key Concepts in Machine Learning and Modeling</vt:lpstr>
      <vt:lpstr>Best Practices for Machine Learning and Modeling</vt:lpstr>
      <vt:lpstr>Real-World Example:  Machine Learning in E-commerce</vt:lpstr>
      <vt:lpstr>Module 7:  Model Evaluation and Validation  Ensuring Reliable Predictions</vt:lpstr>
      <vt:lpstr>What is Model Evaluation and Validation?</vt:lpstr>
      <vt:lpstr>Why is Model Evaluation and Validation Important?</vt:lpstr>
      <vt:lpstr>Key Concepts in Model Evaluation and Validation</vt:lpstr>
      <vt:lpstr>Key Concepts in Model Evaluation and Validation</vt:lpstr>
      <vt:lpstr>Key Concepts in Model Evaluation and Validation</vt:lpstr>
      <vt:lpstr>Best Practices for Model Evaluation and Validation</vt:lpstr>
      <vt:lpstr>Real-World Example: Fraud Detection in Banking</vt:lpstr>
      <vt:lpstr>Module 8:  Model Deployment  Bringing Machine Learning Models to Life</vt:lpstr>
      <vt:lpstr>What is Model Deployment?</vt:lpstr>
      <vt:lpstr>Why is Model Deployment Important?</vt:lpstr>
      <vt:lpstr>Key Concepts in Model Deployment</vt:lpstr>
      <vt:lpstr>Key Concepts in Model Deployment</vt:lpstr>
      <vt:lpstr>Best Practices for Model Deployment</vt:lpstr>
      <vt:lpstr>Real-World Example: Fraud Detection API</vt:lpstr>
      <vt:lpstr>Module 9:  Big Data Technologies Managing and Analyzing Massive Datasets</vt:lpstr>
      <vt:lpstr>What is Big Data?</vt:lpstr>
      <vt:lpstr>Why are Big Data Technologies Important?</vt:lpstr>
      <vt:lpstr>Key Concepts in Big Data Technologies</vt:lpstr>
      <vt:lpstr>Key Concepts in Big Data Technologies</vt:lpstr>
      <vt:lpstr>Best Practices for Big Data Processing</vt:lpstr>
      <vt:lpstr>Real-World Example: Big Data in Healthcare</vt:lpstr>
      <vt:lpstr>Module 10:  Data Ethics and Governance  Responsible AI and Data Practices</vt:lpstr>
      <vt:lpstr>What is Data Ethics and Governance?</vt:lpstr>
      <vt:lpstr>Why are Data Ethics and Governance Important?</vt:lpstr>
      <vt:lpstr>Key Concepts in Data Ethics and Governance</vt:lpstr>
      <vt:lpstr>Key Concepts in Data Ethics and Governance</vt:lpstr>
      <vt:lpstr>Key Concepts in Data Ethics and Governance</vt:lpstr>
      <vt:lpstr>Key Concepts in Data Ethics and Governance</vt:lpstr>
      <vt:lpstr>Key Concepts in Data Ethics and Governance</vt:lpstr>
      <vt:lpstr>Key Concepts in Data Ethics and Governance</vt:lpstr>
      <vt:lpstr>Best Practices for Data Ethics and Governance</vt:lpstr>
      <vt:lpstr>Real-World Example: AI in Healthcare</vt:lpstr>
      <vt:lpstr>Module 11:  Business Understanding and Domain Expertise Bridging the Gap Between Data and Strategy</vt:lpstr>
      <vt:lpstr>What is Business Understanding and Domain Expertise?</vt:lpstr>
      <vt:lpstr>Why are Business Understanding and Domain Expertise Important?</vt:lpstr>
      <vt:lpstr>Key Concepts in Business Understanding and Domain Expertise</vt:lpstr>
      <vt:lpstr>Key Concepts in Business Understanding and Domain Expertise</vt:lpstr>
      <vt:lpstr>Key Concepts in Business Understanding and Domain Expertise</vt:lpstr>
      <vt:lpstr>Key Concepts in Business Understanding and Domain Expertise</vt:lpstr>
      <vt:lpstr>Key Concepts in Business Understanding and Domain Expertise</vt:lpstr>
      <vt:lpstr>Best Practices for Business Understanding in Data Science</vt:lpstr>
      <vt:lpstr>Real-World Example: Predictive Analytics in Retail</vt:lpstr>
      <vt:lpstr>Module 12:  Communication and Storytelling Turning Data into Impactful Narratives</vt:lpstr>
      <vt:lpstr>What is Data Communication and Storytelling?</vt:lpstr>
      <vt:lpstr>Why is Data Communication and Storytelling Important?</vt:lpstr>
      <vt:lpstr>Key Concepts in Communication and Storytelling</vt:lpstr>
      <vt:lpstr>Key Concepts in Communication and Storytelling</vt:lpstr>
      <vt:lpstr>Key Concepts in Communication and Storytelling</vt:lpstr>
      <vt:lpstr>Key Concepts in Communication and Storytelling</vt:lpstr>
      <vt:lpstr>Key Concepts in Communication and Storytelling</vt:lpstr>
      <vt:lpstr>Key Concepts in Communication and Storytelling</vt:lpstr>
      <vt:lpstr>Best Practices for Communication and Storytelling</vt:lpstr>
      <vt:lpstr>Real-World Example: Marketing Analytics Dashboard</vt:lpstr>
      <vt:lpstr>Bootcamp Deep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Aranha, Vivian</dc:creator>
  <cp:lastModifiedBy>Aranha, Vivian</cp:lastModifiedBy>
  <cp:revision>98</cp:revision>
  <dcterms:created xsi:type="dcterms:W3CDTF">2024-12-23T01:58:48Z</dcterms:created>
  <dcterms:modified xsi:type="dcterms:W3CDTF">2025-01-08T16:15:05Z</dcterms:modified>
</cp:coreProperties>
</file>