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9"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9/9/2025</a:t>
            </a:fld>
            <a:endParaRPr lang="zh-CN" altLang="en-US" sz="1200">
              <a:latin typeface="Calibri" pitchFamily="0" charset="0"/>
              <a:ea typeface="等线" pitchFamily="0" charset="0"/>
              <a:cs typeface="Calibri" pitchFamily="0" charset="0"/>
            </a:endParaRPr>
          </a:p>
        </p:txBody>
      </p:sp>
      <p:sp>
        <p:nvSpPr>
          <p:cNvPr id="20"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1"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2"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92539646"/>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089712160"/>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74" name="对象"/>
          <p:cNvSpPr>
            <a:spLocks noGrp="1"/>
          </p:cNvSpPr>
          <p:nvPr>
            <p:ph type="sldImg"/>
          </p:nvPr>
        </p:nvSpPr>
        <p:spPr>
          <a:xfrm rot="0">
            <a:off x="4038600" y="857250"/>
            <a:ext cx="4114800" cy="2314575"/>
          </a:xfrm>
          <a:prstGeom prst="rect"/>
          <a:noFill/>
          <a:ln w="12700" cmpd="sng" cap="flat">
            <a:noFill/>
            <a:prstDash val="solid"/>
            <a:miter/>
          </a:ln>
        </p:spPr>
      </p:sp>
      <p:sp>
        <p:nvSpPr>
          <p:cNvPr id="17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92680947"/>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83" name="对象"/>
          <p:cNvSpPr>
            <a:spLocks noGrp="1"/>
          </p:cNvSpPr>
          <p:nvPr>
            <p:ph type="sldImg"/>
          </p:nvPr>
        </p:nvSpPr>
        <p:spPr>
          <a:xfrm rot="0">
            <a:off x="4038600" y="857250"/>
            <a:ext cx="4114800" cy="2314575"/>
          </a:xfrm>
          <a:prstGeom prst="rect"/>
          <a:noFill/>
          <a:ln w="12700" cmpd="sng" cap="flat">
            <a:noFill/>
            <a:prstDash val="solid"/>
            <a:miter/>
          </a:ln>
        </p:spPr>
      </p:sp>
      <p:sp>
        <p:nvSpPr>
          <p:cNvPr id="18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64193559"/>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84" name="对象"/>
          <p:cNvSpPr>
            <a:spLocks noGrp="1"/>
          </p:cNvSpPr>
          <p:nvPr>
            <p:ph type="sldImg"/>
          </p:nvPr>
        </p:nvSpPr>
        <p:spPr>
          <a:xfrm rot="0">
            <a:off x="4038600" y="857250"/>
            <a:ext cx="4114800" cy="2314575"/>
          </a:xfrm>
          <a:prstGeom prst="rect"/>
          <a:noFill/>
          <a:ln w="12700" cmpd="sng" cap="flat">
            <a:noFill/>
            <a:prstDash val="solid"/>
            <a:miter/>
          </a:ln>
        </p:spPr>
      </p:sp>
      <p:sp>
        <p:nvSpPr>
          <p:cNvPr id="8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67077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108" name="对象"/>
          <p:cNvSpPr>
            <a:spLocks noGrp="1"/>
          </p:cNvSpPr>
          <p:nvPr>
            <p:ph type="sldImg"/>
          </p:nvPr>
        </p:nvSpPr>
        <p:spPr>
          <a:xfrm rot="0">
            <a:off x="4038600" y="857250"/>
            <a:ext cx="4114800" cy="2314575"/>
          </a:xfrm>
          <a:prstGeom prst="rect"/>
          <a:noFill/>
          <a:ln w="12700" cmpd="sng" cap="flat">
            <a:noFill/>
            <a:prstDash val="solid"/>
            <a:miter/>
          </a:ln>
        </p:spPr>
      </p:sp>
      <p:sp>
        <p:nvSpPr>
          <p:cNvPr id="109"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448875517"/>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119" name="对象"/>
          <p:cNvSpPr>
            <a:spLocks noGrp="1"/>
          </p:cNvSpPr>
          <p:nvPr>
            <p:ph type="sldImg"/>
          </p:nvPr>
        </p:nvSpPr>
        <p:spPr>
          <a:xfrm rot="0">
            <a:off x="4038600" y="857250"/>
            <a:ext cx="4114800" cy="2314575"/>
          </a:xfrm>
          <a:prstGeom prst="rect"/>
          <a:noFill/>
          <a:ln w="12700" cmpd="sng" cap="flat">
            <a:noFill/>
            <a:prstDash val="solid"/>
            <a:miter/>
          </a:ln>
        </p:spPr>
      </p:sp>
      <p:sp>
        <p:nvSpPr>
          <p:cNvPr id="12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854733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130" name="对象"/>
          <p:cNvSpPr>
            <a:spLocks noGrp="1"/>
          </p:cNvSpPr>
          <p:nvPr>
            <p:ph type="sldImg"/>
          </p:nvPr>
        </p:nvSpPr>
        <p:spPr>
          <a:xfrm rot="0">
            <a:off x="4038600" y="857250"/>
            <a:ext cx="4114800" cy="2314575"/>
          </a:xfrm>
          <a:prstGeom prst="rect"/>
          <a:noFill/>
          <a:ln w="12700" cmpd="sng" cap="flat">
            <a:noFill/>
            <a:prstDash val="solid"/>
            <a:miter/>
          </a:ln>
        </p:spPr>
      </p:sp>
      <p:sp>
        <p:nvSpPr>
          <p:cNvPr id="13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430288598"/>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139" name="对象"/>
          <p:cNvSpPr>
            <a:spLocks noGrp="1"/>
          </p:cNvSpPr>
          <p:nvPr>
            <p:ph type="sldImg"/>
          </p:nvPr>
        </p:nvSpPr>
        <p:spPr>
          <a:xfrm rot="0">
            <a:off x="4038600" y="857250"/>
            <a:ext cx="4114800" cy="2314575"/>
          </a:xfrm>
          <a:prstGeom prst="rect"/>
          <a:noFill/>
          <a:ln w="12700" cmpd="sng" cap="flat">
            <a:noFill/>
            <a:prstDash val="solid"/>
            <a:miter/>
          </a:ln>
        </p:spPr>
      </p:sp>
      <p:sp>
        <p:nvSpPr>
          <p:cNvPr id="1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77652089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151" name="对象"/>
          <p:cNvSpPr>
            <a:spLocks noGrp="1"/>
          </p:cNvSpPr>
          <p:nvPr>
            <p:ph type="sldImg"/>
          </p:nvPr>
        </p:nvSpPr>
        <p:spPr>
          <a:xfrm rot="0">
            <a:off x="4038600" y="857250"/>
            <a:ext cx="4114800" cy="2314575"/>
          </a:xfrm>
          <a:prstGeom prst="rect"/>
          <a:noFill/>
          <a:ln w="12700" cmpd="sng" cap="flat">
            <a:noFill/>
            <a:prstDash val="solid"/>
            <a:miter/>
          </a:ln>
        </p:spPr>
      </p:sp>
      <p:sp>
        <p:nvSpPr>
          <p:cNvPr id="15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209487169"/>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159" name="对象"/>
          <p:cNvSpPr>
            <a:spLocks noGrp="1"/>
          </p:cNvSpPr>
          <p:nvPr>
            <p:ph type="sldImg"/>
          </p:nvPr>
        </p:nvSpPr>
        <p:spPr>
          <a:xfrm rot="0">
            <a:off x="4038600" y="857250"/>
            <a:ext cx="4114800" cy="2314575"/>
          </a:xfrm>
          <a:prstGeom prst="rect"/>
          <a:noFill/>
          <a:ln w="12700" cmpd="sng" cap="flat">
            <a:noFill/>
            <a:prstDash val="solid"/>
            <a:miter/>
          </a:ln>
        </p:spPr>
      </p:sp>
      <p:sp>
        <p:nvSpPr>
          <p:cNvPr id="16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943333871"/>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63" name="对象"/>
          <p:cNvSpPr>
            <a:spLocks noGrp="1"/>
          </p:cNvSpPr>
          <p:nvPr>
            <p:ph type="sldImg"/>
          </p:nvPr>
        </p:nvSpPr>
        <p:spPr>
          <a:xfrm rot="0">
            <a:off x="4038600" y="857250"/>
            <a:ext cx="4114800" cy="2314575"/>
          </a:xfrm>
          <a:prstGeom prst="rect"/>
          <a:noFill/>
          <a:ln w="12700" cmpd="sng" cap="flat">
            <a:noFill/>
            <a:prstDash val="solid"/>
            <a:miter/>
          </a:ln>
        </p:spPr>
      </p:sp>
      <p:sp>
        <p:nvSpPr>
          <p:cNvPr id="164"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16104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type="title" preserve="1">
  <p:cSld name="标题幻灯片">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ctrTitle"/>
          </p:nvPr>
        </p:nvSpPr>
        <p:spPr>
          <a:xfrm xmlns:a="http://schemas.openxmlformats.org/drawingml/2006/main">
            <a:off x="914400" y="2130425"/>
            <a:ext cx="10363200" cy="1470025"/>
          </a:xfrm>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subTitle" idx="1"/>
          </p:nvPr>
        </p:nvSpPr>
        <p:spPr>
          <a:xfrm xmlns:a="http://schemas.openxmlformats.org/drawingml/2006/main">
            <a:off x="1828800" y="3886199"/>
            <a:ext cx="8534400" cy="1752600"/>
          </a:xfrm>
        </p:spPr>
        <p:txBody>
          <a:bodyPr xmlns:a="http://schemas.openxmlformats.org/drawingml/2006/main"/>
          <a:lstStyle xmlns:a="http://schemas.openxmlformats.org/drawingml/2006/main">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xmlns:a="http://schemas.openxmlformats.org/drawingml/2006/main">
            <a:r>
              <a:rPr lang="zh-CN" altLang="en-US" smtClean="0"/>
              <a:t>单击此处编辑母版副标题样式</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44815243"/>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53841785"/>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32810961"/>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3"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24"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25"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26"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27"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3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3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35"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3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3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330469122"/>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49" name="曲线"/>
          <p:cNvSpPr>
            <a:spLocks xmlns:a="http://schemas.openxmlformats.org/drawingml/2006/main"/>
          </p:cNvSpPr>
          <p:nvPr/>
        </p:nvSpPr>
        <p:spPr>
          <a:xfrm xmlns:a="http://schemas.openxmlformats.org/drawingml/2006/main" rot="0">
            <a:off x="9377426" y="4825"/>
            <a:ext cx="1218563"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6"/>
                </a:lnTo>
              </a:path>
            </a:pathLst>
          </a:custGeom>
          <a:noFill xmlns:a="http://schemas.openxmlformats.org/drawingml/2006/main"/>
          <a:ln xmlns:a="http://schemas.openxmlformats.org/drawingml/2006/main" w="9525" cmpd="sng" cap="flat">
            <a:solidFill>
              <a:srgbClr val="5FCAEE"/>
            </a:solidFill>
            <a:prstDash val="solid"/>
            <a:round/>
          </a:ln>
        </p:spPr>
      </p:sp>
      <p:sp>
        <p:nvSpPr>
          <p:cNvPr id="50"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5"/>
                </a:lnTo>
              </a:path>
            </a:pathLst>
          </a:custGeom>
          <a:noFill xmlns:a="http://schemas.openxmlformats.org/drawingml/2006/main"/>
          <a:ln xmlns:a="http://schemas.openxmlformats.org/drawingml/2006/main" w="9525" cmpd="sng" cap="flat">
            <a:solidFill>
              <a:srgbClr val="5FCAEE"/>
            </a:solidFill>
            <a:prstDash val="solid"/>
            <a:round/>
          </a:ln>
        </p:spPr>
      </p:sp>
      <p:sp>
        <p:nvSpPr>
          <p:cNvPr id="51" name="曲线"/>
          <p:cNvSpPr>
            <a:spLocks xmlns:a="http://schemas.openxmlformats.org/drawingml/2006/main"/>
          </p:cNvSpPr>
          <p:nvPr/>
        </p:nvSpPr>
        <p:spPr>
          <a:xfrm xmlns:a="http://schemas.openxmlformats.org/drawingml/2006/main" rot="0">
            <a:off x="9182100" y="0"/>
            <a:ext cx="3009898"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2" name="曲线"/>
          <p:cNvSpPr>
            <a:spLocks xmlns:a="http://schemas.openxmlformats.org/drawingml/2006/main"/>
          </p:cNvSpPr>
          <p:nvPr/>
        </p:nvSpPr>
        <p:spPr>
          <a:xfrm xmlns:a="http://schemas.openxmlformats.org/drawingml/2006/main" rot="0">
            <a:off x="9602878" y="0"/>
            <a:ext cx="2589527"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9337930" y="0"/>
            <a:ext cx="2854323"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936247" y="0"/>
            <a:ext cx="1256027"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5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60" name="文本框"/>
          <p:cNvSpPr>
            <a:spLocks xmlns:a="http://schemas.openxmlformats.org/drawingml/2006/main" noGrp="1"/>
          </p:cNvSpPr>
          <p:nvPr>
            <p:ph type="ftr" idx="5"/>
          </p:nvPr>
        </p:nvSpPr>
        <p:spPr>
          <a:xfrm xmlns:a="http://schemas.openxmlformats.org/drawingml/2006/main" rot="0">
            <a:off x="4145279" y="6377940"/>
            <a:ext cx="3901439"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6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6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891665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29139214"/>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9668785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84731547"/>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886286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5339177"/>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9799983"/>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31300446"/>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1803200"/>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4"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7"/>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39"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9/9/2025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602117079"/>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jpg"/><Relationship Id="rId3" Type="http://schemas.openxmlformats.org/officeDocument/2006/relationships/image" Target="../media/12.jp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4" cy="1333500"/>
            <a:chOff x="876298" y="990599"/>
            <a:chExt cx="1743074"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4" cy="1438275"/>
          </a:xfrm>
          <a:custGeom>
            <a:gdLst>
              <a:gd name="T1" fmla="*/ 0 w 21600"/>
              <a:gd name="T2" fmla="*/ 0 h 21600"/>
              <a:gd name="T3" fmla="*/ 21600 w 21600"/>
              <a:gd name="T4" fmla="*/ 21600 h 21600"/>
            </a:gdLst>
            <a:rect l="T1" t="T2" r="T3" b="T4"/>
            <a:pathLst>
              <a:path w="21600" h="21600">
                <a:moveTo>
                  <a:pt x="16939" y="0"/>
                </a:moveTo>
                <a:lnTo>
                  <a:pt x="4658" y="0"/>
                </a:lnTo>
                <a:lnTo>
                  <a:pt x="0" y="10798"/>
                </a:lnTo>
                <a:lnTo>
                  <a:pt x="4658" y="21600"/>
                </a:lnTo>
                <a:lnTo>
                  <a:pt x="16939" y="21600"/>
                </a:lnTo>
                <a:lnTo>
                  <a:pt x="21600" y="10798"/>
                </a:lnTo>
                <a:lnTo>
                  <a:pt x="16939"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S. PRITHIKA</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24724U18022&amp;astvu24724724u18022</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UNIVERSITY</a:t>
            </a:r>
            <a:r>
              <a:rPr lang="en-US" altLang="zh-CN" sz="2400" b="0" i="0" u="none" strike="noStrike" kern="1200" cap="none" spc="0" baseline="0">
                <a:solidFill>
                  <a:schemeClr val="tx1"/>
                </a:solidFill>
                <a:latin typeface="Calibri" pitchFamily="0" charset="0"/>
                <a:ea typeface="宋体" pitchFamily="0" charset="0"/>
                <a:cs typeface="Calibri" pitchFamily="0" charset="0"/>
              </a:rPr>
              <a:t>:CHEZHIAN ARTS AND SCIENCE COLLEGE FOR WOMENCOLLEGE AND THIRUVALLUVAR UNIVERSITY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9229762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7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2" name="矩形"/>
          <p:cNvSpPr>
            <a:spLocks/>
          </p:cNvSpPr>
          <p:nvPr/>
        </p:nvSpPr>
        <p:spPr>
          <a:xfrm rot="0">
            <a:off x="2743200" y="2354703"/>
            <a:ext cx="8534019" cy="94868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85" name="文本框"/>
          <p:cNvSpPr txBox="1">
            <a:spLocks/>
          </p:cNvSpPr>
          <p:nvPr/>
        </p:nvSpPr>
        <p:spPr>
          <a:xfrm rot="0">
            <a:off x="5471802" y="2807111"/>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pic>
        <p:nvPicPr>
          <p:cNvPr id="186" name="图片"/>
          <p:cNvPicPr>
            <a:picLocks noChangeAspect="1"/>
          </p:cNvPicPr>
          <p:nvPr/>
        </p:nvPicPr>
        <p:blipFill>
          <a:blip r:embed="rId1" cstate="print"/>
          <a:stretch>
            <a:fillRect/>
          </a:stretch>
        </p:blipFill>
        <p:spPr>
          <a:xfrm rot="0">
            <a:off x="768081" y="1481954"/>
            <a:ext cx="2447962" cy="4756127"/>
          </a:xfrm>
          <a:prstGeom prst="rect"/>
          <a:noFill/>
          <a:ln w="12700" cmpd="sng" cap="flat">
            <a:noFill/>
            <a:prstDash val="solid"/>
            <a:miter/>
          </a:ln>
        </p:spPr>
      </p:pic>
      <p:pic>
        <p:nvPicPr>
          <p:cNvPr id="187" name="图片"/>
          <p:cNvPicPr>
            <a:picLocks noChangeAspect="1"/>
          </p:cNvPicPr>
          <p:nvPr/>
        </p:nvPicPr>
        <p:blipFill>
          <a:blip r:embed="rId2" cstate="print"/>
          <a:stretch>
            <a:fillRect/>
          </a:stretch>
        </p:blipFill>
        <p:spPr>
          <a:xfrm rot="0">
            <a:off x="4009964" y="1413030"/>
            <a:ext cx="2230034" cy="4666533"/>
          </a:xfrm>
          <a:prstGeom prst="rect"/>
          <a:noFill/>
          <a:ln w="12700" cmpd="sng" cap="flat">
            <a:noFill/>
            <a:prstDash val="solid"/>
            <a:miter/>
          </a:ln>
        </p:spPr>
      </p:pic>
      <p:pic>
        <p:nvPicPr>
          <p:cNvPr id="189" name="图片"/>
          <p:cNvPicPr>
            <a:picLocks noChangeAspect="1"/>
          </p:cNvPicPr>
          <p:nvPr/>
        </p:nvPicPr>
        <p:blipFill>
          <a:blip r:embed="rId3" cstate="print"/>
          <a:stretch>
            <a:fillRect/>
          </a:stretch>
        </p:blipFill>
        <p:spPr>
          <a:xfrm rot="0">
            <a:off x="7324613" y="1343004"/>
            <a:ext cx="2269979" cy="5044400"/>
          </a:xfrm>
          <a:prstGeom prst="rect"/>
          <a:noFill/>
          <a:ln w="12700" cmpd="sng" cap="flat">
            <a:noFill/>
            <a:prstDash val="solid"/>
            <a:miter/>
          </a:ln>
        </p:spPr>
      </p:pic>
    </p:spTree>
    <p:extLst>
      <p:ext uri="{BB962C8B-B14F-4D97-AF65-F5344CB8AC3E}">
        <p14:creationId xmlns:p14="http://schemas.microsoft.com/office/powerpoint/2010/main" val="169179119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7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7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79"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80"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8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82" name="矩形"/>
          <p:cNvSpPr>
            <a:spLocks/>
          </p:cNvSpPr>
          <p:nvPr/>
        </p:nvSpPr>
        <p:spPr>
          <a:xfrm rot="0">
            <a:off x="1918938" y="2276440"/>
            <a:ext cx="7919879" cy="2758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Conclusion</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 Hair and Makeup Artist Portfolio website provides a professional platform to showcase the artist’s creativity, skills, and achievements. It allows clients to easily view services, explore previous work, read testimonials, and contact the artist for bookings. The project successfully meets the need for personal branding and online presence, helping the artist reach a wider audience and build credibility. With its responsive design and user-friendly layout, the portfolio enhances both client experience and professional growth.</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488817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0"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117050"/>
            <a:ext cx="12192000" cy="67409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3" cy="6858466"/>
            <a:chOff x="7448612" y="0"/>
            <a:chExt cx="4743793" cy="6858466"/>
          </a:xfrm>
        </p:grpSpPr>
        <p:sp>
          <p:nvSpPr>
            <p:cNvPr id="64"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66"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540000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64841">
            <a:off x="4008024" y="2490147"/>
            <a:ext cx="4679810" cy="8153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2400" b="0" i="0" u="none" strike="noStrike" kern="1200" cap="none" spc="0" baseline="0">
                <a:solidFill>
                  <a:schemeClr val="tx1"/>
                </a:solidFill>
                <a:latin typeface="Droid Sans" pitchFamily="0" charset="0"/>
                <a:ea typeface="宋体" pitchFamily="0" charset="0"/>
                <a:cs typeface="Lucida Sans" pitchFamily="0" charset="0"/>
              </a:rPr>
              <a:t>HAIR AND MAKEUP ARTIST PORTFOLIO</a:t>
            </a:r>
            <a:endParaRPr lang="zh-CN" altLang="en-US" sz="32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047971163"/>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6"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599" y="0"/>
                </a:moveTo>
                <a:lnTo>
                  <a:pt x="0" y="0"/>
                </a:lnTo>
                <a:lnTo>
                  <a:pt x="0" y="21597"/>
                </a:lnTo>
                <a:lnTo>
                  <a:pt x="21599" y="21597"/>
                </a:lnTo>
                <a:lnTo>
                  <a:pt x="21599" y="0"/>
                </a:lnTo>
                <a:close/>
              </a:path>
            </a:pathLst>
          </a:custGeom>
          <a:solidFill>
            <a:srgbClr val="F1F1F1"/>
          </a:solidFill>
          <a:ln cmpd="sng" cap="flat">
            <a:noFill/>
            <a:prstDash val="solid"/>
            <a:miter/>
          </a:ln>
        </p:spPr>
      </p:sp>
      <p:grpSp>
        <p:nvGrpSpPr>
          <p:cNvPr id="96" name="组合"/>
          <p:cNvGrpSpPr>
            <a:grpSpLocks/>
          </p:cNvGrpSpPr>
          <p:nvPr/>
        </p:nvGrpSpPr>
        <p:grpSpPr>
          <a:xfrm>
            <a:off x="7448612" y="0"/>
            <a:ext cx="4743793" cy="6858466"/>
            <a:chOff x="7448612" y="0"/>
            <a:chExt cx="4743793" cy="6858466"/>
          </a:xfrm>
        </p:grpSpPr>
        <p:sp>
          <p:nvSpPr>
            <p:cNvPr id="87" name="曲线"/>
            <p:cNvSpPr>
              <a:spLocks/>
            </p:cNvSpPr>
            <p:nvPr/>
          </p:nvSpPr>
          <p:spPr>
            <a:xfrm rot="0">
              <a:off x="9377426" y="4825"/>
              <a:ext cx="1218563" cy="6853554"/>
            </a:xfrm>
            <a:custGeom>
              <a:gdLst>
                <a:gd name="T1" fmla="*/ 0 w 21600"/>
                <a:gd name="T2" fmla="*/ 0 h 21600"/>
                <a:gd name="T3" fmla="*/ 21600 w 21600"/>
                <a:gd name="T4" fmla="*/ 21600 h 21600"/>
              </a:gdLst>
              <a:rect l="T1" t="T2" r="T3" b="T4"/>
              <a:pathLst>
                <a:path w="21600" h="21600">
                  <a:moveTo>
                    <a:pt x="0" y="0"/>
                  </a:moveTo>
                  <a:lnTo>
                    <a:pt x="21596" y="21596"/>
                  </a:lnTo>
                </a:path>
              </a:pathLst>
            </a:custGeom>
            <a:noFill/>
            <a:ln w="9525" cmpd="sng" cap="flat">
              <a:solidFill>
                <a:srgbClr val="5FCAEE"/>
              </a:solidFill>
              <a:prstDash val="solid"/>
              <a:round/>
            </a:ln>
          </p:spPr>
        </p:sp>
        <p:sp>
          <p:nvSpPr>
            <p:cNvPr id="88"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5"/>
                  </a:lnTo>
                </a:path>
              </a:pathLst>
            </a:custGeom>
            <a:noFill/>
            <a:ln w="9525" cmpd="sng" cap="flat">
              <a:solidFill>
                <a:srgbClr val="5FCAEE"/>
              </a:solidFill>
              <a:prstDash val="solid"/>
              <a:round/>
            </a:ln>
          </p:spPr>
        </p:sp>
        <p:sp>
          <p:nvSpPr>
            <p:cNvPr id="89" name="曲线"/>
            <p:cNvSpPr>
              <a:spLocks/>
            </p:cNvSpPr>
            <p:nvPr/>
          </p:nvSpPr>
          <p:spPr>
            <a:xfrm rot="0">
              <a:off x="9182100" y="0"/>
              <a:ext cx="3009898"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90" name="曲线"/>
            <p:cNvSpPr>
              <a:spLocks/>
            </p:cNvSpPr>
            <p:nvPr/>
          </p:nvSpPr>
          <p:spPr>
            <a:xfrm rot="0">
              <a:off x="9602878" y="0"/>
              <a:ext cx="2589527"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91"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2" name="曲线"/>
            <p:cNvSpPr>
              <a:spLocks/>
            </p:cNvSpPr>
            <p:nvPr/>
          </p:nvSpPr>
          <p:spPr>
            <a:xfrm rot="0">
              <a:off x="9337930" y="0"/>
              <a:ext cx="2854323" cy="6858000"/>
            </a:xfrm>
            <a:custGeom>
              <a:gdLst>
                <a:gd name="T1" fmla="*/ 0 w 21600"/>
                <a:gd name="T2" fmla="*/ 0 h 21600"/>
                <a:gd name="T3" fmla="*/ 21600 w 21600"/>
                <a:gd name="T4" fmla="*/ 21600 h 21600"/>
              </a:gdLst>
              <a:rect l="T1" t="T2" r="T3" b="T4"/>
              <a:pathLst>
                <a:path w="21600" h="21600">
                  <a:moveTo>
                    <a:pt x="21598" y="0"/>
                  </a:moveTo>
                  <a:lnTo>
                    <a:pt x="0" y="0"/>
                  </a:lnTo>
                  <a:lnTo>
                    <a:pt x="18689" y="21599"/>
                  </a:lnTo>
                  <a:lnTo>
                    <a:pt x="21598" y="21599"/>
                  </a:lnTo>
                  <a:lnTo>
                    <a:pt x="21598" y="0"/>
                  </a:lnTo>
                  <a:close/>
                </a:path>
              </a:pathLst>
            </a:custGeom>
            <a:solidFill>
              <a:srgbClr val="17AFE3">
                <a:alpha val="50000"/>
              </a:srgbClr>
            </a:solidFill>
            <a:ln cmpd="sng" cap="flat">
              <a:noFill/>
              <a:prstDash val="solid"/>
              <a:miter/>
            </a:ln>
          </p:spPr>
        </p:sp>
        <p:sp>
          <p:nvSpPr>
            <p:cNvPr id="93"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8" y="0"/>
                  </a:moveTo>
                  <a:lnTo>
                    <a:pt x="17047" y="0"/>
                  </a:lnTo>
                  <a:lnTo>
                    <a:pt x="0" y="21599"/>
                  </a:lnTo>
                  <a:lnTo>
                    <a:pt x="21598" y="21599"/>
                  </a:lnTo>
                  <a:lnTo>
                    <a:pt x="21598" y="0"/>
                  </a:lnTo>
                  <a:close/>
                </a:path>
              </a:pathLst>
            </a:custGeom>
            <a:solidFill>
              <a:srgbClr val="2D83C3">
                <a:alpha val="70000"/>
              </a:srgbClr>
            </a:solidFill>
            <a:ln cmpd="sng" cap="flat">
              <a:noFill/>
              <a:prstDash val="solid"/>
              <a:miter/>
            </a:ln>
          </p:spPr>
        </p:sp>
        <p:sp>
          <p:nvSpPr>
            <p:cNvPr id="94" name="曲线"/>
            <p:cNvSpPr>
              <a:spLocks/>
            </p:cNvSpPr>
            <p:nvPr/>
          </p:nvSpPr>
          <p:spPr>
            <a:xfrm rot="0">
              <a:off x="10936247" y="0"/>
              <a:ext cx="1256027" cy="6858000"/>
            </a:xfrm>
            <a:custGeom>
              <a:gdLst>
                <a:gd name="T1" fmla="*/ 0 w 21600"/>
                <a:gd name="T2" fmla="*/ 0 h 21600"/>
                <a:gd name="T3" fmla="*/ 21600 w 21600"/>
                <a:gd name="T4" fmla="*/ 21600 h 21600"/>
              </a:gdLst>
              <a:rect l="T1" t="T2" r="T3" b="T4"/>
              <a:pathLst>
                <a:path w="21600" h="21600">
                  <a:moveTo>
                    <a:pt x="21595" y="0"/>
                  </a:moveTo>
                  <a:lnTo>
                    <a:pt x="0" y="0"/>
                  </a:lnTo>
                  <a:lnTo>
                    <a:pt x="19165" y="21599"/>
                  </a:lnTo>
                  <a:lnTo>
                    <a:pt x="21595" y="21599"/>
                  </a:lnTo>
                  <a:lnTo>
                    <a:pt x="21595" y="0"/>
                  </a:lnTo>
                  <a:close/>
                </a:path>
              </a:pathLst>
            </a:custGeom>
            <a:solidFill>
              <a:srgbClr val="226192">
                <a:alpha val="80000"/>
              </a:srgbClr>
            </a:solidFill>
            <a:ln cmpd="sng" cap="flat">
              <a:noFill/>
              <a:prstDash val="solid"/>
              <a:miter/>
            </a:ln>
          </p:spPr>
        </p:sp>
        <p:sp>
          <p:nvSpPr>
            <p:cNvPr id="95"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7"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1" y="3161"/>
                </a:lnTo>
                <a:lnTo>
                  <a:pt x="1473" y="5347"/>
                </a:lnTo>
                <a:lnTo>
                  <a:pt x="383" y="7928"/>
                </a:lnTo>
                <a:lnTo>
                  <a:pt x="0" y="10800"/>
                </a:lnTo>
                <a:lnTo>
                  <a:pt x="383" y="13671"/>
                </a:lnTo>
                <a:lnTo>
                  <a:pt x="1473" y="16250"/>
                </a:lnTo>
                <a:lnTo>
                  <a:pt x="3161" y="18436"/>
                </a:lnTo>
                <a:lnTo>
                  <a:pt x="5349" y="20124"/>
                </a:lnTo>
                <a:lnTo>
                  <a:pt x="7928" y="21214"/>
                </a:lnTo>
                <a:lnTo>
                  <a:pt x="10800" y="21600"/>
                </a:lnTo>
                <a:lnTo>
                  <a:pt x="13669" y="21214"/>
                </a:lnTo>
                <a:lnTo>
                  <a:pt x="16250" y="20124"/>
                </a:lnTo>
                <a:lnTo>
                  <a:pt x="18435" y="18436"/>
                </a:lnTo>
                <a:lnTo>
                  <a:pt x="20124" y="16250"/>
                </a:lnTo>
                <a:lnTo>
                  <a:pt x="21214" y="13671"/>
                </a:lnTo>
                <a:lnTo>
                  <a:pt x="21600" y="10800"/>
                </a:lnTo>
                <a:lnTo>
                  <a:pt x="21214" y="7928"/>
                </a:lnTo>
                <a:lnTo>
                  <a:pt x="20124" y="5347"/>
                </a:lnTo>
                <a:lnTo>
                  <a:pt x="18435" y="3161"/>
                </a:lnTo>
                <a:lnTo>
                  <a:pt x="16250" y="1474"/>
                </a:lnTo>
                <a:lnTo>
                  <a:pt x="13669" y="385"/>
                </a:lnTo>
                <a:lnTo>
                  <a:pt x="10800" y="0"/>
                </a:lnTo>
                <a:close/>
              </a:path>
            </a:pathLst>
          </a:custGeom>
          <a:solidFill>
            <a:srgbClr val="EBEBEB"/>
          </a:solidFill>
          <a:ln cmpd="sng" cap="flat">
            <a:noFill/>
            <a:prstDash val="solid"/>
            <a:miter/>
          </a:ln>
        </p:spPr>
      </p:sp>
      <p:sp>
        <p:nvSpPr>
          <p:cNvPr id="100"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3" y="117"/>
                </a:lnTo>
                <a:lnTo>
                  <a:pt x="7681" y="455"/>
                </a:lnTo>
                <a:lnTo>
                  <a:pt x="6245" y="1003"/>
                </a:lnTo>
                <a:lnTo>
                  <a:pt x="4917" y="1739"/>
                </a:lnTo>
                <a:lnTo>
                  <a:pt x="3712" y="2648"/>
                </a:lnTo>
                <a:lnTo>
                  <a:pt x="2649" y="3713"/>
                </a:lnTo>
                <a:lnTo>
                  <a:pt x="1740" y="4917"/>
                </a:lnTo>
                <a:lnTo>
                  <a:pt x="1002" y="6246"/>
                </a:lnTo>
                <a:lnTo>
                  <a:pt x="456" y="7680"/>
                </a:lnTo>
                <a:lnTo>
                  <a:pt x="115" y="9202"/>
                </a:lnTo>
                <a:lnTo>
                  <a:pt x="0" y="10800"/>
                </a:lnTo>
                <a:lnTo>
                  <a:pt x="115" y="12395"/>
                </a:lnTo>
                <a:lnTo>
                  <a:pt x="456" y="13917"/>
                </a:lnTo>
                <a:lnTo>
                  <a:pt x="1002" y="15352"/>
                </a:lnTo>
                <a:lnTo>
                  <a:pt x="1740" y="16679"/>
                </a:lnTo>
                <a:lnTo>
                  <a:pt x="2649" y="17883"/>
                </a:lnTo>
                <a:lnTo>
                  <a:pt x="3712" y="18950"/>
                </a:lnTo>
                <a:lnTo>
                  <a:pt x="4917" y="19857"/>
                </a:lnTo>
                <a:lnTo>
                  <a:pt x="6245" y="20596"/>
                </a:lnTo>
                <a:lnTo>
                  <a:pt x="7681" y="21142"/>
                </a:lnTo>
                <a:lnTo>
                  <a:pt x="9203" y="21481"/>
                </a:lnTo>
                <a:lnTo>
                  <a:pt x="10800" y="21600"/>
                </a:lnTo>
                <a:lnTo>
                  <a:pt x="12393" y="21481"/>
                </a:lnTo>
                <a:lnTo>
                  <a:pt x="13916" y="21142"/>
                </a:lnTo>
                <a:lnTo>
                  <a:pt x="15350" y="20596"/>
                </a:lnTo>
                <a:lnTo>
                  <a:pt x="16680" y="19857"/>
                </a:lnTo>
                <a:lnTo>
                  <a:pt x="17884" y="18950"/>
                </a:lnTo>
                <a:lnTo>
                  <a:pt x="18950" y="17883"/>
                </a:lnTo>
                <a:lnTo>
                  <a:pt x="19858" y="16679"/>
                </a:lnTo>
                <a:lnTo>
                  <a:pt x="20593" y="15352"/>
                </a:lnTo>
                <a:lnTo>
                  <a:pt x="21140" y="13917"/>
                </a:lnTo>
                <a:lnTo>
                  <a:pt x="21482" y="12395"/>
                </a:lnTo>
                <a:lnTo>
                  <a:pt x="21600" y="10800"/>
                </a:lnTo>
                <a:lnTo>
                  <a:pt x="21482" y="9202"/>
                </a:lnTo>
                <a:lnTo>
                  <a:pt x="21140" y="7680"/>
                </a:lnTo>
                <a:lnTo>
                  <a:pt x="20593" y="6246"/>
                </a:lnTo>
                <a:lnTo>
                  <a:pt x="19858" y="4917"/>
                </a:lnTo>
                <a:lnTo>
                  <a:pt x="18950" y="3713"/>
                </a:lnTo>
                <a:lnTo>
                  <a:pt x="17884" y="2648"/>
                </a:lnTo>
                <a:lnTo>
                  <a:pt x="16680" y="1739"/>
                </a:lnTo>
                <a:lnTo>
                  <a:pt x="15350" y="1003"/>
                </a:lnTo>
                <a:lnTo>
                  <a:pt x="13916" y="455"/>
                </a:lnTo>
                <a:lnTo>
                  <a:pt x="12393" y="117"/>
                </a:lnTo>
                <a:lnTo>
                  <a:pt x="10800" y="0"/>
                </a:lnTo>
                <a:close/>
              </a:path>
            </a:pathLst>
          </a:custGeom>
          <a:solidFill>
            <a:srgbClr val="2D83C3"/>
          </a:solidFill>
          <a:ln cmpd="sng" cap="flat">
            <a:noFill/>
            <a:prstDash val="solid"/>
            <a:miter/>
          </a:ln>
        </p:spPr>
      </p:sp>
      <p:pic>
        <p:nvPicPr>
          <p:cNvPr id="101" name="图片"/>
          <p:cNvPicPr>
            <a:picLocks/>
          </p:cNvPicPr>
          <p:nvPr/>
        </p:nvPicPr>
        <p:blipFill>
          <a:blip r:embed="rId1" cstate="print"/>
          <a:stretch>
            <a:fillRect/>
          </a:stretch>
        </p:blipFill>
        <p:spPr>
          <a:xfrm rot="0">
            <a:off x="10687050" y="6134100"/>
            <a:ext cx="247648" cy="247650"/>
          </a:xfrm>
          <a:prstGeom prst="rect"/>
          <a:noFill/>
          <a:ln w="12700" cmpd="sng" cap="flat">
            <a:noFill/>
            <a:prstDash val="solid"/>
            <a:miter/>
          </a:ln>
        </p:spPr>
      </p:pic>
      <p:grpSp>
        <p:nvGrpSpPr>
          <p:cNvPr id="104" name="组合"/>
          <p:cNvGrpSpPr>
            <a:grpSpLocks/>
          </p:cNvGrpSpPr>
          <p:nvPr/>
        </p:nvGrpSpPr>
        <p:grpSpPr>
          <a:xfrm>
            <a:off x="47625" y="3819523"/>
            <a:ext cx="4124324" cy="3009896"/>
            <a:chOff x="47625" y="3819523"/>
            <a:chExt cx="4124324" cy="3009896"/>
          </a:xfrm>
        </p:grpSpPr>
        <p:pic>
          <p:nvPicPr>
            <p:cNvPr id="102"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3" name="图片"/>
            <p:cNvPicPr>
              <a:picLocks/>
            </p:cNvPicPr>
            <p:nvPr/>
          </p:nvPicPr>
          <p:blipFill>
            <a:blip r:embed="rId3" cstate="print"/>
            <a:stretch>
              <a:fillRect/>
            </a:stretch>
          </p:blipFill>
          <p:spPr>
            <a:xfrm rot="0">
              <a:off x="47625" y="3819523"/>
              <a:ext cx="1733550" cy="3009896"/>
            </a:xfrm>
            <a:prstGeom prst="rect"/>
            <a:noFill/>
            <a:ln w="12700" cmpd="sng" cap="flat">
              <a:noFill/>
              <a:prstDash val="solid"/>
              <a:miter/>
            </a:ln>
          </p:spPr>
        </p:pic>
      </p:grpSp>
      <p:sp>
        <p:nvSpPr>
          <p:cNvPr id="105"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6"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7"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825405315"/>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3" name="组合"/>
          <p:cNvGrpSpPr>
            <a:grpSpLocks/>
          </p:cNvGrpSpPr>
          <p:nvPr/>
        </p:nvGrpSpPr>
        <p:grpSpPr>
          <a:xfrm>
            <a:off x="7991475" y="2933700"/>
            <a:ext cx="2762249" cy="3257550"/>
            <a:chOff x="7991475" y="2933700"/>
            <a:chExt cx="2762249" cy="3257550"/>
          </a:xfrm>
        </p:grpSpPr>
        <p:sp>
          <p:nvSpPr>
            <p:cNvPr id="11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1"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7991475" y="2933700"/>
              <a:ext cx="2762249" cy="3257550"/>
            </a:xfrm>
            <a:prstGeom prst="rect"/>
            <a:noFill/>
            <a:ln w="12700" cmpd="sng" cap="flat">
              <a:noFill/>
              <a:prstDash val="solid"/>
              <a:miter/>
            </a:ln>
          </p:spPr>
        </p:pic>
      </p:grpSp>
      <p:sp>
        <p:nvSpPr>
          <p:cNvPr id="114"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5"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1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8" name="矩形"/>
          <p:cNvSpPr>
            <a:spLocks/>
          </p:cNvSpPr>
          <p:nvPr/>
        </p:nvSpPr>
        <p:spPr>
          <a:xfrm rot="0">
            <a:off x="3714693" y="2476462"/>
            <a:ext cx="476242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Problem Statement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Hair and makeup artists usually depend on social media to show their work, but it is not enough to present their skills in a professional way. Clients face difficulty in viewing the artist’s portfolio, knowing about their achievements, and contacting them easily.</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There is a need for a personal portfolio website that can clearly display the artist’s work, skills, certifications, client feedback, and provide simple ways to connect for bookings.</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696708344"/>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4" name="组合"/>
          <p:cNvGrpSpPr>
            <a:grpSpLocks/>
          </p:cNvGrpSpPr>
          <p:nvPr/>
        </p:nvGrpSpPr>
        <p:grpSpPr>
          <a:xfrm>
            <a:off x="8658225" y="2647950"/>
            <a:ext cx="3533775" cy="3810000"/>
            <a:chOff x="8658225" y="2647950"/>
            <a:chExt cx="3533775" cy="3810000"/>
          </a:xfrm>
        </p:grpSpPr>
        <p:sp>
          <p:nvSpPr>
            <p:cNvPr id="121"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3"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7"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28"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9" name="矩形"/>
          <p:cNvSpPr>
            <a:spLocks/>
          </p:cNvSpPr>
          <p:nvPr/>
        </p:nvSpPr>
        <p:spPr>
          <a:xfrm rot="0">
            <a:off x="3714693" y="2476462"/>
            <a:ext cx="4762427" cy="4091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Project Overview</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This project is about creating a personal portfolio website for a hair and makeup artist. The website will showcase the artist’s work, skills, certifications, achievements, and client feedback in an attractive and professional manner. It will include sections such as About Me, Services, Featured Projects, Testimonials, Blog/Insights, and Contact. The portfolio helps the artist build a strong online presence, highlight their creativity, and provide an easy way for clients to connect and book service</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13300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1852039" y="1847820"/>
            <a:ext cx="7775881" cy="43586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End Users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1. Clients / Customers – People who want to book hair and makeup services for weddings, events, photo shoots, or personal grooming.</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2. Event Planners / Photographers – Professionals who collaborate with makeup artists for projects and events.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3. Recruiters / Agencies – Beauty salons, fashion houses, or modeling agencies looking to hire or partner with talented artists.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4. General Audience – Visitors who admire the artist’s work, follow beauty trends, or read the blog/insights section</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9574608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4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6"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147" name="文本框"/>
          <p:cNvSpPr>
            <a:spLocks noGrp="1"/>
          </p:cNvSpPr>
          <p:nvPr>
            <p:ph type="sldNum" idx="7"/>
          </p:nvPr>
        </p:nvSpPr>
        <p:spPr>
          <a:xfrm rot="0">
            <a:off x="11353418" y="6473336"/>
            <a:ext cx="151129"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8" name="矩形"/>
          <p:cNvSpPr>
            <a:spLocks/>
          </p:cNvSpPr>
          <p:nvPr/>
        </p:nvSpPr>
        <p:spPr>
          <a:xfrm rot="21460138">
            <a:off x="4152858" y="114146"/>
            <a:ext cx="8424801" cy="8915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Tools:</a:t>
            </a:r>
            <a:endParaRPr lang="zh-CN" altLang="en-US" sz="1800" b="0" i="0" u="none" strike="noStrike" kern="1200" cap="none" spc="0" baseline="0">
              <a:solidFill>
                <a:schemeClr val="tx1"/>
              </a:solidFill>
              <a:latin typeface="Droid Sans" pitchFamily="0" charset="0"/>
              <a:ea typeface="宋体" pitchFamily="0" charset="0"/>
              <a:cs typeface="Droid Sans" pitchFamily="0" charset="0"/>
            </a:endParaRPr>
          </a:p>
        </p:txBody>
      </p:sp>
      <p:sp>
        <p:nvSpPr>
          <p:cNvPr id="149" name="矩形"/>
          <p:cNvSpPr>
            <a:spLocks/>
          </p:cNvSpPr>
          <p:nvPr/>
        </p:nvSpPr>
        <p:spPr>
          <a:xfrm rot="0">
            <a:off x="5500020" y="2818731"/>
            <a:ext cx="1257279" cy="358140"/>
          </a:xfrm>
          <a:prstGeom prst="rect"/>
          <a:noFill/>
          <a:ln w="12700" cmpd="sng" cap="flat">
            <a:noFill/>
            <a:prstDash val="solid"/>
            <a:miter/>
          </a:ln>
        </p:spPr>
      </p:sp>
      <p:sp>
        <p:nvSpPr>
          <p:cNvPr id="150" name="矩形"/>
          <p:cNvSpPr>
            <a:spLocks/>
          </p:cNvSpPr>
          <p:nvPr/>
        </p:nvSpPr>
        <p:spPr>
          <a:xfrm rot="32966">
            <a:off x="120092" y="1116512"/>
            <a:ext cx="12167844" cy="59588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Tools and Techniques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HTML, CSS, JavaScript – for website structure, styling, and interactivity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VS Code / Sublime Text – for coding</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Figma / Canva – for designing layouts and graphics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GitHub / Git – for version control</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Web Hosting (e.g., Netlify/Hostinger) – to publish the websit</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Techniques: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Responsive Web Design – to make the site work on mobile, tablet, and desktop</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Interactive UI/UX Design – for smooth navigation and user experience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Image Optimization – to showcase high-quality makeup and hairstyle images without slowing the site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SEO (Search Engine Optimization) – to make the portfolio visible on Google search</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eaLnBrk="1" fontAlgn="auto" latinLnBrk="0" hangingPunct="1">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Client Feedback Integration – adding testimonials and reviews for trust-building</a:t>
            </a:r>
            <a:endParaRPr lang="zh-CN" altLang="en-US" sz="1800" b="0" i="0" u="none" strike="noStrike" kern="1200" cap="none" spc="0" baseline="0">
              <a:solidFill>
                <a:schemeClr val="tx1"/>
              </a:solidFill>
              <a:latin typeface="Droid Sans" pitchFamily="0" charset="0"/>
              <a:ea typeface="宋体" pitchFamily="0" charset="0"/>
              <a:cs typeface="Droid Sans" pitchFamily="0" charset="0"/>
            </a:endParaRPr>
          </a:p>
        </p:txBody>
      </p:sp>
    </p:spTree>
    <p:extLst>
      <p:ext uri="{BB962C8B-B14F-4D97-AF65-F5344CB8AC3E}">
        <p14:creationId xmlns:p14="http://schemas.microsoft.com/office/powerpoint/2010/main" val="1626462762"/>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4"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5"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7"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8" name="矩形"/>
          <p:cNvSpPr>
            <a:spLocks/>
          </p:cNvSpPr>
          <p:nvPr/>
        </p:nvSpPr>
        <p:spPr>
          <a:xfrm rot="0">
            <a:off x="264088" y="1200131"/>
            <a:ext cx="11951817"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Portfolio Design and Layout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Theme: Dark nylon color theme for an elegant and professional look.</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Header: Interactive navigation bar with logo and menu links.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Hero Section: Large background image/video with artist’s name and tagline.</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About Me: Short introduction, photo, and skills.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Services / Tech Stack: List of makeup and hairstyle services with icons.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Featured Projects: Gallery of past works with images and short descriptions.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Testimonials: Client reviews to build trust.</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Achievements &amp; Certifications: Awards, training, and certificates.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Blog/Insights: Beauty tips, trends, and personal posts.</a:t>
            </a: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Lucida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Lucida Sans" pitchFamily="0" charset="0"/>
              </a:rPr>
              <a:t>Contact Section: Form, email, and social media link</a:t>
            </a: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2067417817"/>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1"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25479">
            <a:off x="1128900" y="1343004"/>
            <a:ext cx="12238990" cy="569213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Features and Functionality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Interactive Header &amp; Navigation – Easy access to all sections.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Hero Section – Highlights artist’s name, tagline, and main work.</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About Me – Showcases artist’s skills, experience, and profile.</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Services Offered – Displays makeup, hairstyle, and beauty services.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Portfolio / Gallery – High-quality images of previous work.</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Testimonials – Client reviews for credibility.</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Achievements &amp; Certifications – Awards and training details.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Blog / Insights – Tips, trends, and updates.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Droid Sans" pitchFamily="0" charset="0"/>
                <a:ea typeface="宋体" pitchFamily="0" charset="0"/>
                <a:cs typeface="Droid Sans" pitchFamily="0" charset="0"/>
              </a:rPr>
              <a:t>Contact Form – Easy booking and inquiries.</a:t>
            </a: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en-US" altLang="zh-CN" sz="1800" b="0" i="0" u="none" strike="noStrike" kern="1200" cap="none" spc="0" baseline="0">
              <a:solidFill>
                <a:schemeClr val="tx1"/>
              </a:solidFill>
              <a:latin typeface="Droid Sans" pitchFamily="0" charset="0"/>
              <a:ea typeface="宋体" pitchFamily="0" charset="0"/>
              <a:cs typeface="Droid Sans" pitchFamily="0" charset="0"/>
            </a:endParaRPr>
          </a:p>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pitchFamily="0" charset="0"/>
            </a:endParaRPr>
          </a:p>
        </p:txBody>
      </p:sp>
    </p:spTree>
    <p:extLst>
      <p:ext uri="{BB962C8B-B14F-4D97-AF65-F5344CB8AC3E}">
        <p14:creationId xmlns:p14="http://schemas.microsoft.com/office/powerpoint/2010/main" val="1370377689"/>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401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root</cp:lastModifiedBy>
  <cp:revision>22</cp:revision>
  <dcterms:created xsi:type="dcterms:W3CDTF">2024-03-29T15:07:22Z</dcterms:created>
  <dcterms:modified xsi:type="dcterms:W3CDTF">2025-09-09T05:50:26Z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