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Lst>
  <p:sldSz cx="9144000" cy="5143500"/>
  <p:notesSz cx="6858000" cy="9144000"/>
  <p:embeddedFontLst>
    <p:embeddedFont>
      <p:font typeface="Georgia" panose="02040502050405020303"/>
      <p:regular r:id="rId9"/>
      <p:bold r:id="rId10"/>
      <p:italic r:id="rId11"/>
      <p:boldItalic r:id="rId12"/>
    </p:embeddedFont>
    <p:embeddedFont>
      <p:font typeface="Open Sans"/>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font" Target="fonts/font5.fntdata"/><Relationship Id="rId12" Type="http://schemas.openxmlformats.org/officeDocument/2006/relationships/font" Target="fonts/font4.fntdata"/><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rithu\Documents\Spreadsheet\NYSE_Project\NYSE_project_Mishra,%20Prithu.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ithu\Documents\Spreadsheet\NYSE_Project\NYSE_project_Mishra,%20Prith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Statistics of R&amp;D department (year 1)</a:t>
            </a:r>
          </a:p>
        </c:rich>
      </c:tx>
      <c:layout>
        <c:manualLayout>
          <c:xMode val="edge"/>
          <c:yMode val="edge"/>
          <c:x val="0.138884134862228"/>
          <c:y val="0.0366844021282554"/>
        </c:manualLayout>
      </c:layout>
      <c:overlay val="0"/>
      <c:spPr>
        <a:noFill/>
        <a:ln>
          <a:noFill/>
        </a:ln>
        <a:effectLst/>
      </c:spPr>
    </c:title>
    <c:autoTitleDeleted val="0"/>
    <c:plotArea>
      <c:layout>
        <c:manualLayout>
          <c:layoutTarget val="inner"/>
          <c:xMode val="edge"/>
          <c:yMode val="edge"/>
          <c:x val="0.26965599863084"/>
          <c:y val="0.316998039764772"/>
          <c:w val="0.660174567858977"/>
          <c:h val="0.395239428731448"/>
        </c:manualLayout>
      </c:layout>
      <c:barChart>
        <c:barDir val="col"/>
        <c:grouping val="clustered"/>
        <c:varyColors val="0"/>
        <c:ser>
          <c:idx val="0"/>
          <c:order val="0"/>
          <c:spPr>
            <a:solidFill>
              <a:schemeClr val="accent1"/>
            </a:solidFill>
            <a:ln>
              <a:noFill/>
            </a:ln>
            <a:effectLst/>
          </c:spPr>
          <c:invertIfNegative val="0"/>
          <c:dLbls>
            <c:delete val="1"/>
          </c:dLbls>
          <c:cat>
            <c:strRef>
              <c:f>'[NYSE_project_Mishra, Prithu.xlsx]Task 1'!$E$8:$E$11</c:f>
              <c:strCache>
                <c:ptCount val="4"/>
                <c:pt idx="0">
                  <c:v>Mean</c:v>
                </c:pt>
                <c:pt idx="1">
                  <c:v>Meadian</c:v>
                </c:pt>
                <c:pt idx="2">
                  <c:v>Standard Deviation</c:v>
                </c:pt>
                <c:pt idx="3">
                  <c:v>Range</c:v>
                </c:pt>
              </c:strCache>
            </c:strRef>
          </c:cat>
          <c:val>
            <c:numRef>
              <c:f>'[NYSE_project_Mishra, Prithu.xlsx]Task 1'!$F$8:$F$11</c:f>
              <c:numCache>
                <c:formatCode>#,##0.00;\(#,##0.00\)</c:formatCode>
                <c:ptCount val="4"/>
                <c:pt idx="0">
                  <c:v>1239305034.48276</c:v>
                </c:pt>
                <c:pt idx="1">
                  <c:v>553169000</c:v>
                </c:pt>
                <c:pt idx="2">
                  <c:v>2221113617.9334</c:v>
                </c:pt>
                <c:pt idx="3">
                  <c:v>10611000000</c:v>
                </c:pt>
              </c:numCache>
            </c:numRef>
          </c:val>
        </c:ser>
        <c:dLbls>
          <c:showLegendKey val="0"/>
          <c:showVal val="0"/>
          <c:showCatName val="0"/>
          <c:showSerName val="0"/>
          <c:showPercent val="0"/>
          <c:showBubbleSize val="0"/>
        </c:dLbls>
        <c:gapWidth val="219"/>
        <c:overlap val="-27"/>
        <c:axId val="907151063"/>
        <c:axId val="546816996"/>
      </c:barChart>
      <c:catAx>
        <c:axId val="90715106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6816996"/>
        <c:crosses val="autoZero"/>
        <c:auto val="1"/>
        <c:lblAlgn val="ctr"/>
        <c:lblOffset val="100"/>
        <c:noMultiLvlLbl val="0"/>
      </c:catAx>
      <c:valAx>
        <c:axId val="546816996"/>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715106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Statistics of R&amp;D department (year 2)</a:t>
            </a:r>
          </a:p>
        </c:rich>
      </c:tx>
      <c:layout>
        <c:manualLayout>
          <c:xMode val="edge"/>
          <c:yMode val="edge"/>
          <c:x val="0.189240176945095"/>
          <c:y val="0.0415800415800416"/>
        </c:manualLayout>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delete val="1"/>
          </c:dLbls>
          <c:cat>
            <c:strRef>
              <c:f>'[NYSE_project_Mishra, Prithu.xlsx]Task 1'!$E$25:$E$28</c:f>
              <c:strCache>
                <c:ptCount val="4"/>
                <c:pt idx="0">
                  <c:v>Mean</c:v>
                </c:pt>
                <c:pt idx="1">
                  <c:v>Meadian</c:v>
                </c:pt>
                <c:pt idx="2">
                  <c:v>Standard Deviation</c:v>
                </c:pt>
                <c:pt idx="3">
                  <c:v>Range</c:v>
                </c:pt>
              </c:strCache>
            </c:strRef>
          </c:cat>
          <c:val>
            <c:numRef>
              <c:f>'[NYSE_project_Mishra, Prithu.xlsx]Task 1'!$F$25:$F$28</c:f>
              <c:numCache>
                <c:formatCode>#,##0.00;\(#,##0.00\)</c:formatCode>
                <c:ptCount val="4"/>
                <c:pt idx="0">
                  <c:v>1351597362.06897</c:v>
                </c:pt>
                <c:pt idx="1">
                  <c:v>583500000</c:v>
                </c:pt>
                <c:pt idx="2">
                  <c:v>2512799081.46574</c:v>
                </c:pt>
                <c:pt idx="3">
                  <c:v>11537000000</c:v>
                </c:pt>
              </c:numCache>
            </c:numRef>
          </c:val>
        </c:ser>
        <c:dLbls>
          <c:showLegendKey val="0"/>
          <c:showVal val="0"/>
          <c:showCatName val="0"/>
          <c:showSerName val="0"/>
          <c:showPercent val="0"/>
          <c:showBubbleSize val="0"/>
        </c:dLbls>
        <c:gapWidth val="219"/>
        <c:overlap val="-27"/>
        <c:axId val="486217711"/>
        <c:axId val="960574948"/>
      </c:barChart>
      <c:catAx>
        <c:axId val="48621771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0574948"/>
        <c:crosses val="autoZero"/>
        <c:auto val="1"/>
        <c:lblAlgn val="ctr"/>
        <c:lblOffset val="100"/>
        <c:noMultiLvlLbl val="0"/>
      </c:catAx>
      <c:valAx>
        <c:axId val="960574948"/>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8621771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1dc0c13fe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d6d4cc2e8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d6d4cc2e8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body" idx="1"/>
          </p:nvPr>
        </p:nvSpPr>
        <p:spPr>
          <a:xfrm>
            <a:off x="3550100" y="67700"/>
            <a:ext cx="5046300" cy="4945200"/>
          </a:xfrm>
          <a:prstGeom prst="rect">
            <a:avLst/>
          </a:prstGeom>
        </p:spPr>
        <p:txBody>
          <a:bodyPr spcFirstLastPara="1" wrap="square" lIns="91425" tIns="91425" rIns="91425" bIns="91425" anchor="t" anchorCtr="0">
            <a:noAutofit/>
          </a:bodyPr>
          <a:lstStyle/>
          <a:p>
            <a:pPr marL="0" lvl="0" indent="0" algn="l" rtl="0">
              <a:lnSpc>
                <a:spcPct val="133000"/>
              </a:lnSpc>
              <a:spcBef>
                <a:spcPts val="2400"/>
              </a:spcBef>
              <a:spcAft>
                <a:spcPts val="0"/>
              </a:spcAft>
              <a:buNone/>
            </a:pPr>
            <a:r>
              <a:rPr lang="en-GB" sz="2300" b="1">
                <a:solidFill>
                  <a:schemeClr val="dk1"/>
                </a:solidFill>
                <a:highlight>
                  <a:schemeClr val="lt1"/>
                </a:highlight>
                <a:latin typeface="Georgia" panose="02040502050405020303"/>
                <a:ea typeface="Georgia" panose="02040502050405020303"/>
                <a:cs typeface="Georgia" panose="02040502050405020303"/>
                <a:sym typeface="Georgia" panose="02040502050405020303"/>
              </a:rPr>
              <a:t>Project: Analyse NYSE Data</a:t>
            </a:r>
            <a:endParaRPr sz="2300" b="1">
              <a:solidFill>
                <a:schemeClr val="dk1"/>
              </a:solidFill>
              <a:highlight>
                <a:schemeClr val="lt1"/>
              </a:highlight>
              <a:latin typeface="Georgia" panose="02040502050405020303"/>
              <a:ea typeface="Georgia" panose="02040502050405020303"/>
              <a:cs typeface="Georgia" panose="02040502050405020303"/>
              <a:sym typeface="Georgia" panose="02040502050405020303"/>
            </a:endParaRPr>
          </a:p>
          <a:p>
            <a:pPr marL="0" lvl="0" indent="0" algn="l" rtl="0">
              <a:lnSpc>
                <a:spcPct val="133000"/>
              </a:lnSpc>
              <a:spcBef>
                <a:spcPts val="2400"/>
              </a:spcBef>
              <a:spcAft>
                <a:spcPts val="0"/>
              </a:spcAft>
              <a:buNone/>
            </a:pPr>
            <a:r>
              <a:rPr lang="en-GB" sz="2300" b="1">
                <a:solidFill>
                  <a:schemeClr val="dk1"/>
                </a:solidFill>
                <a:highlight>
                  <a:schemeClr val="lt1"/>
                </a:highlight>
                <a:latin typeface="Georgia" panose="02040502050405020303"/>
                <a:ea typeface="Georgia" panose="02040502050405020303"/>
                <a:cs typeface="Georgia" panose="02040502050405020303"/>
                <a:sym typeface="Georgia" panose="02040502050405020303"/>
              </a:rPr>
              <a:t>Objectives</a:t>
            </a:r>
            <a:endParaRPr sz="2300" b="1">
              <a:solidFill>
                <a:schemeClr val="dk1"/>
              </a:solidFill>
              <a:highlight>
                <a:schemeClr val="lt1"/>
              </a:highlight>
              <a:latin typeface="Georgia" panose="02040502050405020303"/>
              <a:ea typeface="Georgia" panose="02040502050405020303"/>
              <a:cs typeface="Georgia" panose="02040502050405020303"/>
              <a:sym typeface="Georgia" panose="02040502050405020303"/>
            </a:endParaRPr>
          </a:p>
          <a:p>
            <a:pPr marL="457200" lvl="0" indent="-304800" algn="l" rtl="0">
              <a:lnSpc>
                <a:spcPct val="170000"/>
              </a:lnSpc>
              <a:spcBef>
                <a:spcPts val="0"/>
              </a:spcBef>
              <a:spcAft>
                <a:spcPts val="0"/>
              </a:spcAft>
              <a:buClr>
                <a:srgbClr val="4F4F4F"/>
              </a:buClr>
              <a:buSzPts val="1200"/>
              <a:buFont typeface="Open Sans"/>
              <a:buChar char="●"/>
            </a:pPr>
            <a:r>
              <a:rPr lang="en-GB" sz="1200">
                <a:solidFill>
                  <a:srgbClr val="4F4F4F"/>
                </a:solidFill>
                <a:highlight>
                  <a:srgbClr val="FFFFFF"/>
                </a:highlight>
                <a:latin typeface="Open Sans"/>
                <a:ea typeface="Open Sans"/>
                <a:cs typeface="Open Sans"/>
                <a:sym typeface="Open Sans"/>
              </a:rPr>
              <a:t>Data file</a:t>
            </a:r>
            <a:endParaRPr sz="1200">
              <a:solidFill>
                <a:srgbClr val="4F4F4F"/>
              </a:solidFill>
              <a:highlight>
                <a:srgbClr val="FFFFFF"/>
              </a:highlight>
              <a:latin typeface="Open Sans"/>
              <a:ea typeface="Open Sans"/>
              <a:cs typeface="Open Sans"/>
              <a:sym typeface="Open Sans"/>
            </a:endParaRPr>
          </a:p>
          <a:p>
            <a:pPr marL="457200" lvl="0" indent="-304800" algn="l" rtl="0">
              <a:lnSpc>
                <a:spcPct val="170000"/>
              </a:lnSpc>
              <a:spcBef>
                <a:spcPts val="0"/>
              </a:spcBef>
              <a:spcAft>
                <a:spcPts val="0"/>
              </a:spcAft>
              <a:buClr>
                <a:srgbClr val="4F4F4F"/>
              </a:buClr>
              <a:buSzPts val="1200"/>
              <a:buFont typeface="Open Sans"/>
              <a:buChar char="●"/>
            </a:pPr>
            <a:r>
              <a:rPr lang="en-GB" sz="1200">
                <a:solidFill>
                  <a:srgbClr val="4F4F4F"/>
                </a:solidFill>
                <a:highlight>
                  <a:srgbClr val="FFFFFF"/>
                </a:highlight>
                <a:latin typeface="Open Sans"/>
                <a:ea typeface="Open Sans"/>
                <a:cs typeface="Open Sans"/>
                <a:sym typeface="Open Sans"/>
              </a:rPr>
              <a:t>Summary statistics</a:t>
            </a:r>
            <a:endParaRPr sz="1200">
              <a:solidFill>
                <a:srgbClr val="4F4F4F"/>
              </a:solidFill>
              <a:highlight>
                <a:srgbClr val="FFFFFF"/>
              </a:highlight>
              <a:latin typeface="Open Sans"/>
              <a:ea typeface="Open Sans"/>
              <a:cs typeface="Open Sans"/>
              <a:sym typeface="Open Sans"/>
            </a:endParaRPr>
          </a:p>
          <a:p>
            <a:pPr marL="457200" lvl="0" indent="-304800" algn="l" rtl="0">
              <a:lnSpc>
                <a:spcPct val="170000"/>
              </a:lnSpc>
              <a:spcBef>
                <a:spcPts val="0"/>
              </a:spcBef>
              <a:spcAft>
                <a:spcPts val="0"/>
              </a:spcAft>
              <a:buClr>
                <a:srgbClr val="4F4F4F"/>
              </a:buClr>
              <a:buSzPts val="1200"/>
              <a:buFont typeface="Open Sans"/>
              <a:buChar char="●"/>
            </a:pPr>
            <a:r>
              <a:rPr lang="en-GB" sz="1200">
                <a:solidFill>
                  <a:srgbClr val="4F4F4F"/>
                </a:solidFill>
                <a:highlight>
                  <a:srgbClr val="FFFFFF"/>
                </a:highlight>
                <a:latin typeface="Open Sans"/>
                <a:ea typeface="Open Sans"/>
                <a:cs typeface="Open Sans"/>
                <a:sym typeface="Open Sans"/>
              </a:rPr>
              <a:t>P&amp;L Statement Dashboard</a:t>
            </a:r>
            <a:endParaRPr sz="1200">
              <a:solidFill>
                <a:srgbClr val="4F4F4F"/>
              </a:solidFill>
              <a:highlight>
                <a:srgbClr val="FFFFFF"/>
              </a:highlight>
              <a:latin typeface="Open Sans"/>
              <a:ea typeface="Open Sans"/>
              <a:cs typeface="Open Sans"/>
              <a:sym typeface="Open Sans"/>
            </a:endParaRPr>
          </a:p>
          <a:p>
            <a:pPr marL="457200" lvl="0" indent="-304800" algn="l" rtl="0">
              <a:lnSpc>
                <a:spcPct val="170000"/>
              </a:lnSpc>
              <a:spcBef>
                <a:spcPts val="0"/>
              </a:spcBef>
              <a:spcAft>
                <a:spcPts val="0"/>
              </a:spcAft>
              <a:buClr>
                <a:srgbClr val="4F4F4F"/>
              </a:buClr>
              <a:buSzPts val="1200"/>
              <a:buFont typeface="Open Sans"/>
              <a:buChar char="●"/>
            </a:pPr>
            <a:r>
              <a:rPr lang="en-GB" sz="1200">
                <a:solidFill>
                  <a:srgbClr val="4F4F4F"/>
                </a:solidFill>
                <a:highlight>
                  <a:srgbClr val="FFFFFF"/>
                </a:highlight>
                <a:latin typeface="Open Sans"/>
                <a:ea typeface="Open Sans"/>
                <a:cs typeface="Open Sans"/>
                <a:sym typeface="Open Sans"/>
              </a:rPr>
              <a:t>Forecast scenarios</a:t>
            </a:r>
            <a:endParaRPr sz="1200">
              <a:solidFill>
                <a:srgbClr val="4F4F4F"/>
              </a:solidFill>
              <a:highlight>
                <a:srgbClr val="FFFFFF"/>
              </a:highlight>
              <a:latin typeface="Open Sans"/>
              <a:ea typeface="Open Sans"/>
              <a:cs typeface="Open Sans"/>
              <a:sym typeface="Open Sans"/>
            </a:endParaRPr>
          </a:p>
          <a:p>
            <a:pPr marL="0" lvl="0" indent="0" algn="l" rtl="0">
              <a:lnSpc>
                <a:spcPct val="170000"/>
              </a:lnSpc>
              <a:spcBef>
                <a:spcPts val="2200"/>
              </a:spcBef>
              <a:spcAft>
                <a:spcPts val="0"/>
              </a:spcAft>
              <a:buNone/>
            </a:pPr>
            <a:endParaRPr sz="1200">
              <a:solidFill>
                <a:srgbClr val="4F4F4F"/>
              </a:solidFill>
              <a:highlight>
                <a:srgbClr val="FFFFFF"/>
              </a:highlight>
              <a:latin typeface="Open Sans"/>
              <a:ea typeface="Open Sans"/>
              <a:cs typeface="Open Sans"/>
              <a:sym typeface="Open Sans"/>
            </a:endParaRPr>
          </a:p>
          <a:p>
            <a:pPr marL="0" lvl="0" indent="0" algn="l" rtl="0">
              <a:lnSpc>
                <a:spcPct val="170000"/>
              </a:lnSpc>
              <a:spcBef>
                <a:spcPts val="2200"/>
              </a:spcBef>
              <a:spcAft>
                <a:spcPts val="0"/>
              </a:spcAft>
              <a:buNone/>
            </a:pPr>
            <a:endParaRPr sz="1200">
              <a:solidFill>
                <a:srgbClr val="4F4F4F"/>
              </a:solidFill>
              <a:highlight>
                <a:srgbClr val="FFFFFF"/>
              </a:highlight>
              <a:latin typeface="Open Sans"/>
              <a:ea typeface="Open Sans"/>
              <a:cs typeface="Open Sans"/>
              <a:sym typeface="Open Sans"/>
            </a:endParaRPr>
          </a:p>
          <a:p>
            <a:pPr marL="0" lvl="0" indent="0" algn="l" rtl="0">
              <a:lnSpc>
                <a:spcPct val="170000"/>
              </a:lnSpc>
              <a:spcBef>
                <a:spcPts val="2200"/>
              </a:spcBef>
              <a:spcAft>
                <a:spcPts val="0"/>
              </a:spcAft>
              <a:buNone/>
            </a:pPr>
            <a:r>
              <a:rPr lang="en-GB" sz="1200" b="1" i="1">
                <a:solidFill>
                  <a:srgbClr val="4F4F4F"/>
                </a:solidFill>
                <a:highlight>
                  <a:srgbClr val="FFFFFF"/>
                </a:highlight>
                <a:latin typeface="Open Sans"/>
                <a:ea typeface="Open Sans"/>
                <a:cs typeface="Open Sans"/>
                <a:sym typeface="Open Sans"/>
              </a:rPr>
              <a:t>Submitted by:</a:t>
            </a:r>
            <a:r>
              <a:rPr lang="en-GB" sz="1200" i="1">
                <a:solidFill>
                  <a:srgbClr val="4F4F4F"/>
                </a:solidFill>
                <a:highlight>
                  <a:srgbClr val="FFFFFF"/>
                </a:highlight>
                <a:latin typeface="Open Sans"/>
                <a:ea typeface="Open Sans"/>
                <a:cs typeface="Open Sans"/>
                <a:sym typeface="Open Sans"/>
              </a:rPr>
              <a:t> Prithu Mishra (Data Analyst)</a:t>
            </a:r>
            <a:endParaRPr sz="1200" i="1">
              <a:solidFill>
                <a:srgbClr val="4F4F4F"/>
              </a:solidFill>
              <a:highlight>
                <a:srgbClr val="FFFFFF"/>
              </a:highlight>
              <a:latin typeface="Open Sans"/>
              <a:ea typeface="Open Sans"/>
              <a:cs typeface="Open Sans"/>
              <a:sym typeface="Open Sans"/>
            </a:endParaRPr>
          </a:p>
          <a:p>
            <a:pPr marL="0" lvl="0" indent="0" algn="l" rtl="0">
              <a:lnSpc>
                <a:spcPct val="133000"/>
              </a:lnSpc>
              <a:spcBef>
                <a:spcPts val="2400"/>
              </a:spcBef>
              <a:spcAft>
                <a:spcPts val="0"/>
              </a:spcAft>
              <a:buClr>
                <a:schemeClr val="dk1"/>
              </a:buClr>
              <a:buSzPts val="1100"/>
              <a:buFont typeface="Arial" panose="020B0604020202020204"/>
              <a:buNone/>
            </a:pPr>
            <a:endParaRPr sz="2300" b="1">
              <a:solidFill>
                <a:schemeClr val="dk1"/>
              </a:solidFill>
              <a:highlight>
                <a:schemeClr val="lt1"/>
              </a:highlight>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1600"/>
              </a:spcAft>
              <a:buNone/>
            </a:pPr>
            <a:endParaRPr>
              <a:latin typeface="Open Sans"/>
              <a:ea typeface="Open Sans"/>
              <a:cs typeface="Open Sans"/>
              <a:sym typeface="Open Sans"/>
            </a:endParaRPr>
          </a:p>
        </p:txBody>
      </p:sp>
      <p:pic>
        <p:nvPicPr>
          <p:cNvPr id="55" name="Google Shape;55;p13"/>
          <p:cNvPicPr preferRelativeResize="0"/>
          <p:nvPr/>
        </p:nvPicPr>
        <p:blipFill>
          <a:blip r:embed="rId1"/>
          <a:stretch>
            <a:fillRect/>
          </a:stretch>
        </p:blipFill>
        <p:spPr>
          <a:xfrm>
            <a:off x="46275" y="67700"/>
            <a:ext cx="3260241" cy="1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body" idx="1"/>
          </p:nvPr>
        </p:nvSpPr>
        <p:spPr>
          <a:xfrm>
            <a:off x="4544575" y="829950"/>
            <a:ext cx="4469700" cy="42492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highlight>
                  <a:schemeClr val="lt2"/>
                </a:highlight>
              </a:rPr>
              <a:t>The following are two bar charts that represent the first and second years of research and development in the information technology sector for all companies. The chart clearly demonstrates that the R&amp;D mean of the second year is more than $100 million more than the R&amp;D mean of the first year. From this information, we can conclude that businesses are taking Information Technology more seriously and investing more in its development. It is estimated that R&amp;D expenses are about $1.2 billion in the first year and $1.3 billion in the second year. The highest investment was around $10.5 billion in year 1 which was increased to $11.5 billion by the same company in year 2. </a:t>
            </a:r>
            <a:endParaRPr lang="en-GB" sz="1000">
              <a:solidFill>
                <a:schemeClr val="dk1"/>
              </a:solidFill>
              <a:highlight>
                <a:schemeClr val="lt2"/>
              </a:highlight>
            </a:endParaRPr>
          </a:p>
          <a:p>
            <a:pPr marL="0" lvl="0" indent="0" algn="l" rtl="0">
              <a:spcBef>
                <a:spcPts val="0"/>
              </a:spcBef>
              <a:spcAft>
                <a:spcPts val="0"/>
              </a:spcAft>
              <a:buClr>
                <a:schemeClr val="dk1"/>
              </a:buClr>
              <a:buSzPts val="1100"/>
              <a:buFont typeface="Arial" panose="020B0604020202020204"/>
              <a:buNone/>
            </a:pPr>
            <a:endParaRPr lang="en-GB" sz="1000">
              <a:solidFill>
                <a:schemeClr val="dk1"/>
              </a:solidFill>
              <a:highlight>
                <a:schemeClr val="lt2"/>
              </a:highlight>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highlight>
                  <a:schemeClr val="lt2"/>
                </a:highlight>
              </a:rPr>
              <a:t>Regardless of the increase in average investment in R&amp;D, the median investment in the second year is slightly lower than in the first year. The difference is (590-584= $6 million). Compared to the mean value of the first year ($1.2 billion), the standard deviation is $2.2 billion. This indicates that the company's R&amp;D expenditures in Information Technology are scattered across the organization. Same can be said for year 2 where the standard deviation was $2.4 billion and the mean was $1.3 billion.</a:t>
            </a:r>
            <a:r>
              <a:rPr lang="en-US" altLang="en-GB" sz="1000">
                <a:solidFill>
                  <a:schemeClr val="dk1"/>
                </a:solidFill>
                <a:highlight>
                  <a:schemeClr val="lt2"/>
                </a:highlight>
              </a:rPr>
              <a:t> The increase in standard deviation in year 2 indicates the increase of investment's volatility in R&amp;D department of IT sector. The range has also been increased by alomost $1 billion, that means the company that has invested the biggest amount last year has increased its investment by almost $1 billion.</a:t>
            </a:r>
            <a:endParaRPr lang="en-US" altLang="en-GB" sz="1000">
              <a:solidFill>
                <a:schemeClr val="dk1"/>
              </a:solidFill>
              <a:highlight>
                <a:schemeClr val="lt2"/>
              </a:highlight>
            </a:endParaRPr>
          </a:p>
          <a:p>
            <a:pPr marL="0" lvl="0" indent="0" algn="l" rtl="0">
              <a:spcBef>
                <a:spcPts val="1600"/>
              </a:spcBef>
              <a:spcAft>
                <a:spcPts val="1600"/>
              </a:spcAft>
              <a:buNone/>
            </a:pPr>
            <a:endParaRPr sz="1000">
              <a:latin typeface="Open Sans"/>
              <a:ea typeface="Open Sans"/>
              <a:cs typeface="Open Sans"/>
              <a:sym typeface="Open Sans"/>
            </a:endParaRPr>
          </a:p>
        </p:txBody>
      </p:sp>
      <p:sp>
        <p:nvSpPr>
          <p:cNvPr id="61" name="Google Shape;61;p14"/>
          <p:cNvSpPr/>
          <p:nvPr/>
        </p:nvSpPr>
        <p:spPr>
          <a:xfrm>
            <a:off x="0" y="795600"/>
            <a:ext cx="4305000" cy="43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62" name="Google Shape;62;p14"/>
          <p:cNvSpPr txBox="1"/>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latin typeface="Open Sans"/>
                <a:ea typeface="Open Sans"/>
                <a:cs typeface="Open Sans"/>
                <a:sym typeface="Open Sans"/>
              </a:rPr>
              <a:t> Task 1: </a:t>
            </a:r>
            <a:r>
              <a:rPr lang="en-GB" sz="2000">
                <a:solidFill>
                  <a:srgbClr val="FFFFFF"/>
                </a:solidFill>
                <a:latin typeface="Open Sans"/>
                <a:ea typeface="Open Sans"/>
                <a:cs typeface="Open Sans"/>
                <a:sym typeface="Open Sans"/>
              </a:rPr>
              <a:t>1st &amp; 2nd year v</a:t>
            </a:r>
            <a:r>
              <a:rPr lang="en-GB" sz="2000">
                <a:solidFill>
                  <a:srgbClr val="FFFFFF"/>
                </a:solidFill>
                <a:latin typeface="Open Sans"/>
                <a:ea typeface="Open Sans"/>
                <a:cs typeface="Open Sans"/>
                <a:sym typeface="Open Sans"/>
              </a:rPr>
              <a:t>isual and summary information of R&amp;D</a:t>
            </a:r>
            <a:r>
              <a:rPr lang="en-GB">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p:txBody>
      </p:sp>
      <p:graphicFrame>
        <p:nvGraphicFramePr>
          <p:cNvPr id="4" name="Chart 3"/>
          <p:cNvGraphicFramePr/>
          <p:nvPr/>
        </p:nvGraphicFramePr>
        <p:xfrm>
          <a:off x="1905" y="795655"/>
          <a:ext cx="4297045" cy="234315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12700" y="3069590"/>
          <a:ext cx="4321175" cy="20294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1691</Words>
  <Application>WPS Presentation</Application>
  <PresentationFormat/>
  <Paragraphs>19</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Arial</vt:lpstr>
      <vt:lpstr>Georgia</vt:lpstr>
      <vt:lpstr>Open Sans</vt:lpstr>
      <vt:lpstr>Microsoft YaHei</vt:lpstr>
      <vt:lpstr>Arial Unicode MS</vt:lpstr>
      <vt:lpstr>Simple Light</vt:lpstr>
      <vt:lpstr>PowerPoint 演示文稿</vt:lpstr>
      <vt:lpstr> Task 1: 1st &amp; 2nd year visual and summary information of R&amp;D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Prithu</cp:lastModifiedBy>
  <cp:revision>2</cp:revision>
  <dcterms:created xsi:type="dcterms:W3CDTF">2022-10-03T19:51:00Z</dcterms:created>
  <dcterms:modified xsi:type="dcterms:W3CDTF">2022-10-03T19:57:35Z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C64BD64BBB804484B229E378842C5D76</vt:lpwstr>
  </property>
  <property fmtid="{D5CDD505-2E9C-101B-9397-08002B2CF9AE}" pid="3" name="KSOProductBuildVer">
    <vt:lpwstr>1033-11.2.0.11210</vt:lpwstr>
  </property>
</Properties>
</file>