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552" y="2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LCOT\Downloads\Employee_Dataset%20(1)%20(1)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ELCOT\Downloads\Employee_Dataset%20(1)%20(1).xlsx" TargetMode="External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LCOT\Downloads\Employee_Dataset%20(1)%20(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16"/>
    </mc:Choice>
    <mc:Fallback>
      <c:style val="16"/>
    </mc:Fallback>
  </mc:AlternateContent>
  <c:pivotSource>
    <c:name>[Employee_Dataset (1) (1).xlsx]Sheet3!PivotTable1</c:name>
    <c:fmtId val="-1"/>
  </c:pivotSource>
  <c:chart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Female</c:v>
                </c:pt>
              </c:strCache>
            </c:strRef>
          </c:tx>
          <c:invertIfNegative val="0"/>
          <c:cat>
            <c:strRef>
              <c:f>Sheet3!$A$5:$A$19</c:f>
              <c:strCache>
                <c:ptCount val="14"/>
                <c:pt idx="0">
                  <c:v> Leena Bruckshaw</c:v>
                </c:pt>
                <c:pt idx="1">
                  <c:v> Wyn Treadger</c:v>
                </c:pt>
                <c:pt idx="2">
                  <c:v>Billi Fellgate</c:v>
                </c:pt>
                <c:pt idx="3">
                  <c:v>Cletus McGarahan </c:v>
                </c:pt>
                <c:pt idx="4">
                  <c:v>Collen Dunbleton</c:v>
                </c:pt>
                <c:pt idx="5">
                  <c:v>Evangelina Lergan</c:v>
                </c:pt>
                <c:pt idx="6">
                  <c:v>Freddy Linford</c:v>
                </c:pt>
                <c:pt idx="7">
                  <c:v>Jessica Callcott</c:v>
                </c:pt>
                <c:pt idx="8">
                  <c:v>Mackenzie Hannis</c:v>
                </c:pt>
                <c:pt idx="9">
                  <c:v>Magnum Locksley</c:v>
                </c:pt>
                <c:pt idx="10">
                  <c:v>Mick Spraberry</c:v>
                </c:pt>
                <c:pt idx="11">
                  <c:v>Minerva Ricardot</c:v>
                </c:pt>
                <c:pt idx="12">
                  <c:v>Nananne Gehringer</c:v>
                </c:pt>
                <c:pt idx="13">
                  <c:v>Oona Donan</c:v>
                </c:pt>
              </c:strCache>
            </c:strRef>
          </c:cat>
          <c:val>
            <c:numRef>
              <c:f>Sheet3!$B$5:$B$19</c:f>
              <c:numCache>
                <c:formatCode>General</c:formatCode>
                <c:ptCount val="14"/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3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Male</c:v>
                </c:pt>
              </c:strCache>
            </c:strRef>
          </c:tx>
          <c:invertIfNegative val="0"/>
          <c:cat>
            <c:strRef>
              <c:f>Sheet3!$A$5:$A$19</c:f>
              <c:strCache>
                <c:ptCount val="14"/>
                <c:pt idx="0">
                  <c:v> Leena Bruckshaw</c:v>
                </c:pt>
                <c:pt idx="1">
                  <c:v> Wyn Treadger</c:v>
                </c:pt>
                <c:pt idx="2">
                  <c:v>Billi Fellgate</c:v>
                </c:pt>
                <c:pt idx="3">
                  <c:v>Cletus McGarahan </c:v>
                </c:pt>
                <c:pt idx="4">
                  <c:v>Collen Dunbleton</c:v>
                </c:pt>
                <c:pt idx="5">
                  <c:v>Evangelina Lergan</c:v>
                </c:pt>
                <c:pt idx="6">
                  <c:v>Freddy Linford</c:v>
                </c:pt>
                <c:pt idx="7">
                  <c:v>Jessica Callcott</c:v>
                </c:pt>
                <c:pt idx="8">
                  <c:v>Mackenzie Hannis</c:v>
                </c:pt>
                <c:pt idx="9">
                  <c:v>Magnum Locksley</c:v>
                </c:pt>
                <c:pt idx="10">
                  <c:v>Mick Spraberry</c:v>
                </c:pt>
                <c:pt idx="11">
                  <c:v>Minerva Ricardot</c:v>
                </c:pt>
                <c:pt idx="12">
                  <c:v>Nananne Gehringer</c:v>
                </c:pt>
                <c:pt idx="13">
                  <c:v>Oona Donan</c:v>
                </c:pt>
              </c:strCache>
            </c:strRef>
          </c:cat>
          <c:val>
            <c:numRef>
              <c:f>Sheet3!$C$5:$C$19</c:f>
              <c:numCache>
                <c:formatCode>General</c:formatCode>
                <c:ptCount val="14"/>
                <c:pt idx="0">
                  <c:v>1</c:v>
                </c:pt>
                <c:pt idx="4">
                  <c:v>1</c:v>
                </c:pt>
                <c:pt idx="5">
                  <c:v>1</c:v>
                </c:pt>
                <c:pt idx="11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(blank)</c:v>
                </c:pt>
              </c:strCache>
            </c:strRef>
          </c:tx>
          <c:invertIfNegative val="0"/>
          <c:cat>
            <c:strRef>
              <c:f>Sheet3!$A$5:$A$19</c:f>
              <c:strCache>
                <c:ptCount val="14"/>
                <c:pt idx="0">
                  <c:v> Leena Bruckshaw</c:v>
                </c:pt>
                <c:pt idx="1">
                  <c:v> Wyn Treadger</c:v>
                </c:pt>
                <c:pt idx="2">
                  <c:v>Billi Fellgate</c:v>
                </c:pt>
                <c:pt idx="3">
                  <c:v>Cletus McGarahan </c:v>
                </c:pt>
                <c:pt idx="4">
                  <c:v>Collen Dunbleton</c:v>
                </c:pt>
                <c:pt idx="5">
                  <c:v>Evangelina Lergan</c:v>
                </c:pt>
                <c:pt idx="6">
                  <c:v>Freddy Linford</c:v>
                </c:pt>
                <c:pt idx="7">
                  <c:v>Jessica Callcott</c:v>
                </c:pt>
                <c:pt idx="8">
                  <c:v>Mackenzie Hannis</c:v>
                </c:pt>
                <c:pt idx="9">
                  <c:v>Magnum Locksley</c:v>
                </c:pt>
                <c:pt idx="10">
                  <c:v>Mick Spraberry</c:v>
                </c:pt>
                <c:pt idx="11">
                  <c:v>Minerva Ricardot</c:v>
                </c:pt>
                <c:pt idx="12">
                  <c:v>Nananne Gehringer</c:v>
                </c:pt>
                <c:pt idx="13">
                  <c:v>Oona Donan</c:v>
                </c:pt>
              </c:strCache>
            </c:strRef>
          </c:cat>
          <c:val>
            <c:numRef>
              <c:f>Sheet3!$D$5:$D$19</c:f>
              <c:numCache>
                <c:formatCode>General</c:formatCode>
                <c:ptCount val="14"/>
                <c:pt idx="12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5234944"/>
        <c:axId val="46117376"/>
      </c:barChart>
      <c:catAx>
        <c:axId val="145234944"/>
        <c:scaling>
          <c:orientation val="minMax"/>
        </c:scaling>
        <c:delete val="0"/>
        <c:axPos val="b"/>
        <c:majorTickMark val="out"/>
        <c:minorTickMark val="none"/>
        <c:tickLblPos val="nextTo"/>
        <c:crossAx val="46117376"/>
        <c:crosses val="autoZero"/>
        <c:auto val="1"/>
        <c:lblAlgn val="ctr"/>
        <c:lblOffset val="100"/>
        <c:noMultiLvlLbl val="0"/>
      </c:catAx>
      <c:valAx>
        <c:axId val="461173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52349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16"/>
    </mc:Choice>
    <mc:Fallback>
      <c:style val="16"/>
    </mc:Fallback>
  </mc:AlternateContent>
  <c:clrMapOvr bg1="lt1" tx1="dk1" bg2="lt2" tx2="dk2" accent1="accent1" accent2="accent2" accent3="accent3" accent4="accent4" accent5="accent5" accent6="accent6" hlink="hlink" folHlink="folHlink"/>
  <c:pivotSource>
    <c:name>[Employee_Dataset (1) (1).xlsx]Sheet3!PivotTable1</c:name>
    <c:fmtId val="-1"/>
  </c:pivotSource>
  <c:chart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89744777438534473"/>
          <c:y val="0.50375006695591618"/>
          <c:w val="4.2000107129465961E-2"/>
          <c:h val="0.2381321977609941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Female</c:v>
                </c:pt>
              </c:strCache>
            </c:strRef>
          </c:tx>
          <c:invertIfNegative val="0"/>
          <c:cat>
            <c:strRef>
              <c:f>Sheet3!$A$5:$A$19</c:f>
              <c:strCache>
                <c:ptCount val="14"/>
                <c:pt idx="0">
                  <c:v> Leena Bruckshaw</c:v>
                </c:pt>
                <c:pt idx="1">
                  <c:v> Wyn Treadger</c:v>
                </c:pt>
                <c:pt idx="2">
                  <c:v>Billi Fellgate</c:v>
                </c:pt>
                <c:pt idx="3">
                  <c:v>Cletus McGarahan </c:v>
                </c:pt>
                <c:pt idx="4">
                  <c:v>Collen Dunbleton</c:v>
                </c:pt>
                <c:pt idx="5">
                  <c:v>Evangelina Lergan</c:v>
                </c:pt>
                <c:pt idx="6">
                  <c:v>Freddy Linford</c:v>
                </c:pt>
                <c:pt idx="7">
                  <c:v>Jessica Callcott</c:v>
                </c:pt>
                <c:pt idx="8">
                  <c:v>Mackenzie Hannis</c:v>
                </c:pt>
                <c:pt idx="9">
                  <c:v>Magnum Locksley</c:v>
                </c:pt>
                <c:pt idx="10">
                  <c:v>Mick Spraberry</c:v>
                </c:pt>
                <c:pt idx="11">
                  <c:v>Minerva Ricardot</c:v>
                </c:pt>
                <c:pt idx="12">
                  <c:v>Nananne Gehringer</c:v>
                </c:pt>
                <c:pt idx="13">
                  <c:v>Oona Donan</c:v>
                </c:pt>
              </c:strCache>
            </c:strRef>
          </c:cat>
          <c:val>
            <c:numRef>
              <c:f>Sheet3!$B$5:$B$19</c:f>
              <c:numCache>
                <c:formatCode>General</c:formatCode>
                <c:ptCount val="14"/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3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Male</c:v>
                </c:pt>
              </c:strCache>
            </c:strRef>
          </c:tx>
          <c:invertIfNegative val="0"/>
          <c:cat>
            <c:strRef>
              <c:f>Sheet3!$A$5:$A$19</c:f>
              <c:strCache>
                <c:ptCount val="14"/>
                <c:pt idx="0">
                  <c:v> Leena Bruckshaw</c:v>
                </c:pt>
                <c:pt idx="1">
                  <c:v> Wyn Treadger</c:v>
                </c:pt>
                <c:pt idx="2">
                  <c:v>Billi Fellgate</c:v>
                </c:pt>
                <c:pt idx="3">
                  <c:v>Cletus McGarahan </c:v>
                </c:pt>
                <c:pt idx="4">
                  <c:v>Collen Dunbleton</c:v>
                </c:pt>
                <c:pt idx="5">
                  <c:v>Evangelina Lergan</c:v>
                </c:pt>
                <c:pt idx="6">
                  <c:v>Freddy Linford</c:v>
                </c:pt>
                <c:pt idx="7">
                  <c:v>Jessica Callcott</c:v>
                </c:pt>
                <c:pt idx="8">
                  <c:v>Mackenzie Hannis</c:v>
                </c:pt>
                <c:pt idx="9">
                  <c:v>Magnum Locksley</c:v>
                </c:pt>
                <c:pt idx="10">
                  <c:v>Mick Spraberry</c:v>
                </c:pt>
                <c:pt idx="11">
                  <c:v>Minerva Ricardot</c:v>
                </c:pt>
                <c:pt idx="12">
                  <c:v>Nananne Gehringer</c:v>
                </c:pt>
                <c:pt idx="13">
                  <c:v>Oona Donan</c:v>
                </c:pt>
              </c:strCache>
            </c:strRef>
          </c:cat>
          <c:val>
            <c:numRef>
              <c:f>Sheet3!$C$5:$C$19</c:f>
              <c:numCache>
                <c:formatCode>General</c:formatCode>
                <c:ptCount val="14"/>
                <c:pt idx="0">
                  <c:v>1</c:v>
                </c:pt>
                <c:pt idx="4">
                  <c:v>1</c:v>
                </c:pt>
                <c:pt idx="5">
                  <c:v>1</c:v>
                </c:pt>
                <c:pt idx="11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(blank)</c:v>
                </c:pt>
              </c:strCache>
            </c:strRef>
          </c:tx>
          <c:invertIfNegative val="0"/>
          <c:cat>
            <c:strRef>
              <c:f>Sheet3!$A$5:$A$19</c:f>
              <c:strCache>
                <c:ptCount val="14"/>
                <c:pt idx="0">
                  <c:v> Leena Bruckshaw</c:v>
                </c:pt>
                <c:pt idx="1">
                  <c:v> Wyn Treadger</c:v>
                </c:pt>
                <c:pt idx="2">
                  <c:v>Billi Fellgate</c:v>
                </c:pt>
                <c:pt idx="3">
                  <c:v>Cletus McGarahan </c:v>
                </c:pt>
                <c:pt idx="4">
                  <c:v>Collen Dunbleton</c:v>
                </c:pt>
                <c:pt idx="5">
                  <c:v>Evangelina Lergan</c:v>
                </c:pt>
                <c:pt idx="6">
                  <c:v>Freddy Linford</c:v>
                </c:pt>
                <c:pt idx="7">
                  <c:v>Jessica Callcott</c:v>
                </c:pt>
                <c:pt idx="8">
                  <c:v>Mackenzie Hannis</c:v>
                </c:pt>
                <c:pt idx="9">
                  <c:v>Magnum Locksley</c:v>
                </c:pt>
                <c:pt idx="10">
                  <c:v>Mick Spraberry</c:v>
                </c:pt>
                <c:pt idx="11">
                  <c:v>Minerva Ricardot</c:v>
                </c:pt>
                <c:pt idx="12">
                  <c:v>Nananne Gehringer</c:v>
                </c:pt>
                <c:pt idx="13">
                  <c:v>Oona Donan</c:v>
                </c:pt>
              </c:strCache>
            </c:strRef>
          </c:cat>
          <c:val>
            <c:numRef>
              <c:f>Sheet3!$D$5:$D$19</c:f>
              <c:numCache>
                <c:formatCode>General</c:formatCode>
                <c:ptCount val="14"/>
                <c:pt idx="12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1819136"/>
        <c:axId val="121944832"/>
      </c:barChart>
      <c:catAx>
        <c:axId val="121819136"/>
        <c:scaling>
          <c:orientation val="minMax"/>
        </c:scaling>
        <c:delete val="0"/>
        <c:axPos val="b"/>
        <c:majorTickMark val="out"/>
        <c:minorTickMark val="none"/>
        <c:tickLblPos val="nextTo"/>
        <c:crossAx val="121944832"/>
        <c:crosses val="autoZero"/>
        <c:auto val="1"/>
        <c:lblAlgn val="ctr"/>
        <c:lblOffset val="100"/>
        <c:noMultiLvlLbl val="0"/>
      </c:catAx>
      <c:valAx>
        <c:axId val="1219448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1819136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16666666666666666"/>
          <c:y val="2.1177352830896137E-2"/>
          <c:w val="0.22222222222222221"/>
          <c:h val="0.95764529433820778"/>
        </c:manualLayout>
      </c:layout>
      <c:overlay val="0"/>
    </c:legend>
    <c:plotVisOnly val="1"/>
    <c:dispBlanksAs val="gap"/>
    <c:showDLblsOverMax val="0"/>
  </c:chart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46"/>
    </mc:Choice>
    <mc:Fallback>
      <c:style val="46"/>
    </mc:Fallback>
  </mc:AlternateContent>
  <c:pivotSource>
    <c:name>[Employee_Dataset (1) (1).xlsx]Sheet3!PivotTable1</c:name>
    <c:fmtId val="13"/>
  </c:pivotSource>
  <c:chart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</c:pivotFmts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Female</c:v>
                </c:pt>
              </c:strCache>
            </c:strRef>
          </c:tx>
          <c:invertIfNegative val="0"/>
          <c:cat>
            <c:strRef>
              <c:f>Sheet3!$A$5:$A$19</c:f>
              <c:strCache>
                <c:ptCount val="14"/>
                <c:pt idx="0">
                  <c:v> Leena Bruckshaw</c:v>
                </c:pt>
                <c:pt idx="1">
                  <c:v> Wyn Treadger</c:v>
                </c:pt>
                <c:pt idx="2">
                  <c:v>Billi Fellgate</c:v>
                </c:pt>
                <c:pt idx="3">
                  <c:v>Cletus McGarahan </c:v>
                </c:pt>
                <c:pt idx="4">
                  <c:v>Collen Dunbleton</c:v>
                </c:pt>
                <c:pt idx="5">
                  <c:v>Evangelina Lergan</c:v>
                </c:pt>
                <c:pt idx="6">
                  <c:v>Freddy Linford</c:v>
                </c:pt>
                <c:pt idx="7">
                  <c:v>Jessica Callcott</c:v>
                </c:pt>
                <c:pt idx="8">
                  <c:v>Mackenzie Hannis</c:v>
                </c:pt>
                <c:pt idx="9">
                  <c:v>Magnum Locksley</c:v>
                </c:pt>
                <c:pt idx="10">
                  <c:v>Mick Spraberry</c:v>
                </c:pt>
                <c:pt idx="11">
                  <c:v>Minerva Ricardot</c:v>
                </c:pt>
                <c:pt idx="12">
                  <c:v>Nananne Gehringer</c:v>
                </c:pt>
                <c:pt idx="13">
                  <c:v>Oona Donan</c:v>
                </c:pt>
              </c:strCache>
            </c:strRef>
          </c:cat>
          <c:val>
            <c:numRef>
              <c:f>Sheet3!$B$5:$B$19</c:f>
              <c:numCache>
                <c:formatCode>General</c:formatCode>
                <c:ptCount val="14"/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3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Male</c:v>
                </c:pt>
              </c:strCache>
            </c:strRef>
          </c:tx>
          <c:invertIfNegative val="0"/>
          <c:cat>
            <c:strRef>
              <c:f>Sheet3!$A$5:$A$19</c:f>
              <c:strCache>
                <c:ptCount val="14"/>
                <c:pt idx="0">
                  <c:v> Leena Bruckshaw</c:v>
                </c:pt>
                <c:pt idx="1">
                  <c:v> Wyn Treadger</c:v>
                </c:pt>
                <c:pt idx="2">
                  <c:v>Billi Fellgate</c:v>
                </c:pt>
                <c:pt idx="3">
                  <c:v>Cletus McGarahan </c:v>
                </c:pt>
                <c:pt idx="4">
                  <c:v>Collen Dunbleton</c:v>
                </c:pt>
                <c:pt idx="5">
                  <c:v>Evangelina Lergan</c:v>
                </c:pt>
                <c:pt idx="6">
                  <c:v>Freddy Linford</c:v>
                </c:pt>
                <c:pt idx="7">
                  <c:v>Jessica Callcott</c:v>
                </c:pt>
                <c:pt idx="8">
                  <c:v>Mackenzie Hannis</c:v>
                </c:pt>
                <c:pt idx="9">
                  <c:v>Magnum Locksley</c:v>
                </c:pt>
                <c:pt idx="10">
                  <c:v>Mick Spraberry</c:v>
                </c:pt>
                <c:pt idx="11">
                  <c:v>Minerva Ricardot</c:v>
                </c:pt>
                <c:pt idx="12">
                  <c:v>Nananne Gehringer</c:v>
                </c:pt>
                <c:pt idx="13">
                  <c:v>Oona Donan</c:v>
                </c:pt>
              </c:strCache>
            </c:strRef>
          </c:cat>
          <c:val>
            <c:numRef>
              <c:f>Sheet3!$C$5:$C$19</c:f>
              <c:numCache>
                <c:formatCode>General</c:formatCode>
                <c:ptCount val="14"/>
                <c:pt idx="0">
                  <c:v>1</c:v>
                </c:pt>
                <c:pt idx="4">
                  <c:v>1</c:v>
                </c:pt>
                <c:pt idx="5">
                  <c:v>1</c:v>
                </c:pt>
                <c:pt idx="11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(blank)</c:v>
                </c:pt>
              </c:strCache>
            </c:strRef>
          </c:tx>
          <c:invertIfNegative val="0"/>
          <c:cat>
            <c:strRef>
              <c:f>Sheet3!$A$5:$A$19</c:f>
              <c:strCache>
                <c:ptCount val="14"/>
                <c:pt idx="0">
                  <c:v> Leena Bruckshaw</c:v>
                </c:pt>
                <c:pt idx="1">
                  <c:v> Wyn Treadger</c:v>
                </c:pt>
                <c:pt idx="2">
                  <c:v>Billi Fellgate</c:v>
                </c:pt>
                <c:pt idx="3">
                  <c:v>Cletus McGarahan </c:v>
                </c:pt>
                <c:pt idx="4">
                  <c:v>Collen Dunbleton</c:v>
                </c:pt>
                <c:pt idx="5">
                  <c:v>Evangelina Lergan</c:v>
                </c:pt>
                <c:pt idx="6">
                  <c:v>Freddy Linford</c:v>
                </c:pt>
                <c:pt idx="7">
                  <c:v>Jessica Callcott</c:v>
                </c:pt>
                <c:pt idx="8">
                  <c:v>Mackenzie Hannis</c:v>
                </c:pt>
                <c:pt idx="9">
                  <c:v>Magnum Locksley</c:v>
                </c:pt>
                <c:pt idx="10">
                  <c:v>Mick Spraberry</c:v>
                </c:pt>
                <c:pt idx="11">
                  <c:v>Minerva Ricardot</c:v>
                </c:pt>
                <c:pt idx="12">
                  <c:v>Nananne Gehringer</c:v>
                </c:pt>
                <c:pt idx="13">
                  <c:v>Oona Donan</c:v>
                </c:pt>
              </c:strCache>
            </c:strRef>
          </c:cat>
          <c:val>
            <c:numRef>
              <c:f>Sheet3!$D$5:$D$19</c:f>
              <c:numCache>
                <c:formatCode>General</c:formatCode>
                <c:ptCount val="14"/>
                <c:pt idx="12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145231872"/>
        <c:axId val="147220160"/>
        <c:axId val="0"/>
      </c:bar3DChart>
      <c:catAx>
        <c:axId val="145231872"/>
        <c:scaling>
          <c:orientation val="minMax"/>
        </c:scaling>
        <c:delete val="0"/>
        <c:axPos val="b"/>
        <c:majorTickMark val="out"/>
        <c:minorTickMark val="none"/>
        <c:tickLblPos val="nextTo"/>
        <c:crossAx val="147220160"/>
        <c:crosses val="autoZero"/>
        <c:auto val="1"/>
        <c:lblAlgn val="ctr"/>
        <c:lblOffset val="100"/>
        <c:noMultiLvlLbl val="0"/>
      </c:catAx>
      <c:valAx>
        <c:axId val="1472201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52318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2034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9220200" y="68580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762000" y="126682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chemeClr val="accent2">
                    <a:lumMod val="75000"/>
                  </a:schemeClr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chemeClr val="accent2">
                    <a:lumMod val="75000"/>
                  </a:schemeClr>
                </a:solidFill>
                <a:effectLst/>
                <a:latin typeface="Roboto" panose="020F0502020204030204" pitchFamily="2" charset="0"/>
              </a:rPr>
            </a:br>
            <a:endParaRPr spc="15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1114425" y="2628900"/>
            <a:ext cx="8610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STUDENT </a:t>
            </a:r>
            <a:r>
              <a:rPr lang="en-US" sz="2400" dirty="0" smtClean="0">
                <a:solidFill>
                  <a:srgbClr val="FF0000"/>
                </a:solidFill>
              </a:rPr>
              <a:t>NAME:PRIYA.S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REGISTER </a:t>
            </a:r>
            <a:r>
              <a:rPr lang="en-US" sz="2400" dirty="0" smtClean="0">
                <a:solidFill>
                  <a:srgbClr val="FF0000"/>
                </a:solidFill>
              </a:rPr>
              <a:t>NO:312220624/E5B2739C894C9A1AD624FA7C34628FCD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DEPARTMENT:B.COM(ACCOUNTING AND FINANCE)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COLLEGE: VALLAL P.T. LEE CHENGALVARAYA NAICKER ARTS AND SCIENCE COLLEGE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           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1000" y="709598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0" y="1447800"/>
            <a:ext cx="1149667" cy="3810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1905000"/>
            <a:ext cx="10972800" cy="3323987"/>
          </a:xfrm>
        </p:spPr>
        <p:txBody>
          <a:bodyPr/>
          <a:lstStyle/>
          <a:p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•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Compile all your data into tables. ...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•Click on the "Connections" option within the "Data" tab. .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•Choose the appropriate selections within the "Workbook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Connections" pop-up window. ...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•Open each table you want to add to your data model. ...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•Pivot your data.</a:t>
            </a:r>
            <a:endParaRPr lang="en-IN" sz="3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5878158"/>
              </p:ext>
            </p:extLst>
          </p:nvPr>
        </p:nvGraphicFramePr>
        <p:xfrm flipH="1">
          <a:off x="12725400" y="-228600"/>
          <a:ext cx="76200" cy="45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3748584"/>
              </p:ext>
            </p:extLst>
          </p:nvPr>
        </p:nvGraphicFramePr>
        <p:xfrm flipH="1">
          <a:off x="12954000" y="762000"/>
          <a:ext cx="228600" cy="400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0240822"/>
              </p:ext>
            </p:extLst>
          </p:nvPr>
        </p:nvGraphicFramePr>
        <p:xfrm>
          <a:off x="1524000" y="1371600"/>
          <a:ext cx="7829550" cy="4614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323987"/>
          </a:xfrm>
        </p:spPr>
        <p:txBody>
          <a:bodyPr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In conclusion, mastering your pay structure with Excel is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an efficient and practical approach to comprehensive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compensation management. From gathering and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organizing employee data, automating calculations, and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integrating market pay data from providers like</a:t>
            </a:r>
          </a:p>
          <a:p>
            <a:r>
              <a:rPr lang="en-US" sz="3600" dirty="0" err="1">
                <a:solidFill>
                  <a:schemeClr val="tx2">
                    <a:lumMod val="75000"/>
                  </a:schemeClr>
                </a:solidFill>
              </a:rPr>
              <a:t>SalaryCube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, Excel proves to be a powerful tool.</a:t>
            </a:r>
            <a:endParaRPr lang="en-IN" sz="3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67566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chemeClr val="tx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chemeClr val="tx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062651"/>
          </a:xfrm>
        </p:spPr>
        <p:txBody>
          <a:bodyPr/>
          <a:lstStyle/>
          <a:p>
            <a:r>
              <a:rPr lang="en-US" sz="4400" dirty="0">
                <a:solidFill>
                  <a:schemeClr val="tx2">
                    <a:lumMod val="75000"/>
                  </a:schemeClr>
                </a:solidFill>
              </a:rPr>
              <a:t>A problem statement for an</a:t>
            </a:r>
          </a:p>
          <a:p>
            <a:r>
              <a:rPr lang="en-US" sz="4400" dirty="0">
                <a:solidFill>
                  <a:schemeClr val="tx2">
                    <a:lumMod val="75000"/>
                  </a:schemeClr>
                </a:solidFill>
              </a:rPr>
              <a:t>employee performance project in</a:t>
            </a:r>
          </a:p>
          <a:p>
            <a:r>
              <a:rPr lang="en-US" sz="4400" dirty="0">
                <a:solidFill>
                  <a:schemeClr val="tx2">
                    <a:lumMod val="75000"/>
                  </a:schemeClr>
                </a:solidFill>
              </a:rPr>
              <a:t>Excel can help identify issues,</a:t>
            </a:r>
          </a:p>
          <a:p>
            <a:r>
              <a:rPr lang="en-US" sz="4400" dirty="0">
                <a:solidFill>
                  <a:schemeClr val="tx2">
                    <a:lumMod val="75000"/>
                  </a:schemeClr>
                </a:solidFill>
              </a:rPr>
              <a:t>explain their relevance, and</a:t>
            </a:r>
          </a:p>
          <a:p>
            <a:r>
              <a:rPr lang="en-US" sz="4400" dirty="0">
                <a:solidFill>
                  <a:schemeClr val="tx2">
                    <a:lumMod val="75000"/>
                  </a:schemeClr>
                </a:solidFill>
              </a:rPr>
              <a:t>propose solutions to prevent</a:t>
            </a:r>
          </a:p>
          <a:p>
            <a:r>
              <a:rPr lang="en-US" sz="4400" dirty="0">
                <a:solidFill>
                  <a:schemeClr val="tx2">
                    <a:lumMod val="75000"/>
                  </a:schemeClr>
                </a:solidFill>
              </a:rPr>
              <a:t>them from happening again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877985"/>
          </a:xfrm>
        </p:spPr>
        <p:txBody>
          <a:bodyPr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At the top of the Excel spreadsheet, you need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cells for an employee's name, job role and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date of review. And below that sits the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evaluation section. The evaluation section will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be specific to your business and possibly also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the role, so you'll need to decide what metrics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are important.</a:t>
            </a:r>
            <a:endParaRPr lang="en-IN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743200" y="1695450"/>
            <a:ext cx="8839200" cy="3323987"/>
          </a:xfrm>
        </p:spPr>
        <p:txBody>
          <a:bodyPr/>
          <a:lstStyle/>
          <a:p>
            <a:r>
              <a:rPr lang="en-IN" sz="7200" dirty="0" smtClean="0">
                <a:solidFill>
                  <a:schemeClr val="tx2">
                    <a:lumMod val="75000"/>
                  </a:schemeClr>
                </a:solidFill>
              </a:rPr>
              <a:t>MANAGER</a:t>
            </a:r>
          </a:p>
          <a:p>
            <a:r>
              <a:rPr lang="en-IN" sz="7200" dirty="0" smtClean="0">
                <a:solidFill>
                  <a:schemeClr val="tx2">
                    <a:lumMod val="75000"/>
                  </a:schemeClr>
                </a:solidFill>
              </a:rPr>
              <a:t>HR</a:t>
            </a:r>
          </a:p>
          <a:p>
            <a:r>
              <a:rPr lang="en-IN" sz="7200" dirty="0" smtClean="0">
                <a:solidFill>
                  <a:schemeClr val="tx2">
                    <a:lumMod val="75000"/>
                  </a:schemeClr>
                </a:solidFill>
              </a:rPr>
              <a:t>EMPLOYEE</a:t>
            </a:r>
            <a:endParaRPr lang="en-IN" sz="7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971800" y="1502879"/>
            <a:ext cx="9982199" cy="4431983"/>
          </a:xfrm>
        </p:spPr>
        <p:txBody>
          <a:bodyPr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Statement that a customer can expect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you to </a:t>
            </a:r>
            <a:r>
              <a:rPr lang="en-US" sz="3600" dirty="0" err="1">
                <a:solidFill>
                  <a:schemeClr val="tx2">
                    <a:lumMod val="75000"/>
                  </a:schemeClr>
                </a:solidFill>
              </a:rPr>
              <a:t>deliverstatement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that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communicates why buyers should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choose your products or services. It's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more than just a product or service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description — it's the specific solution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that your business provides and the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promise of value</a:t>
            </a:r>
            <a:endParaRPr lang="en-IN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308872"/>
          </a:xfrm>
        </p:spPr>
        <p:txBody>
          <a:bodyPr/>
          <a:lstStyle/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*Enter Settings in the SETTINGS sheet.</a:t>
            </a:r>
          </a:p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*Enter a List of Employees and relevant details in</a:t>
            </a:r>
          </a:p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the EMPLOYEES sheet.</a:t>
            </a:r>
          </a:p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*Enter any changes to employee data in the</a:t>
            </a:r>
          </a:p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EMPLOYEE UPDATES sheet.</a:t>
            </a:r>
          </a:p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*Enter performance details in the PERFORMANCE</a:t>
            </a:r>
          </a:p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sheet View the automated dashboard.</a:t>
            </a:r>
            <a:endParaRPr lang="en-IN" sz="4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444037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055" y="3245632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1000" y="927321"/>
            <a:ext cx="10681335" cy="758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562473" y="2075644"/>
            <a:ext cx="10972800" cy="3693319"/>
          </a:xfrm>
        </p:spPr>
        <p:txBody>
          <a:bodyPr/>
          <a:lstStyle/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Drag the Year column in the row field, and</a:t>
            </a:r>
          </a:p>
          <a:p>
            <a:r>
              <a:rPr lang="en-US" sz="4000" dirty="0" err="1">
                <a:solidFill>
                  <a:schemeClr val="tx2">
                    <a:lumMod val="75000"/>
                  </a:schemeClr>
                </a:solidFill>
              </a:rPr>
              <a:t>Performace</a:t>
            </a: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 Score in the values field.</a:t>
            </a:r>
          </a:p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Select the pivot table, Insert a Column</a:t>
            </a:r>
          </a:p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Chart, and then Select any cell of the</a:t>
            </a:r>
          </a:p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pivot table after that go to the Analyze</a:t>
            </a:r>
          </a:p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tab in the ribbon and then Insert slice</a:t>
            </a:r>
            <a:endParaRPr lang="en-IN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883515" y="151491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</TotalTime>
  <Words>432</Words>
  <Application>Microsoft Office PowerPoint</Application>
  <PresentationFormat>Custom</PresentationFormat>
  <Paragraphs>93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ELCOT</cp:lastModifiedBy>
  <cp:revision>17</cp:revision>
  <dcterms:created xsi:type="dcterms:W3CDTF">2024-03-29T15:07:22Z</dcterms:created>
  <dcterms:modified xsi:type="dcterms:W3CDTF">2024-08-28T13:09:20Z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