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0"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13-07-2024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sp>
        <p:nvSpPr>
          <p:cNvPr id="1048594"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5"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96"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97" name="Date Placeholder 7"/>
          <p:cNvSpPr>
            <a:spLocks noGrp="1"/>
          </p:cNvSpPr>
          <p:nvPr>
            <p:ph type="dt" sz="half" idx="10"/>
          </p:nvPr>
        </p:nvSpPr>
        <p:spPr/>
        <p:txBody>
          <a:bodyPr/>
          <a:p>
            <a:fld id="{ED291B17-9318-49DB-B28B-6E5994AE9581}" type="datetime1">
              <a:rPr lang="en-US" smtClean="0"/>
              <a:t>7/13/2024</a:t>
            </a:fld>
            <a:endParaRPr lang="en-US"/>
          </a:p>
        </p:txBody>
      </p:sp>
      <p:sp>
        <p:nvSpPr>
          <p:cNvPr id="1048598" name="Footer Placeholder 8"/>
          <p:cNvSpPr>
            <a:spLocks noGrp="1"/>
          </p:cNvSpPr>
          <p:nvPr>
            <p:ph type="ftr" sz="quarter" idx="11"/>
          </p:nvPr>
        </p:nvSpPr>
        <p:spPr>
          <a:xfrm>
            <a:off x="581192" y="6423914"/>
            <a:ext cx="6917210" cy="365125"/>
          </a:xfrm>
          <a:prstGeom prst="rect"/>
        </p:spPr>
        <p:txBody>
          <a:bodyPr/>
          <a:p>
            <a:endParaRPr lang="en-US"/>
          </a:p>
        </p:txBody>
      </p:sp>
      <p:sp>
        <p:nvSpPr>
          <p:cNvPr id="104859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9"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7/13/2024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7"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7/13/2024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3" name="Title 1"/>
          <p:cNvSpPr>
            <a:spLocks noGrp="1"/>
          </p:cNvSpPr>
          <p:nvPr>
            <p:ph type="title"/>
          </p:nvPr>
        </p:nvSpPr>
        <p:spPr>
          <a:xfrm>
            <a:off x="581192" y="702156"/>
            <a:ext cx="11029616" cy="1188720"/>
          </a:xfrm>
        </p:spPr>
        <p:txBody>
          <a:bodyPr/>
          <a:p>
            <a:r>
              <a:rPr lang="en-US"/>
              <a:t>Click to edit Master title style</a:t>
            </a:r>
          </a:p>
        </p:txBody>
      </p:sp>
      <p:sp>
        <p:nvSpPr>
          <p:cNvPr id="1048584" name="Content Placeholder 2"/>
          <p:cNvSpPr>
            <a:spLocks noGrp="1"/>
          </p:cNvSpPr>
          <p:nvPr>
            <p:ph idx="1"/>
          </p:nvPr>
        </p:nvSpPr>
        <p:spPr>
          <a:xfrm>
            <a:off x="581192" y="2340864"/>
            <a:ext cx="11029615" cy="3634486"/>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7"/>
          <p:cNvSpPr>
            <a:spLocks noGrp="1"/>
          </p:cNvSpPr>
          <p:nvPr>
            <p:ph type="dt" sz="half" idx="10"/>
          </p:nvPr>
        </p:nvSpPr>
        <p:spPr/>
        <p:txBody>
          <a:bodyPr/>
          <a:p>
            <a:fld id="{78DD82B9-B8EE-4375-B6FF-88FA6ABB15D9}" type="datetime1">
              <a:rPr lang="en-US" smtClean="0"/>
              <a:t>7/13/2024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7/13/2024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 name=""/>
        <p:cNvGrpSpPr/>
        <p:nvPr/>
      </p:nvGrpSpPr>
      <p:grpSpPr>
        <a:xfrm>
          <a:off x="0" y="0"/>
          <a:ext cx="0" cy="0"/>
          <a:chOff x="0" y="0"/>
          <a:chExt cx="0" cy="0"/>
        </a:xfrm>
      </p:grpSpPr>
      <p:sp>
        <p:nvSpPr>
          <p:cNvPr id="1048646" name="Title 1"/>
          <p:cNvSpPr>
            <a:spLocks noGrp="1"/>
          </p:cNvSpPr>
          <p:nvPr>
            <p:ph type="title"/>
          </p:nvPr>
        </p:nvSpPr>
        <p:spPr>
          <a:xfrm>
            <a:off x="581193" y="729658"/>
            <a:ext cx="11029616" cy="988332"/>
          </a:xfrm>
        </p:spPr>
        <p:txBody>
          <a:bodyPr/>
          <a:p>
            <a:r>
              <a:rPr lang="en-US"/>
              <a:t>Click to edit Master title style</a:t>
            </a:r>
          </a:p>
        </p:txBody>
      </p:sp>
      <p:sp>
        <p:nvSpPr>
          <p:cNvPr id="1048647" name="Content Placeholder 2"/>
          <p:cNvSpPr>
            <a:spLocks noGrp="1"/>
          </p:cNvSpPr>
          <p:nvPr>
            <p:ph sz="half" idx="1"/>
          </p:nvPr>
        </p:nvSpPr>
        <p:spPr>
          <a:xfrm>
            <a:off x="581193" y="2228003"/>
            <a:ext cx="5194767"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2228003"/>
            <a:ext cx="5194769" cy="363304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7/13/2024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2"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7/13/2024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16" name="Title 1"/>
          <p:cNvSpPr>
            <a:spLocks noGrp="1"/>
          </p:cNvSpPr>
          <p:nvPr>
            <p:ph type="title"/>
          </p:nvPr>
        </p:nvSpPr>
        <p:spPr>
          <a:xfrm>
            <a:off x="575894" y="729658"/>
            <a:ext cx="11029616" cy="988332"/>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7/13/2024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7/13/2024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7/13/2024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8"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7/13/2024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7/13/2024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useBgFill="1">
        <p:nvSpPr>
          <p:cNvPr id="1048600" name="Rectangle 17"/>
          <p:cNvSpPr>
            <a:spLocks noChangeAspect="1" noMove="1" noResize="1" noRot="1" noGrp="1" noAdjustHandles="1" noEditPoints="1" noChangeArrowheads="1" noChangeShapeType="1" noTextEdit="1"/>
          </p:cNvSpPr>
          <p:nvPr/>
        </p:nvSpPr>
        <p:spPr>
          <a:xfrm>
            <a:off x="0" y="0"/>
            <a:ext cx="12192000"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01" name="Title 1"/>
          <p:cNvSpPr>
            <a:spLocks noGrp="1"/>
          </p:cNvSpPr>
          <p:nvPr>
            <p:ph type="ctrTitle"/>
          </p:nvPr>
        </p:nvSpPr>
        <p:spPr>
          <a:xfrm>
            <a:off x="581191" y="619432"/>
            <a:ext cx="10993549" cy="648929"/>
          </a:xfrm>
        </p:spPr>
        <p:txBody>
          <a:bodyPr>
            <a:normAutofit/>
          </a:bodyPr>
          <a:p>
            <a:r>
              <a:rPr dirty="0" sz="3600" lang="en-GB"/>
              <a:t>Student </a:t>
            </a:r>
            <a:r>
              <a:rPr dirty="0" lang="en-GB"/>
              <a:t>Details</a:t>
            </a:r>
            <a:endParaRPr dirty="0" lang="en-US"/>
          </a:p>
        </p:txBody>
      </p:sp>
      <p:sp>
        <p:nvSpPr>
          <p:cNvPr id="1048602" name="Subtitle 2"/>
          <p:cNvSpPr>
            <a:spLocks noGrp="1"/>
          </p:cNvSpPr>
          <p:nvPr>
            <p:ph type="subTitle" idx="1"/>
          </p:nvPr>
        </p:nvSpPr>
        <p:spPr>
          <a:xfrm>
            <a:off x="581191" y="1268361"/>
            <a:ext cx="10993546" cy="2330246"/>
          </a:xfrm>
        </p:spPr>
        <p:txBody>
          <a:bodyPr>
            <a:normAutofit/>
          </a:bodyPr>
          <a:p>
            <a:pPr>
              <a:lnSpc>
                <a:spcPct val="100000"/>
              </a:lnSpc>
            </a:pPr>
            <a:r>
              <a:rPr b="1" dirty="0" sz="2000" lang="en-GB">
                <a:solidFill>
                  <a:srgbClr val="002060"/>
                </a:solidFill>
              </a:rPr>
              <a:t>name:</a:t>
            </a:r>
            <a:r>
              <a:rPr dirty="0" sz="2000" lang="en-GB">
                <a:solidFill>
                  <a:srgbClr val="002060"/>
                </a:solidFill>
              </a:rPr>
              <a:t> </a:t>
            </a:r>
            <a:r>
              <a:rPr dirty="0" sz="2000" lang="en-US" err="1">
                <a:solidFill>
                  <a:srgbClr val="002060"/>
                </a:solidFill>
              </a:rPr>
              <a:t> </a:t>
            </a:r>
            <a:r>
              <a:rPr dirty="0" sz="2000" lang="en-US" err="1">
                <a:solidFill>
                  <a:srgbClr val="002060"/>
                </a:solidFill>
              </a:rPr>
              <a:t> </a:t>
            </a:r>
            <a:r>
              <a:rPr dirty="0" sz="2000" lang="en-US" err="1">
                <a:solidFill>
                  <a:srgbClr val="002060"/>
                </a:solidFill>
              </a:rPr>
              <a:t> </a:t>
            </a:r>
            <a:r>
              <a:rPr dirty="0" sz="2000" lang="en-US" err="1">
                <a:solidFill>
                  <a:srgbClr val="002060"/>
                </a:solidFill>
              </a:rPr>
              <a:t> </a:t>
            </a:r>
            <a:r>
              <a:rPr dirty="0" sz="2000" lang="en-US" err="1">
                <a:solidFill>
                  <a:srgbClr val="002060"/>
                </a:solidFill>
              </a:rPr>
              <a:t>c</a:t>
            </a:r>
            <a:r>
              <a:rPr dirty="0" sz="2000" lang="en-US" err="1">
                <a:solidFill>
                  <a:srgbClr val="002060"/>
                </a:solidFill>
              </a:rPr>
              <a:t>h</a:t>
            </a:r>
            <a:r>
              <a:rPr dirty="0" sz="2000" lang="en-US" err="1">
                <a:solidFill>
                  <a:srgbClr val="002060"/>
                </a:solidFill>
              </a:rPr>
              <a:t>u</a:t>
            </a:r>
            <a:r>
              <a:rPr dirty="0" sz="2000" lang="en-US" err="1">
                <a:solidFill>
                  <a:srgbClr val="002060"/>
                </a:solidFill>
              </a:rPr>
              <a:t>s</a:t>
            </a:r>
            <a:r>
              <a:rPr dirty="0" sz="2000" lang="en-US" err="1">
                <a:solidFill>
                  <a:srgbClr val="002060"/>
                </a:solidFill>
              </a:rPr>
              <a:t>h</a:t>
            </a:r>
            <a:r>
              <a:rPr dirty="0" sz="2000" lang="en-US" err="1">
                <a:solidFill>
                  <a:srgbClr val="002060"/>
                </a:solidFill>
              </a:rPr>
              <a:t>m</a:t>
            </a:r>
            <a:r>
              <a:rPr dirty="0" sz="2000" lang="en-US" err="1">
                <a:solidFill>
                  <a:srgbClr val="002060"/>
                </a:solidFill>
              </a:rPr>
              <a:t>i</a:t>
            </a:r>
            <a:r>
              <a:rPr dirty="0" sz="2000" lang="en-US" err="1">
                <a:solidFill>
                  <a:srgbClr val="002060"/>
                </a:solidFill>
              </a:rPr>
              <a:t>t</a:t>
            </a:r>
            <a:r>
              <a:rPr dirty="0" sz="2000" lang="en-US" err="1">
                <a:solidFill>
                  <a:srgbClr val="002060"/>
                </a:solidFill>
              </a:rPr>
              <a:t>h</a:t>
            </a:r>
            <a:r>
              <a:rPr dirty="0" sz="2000" lang="en-US" err="1">
                <a:solidFill>
                  <a:srgbClr val="002060"/>
                </a:solidFill>
              </a:rPr>
              <a:t>a</a:t>
            </a:r>
            <a:r>
              <a:rPr dirty="0" sz="2000" lang="en-US" err="1">
                <a:solidFill>
                  <a:srgbClr val="002060"/>
                </a:solidFill>
              </a:rPr>
              <a:t> </a:t>
            </a:r>
            <a:r>
              <a:rPr dirty="0" sz="2000" lang="en-US" err="1">
                <a:solidFill>
                  <a:srgbClr val="002060"/>
                </a:solidFill>
              </a:rPr>
              <a:t>p</a:t>
            </a:r>
            <a:r>
              <a:rPr dirty="0" sz="2000" lang="en-US" err="1">
                <a:solidFill>
                  <a:srgbClr val="002060"/>
                </a:solidFill>
              </a:rPr>
              <a:t>r</a:t>
            </a:r>
            <a:r>
              <a:rPr dirty="0" sz="2000" lang="en-US" err="1">
                <a:solidFill>
                  <a:srgbClr val="002060"/>
                </a:solidFill>
              </a:rPr>
              <a:t>i</a:t>
            </a:r>
            <a:r>
              <a:rPr dirty="0" sz="2000" lang="en-US" err="1">
                <a:solidFill>
                  <a:srgbClr val="002060"/>
                </a:solidFill>
              </a:rPr>
              <a:t>y</a:t>
            </a:r>
            <a:r>
              <a:rPr dirty="0" sz="2000" lang="en-US" err="1">
                <a:solidFill>
                  <a:srgbClr val="002060"/>
                </a:solidFill>
              </a:rPr>
              <a:t>a</a:t>
            </a:r>
            <a:endParaRPr dirty="0" sz="1800"/>
          </a:p>
          <a:p>
            <a:pPr>
              <a:lnSpc>
                <a:spcPct val="100000"/>
              </a:lnSpc>
            </a:pPr>
            <a:r>
              <a:rPr b="1" dirty="0" sz="2000" lang="en-GB">
                <a:solidFill>
                  <a:srgbClr val="002060"/>
                </a:solidFill>
              </a:rPr>
              <a:t>Roll </a:t>
            </a:r>
            <a:r>
              <a:rPr b="1" dirty="0" sz="2000" lang="en-US">
                <a:solidFill>
                  <a:srgbClr val="002060"/>
                </a:solidFill>
              </a:rPr>
              <a:t>n</a:t>
            </a:r>
            <a:r>
              <a:rPr b="1" dirty="0" sz="2000" lang="en-US">
                <a:solidFill>
                  <a:srgbClr val="002060"/>
                </a:solidFill>
              </a:rPr>
              <a:t>o</a:t>
            </a:r>
            <a:r>
              <a:rPr b="1" dirty="0" sz="2000" lang="en-US">
                <a:solidFill>
                  <a:srgbClr val="002060"/>
                </a:solidFill>
              </a:rPr>
              <a:t>:</a:t>
            </a:r>
            <a:r>
              <a:rPr b="1" dirty="0" sz="2000" lang="en-US">
                <a:solidFill>
                  <a:srgbClr val="002060"/>
                </a:solidFill>
              </a:rPr>
              <a:t>2</a:t>
            </a:r>
            <a:r>
              <a:rPr b="1" dirty="0" sz="2000" lang="en-GB">
                <a:solidFill>
                  <a:srgbClr val="002060"/>
                </a:solidFill>
              </a:rPr>
              <a:t>2ME1A4924</a:t>
            </a:r>
            <a:endParaRPr altLang="en-US" lang="zh-CN"/>
          </a:p>
          <a:p>
            <a:pPr>
              <a:lnSpc>
                <a:spcPct val="100000"/>
              </a:lnSpc>
            </a:pPr>
            <a:r>
              <a:rPr b="1" dirty="0" sz="2000" lang="en-US">
                <a:solidFill>
                  <a:srgbClr val="002060"/>
                </a:solidFill>
              </a:rPr>
              <a:t>E</a:t>
            </a:r>
            <a:r>
              <a:rPr b="1" dirty="0" sz="2000" lang="en-US">
                <a:solidFill>
                  <a:srgbClr val="002060"/>
                </a:solidFill>
              </a:rPr>
              <a:t>-</a:t>
            </a:r>
            <a:r>
              <a:rPr b="1" dirty="0" sz="2000" lang="en-US">
                <a:solidFill>
                  <a:srgbClr val="002060"/>
                </a:solidFill>
              </a:rPr>
              <a:t>mail</a:t>
            </a:r>
            <a:r>
              <a:rPr b="1" dirty="0" sz="2000" lang="en-US">
                <a:solidFill>
                  <a:srgbClr val="002060"/>
                </a:solidFill>
              </a:rPr>
              <a:t>:</a:t>
            </a:r>
            <a:r>
              <a:rPr b="1" dirty="0" sz="2000" lang="en-US">
                <a:solidFill>
                  <a:srgbClr val="002060"/>
                </a:solidFill>
              </a:rPr>
              <a:t> </a:t>
            </a:r>
            <a:r>
              <a:rPr b="1" dirty="0" sz="2000" lang="en-US">
                <a:solidFill>
                  <a:srgbClr val="002060"/>
                </a:solidFill>
              </a:rPr>
              <a:t> </a:t>
            </a:r>
            <a:r>
              <a:rPr b="1" dirty="0" sz="2000" lang="en-US">
                <a:solidFill>
                  <a:srgbClr val="002060"/>
                </a:solidFill>
              </a:rPr>
              <a:t> </a:t>
            </a:r>
            <a:r>
              <a:rPr b="1" dirty="0" sz="2000" lang="en-US">
                <a:solidFill>
                  <a:srgbClr val="002060"/>
                </a:solidFill>
              </a:rPr>
              <a:t> </a:t>
            </a:r>
            <a:r>
              <a:rPr b="1" dirty="0" sz="2000" lang="en-US">
                <a:solidFill>
                  <a:srgbClr val="002060"/>
                </a:solidFill>
              </a:rPr>
              <a:t>c</a:t>
            </a:r>
            <a:r>
              <a:rPr b="1" dirty="0" sz="2000" lang="en-GB">
                <a:solidFill>
                  <a:srgbClr val="002060"/>
                </a:solidFill>
              </a:rPr>
              <a:t>hushmithapriya23@gmail.com</a:t>
            </a:r>
            <a:endParaRPr altLang="en-US" lang="zh-CN"/>
          </a:p>
          <a:p>
            <a:pPr>
              <a:lnSpc>
                <a:spcPct val="100000"/>
              </a:lnSpc>
            </a:pPr>
            <a:r>
              <a:rPr b="1" dirty="0" sz="2000" lang="en-GB">
                <a:solidFill>
                  <a:srgbClr val="002060"/>
                </a:solidFill>
              </a:rPr>
              <a:t>BRANCH</a:t>
            </a:r>
            <a:r>
              <a:rPr dirty="0" sz="2000" lang="en-GB">
                <a:solidFill>
                  <a:srgbClr val="002060"/>
                </a:solidFill>
              </a:rPr>
              <a:t>: </a:t>
            </a:r>
            <a:r>
              <a:rPr dirty="0" sz="2000" lang="en-US">
                <a:solidFill>
                  <a:srgbClr val="002060"/>
                </a:solidFill>
              </a:rPr>
              <a:t>c</a:t>
            </a:r>
            <a:r>
              <a:rPr dirty="0" sz="2000" lang="en-US">
                <a:solidFill>
                  <a:srgbClr val="002060"/>
                </a:solidFill>
              </a:rPr>
              <a:t>s</a:t>
            </a:r>
            <a:r>
              <a:rPr dirty="0" sz="2000" lang="en-US">
                <a:solidFill>
                  <a:srgbClr val="002060"/>
                </a:solidFill>
              </a:rPr>
              <a:t>e</a:t>
            </a:r>
            <a:r>
              <a:rPr dirty="0" sz="2000" lang="en-US">
                <a:solidFill>
                  <a:srgbClr val="002060"/>
                </a:solidFill>
              </a:rPr>
              <a:t>(</a:t>
            </a:r>
            <a:r>
              <a:rPr dirty="0" sz="2000" lang="en-US">
                <a:solidFill>
                  <a:srgbClr val="002060"/>
                </a:solidFill>
              </a:rPr>
              <a:t>i</a:t>
            </a:r>
            <a:r>
              <a:rPr dirty="0" sz="2000" lang="en-US">
                <a:solidFill>
                  <a:srgbClr val="002060"/>
                </a:solidFill>
              </a:rPr>
              <a:t>o</a:t>
            </a:r>
            <a:r>
              <a:rPr dirty="0" sz="2000" lang="en-US">
                <a:solidFill>
                  <a:srgbClr val="002060"/>
                </a:solidFill>
              </a:rPr>
              <a:t>t</a:t>
            </a:r>
            <a:r>
              <a:rPr dirty="0" sz="2000" lang="en-US">
                <a:solidFill>
                  <a:srgbClr val="002060"/>
                </a:solidFill>
              </a:rPr>
              <a:t>)</a:t>
            </a:r>
            <a:r>
              <a:rPr dirty="0" sz="2000" lang="en-US">
                <a:solidFill>
                  <a:srgbClr val="002060"/>
                </a:solidFill>
              </a:rPr>
              <a:t> </a:t>
            </a:r>
            <a:endParaRPr dirty="0" sz="1800"/>
          </a:p>
          <a:p>
            <a:pPr>
              <a:lnSpc>
                <a:spcPct val="100000"/>
              </a:lnSpc>
            </a:pPr>
            <a:r>
              <a:rPr dirty="0" sz="2000" lang="en-US">
                <a:solidFill>
                  <a:srgbClr val="002060"/>
                </a:solidFill>
              </a:rPr>
              <a:t>C</a:t>
            </a:r>
            <a:r>
              <a:rPr dirty="0" sz="2000" lang="en-US">
                <a:solidFill>
                  <a:srgbClr val="002060"/>
                </a:solidFill>
              </a:rPr>
              <a:t>o</a:t>
            </a:r>
            <a:r>
              <a:rPr dirty="0" sz="2000" lang="en-US">
                <a:solidFill>
                  <a:srgbClr val="002060"/>
                </a:solidFill>
              </a:rPr>
              <a:t>l</a:t>
            </a:r>
            <a:r>
              <a:rPr dirty="0" sz="2000" lang="en-US">
                <a:solidFill>
                  <a:srgbClr val="002060"/>
                </a:solidFill>
              </a:rPr>
              <a:t>l</a:t>
            </a:r>
            <a:r>
              <a:rPr dirty="0" sz="2000" lang="en-US">
                <a:solidFill>
                  <a:srgbClr val="002060"/>
                </a:solidFill>
              </a:rPr>
              <a:t>e</a:t>
            </a:r>
            <a:r>
              <a:rPr dirty="0" sz="2000" lang="en-US">
                <a:solidFill>
                  <a:srgbClr val="002060"/>
                </a:solidFill>
              </a:rPr>
              <a:t>g</a:t>
            </a:r>
            <a:r>
              <a:rPr dirty="0" sz="2000" lang="en-US">
                <a:solidFill>
                  <a:srgbClr val="002060"/>
                </a:solidFill>
              </a:rPr>
              <a:t>e</a:t>
            </a:r>
            <a:r>
              <a:rPr dirty="0" sz="2000" lang="en-US">
                <a:solidFill>
                  <a:srgbClr val="002060"/>
                </a:solidFill>
              </a:rPr>
              <a:t>:</a:t>
            </a:r>
            <a:r>
              <a:rPr dirty="0" sz="2000" lang="en-US">
                <a:solidFill>
                  <a:srgbClr val="002060"/>
                </a:solidFill>
              </a:rPr>
              <a:t>,</a:t>
            </a:r>
            <a:r>
              <a:rPr dirty="0" sz="2000" lang="en-GB">
                <a:solidFill>
                  <a:srgbClr val="002060"/>
                </a:solidFill>
              </a:rPr>
              <a:t>Ramachandra college of engineering</a:t>
            </a:r>
            <a:endParaRPr dirty="0" sz="1800" lang="en-GB">
              <a:solidFill>
                <a:srgbClr val="002060"/>
              </a:solidFill>
            </a:endParaRPr>
          </a:p>
          <a:p>
            <a:pPr>
              <a:lnSpc>
                <a:spcPct val="100000"/>
              </a:lnSpc>
            </a:pPr>
            <a:endParaRPr dirty="0" sz="2400" lang="en-GB">
              <a:solidFill>
                <a:srgbClr val="002060"/>
              </a:solidFill>
            </a:endParaRPr>
          </a:p>
        </p:txBody>
      </p:sp>
      <p:sp>
        <p:nvSpPr>
          <p:cNvPr id="1048603" name="Rectangle 19"/>
          <p:cNvSpPr>
            <a:spLocks noChangeAspect="1" noMove="1" noResize="1" noRot="1" noGrp="1" noAdjustHandles="1" noEditPoints="1" noChangeArrowheads="1" noChangeShapeType="1" noTextEdit="1"/>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04" name="Rectangle 21"/>
          <p:cNvSpPr>
            <a:spLocks noChangeAspect="1" noMove="1" noResize="1" noRot="1" noGrp="1" noAdjustHandles="1" noEditPoints="1" noChangeArrowheads="1" noChangeShapeType="1" noTextEdit="1"/>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05" name="Rectangle 23"/>
          <p:cNvSpPr>
            <a:spLocks noChangeAspect="1" noMove="1" noResize="1" noRot="1" noGrp="1" noAdjustHandles="1" noEditPoints="1" noChangeArrowheads="1" noChangeShapeType="1" noTextEdit="1"/>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xmlns:r="http://schemas.openxmlformats.org/officeDocument/2006/relationships" r:embed="rId1"/>
          <a:srcRect/>
          <a:stretch>
            <a:fillRect/>
          </a:stretch>
        </p:blipFill>
        <p:spPr>
          <a:xfrm>
            <a:off x="448733" y="3428999"/>
            <a:ext cx="11260667" cy="2963333"/>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title"/>
          </p:nvPr>
        </p:nvSpPr>
        <p:spPr>
          <a:xfrm>
            <a:off x="581191" y="493812"/>
            <a:ext cx="11029616" cy="1188720"/>
          </a:xfrm>
        </p:spPr>
        <p:txBody>
          <a:bodyPr anchor="ctr"/>
          <a:p>
            <a:r>
              <a:rPr lang="en-GB"/>
              <a:t>links</a:t>
            </a:r>
            <a:endParaRPr lang="en-US"/>
          </a:p>
        </p:txBody>
      </p:sp>
      <p:sp>
        <p:nvSpPr>
          <p:cNvPr id="1048587" name="Content Placeholder 2"/>
          <p:cNvSpPr>
            <a:spLocks noGrp="1"/>
          </p:cNvSpPr>
          <p:nvPr>
            <p:ph idx="1"/>
          </p:nvPr>
        </p:nvSpPr>
        <p:spPr>
          <a:xfrm>
            <a:off x="581191" y="2074646"/>
            <a:ext cx="11029615" cy="3634486"/>
          </a:xfrm>
        </p:spPr>
        <p:txBody>
          <a:bodyPr/>
          <a:p>
            <a:pPr indent="0" marL="0">
              <a:buNone/>
            </a:pPr>
            <a:r>
              <a:rPr dirty="0" lang="en-US">
                <a:solidFill>
                  <a:srgbClr val="002060"/>
                </a:solidFill>
              </a:rPr>
              <a:t>https://github.com/PRIYA2453/README.-md</a:t>
            </a:r>
            <a:endParaRPr dirty="0" lang="en-US">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dirty="0" lang="en-IN"/>
              <a:t>STEGANOGRAPHY</a:t>
            </a:r>
            <a:endParaRPr dirty="0" lang="en-US"/>
          </a:p>
        </p:txBody>
      </p:sp>
      <p:sp>
        <p:nvSpPr>
          <p:cNvPr id="1048607" name="Content Placeholder 2"/>
          <p:cNvSpPr>
            <a:spLocks noGrp="1"/>
          </p:cNvSpPr>
          <p:nvPr>
            <p:ph idx="1"/>
          </p:nvPr>
        </p:nvSpPr>
        <p:spPr/>
        <p:txBody>
          <a:bodyPr/>
          <a:p>
            <a:r>
              <a:rPr dirty="0" lang="en-US"/>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p>
          <a:p>
            <a:r>
              <a:rPr dirty="0" lang="en-US"/>
              <a:t>Text steganography involves hiding information inside text files. This includes changing the format of existing text, changing words within a text, using context-free grammars to generate readable texts, or generating random character sequences.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8" name="Title 1"/>
          <p:cNvSpPr>
            <a:spLocks noGrp="1"/>
          </p:cNvSpPr>
          <p:nvPr>
            <p:ph type="title"/>
          </p:nvPr>
        </p:nvSpPr>
        <p:spPr/>
        <p:txBody>
          <a:bodyPr anchor="ctr"/>
          <a:p>
            <a:r>
              <a:rPr dirty="0" lang="en-IN"/>
              <a:t>STEGANOGRAPHY AGENDA	</a:t>
            </a:r>
            <a:endParaRPr dirty="0" lang="en-US"/>
          </a:p>
        </p:txBody>
      </p:sp>
      <p:sp>
        <p:nvSpPr>
          <p:cNvPr id="1048609" name="Content Placeholder 2"/>
          <p:cNvSpPr>
            <a:spLocks noGrp="1"/>
          </p:cNvSpPr>
          <p:nvPr>
            <p:ph idx="1"/>
          </p:nvPr>
        </p:nvSpPr>
        <p:spPr/>
        <p:txBody>
          <a:bodyPr/>
          <a:p>
            <a:r>
              <a:rPr dirty="0" lang="en-US"/>
              <a:t>Whereas cryptography is the practice of protecting the contents of a message alone, steganography is concerned with concealing both the fact that a secret message is being sent and its contents. Steganography includes the concealment of information within computer files. </a:t>
            </a:r>
          </a:p>
          <a:p>
            <a:r>
              <a:rPr dirty="0" lang="en-US"/>
              <a:t>Steganography includes the concealment of information within computer files. In digital steganography, electronic communications may include steganographic coding inside of a transport layer, such as a document file, image file, program, or protocol. </a:t>
            </a:r>
          </a:p>
          <a:p>
            <a:r>
              <a:rPr dirty="0" lang="en-US"/>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dirty="0" lang="en-US" err="1"/>
              <a:t>chang</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0" name="Title 1"/>
          <p:cNvSpPr>
            <a:spLocks noGrp="1"/>
          </p:cNvSpPr>
          <p:nvPr>
            <p:ph type="title"/>
          </p:nvPr>
        </p:nvSpPr>
        <p:spPr/>
        <p:txBody>
          <a:bodyPr anchor="ctr"/>
          <a:p>
            <a:r>
              <a:rPr lang="en-US"/>
              <a:t>PROJECT  OVERVIEW</a:t>
            </a:r>
          </a:p>
        </p:txBody>
      </p:sp>
      <p:sp>
        <p:nvSpPr>
          <p:cNvPr id="1048611" name="Content Placeholder 2"/>
          <p:cNvSpPr>
            <a:spLocks noGrp="1"/>
          </p:cNvSpPr>
          <p:nvPr>
            <p:ph idx="1"/>
          </p:nvPr>
        </p:nvSpPr>
        <p:spPr/>
        <p:txBody>
          <a:bodyPr/>
          <a:p>
            <a:r>
              <a:rPr dirty="0" lang="en-US"/>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p>
          <a:p>
            <a:r>
              <a:rPr dirty="0" lang="en-US"/>
              <a:t>Steganography is a means of concealing secret information within (or even on top of) an otherwise mundane, non-secret document or other media to avoid detection. It comes from the Greek words </a:t>
            </a:r>
            <a:r>
              <a:rPr dirty="0" lang="en-US" err="1"/>
              <a:t>steganos</a:t>
            </a:r>
            <a:r>
              <a:rPr dirty="0" lang="en-US"/>
              <a:t>, which means “covered” or “hidden,” and graph, which means “to write.” Hence, “hidden writing".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2" name="Title 1"/>
          <p:cNvSpPr>
            <a:spLocks noGrp="1"/>
          </p:cNvSpPr>
          <p:nvPr>
            <p:ph type="title"/>
          </p:nvPr>
        </p:nvSpPr>
        <p:spPr/>
        <p:txBody>
          <a:bodyPr anchor="ctr"/>
          <a:p>
            <a:r>
              <a:rPr sz="2800" lang="en-US"/>
              <a:t>WHO ARE THE END USERS of this project?</a:t>
            </a:r>
            <a:endParaRPr lang="en-US"/>
          </a:p>
        </p:txBody>
      </p:sp>
      <p:sp>
        <p:nvSpPr>
          <p:cNvPr id="1048613" name="Content Placeholder 2"/>
          <p:cNvSpPr>
            <a:spLocks noGrp="1"/>
          </p:cNvSpPr>
          <p:nvPr>
            <p:ph idx="1"/>
          </p:nvPr>
        </p:nvSpPr>
        <p:spPr/>
        <p:txBody>
          <a:bodyPr>
            <a:normAutofit fontScale="94118"/>
          </a:bodyPr>
          <a:p>
            <a:r>
              <a:rPr dirty="0" lang="en-US"/>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p>
          <a:p>
            <a:r>
              <a:rPr dirty="0" lang="en-US"/>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p>
          <a:p>
            <a:r>
              <a:rPr dirty="0" lang="en-US"/>
              <a:t>Military Organizations: Military units and defense contractors use steganography for secure communication in tactical operations, ensuring operational security and confidentiality of mission-critical information.</a:t>
            </a:r>
          </a:p>
          <a:p>
            <a:r>
              <a:rPr dirty="0" lang="en-US"/>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p>
            <a:br>
              <a:rPr sz="2800" lang="en-US"/>
            </a:br>
            <a:r>
              <a:rPr sz="2800" lang="en-US"/>
              <a:t>YOUR SOLUTION AND ITS VALUE PROPOSITION</a:t>
            </a:r>
            <a:endParaRPr lang="en-US"/>
          </a:p>
        </p:txBody>
      </p:sp>
      <p:sp>
        <p:nvSpPr>
          <p:cNvPr id="1048615" name="Content Placeholder 2"/>
          <p:cNvSpPr>
            <a:spLocks noGrp="1"/>
          </p:cNvSpPr>
          <p:nvPr>
            <p:ph idx="1"/>
          </p:nvPr>
        </p:nvSpPr>
        <p:spPr>
          <a:xfrm>
            <a:off x="581191" y="2074646"/>
            <a:ext cx="11029615" cy="3634486"/>
          </a:xfrm>
        </p:spPr>
        <p:txBody>
          <a:bodyPr/>
          <a:p>
            <a:r>
              <a:rPr dirty="0" lang="en-US"/>
              <a:t>Security and Stealth: My solution ensures high levels of security by hiding information within the least significant bits of the cover media, making it extremely difficult for unauthorized users to detect the hidden data without the proper decryption key or algorithm.</a:t>
            </a:r>
          </a:p>
          <a:p>
            <a:r>
              <a:rPr dirty="0" lang="en-US"/>
              <a:t>Versatility: It supports embedding various types of data formats (text, binary files, etc.) into different types of media files, ensuring flexibility and applicability across different use cases.</a:t>
            </a:r>
          </a:p>
          <a:p>
            <a:r>
              <a:rPr dirty="0" lang="en-US"/>
              <a:t>Efficiency: The embedding process is efficient and does not significantly alter the original media file's quality or characteristics, preserving its integrity and minimizing the chances of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1" y="493812"/>
            <a:ext cx="11029616" cy="1188720"/>
          </a:xfrm>
        </p:spPr>
        <p:txBody>
          <a:bodyPr anchor="ctr"/>
          <a:p>
            <a:r>
              <a:rPr lang="en-US"/>
              <a:t>How did you customize the project and make it your own</a:t>
            </a:r>
          </a:p>
        </p:txBody>
      </p:sp>
      <p:sp>
        <p:nvSpPr>
          <p:cNvPr id="1048593" name="Content Placeholder 2"/>
          <p:cNvSpPr>
            <a:spLocks noGrp="1"/>
          </p:cNvSpPr>
          <p:nvPr>
            <p:ph idx="1"/>
          </p:nvPr>
        </p:nvSpPr>
        <p:spPr>
          <a:xfrm>
            <a:off x="581191" y="2074646"/>
            <a:ext cx="11029615" cy="3634486"/>
          </a:xfrm>
        </p:spPr>
        <p:txBody>
          <a:bodyPr>
            <a:normAutofit fontScale="64706" lnSpcReduction="20000"/>
          </a:bodyPr>
          <a:p>
            <a:r>
              <a:rPr dirty="0" lang="en-US"/>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p>
          <a:p>
            <a:r>
              <a:rPr dirty="0" lang="en-US"/>
              <a:t>User Interface and Experience: Designing an intuitive and user-friendly interface is crucial. I would customize the user interface to make the embedding and extraction processes straightforward, possibly integrating drag-</a:t>
            </a:r>
            <a:r>
              <a:rPr dirty="0" lang="en-US" err="1"/>
              <a:t>anddrop</a:t>
            </a:r>
            <a:r>
              <a:rPr dirty="0" lang="en-US"/>
              <a:t> functionality, progress indicators, and clear instructions to enhance usability.</a:t>
            </a:r>
          </a:p>
          <a:p>
            <a:r>
              <a:rPr dirty="0" lang="en-US"/>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p>
          <a:p>
            <a:r>
              <a:rPr dirty="0" lang="en-US"/>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p>
          <a:p>
            <a:r>
              <a:rPr dirty="0" lang="en-US"/>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p>
          <a:p>
            <a:r>
              <a:rPr dirty="0" lang="en-US"/>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p>
          <a:p>
            <a:r>
              <a:rPr dirty="0" lang="en-US"/>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0" name="Title 1"/>
          <p:cNvSpPr>
            <a:spLocks noGrp="1"/>
          </p:cNvSpPr>
          <p:nvPr>
            <p:ph type="title"/>
          </p:nvPr>
        </p:nvSpPr>
        <p:spPr>
          <a:xfrm>
            <a:off x="581191" y="493812"/>
            <a:ext cx="11029616" cy="1188720"/>
          </a:xfrm>
        </p:spPr>
        <p:txBody>
          <a:bodyPr anchor="ctr"/>
          <a:p>
            <a:r>
              <a:rPr lang="en-GB"/>
              <a:t>MODELLING</a:t>
            </a:r>
            <a:endParaRPr lang="en-US"/>
          </a:p>
        </p:txBody>
      </p:sp>
      <p:sp>
        <p:nvSpPr>
          <p:cNvPr id="1048591" name="Content Placeholder 2"/>
          <p:cNvSpPr>
            <a:spLocks noGrp="1"/>
          </p:cNvSpPr>
          <p:nvPr>
            <p:ph idx="1"/>
          </p:nvPr>
        </p:nvSpPr>
        <p:spPr>
          <a:xfrm>
            <a:off x="581191" y="2074646"/>
            <a:ext cx="11029615" cy="3634486"/>
          </a:xfrm>
        </p:spPr>
        <p:txBody>
          <a:bodyPr/>
          <a:p>
            <a:r>
              <a:rPr dirty="0" lang="en-US"/>
              <a:t>Data Model: This involves defining how data will be represented and manipulated within the steganography system. It includes decisions on data formats (text, binary, etc.), encoding schemes, and how data will be structured for embedding and extraction.</a:t>
            </a:r>
          </a:p>
          <a:p>
            <a:r>
              <a:rPr dirty="0" lang="en-US"/>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p>
          <a:p>
            <a:r>
              <a:rPr dirty="0" lang="en-US"/>
              <a:t>Extraction Model: This defines the method for extracting hidden data from the carrier media. Modeling the extraction process ensures that the embedded information can be accurately retrieved, even after potential alterations to the carrier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8" name="Title 1"/>
          <p:cNvSpPr>
            <a:spLocks noGrp="1"/>
          </p:cNvSpPr>
          <p:nvPr>
            <p:ph type="title"/>
          </p:nvPr>
        </p:nvSpPr>
        <p:spPr>
          <a:xfrm>
            <a:off x="581191" y="493812"/>
            <a:ext cx="11029616" cy="1188720"/>
          </a:xfrm>
        </p:spPr>
        <p:txBody>
          <a:bodyPr anchor="ctr"/>
          <a:p>
            <a:r>
              <a:rPr lang="en-GB"/>
              <a:t>Results</a:t>
            </a:r>
            <a:endParaRPr lang="en-US"/>
          </a:p>
        </p:txBody>
      </p:sp>
      <p:sp>
        <p:nvSpPr>
          <p:cNvPr id="1048589" name="Content Placeholder 2"/>
          <p:cNvSpPr>
            <a:spLocks noGrp="1"/>
          </p:cNvSpPr>
          <p:nvPr>
            <p:ph idx="1"/>
          </p:nvPr>
        </p:nvSpPr>
        <p:spPr>
          <a:xfrm>
            <a:off x="581191" y="2074646"/>
            <a:ext cx="11029615" cy="3634486"/>
          </a:xfrm>
        </p:spPr>
        <p:txBody>
          <a:bodyPr>
            <a:normAutofit/>
          </a:bodyPr>
          <a:p>
            <a:pPr indent="0" marL="0">
              <a:buNone/>
            </a:pPr>
            <a:endParaRPr dirty="0" lang="en-US"/>
          </a:p>
          <a:p>
            <a:r>
              <a:rPr dirty="0" lang="en-US"/>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p>
          <a:p>
            <a:r>
              <a:rPr dirty="0" lang="en-US"/>
              <a:t> Accurate Data Extraction: Through a well-defined extraction model, the project enables the precise retrieval of hidden data from the carrier media. This accuracy ensures that authorized users can access the concealed information without errors or loss of data integrity.</a:t>
            </a:r>
          </a:p>
          <a:p>
            <a:r>
              <a:rPr dirty="0" lang="en-US"/>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p>
          <a:p>
            <a:r>
              <a:rPr dirty="0" lang="en-US"/>
              <a:t>Optimized Performance: The performance model focuses on optimizing computational resources and operational efficiency. This optimization minimizes processing.</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69F5C5-5A1B-4647-800B-5682B92223D3}">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Student Details</dc:title>
  <dc:creator>Vaibhav Ostwal</dc:creator>
  <cp:lastModifiedBy>praneeth medepalli</cp:lastModifiedBy>
  <dcterms:created xsi:type="dcterms:W3CDTF">2024-07-12T18:38:00Z</dcterms:created>
  <dcterms:modified xsi:type="dcterms:W3CDTF">2024-07-15T13:07:04Z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d937bd2f60dc40e99428a7108a1e3153</vt:lpwstr>
  </property>
  <property fmtid="{D5CDD505-2E9C-101B-9397-08002B2CF9AE}" pid="4" name="KSOProductBuildVer">
    <vt:lpwstr>2057-12.2.0.17153</vt:lpwstr>
  </property>
</Properties>
</file>