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y="10287000" cx="18288000"/>
  <p:notesSz cx="6858000" cy="9144000"/>
  <p:embeddedFontLst>
    <p:embeddedFont>
      <p:font typeface="Trebuchet MS" panose="020B0603020202020204" charset="1"/>
      <p:regular r:id="rId17"/>
    </p:embeddedFont>
    <p:embeddedFont>
      <p:font typeface="Calibri (MS)" panose="020F0502020204030204" charset="1"/>
      <p:regular r:id="rId18"/>
    </p:embeddedFont>
    <p:embeddedFont>
      <p:font typeface="Times New Roman Bold" panose="02030802070405020303" charset="1"/>
      <p:regular r:id="rId19"/>
    </p:embeddedFont>
    <p:embeddedFont>
      <p:font typeface="Trebuchet MS Bold" panose="020B0703020202020204" charset="1"/>
      <p:regular r:id="rId20"/>
    </p:embeddedFont>
    <p:embeddedFont>
      <p:font typeface="Times New Roman" panose="02030502070405020303" charset="1"/>
      <p:regular r:id="rId21"/>
    </p:embeddedFont>
    <p:embeddedFont>
      <p:font typeface="TT Rounds Condensed Bold" panose="02000806030000020003" charset="1"/>
      <p:regular r:id="rId22"/>
    </p:embeddedFont>
    <p:embeddedFont>
      <p:font typeface="TT Rounds Condensed" panose="02000506030000020003" charset="1"/>
      <p:regular r:id="rId23"/>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83" name=""/>
        <p:cNvGrpSpPr/>
        <p:nvPr/>
      </p:nvGrpSpPr>
      <p:grpSpPr>
        <a:xfrm>
          <a:off x="0" y="0"/>
          <a:ext cx="0" cy="0"/>
          <a:chOff x="0" y="0"/>
          <a:chExt cx="0" cy="0"/>
        </a:xfrm>
      </p:grpSpPr>
      <p:sp>
        <p:nvSpPr>
          <p:cNvPr id="1048834"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a:endParaRPr lang="cs-CZ"/>
          </a:p>
        </p:txBody>
      </p:sp>
      <p:sp>
        <p:nvSpPr>
          <p:cNvPr id="1048835"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fld id="{B7268E1E-0E44-426D-905E-8AD9B19D2182}" type="datetimeFigureOut">
              <a:rPr lang="cs-CZ" smtClean="0"/>
              <a:t>1.7.2013</a:t>
            </a:fld>
            <a:endParaRPr lang="cs-CZ"/>
          </a:p>
        </p:txBody>
      </p:sp>
      <p:sp>
        <p:nvSpPr>
          <p:cNvPr id="1048836"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a:endParaRPr lang="cs-CZ"/>
          </a:p>
        </p:txBody>
      </p:sp>
      <p:sp>
        <p:nvSpPr>
          <p:cNvPr id="1048837" name="Notes Placeholder 4"/>
          <p:cNvSpPr>
            <a:spLocks noGrp="1"/>
          </p:cNvSpPr>
          <p:nvPr>
            <p:ph type="body" sz="quarter" idx="3"/>
          </p:nvPr>
        </p:nvSpPr>
        <p:spPr>
          <a:xfrm>
            <a:off x="914400" y="3251200"/>
            <a:ext cx="7315200" cy="3081338"/>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1048838"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a:endParaRPr lang="cs-CZ"/>
          </a:p>
        </p:txBody>
      </p:sp>
      <p:sp>
        <p:nvSpPr>
          <p:cNvPr id="1048839"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fld id="{871B2431-D351-4C6E-A3CF-9DFAC0E3E050}" type="slidenum">
              <a:rPr lang="cs-CZ" smtClean="0"/>
              <a:t>‹#›</a:t>
            </a:fld>
            <a:endParaRPr lang="cs-CZ"/>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48840" name=""/>
          <p:cNvSpPr>
            <a:spLocks noGrp="1"/>
          </p:cNvSpPr>
          <p:nvPr>
            <p:ph type="body"/>
          </p:nvPr>
        </p:nvSpPr>
        <p:spPr/>
        <p:txBody>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87"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88"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689"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690"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6</a:t>
            </a:r>
            <a:endParaRPr lang="en-US" smtClean="0"/>
          </a:p>
        </p:txBody>
      </p:sp>
      <p:sp>
        <p:nvSpPr>
          <p:cNvPr id="1048691"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92"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73" name=""/>
        <p:cNvGrpSpPr/>
        <p:nvPr/>
      </p:nvGrpSpPr>
      <p:grpSpPr>
        <a:xfrm>
          <a:off x="0" y="0"/>
          <a:ext cx="0" cy="0"/>
          <a:chOff x="0" y="0"/>
          <a:chExt cx="0" cy="0"/>
        </a:xfrm>
      </p:grpSpPr>
      <p:sp>
        <p:nvSpPr>
          <p:cNvPr id="1048779"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780"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78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82" name="Footer Placeholder 4"/>
          <p:cNvSpPr>
            <a:spLocks noGrp="1"/>
          </p:cNvSpPr>
          <p:nvPr>
            <p:ph type="ftr" sz="quarter" idx="11"/>
          </p:nvPr>
        </p:nvSpPr>
        <p:spPr/>
        <p:txBody>
          <a:bodyPr/>
          <a:p>
            <a:endParaRPr lang="en-US"/>
          </a:p>
        </p:txBody>
      </p:sp>
      <p:sp>
        <p:nvSpPr>
          <p:cNvPr id="104878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78" name=""/>
        <p:cNvGrpSpPr/>
        <p:nvPr/>
      </p:nvGrpSpPr>
      <p:grpSpPr>
        <a:xfrm>
          <a:off x="0" y="0"/>
          <a:ext cx="0" cy="0"/>
          <a:chOff x="0" y="0"/>
          <a:chExt cx="0" cy="0"/>
        </a:xfrm>
      </p:grpSpPr>
      <p:sp>
        <p:nvSpPr>
          <p:cNvPr id="1048804" name="Title 1"/>
          <p:cNvSpPr>
            <a:spLocks noGrp="1"/>
          </p:cNvSpPr>
          <p:nvPr>
            <p:ph type="title"/>
          </p:nvPr>
        </p:nvSpPr>
        <p:spPr/>
        <p:txBody>
          <a:bodyPr/>
          <a:p>
            <a:r>
              <a:rPr lang="en-US" smtClean="0"/>
              <a:t>Click to edit Master title style</a:t>
            </a:r>
            <a:endParaRPr lang="en-US"/>
          </a:p>
        </p:txBody>
      </p:sp>
      <p:sp>
        <p:nvSpPr>
          <p:cNvPr id="1048805"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807" name="Footer Placeholder 4"/>
          <p:cNvSpPr>
            <a:spLocks noGrp="1"/>
          </p:cNvSpPr>
          <p:nvPr>
            <p:ph type="ftr" sz="quarter" idx="11"/>
          </p:nvPr>
        </p:nvSpPr>
        <p:spPr/>
        <p:txBody>
          <a:bodyPr/>
          <a:p>
            <a:endParaRPr lang="en-US"/>
          </a:p>
        </p:txBody>
      </p:sp>
      <p:sp>
        <p:nvSpPr>
          <p:cNvPr id="104880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5" name=""/>
        <p:cNvGrpSpPr/>
        <p:nvPr/>
      </p:nvGrpSpPr>
      <p:grpSpPr>
        <a:xfrm>
          <a:off x="0" y="0"/>
          <a:ext cx="0" cy="0"/>
          <a:chOff x="0" y="0"/>
          <a:chExt cx="0" cy="0"/>
        </a:xfrm>
      </p:grpSpPr>
      <p:sp>
        <p:nvSpPr>
          <p:cNvPr id="104878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8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91" name="Footer Placeholder 4"/>
          <p:cNvSpPr>
            <a:spLocks noGrp="1"/>
          </p:cNvSpPr>
          <p:nvPr>
            <p:ph type="ftr" sz="quarter" idx="11"/>
          </p:nvPr>
        </p:nvSpPr>
        <p:spPr/>
        <p:txBody>
          <a:bodyPr/>
          <a:p>
            <a:endParaRPr lang="en-US"/>
          </a:p>
        </p:txBody>
      </p:sp>
      <p:sp>
        <p:nvSpPr>
          <p:cNvPr id="104879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6" name=""/>
        <p:cNvGrpSpPr/>
        <p:nvPr/>
      </p:nvGrpSpPr>
      <p:grpSpPr>
        <a:xfrm>
          <a:off x="0" y="0"/>
          <a:ext cx="0" cy="0"/>
          <a:chOff x="0" y="0"/>
          <a:chExt cx="0" cy="0"/>
        </a:xfrm>
      </p:grpSpPr>
      <p:sp>
        <p:nvSpPr>
          <p:cNvPr id="1048793" name="Title 1"/>
          <p:cNvSpPr>
            <a:spLocks noGrp="1"/>
          </p:cNvSpPr>
          <p:nvPr>
            <p:ph type="title"/>
          </p:nvPr>
        </p:nvSpPr>
        <p:spPr/>
        <p:txBody>
          <a:bodyPr/>
          <a:p>
            <a:r>
              <a:rPr lang="en-US" smtClean="0"/>
              <a:t>Click to edit Master title style</a:t>
            </a:r>
            <a:endParaRPr lang="en-US"/>
          </a:p>
        </p:txBody>
      </p:sp>
      <p:sp>
        <p:nvSpPr>
          <p:cNvPr id="1048794"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96" name="Footer Placeholder 4"/>
          <p:cNvSpPr>
            <a:spLocks noGrp="1"/>
          </p:cNvSpPr>
          <p:nvPr>
            <p:ph type="ftr" sz="quarter" idx="11"/>
          </p:nvPr>
        </p:nvSpPr>
        <p:spPr/>
        <p:txBody>
          <a:bodyPr/>
          <a:p>
            <a:endParaRPr lang="en-US"/>
          </a:p>
        </p:txBody>
      </p:sp>
      <p:sp>
        <p:nvSpPr>
          <p:cNvPr id="104879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79" name=""/>
        <p:cNvGrpSpPr/>
        <p:nvPr/>
      </p:nvGrpSpPr>
      <p:grpSpPr>
        <a:xfrm>
          <a:off x="0" y="0"/>
          <a:ext cx="0" cy="0"/>
          <a:chOff x="0" y="0"/>
          <a:chExt cx="0" cy="0"/>
        </a:xfrm>
      </p:grpSpPr>
      <p:sp>
        <p:nvSpPr>
          <p:cNvPr id="104880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81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81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812" name="Footer Placeholder 4"/>
          <p:cNvSpPr>
            <a:spLocks noGrp="1"/>
          </p:cNvSpPr>
          <p:nvPr>
            <p:ph type="ftr" sz="quarter" idx="11"/>
          </p:nvPr>
        </p:nvSpPr>
        <p:spPr/>
        <p:txBody>
          <a:bodyPr/>
          <a:p>
            <a:endParaRPr lang="en-US"/>
          </a:p>
        </p:txBody>
      </p:sp>
      <p:sp>
        <p:nvSpPr>
          <p:cNvPr id="104881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80" name=""/>
        <p:cNvGrpSpPr/>
        <p:nvPr/>
      </p:nvGrpSpPr>
      <p:grpSpPr>
        <a:xfrm>
          <a:off x="0" y="0"/>
          <a:ext cx="0" cy="0"/>
          <a:chOff x="0" y="0"/>
          <a:chExt cx="0" cy="0"/>
        </a:xfrm>
      </p:grpSpPr>
      <p:sp>
        <p:nvSpPr>
          <p:cNvPr id="1048814" name="Title 1"/>
          <p:cNvSpPr>
            <a:spLocks noGrp="1"/>
          </p:cNvSpPr>
          <p:nvPr>
            <p:ph type="title"/>
          </p:nvPr>
        </p:nvSpPr>
        <p:spPr/>
        <p:txBody>
          <a:bodyPr/>
          <a:p>
            <a:r>
              <a:rPr lang="en-US" smtClean="0"/>
              <a:t>Click to edit Master title style</a:t>
            </a:r>
            <a:endParaRPr lang="en-US"/>
          </a:p>
        </p:txBody>
      </p:sp>
      <p:sp>
        <p:nvSpPr>
          <p:cNvPr id="104881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7"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18" name="Footer Placeholder 5"/>
          <p:cNvSpPr>
            <a:spLocks noGrp="1"/>
          </p:cNvSpPr>
          <p:nvPr>
            <p:ph type="ftr" sz="quarter" idx="11"/>
          </p:nvPr>
        </p:nvSpPr>
        <p:spPr/>
        <p:txBody>
          <a:bodyPr/>
          <a:p>
            <a:endParaRPr lang="en-US"/>
          </a:p>
        </p:txBody>
      </p:sp>
      <p:sp>
        <p:nvSpPr>
          <p:cNvPr id="104881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81" name=""/>
        <p:cNvGrpSpPr/>
        <p:nvPr/>
      </p:nvGrpSpPr>
      <p:grpSpPr>
        <a:xfrm>
          <a:off x="0" y="0"/>
          <a:ext cx="0" cy="0"/>
          <a:chOff x="0" y="0"/>
          <a:chExt cx="0" cy="0"/>
        </a:xfrm>
      </p:grpSpPr>
      <p:sp>
        <p:nvSpPr>
          <p:cNvPr id="1048820" name="Title 1"/>
          <p:cNvSpPr>
            <a:spLocks noGrp="1"/>
          </p:cNvSpPr>
          <p:nvPr>
            <p:ph type="title"/>
          </p:nvPr>
        </p:nvSpPr>
        <p:spPr/>
        <p:txBody>
          <a:bodyPr/>
          <a:p>
            <a:r>
              <a:rPr lang="en-US" smtClean="0"/>
              <a:t>Click to edit Master title style</a:t>
            </a:r>
            <a:endParaRPr lang="en-US"/>
          </a:p>
        </p:txBody>
      </p:sp>
      <p:sp>
        <p:nvSpPr>
          <p:cNvPr id="1048821" name="Text Placeholder 2"/>
          <p:cNvSpPr>
            <a:spLocks noGrp="1"/>
          </p:cNvSpPr>
          <p:nvPr>
            <p:ph type="body" idx="1"/>
          </p:nvPr>
        </p:nvSpPr>
        <p:spPr>
          <a:xfrm>
            <a:off x="457200" y="1535113"/>
            <a:ext cx="4040188" cy="639762"/>
          </a:xfrm>
        </p:spPr>
        <p:txBody>
          <a:bodyPr anchor="b">
            <a:normAutofit fontScale="95833"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2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3" name="Text Placeholder 4"/>
          <p:cNvSpPr>
            <a:spLocks noGrp="1"/>
          </p:cNvSpPr>
          <p:nvPr>
            <p:ph type="body" sz="quarter" idx="3"/>
          </p:nvPr>
        </p:nvSpPr>
        <p:spPr>
          <a:xfrm>
            <a:off x="4645025" y="1535113"/>
            <a:ext cx="4041775" cy="639762"/>
          </a:xfrm>
        </p:spPr>
        <p:txBody>
          <a:bodyPr anchor="b">
            <a:normAutofit fontScale="95833"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2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5"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826" name="Footer Placeholder 7"/>
          <p:cNvSpPr>
            <a:spLocks noGrp="1"/>
          </p:cNvSpPr>
          <p:nvPr>
            <p:ph type="ftr" sz="quarter" idx="11"/>
          </p:nvPr>
        </p:nvSpPr>
        <p:spPr/>
        <p:txBody>
          <a:bodyPr/>
          <a:p>
            <a:endParaRPr lang="en-US"/>
          </a:p>
        </p:txBody>
      </p:sp>
      <p:sp>
        <p:nvSpPr>
          <p:cNvPr id="1048827"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74" name=""/>
        <p:cNvGrpSpPr/>
        <p:nvPr/>
      </p:nvGrpSpPr>
      <p:grpSpPr>
        <a:xfrm>
          <a:off x="0" y="0"/>
          <a:ext cx="0" cy="0"/>
          <a:chOff x="0" y="0"/>
          <a:chExt cx="0" cy="0"/>
        </a:xfrm>
      </p:grpSpPr>
      <p:sp>
        <p:nvSpPr>
          <p:cNvPr id="1048784" name="Title 1"/>
          <p:cNvSpPr>
            <a:spLocks noGrp="1"/>
          </p:cNvSpPr>
          <p:nvPr>
            <p:ph type="title"/>
          </p:nvPr>
        </p:nvSpPr>
        <p:spPr/>
        <p:txBody>
          <a:bodyPr/>
          <a:p>
            <a:r>
              <a:rPr lang="en-US" smtClean="0"/>
              <a:t>Click to edit Master title style</a:t>
            </a:r>
            <a:endParaRPr lang="en-US"/>
          </a:p>
        </p:txBody>
      </p:sp>
      <p:sp>
        <p:nvSpPr>
          <p:cNvPr id="1048785"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786" name="Footer Placeholder 3"/>
          <p:cNvSpPr>
            <a:spLocks noGrp="1"/>
          </p:cNvSpPr>
          <p:nvPr>
            <p:ph type="ftr" sz="quarter" idx="11"/>
          </p:nvPr>
        </p:nvSpPr>
        <p:spPr/>
        <p:txBody>
          <a:bodyPr/>
          <a:p>
            <a:endParaRPr lang="en-US"/>
          </a:p>
        </p:txBody>
      </p:sp>
      <p:sp>
        <p:nvSpPr>
          <p:cNvPr id="1048787"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82" name=""/>
        <p:cNvGrpSpPr/>
        <p:nvPr/>
      </p:nvGrpSpPr>
      <p:grpSpPr>
        <a:xfrm>
          <a:off x="0" y="0"/>
          <a:ext cx="0" cy="0"/>
          <a:chOff x="0" y="0"/>
          <a:chExt cx="0" cy="0"/>
        </a:xfrm>
      </p:grpSpPr>
      <p:sp>
        <p:nvSpPr>
          <p:cNvPr id="104882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82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3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31"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32" name="Footer Placeholder 5"/>
          <p:cNvSpPr>
            <a:spLocks noGrp="1"/>
          </p:cNvSpPr>
          <p:nvPr>
            <p:ph type="ftr" sz="quarter" idx="11"/>
          </p:nvPr>
        </p:nvSpPr>
        <p:spPr/>
        <p:txBody>
          <a:bodyPr/>
          <a:p>
            <a:endParaRPr lang="en-US"/>
          </a:p>
        </p:txBody>
      </p:sp>
      <p:sp>
        <p:nvSpPr>
          <p:cNvPr id="104883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77" name=""/>
        <p:cNvGrpSpPr/>
        <p:nvPr/>
      </p:nvGrpSpPr>
      <p:grpSpPr>
        <a:xfrm>
          <a:off x="0" y="0"/>
          <a:ext cx="0" cy="0"/>
          <a:chOff x="0" y="0"/>
          <a:chExt cx="0" cy="0"/>
        </a:xfrm>
      </p:grpSpPr>
      <p:sp>
        <p:nvSpPr>
          <p:cNvPr id="104879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99"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80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01"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02" name="Footer Placeholder 5"/>
          <p:cNvSpPr>
            <a:spLocks noGrp="1"/>
          </p:cNvSpPr>
          <p:nvPr>
            <p:ph type="ftr" sz="quarter" idx="11"/>
          </p:nvPr>
        </p:nvSpPr>
        <p:spPr/>
        <p:txBody>
          <a:bodyPr/>
          <a:p>
            <a:endParaRPr lang="en-US"/>
          </a:p>
        </p:txBody>
      </p:sp>
      <p:sp>
        <p:nvSpPr>
          <p:cNvPr id="104880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jpeg"/><Relationship Id="rId7" Type="http://schemas.openxmlformats.org/officeDocument/2006/relationships/slideLayout" Target="../slideLayouts/slideLayout7.xml"/><Relationship Id="rId8"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2.jpeg"/><Relationship Id="rId6"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8.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8.pn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8.png"/><Relationship Id="rId3" Type="http://schemas.openxmlformats.org/officeDocument/2006/relationships/slideLayout" Target="../slideLayouts/slideLayout7.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4" name="Freeform 2"/>
          <p:cNvSpPr/>
          <p:nvPr/>
        </p:nvSpPr>
        <p:spPr>
          <a:xfrm rot="0" flipH="0" flipV="0">
            <a:off x="0" y="6015038"/>
            <a:ext cx="671512" cy="4271962"/>
          </a:xfrm>
          <a:custGeom>
            <a:avLst/>
            <a:ahLst/>
            <a:rect l="l" t="t" r="r" b="b"/>
            <a:pathLst>
              <a:path w="671512" h="4271962">
                <a:moveTo>
                  <a:pt x="0" y="0"/>
                </a:moveTo>
                <a:lnTo>
                  <a:pt x="671512" y="0"/>
                </a:lnTo>
                <a:lnTo>
                  <a:pt x="671512" y="4271962"/>
                </a:lnTo>
                <a:lnTo>
                  <a:pt x="0" y="4271962"/>
                </a:lnTo>
                <a:lnTo>
                  <a:pt x="0" y="0"/>
                </a:lnTo>
                <a:close/>
              </a:path>
            </a:pathLst>
          </a:custGeom>
          <a:blipFill>
            <a:blip xmlns:r="http://schemas.openxmlformats.org/officeDocument/2006/relationships" r:embed="rId1"/>
            <a:stretch>
              <a:fillRect l="0" t="0" r="0" b="0"/>
            </a:stretch>
          </a:blipFill>
        </p:spPr>
      </p:sp>
      <p:sp>
        <p:nvSpPr>
          <p:cNvPr id="1048585" name="Freeform 3"/>
          <p:cNvSpPr/>
          <p:nvPr/>
        </p:nvSpPr>
        <p:spPr>
          <a:xfrm rot="0" flipH="0" flipV="0">
            <a:off x="1219195" y="1390645"/>
            <a:ext cx="2805108" cy="2190745"/>
          </a:xfrm>
          <a:custGeom>
            <a:avLst/>
            <a:ahLst/>
            <a:rect l="l" t="t" r="r" b="b"/>
            <a:pathLst>
              <a:path w="2805108" h="2190745">
                <a:moveTo>
                  <a:pt x="0" y="0"/>
                </a:moveTo>
                <a:lnTo>
                  <a:pt x="2805108" y="0"/>
                </a:lnTo>
                <a:lnTo>
                  <a:pt x="2805108" y="2190745"/>
                </a:lnTo>
                <a:lnTo>
                  <a:pt x="0" y="2190745"/>
                </a:lnTo>
                <a:lnTo>
                  <a:pt x="0" y="0"/>
                </a:lnTo>
                <a:close/>
              </a:path>
            </a:pathLst>
          </a:custGeom>
          <a:blipFill>
            <a:blip xmlns:r="http://schemas.openxmlformats.org/officeDocument/2006/relationships" r:embed="rId2"/>
            <a:stretch>
              <a:fillRect l="0" t="0" r="0" b="0"/>
            </a:stretch>
          </a:blipFill>
        </p:spPr>
      </p:sp>
      <p:sp>
        <p:nvSpPr>
          <p:cNvPr id="1048586" name="Freeform 4"/>
          <p:cNvSpPr/>
          <p:nvPr/>
        </p:nvSpPr>
        <p:spPr>
          <a:xfrm rot="0" flipH="0" flipV="0">
            <a:off x="5629275" y="1785938"/>
            <a:ext cx="2500312" cy="2157412"/>
          </a:xfrm>
          <a:custGeom>
            <a:avLst/>
            <a:ahLst/>
            <a:rect l="l" t="t" r="r" b="b"/>
            <a:pathLst>
              <a:path w="2500312" h="2157412">
                <a:moveTo>
                  <a:pt x="0" y="0"/>
                </a:moveTo>
                <a:lnTo>
                  <a:pt x="2500313" y="0"/>
                </a:lnTo>
                <a:lnTo>
                  <a:pt x="2500313" y="2157412"/>
                </a:lnTo>
                <a:lnTo>
                  <a:pt x="0" y="2157412"/>
                </a:lnTo>
                <a:lnTo>
                  <a:pt x="0" y="0"/>
                </a:lnTo>
                <a:close/>
              </a:path>
            </a:pathLst>
          </a:custGeom>
          <a:blipFill>
            <a:blip xmlns:r="http://schemas.openxmlformats.org/officeDocument/2006/relationships" r:embed="rId3"/>
            <a:stretch>
              <a:fillRect l="0" t="0" r="0" b="0"/>
            </a:stretch>
          </a:blipFill>
        </p:spPr>
      </p:sp>
      <p:sp>
        <p:nvSpPr>
          <p:cNvPr id="1048587" name="Freeform 5"/>
          <p:cNvSpPr/>
          <p:nvPr/>
        </p:nvSpPr>
        <p:spPr>
          <a:xfrm rot="0" flipH="0" flipV="0">
            <a:off x="5700712" y="7843838"/>
            <a:ext cx="1085850" cy="928688"/>
          </a:xfrm>
          <a:custGeom>
            <a:avLst/>
            <a:ahLst/>
            <a:rect l="l" t="t" r="r" b="b"/>
            <a:pathLst>
              <a:path w="1085850" h="928688">
                <a:moveTo>
                  <a:pt x="0" y="0"/>
                </a:moveTo>
                <a:lnTo>
                  <a:pt x="1085850" y="0"/>
                </a:lnTo>
                <a:lnTo>
                  <a:pt x="1085850" y="928687"/>
                </a:lnTo>
                <a:lnTo>
                  <a:pt x="0" y="928687"/>
                </a:lnTo>
                <a:lnTo>
                  <a:pt x="0" y="0"/>
                </a:lnTo>
                <a:close/>
              </a:path>
            </a:pathLst>
          </a:custGeom>
          <a:blipFill>
            <a:blip xmlns:r="http://schemas.openxmlformats.org/officeDocument/2006/relationships" r:embed="rId4"/>
            <a:stretch>
              <a:fillRect l="0" t="0" r="0" b="0"/>
            </a:stretch>
          </a:blipFill>
        </p:spPr>
      </p:sp>
      <p:sp>
        <p:nvSpPr>
          <p:cNvPr id="1048588" name="Freeform 6"/>
          <p:cNvSpPr/>
          <p:nvPr/>
        </p:nvSpPr>
        <p:spPr>
          <a:xfrm rot="0" flipH="0" flipV="0">
            <a:off x="10983531" y="-799519"/>
            <a:ext cx="7302398" cy="10477495"/>
          </a:xfrm>
          <a:custGeom>
            <a:avLst/>
            <a:ahLst/>
            <a:rect l="l" t="t" r="r" b="b"/>
            <a:pathLst>
              <a:path w="7302398" h="10477495">
                <a:moveTo>
                  <a:pt x="0" y="0"/>
                </a:moveTo>
                <a:lnTo>
                  <a:pt x="7302399" y="0"/>
                </a:lnTo>
                <a:lnTo>
                  <a:pt x="7302399" y="10477495"/>
                </a:lnTo>
                <a:lnTo>
                  <a:pt x="0" y="10477495"/>
                </a:lnTo>
                <a:lnTo>
                  <a:pt x="0" y="0"/>
                </a:lnTo>
                <a:close/>
              </a:path>
            </a:pathLst>
          </a:custGeom>
          <a:blipFill>
            <a:blip xmlns:r="http://schemas.openxmlformats.org/officeDocument/2006/relationships" r:embed="rId5"/>
            <a:stretch>
              <a:fillRect l="0" t="0" r="0" b="0"/>
            </a:stretch>
          </a:blipFill>
        </p:spPr>
      </p:sp>
      <p:sp>
        <p:nvSpPr>
          <p:cNvPr id="1048589" name="Freeform 7"/>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6"/>
            <a:stretch>
              <a:fillRect l="0" t="0" r="0" b="0"/>
            </a:stretch>
          </a:blipFill>
        </p:spPr>
      </p:sp>
      <p:sp>
        <p:nvSpPr>
          <p:cNvPr id="1048590" name="TextBox 8"/>
          <p:cNvSpPr txBox="1"/>
          <p:nvPr/>
        </p:nvSpPr>
        <p:spPr>
          <a:xfrm rot="0">
            <a:off x="17100237" y="9677976"/>
            <a:ext cx="114800" cy="303286"/>
          </a:xfrm>
          <a:prstGeom prst="rect"/>
        </p:spPr>
        <p:txBody>
          <a:bodyPr anchor="t" bIns="0" lIns="0" rIns="0" rtlCol="0" tIns="0">
            <a:spAutoFit/>
          </a:bodyPr>
          <a:p>
            <a:pPr algn="l">
              <a:lnSpc>
                <a:spcPts val="2367"/>
              </a:lnSpc>
            </a:pPr>
            <a:r>
              <a:rPr sz="1691" lang="en-US">
                <a:solidFill>
                  <a:srgbClr val="2D936B"/>
                </a:solidFill>
                <a:latin typeface="Trebuchet MS"/>
                <a:ea typeface="Trebuchet MS"/>
                <a:cs typeface="Trebuchet MS"/>
                <a:sym typeface="Trebuchet MS"/>
              </a:rPr>
              <a:t>1</a:t>
            </a:r>
          </a:p>
        </p:txBody>
      </p:sp>
      <p:sp>
        <p:nvSpPr>
          <p:cNvPr id="1048591" name="TextBox 9"/>
          <p:cNvSpPr txBox="1"/>
          <p:nvPr/>
        </p:nvSpPr>
        <p:spPr>
          <a:xfrm rot="14928">
            <a:off x="1749507" y="4158448"/>
            <a:ext cx="14264731" cy="4461765"/>
          </a:xfrm>
          <a:prstGeom prst="rect"/>
        </p:spPr>
        <p:txBody>
          <a:bodyPr anchor="t" bIns="0" lIns="0" rIns="0" rtlCol="0" tIns="0">
            <a:spAutoFit/>
          </a:bodyPr>
          <a:p>
            <a:pPr algn="l">
              <a:lnSpc>
                <a:spcPts val="4823"/>
              </a:lnSpc>
            </a:pPr>
            <a:r>
              <a:rPr sz="4060" lang="en-US">
                <a:solidFill>
                  <a:srgbClr val="000000"/>
                </a:solidFill>
                <a:latin typeface="Calibri (MS)"/>
                <a:ea typeface="Calibri (MS)"/>
                <a:cs typeface="Calibri (MS)"/>
                <a:sym typeface="Calibri (MS)"/>
              </a:rPr>
              <a:t>STUDENT NAME: </a:t>
            </a:r>
            <a:r>
              <a:rPr sz="4060" lang="en-US">
                <a:solidFill>
                  <a:srgbClr val="000000"/>
                </a:solidFill>
                <a:latin typeface="Calibri (MS)"/>
                <a:ea typeface="Calibri (MS)"/>
                <a:cs typeface="Calibri (MS)"/>
                <a:sym typeface="Calibri (MS)"/>
              </a:rPr>
              <a:t>E</a:t>
            </a:r>
            <a:r>
              <a:rPr sz="4060" lang="en-US">
                <a:solidFill>
                  <a:srgbClr val="000000"/>
                </a:solidFill>
                <a:latin typeface="Calibri (MS)"/>
                <a:ea typeface="Calibri (MS)"/>
                <a:cs typeface="Calibri (MS)"/>
                <a:sym typeface="Calibri (MS)"/>
              </a:rPr>
              <a:t> </a:t>
            </a:r>
            <a:r>
              <a:rPr sz="4060" lang="en-US">
                <a:solidFill>
                  <a:srgbClr val="000000"/>
                </a:solidFill>
                <a:latin typeface="Calibri (MS)"/>
                <a:ea typeface="Calibri (MS)"/>
                <a:cs typeface="Calibri (MS)"/>
                <a:sym typeface="Calibri (MS)"/>
              </a:rPr>
              <a:t>P</a:t>
            </a:r>
            <a:r>
              <a:rPr sz="4060" lang="en-US">
                <a:solidFill>
                  <a:srgbClr val="000000"/>
                </a:solidFill>
                <a:latin typeface="Calibri (MS)"/>
                <a:ea typeface="Calibri (MS)"/>
                <a:cs typeface="Calibri (MS)"/>
                <a:sym typeface="Calibri (MS)"/>
              </a:rPr>
              <a:t>R</a:t>
            </a:r>
            <a:r>
              <a:rPr sz="4060" lang="en-US">
                <a:solidFill>
                  <a:srgbClr val="000000"/>
                </a:solidFill>
                <a:latin typeface="Calibri (MS)"/>
                <a:ea typeface="Calibri (MS)"/>
                <a:cs typeface="Calibri (MS)"/>
                <a:sym typeface="Calibri (MS)"/>
              </a:rPr>
              <a:t>I</a:t>
            </a:r>
            <a:r>
              <a:rPr sz="4060" lang="en-US">
                <a:solidFill>
                  <a:srgbClr val="000000"/>
                </a:solidFill>
                <a:latin typeface="Calibri (MS)"/>
                <a:ea typeface="Calibri (MS)"/>
                <a:cs typeface="Calibri (MS)"/>
                <a:sym typeface="Calibri (MS)"/>
              </a:rPr>
              <a:t>Y</a:t>
            </a:r>
            <a:r>
              <a:rPr sz="4060" lang="en-US">
                <a:solidFill>
                  <a:srgbClr val="000000"/>
                </a:solidFill>
                <a:latin typeface="Calibri (MS)"/>
                <a:ea typeface="Calibri (MS)"/>
                <a:cs typeface="Calibri (MS)"/>
                <a:sym typeface="Calibri (MS)"/>
              </a:rPr>
              <a:t>A</a:t>
            </a:r>
            <a:r>
              <a:rPr sz="4060" lang="en-US">
                <a:solidFill>
                  <a:srgbClr val="000000"/>
                </a:solidFill>
                <a:latin typeface="Calibri (MS)"/>
                <a:ea typeface="Calibri (MS)"/>
                <a:cs typeface="Calibri (MS)"/>
                <a:sym typeface="Calibri (MS)"/>
              </a:rPr>
              <a:t> </a:t>
            </a:r>
            <a:r>
              <a:rPr sz="4060" lang="en-US">
                <a:solidFill>
                  <a:srgbClr val="000000"/>
                </a:solidFill>
                <a:latin typeface="Calibri (MS)"/>
                <a:ea typeface="Calibri (MS)"/>
                <a:cs typeface="Calibri (MS)"/>
                <a:sym typeface="Calibri (MS)"/>
              </a:rPr>
              <a:t>D</a:t>
            </a:r>
            <a:r>
              <a:rPr sz="4060" lang="en-US">
                <a:solidFill>
                  <a:srgbClr val="000000"/>
                </a:solidFill>
                <a:latin typeface="Calibri (MS)"/>
                <a:ea typeface="Calibri (MS)"/>
                <a:cs typeface="Calibri (MS)"/>
                <a:sym typeface="Calibri (MS)"/>
              </a:rPr>
              <a:t>A</a:t>
            </a:r>
            <a:r>
              <a:rPr sz="4060" lang="en-US">
                <a:solidFill>
                  <a:srgbClr val="000000"/>
                </a:solidFill>
                <a:latin typeface="Calibri (MS)"/>
                <a:ea typeface="Calibri (MS)"/>
                <a:cs typeface="Calibri (MS)"/>
                <a:sym typeface="Calibri (MS)"/>
              </a:rPr>
              <a:t>R</a:t>
            </a:r>
            <a:r>
              <a:rPr sz="4060" lang="en-US">
                <a:solidFill>
                  <a:srgbClr val="000000"/>
                </a:solidFill>
                <a:latin typeface="Calibri (MS)"/>
                <a:ea typeface="Calibri (MS)"/>
                <a:cs typeface="Calibri (MS)"/>
                <a:sym typeface="Calibri (MS)"/>
              </a:rPr>
              <a:t>S</a:t>
            </a:r>
            <a:r>
              <a:rPr sz="4060" lang="en-US">
                <a:solidFill>
                  <a:srgbClr val="000000"/>
                </a:solidFill>
                <a:latin typeface="Calibri (MS)"/>
                <a:ea typeface="Calibri (MS)"/>
                <a:cs typeface="Calibri (MS)"/>
                <a:sym typeface="Calibri (MS)"/>
              </a:rPr>
              <a:t>H</a:t>
            </a:r>
            <a:r>
              <a:rPr sz="4060" lang="en-US">
                <a:solidFill>
                  <a:srgbClr val="000000"/>
                </a:solidFill>
                <a:latin typeface="Calibri (MS)"/>
                <a:ea typeface="Calibri (MS)"/>
                <a:cs typeface="Calibri (MS)"/>
                <a:sym typeface="Calibri (MS)"/>
              </a:rPr>
              <a:t>A</a:t>
            </a:r>
            <a:r>
              <a:rPr sz="4060" lang="en-US">
                <a:solidFill>
                  <a:srgbClr val="000000"/>
                </a:solidFill>
                <a:latin typeface="Calibri (MS)"/>
                <a:ea typeface="Calibri (MS)"/>
                <a:cs typeface="Calibri (MS)"/>
                <a:sym typeface="Calibri (MS)"/>
              </a:rPr>
              <a:t>N</a:t>
            </a:r>
            <a:endParaRPr altLang="en-US" lang="zh-CN"/>
          </a:p>
          <a:p>
            <a:pPr algn="l">
              <a:lnSpc>
                <a:spcPts val="4823"/>
              </a:lnSpc>
            </a:pPr>
            <a:r>
              <a:rPr sz="4060" lang="en-US">
                <a:solidFill>
                  <a:srgbClr val="000000"/>
                </a:solidFill>
                <a:latin typeface="Calibri (MS)"/>
                <a:ea typeface="Calibri (MS)"/>
                <a:cs typeface="Calibri (MS)"/>
                <a:sym typeface="Calibri (MS)"/>
              </a:rPr>
              <a:t> REGISTER </a:t>
            </a:r>
            <a:r>
              <a:rPr sz="4060" lang="en-US">
                <a:solidFill>
                  <a:srgbClr val="000000"/>
                </a:solidFill>
                <a:latin typeface="Calibri (MS)"/>
                <a:ea typeface="Calibri (MS)"/>
                <a:cs typeface="Calibri (MS)"/>
                <a:sym typeface="Calibri (MS)"/>
              </a:rPr>
              <a:t>NO:  3122115</a:t>
            </a:r>
            <a:r>
              <a:rPr sz="4060" lang="en-US">
                <a:solidFill>
                  <a:srgbClr val="000000"/>
                </a:solidFill>
                <a:latin typeface="Calibri (MS)"/>
                <a:ea typeface="Calibri (MS)"/>
                <a:cs typeface="Calibri (MS)"/>
                <a:sym typeface="Calibri (MS)"/>
              </a:rPr>
              <a:t>6</a:t>
            </a:r>
            <a:r>
              <a:rPr sz="4060" lang="en-US">
                <a:solidFill>
                  <a:srgbClr val="000000"/>
                </a:solidFill>
                <a:latin typeface="Calibri (MS)"/>
                <a:ea typeface="Calibri (MS)"/>
                <a:cs typeface="Calibri (MS)"/>
                <a:sym typeface="Calibri (MS)"/>
              </a:rPr>
              <a:t>2</a:t>
            </a:r>
            <a:endParaRPr altLang="en-US" lang="zh-CN"/>
          </a:p>
          <a:p>
            <a:pPr algn="l">
              <a:lnSpc>
                <a:spcPts val="4823"/>
              </a:lnSpc>
            </a:pPr>
            <a:r>
              <a:rPr sz="4060" lang="en-US">
                <a:solidFill>
                  <a:srgbClr val="000000"/>
                </a:solidFill>
                <a:latin typeface="Calibri (MS)"/>
                <a:ea typeface="Calibri (MS)"/>
                <a:cs typeface="Calibri (MS)"/>
                <a:sym typeface="Calibri (MS)"/>
              </a:rPr>
              <a:t>                            DC72DCE3408B520AB874E7B474A3BFB9</a:t>
            </a:r>
          </a:p>
          <a:p>
            <a:pPr algn="l">
              <a:lnSpc>
                <a:spcPts val="4823"/>
              </a:lnSpc>
            </a:pPr>
            <a:r>
              <a:rPr sz="4060" lang="en-US">
                <a:solidFill>
                  <a:srgbClr val="000000"/>
                </a:solidFill>
                <a:latin typeface="Calibri (MS)"/>
                <a:ea typeface="Calibri (MS)"/>
                <a:cs typeface="Calibri (MS)"/>
                <a:sym typeface="Calibri (MS)"/>
              </a:rPr>
              <a:t> </a:t>
            </a:r>
          </a:p>
          <a:p>
            <a:pPr algn="l">
              <a:lnSpc>
                <a:spcPts val="5690"/>
              </a:lnSpc>
            </a:pPr>
            <a:r>
              <a:rPr sz="4064" lang="en-US">
                <a:solidFill>
                  <a:srgbClr val="000000"/>
                </a:solidFill>
                <a:latin typeface="Calibri (MS)"/>
                <a:ea typeface="Calibri (MS)"/>
                <a:cs typeface="Calibri (MS)"/>
                <a:sym typeface="Calibri (MS)"/>
              </a:rPr>
              <a:t>DEPARTMENT: B.COM BANK MANAGEMENT </a:t>
            </a:r>
          </a:p>
          <a:p>
            <a:pPr algn="l">
              <a:lnSpc>
                <a:spcPts val="10150"/>
              </a:lnSpc>
            </a:pPr>
            <a:r>
              <a:rPr sz="4060" lang="en-US">
                <a:solidFill>
                  <a:srgbClr val="000000"/>
                </a:solidFill>
                <a:latin typeface="Calibri (MS)"/>
                <a:ea typeface="Calibri (MS)"/>
                <a:cs typeface="Calibri (MS)"/>
                <a:sym typeface="Calibri (MS)"/>
              </a:rPr>
              <a:t>COLLEGE : THIRUTHANGAL NADAR COLLEG</a:t>
            </a:r>
            <a:r>
              <a:rPr sz="4060" lang="en-US">
                <a:solidFill>
                  <a:srgbClr val="000000"/>
                </a:solidFill>
                <a:latin typeface="Calibri (MS)"/>
                <a:ea typeface="Calibri (MS)"/>
                <a:cs typeface="Calibri (MS)"/>
                <a:sym typeface="Calibri (MS)"/>
              </a:rPr>
              <a:t>E</a:t>
            </a:r>
            <a:endParaRPr altLang="en-US" lang="zh-CN"/>
          </a:p>
        </p:txBody>
      </p:sp>
      <p:sp>
        <p:nvSpPr>
          <p:cNvPr id="1048592" name="TextBox 10"/>
          <p:cNvSpPr txBox="1"/>
          <p:nvPr/>
        </p:nvSpPr>
        <p:spPr>
          <a:xfrm rot="0">
            <a:off x="335756" y="257170"/>
            <a:ext cx="14298974" cy="1005840"/>
          </a:xfrm>
          <a:prstGeom prst="rect"/>
        </p:spPr>
        <p:txBody>
          <a:bodyPr anchor="t" bIns="0" lIns="0" rIns="0" rtlCol="0" tIns="0">
            <a:spAutoFit/>
          </a:bodyPr>
          <a:p>
            <a:pPr algn="l">
              <a:lnSpc>
                <a:spcPts val="7920"/>
              </a:lnSpc>
            </a:pPr>
            <a:r>
              <a:rPr sz="6600" lang="en-US">
                <a:solidFill>
                  <a:srgbClr val="0F0F0F"/>
                </a:solidFill>
                <a:latin typeface="Times New Roman Bold"/>
                <a:ea typeface="Times New Roman Bold"/>
                <a:cs typeface="Times New Roman Bold"/>
                <a:sym typeface="Times New Roman Bold"/>
              </a:rPr>
              <a:t>Employee Data Analysis using Excel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grpSp>
        <p:nvGrpSpPr>
          <p:cNvPr id="124" name="Group 2"/>
          <p:cNvGrpSpPr/>
          <p:nvPr/>
        </p:nvGrpSpPr>
        <p:grpSpPr>
          <a:xfrm rot="0">
            <a:off x="14058995" y="94"/>
            <a:ext cx="1842135" cy="10294620"/>
            <a:chOff x="0" y="0"/>
            <a:chExt cx="2456180" cy="13726160"/>
          </a:xfrm>
        </p:grpSpPr>
        <p:sp>
          <p:nvSpPr>
            <p:cNvPr id="1048723"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25" name="Group 4"/>
          <p:cNvGrpSpPr/>
          <p:nvPr/>
        </p:nvGrpSpPr>
        <p:grpSpPr>
          <a:xfrm rot="0">
            <a:off x="11165774" y="5535200"/>
            <a:ext cx="7129462" cy="4759642"/>
            <a:chOff x="0" y="0"/>
            <a:chExt cx="9505950" cy="6346190"/>
          </a:xfrm>
        </p:grpSpPr>
        <p:sp>
          <p:nvSpPr>
            <p:cNvPr id="1048724"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26" name="Group 6"/>
          <p:cNvGrpSpPr/>
          <p:nvPr/>
        </p:nvGrpSpPr>
        <p:grpSpPr>
          <a:xfrm rot="0">
            <a:off x="13773150" y="0"/>
            <a:ext cx="4514850" cy="10287000"/>
            <a:chOff x="0" y="0"/>
            <a:chExt cx="6019800" cy="13716000"/>
          </a:xfrm>
        </p:grpSpPr>
        <p:sp>
          <p:nvSpPr>
            <p:cNvPr id="1048725"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27" name="Group 8"/>
          <p:cNvGrpSpPr/>
          <p:nvPr/>
        </p:nvGrpSpPr>
        <p:grpSpPr>
          <a:xfrm rot="0">
            <a:off x="14404317" y="0"/>
            <a:ext cx="3884295" cy="10287000"/>
            <a:chOff x="0" y="0"/>
            <a:chExt cx="5179060" cy="13716000"/>
          </a:xfrm>
        </p:grpSpPr>
        <p:sp>
          <p:nvSpPr>
            <p:cNvPr id="1048726"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28" name="Group 10"/>
          <p:cNvGrpSpPr/>
          <p:nvPr/>
        </p:nvGrpSpPr>
        <p:grpSpPr>
          <a:xfrm rot="0">
            <a:off x="13401675" y="4572000"/>
            <a:ext cx="4886325" cy="5715000"/>
            <a:chOff x="0" y="0"/>
            <a:chExt cx="6515100" cy="7620000"/>
          </a:xfrm>
        </p:grpSpPr>
        <p:sp>
          <p:nvSpPr>
            <p:cNvPr id="1048727"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9" name="Group 12"/>
          <p:cNvGrpSpPr/>
          <p:nvPr/>
        </p:nvGrpSpPr>
        <p:grpSpPr>
          <a:xfrm rot="0">
            <a:off x="14006895" y="0"/>
            <a:ext cx="4281488" cy="10287000"/>
            <a:chOff x="0" y="0"/>
            <a:chExt cx="5708650" cy="13716000"/>
          </a:xfrm>
        </p:grpSpPr>
        <p:sp>
          <p:nvSpPr>
            <p:cNvPr id="1048728"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30" name="Group 14"/>
          <p:cNvGrpSpPr/>
          <p:nvPr/>
        </p:nvGrpSpPr>
        <p:grpSpPr>
          <a:xfrm rot="0">
            <a:off x="16344900" y="0"/>
            <a:ext cx="1943100" cy="10287000"/>
            <a:chOff x="0" y="0"/>
            <a:chExt cx="2590800" cy="13716000"/>
          </a:xfrm>
        </p:grpSpPr>
        <p:sp>
          <p:nvSpPr>
            <p:cNvPr id="1048729"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31" name="Group 16"/>
          <p:cNvGrpSpPr/>
          <p:nvPr/>
        </p:nvGrpSpPr>
        <p:grpSpPr>
          <a:xfrm rot="0">
            <a:off x="16404370" y="0"/>
            <a:ext cx="1884045" cy="10287000"/>
            <a:chOff x="0" y="0"/>
            <a:chExt cx="2512060" cy="13716000"/>
          </a:xfrm>
        </p:grpSpPr>
        <p:sp>
          <p:nvSpPr>
            <p:cNvPr id="1048730"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32" name="Group 18"/>
          <p:cNvGrpSpPr/>
          <p:nvPr/>
        </p:nvGrpSpPr>
        <p:grpSpPr>
          <a:xfrm rot="0">
            <a:off x="15559088" y="5386388"/>
            <a:ext cx="2728912" cy="4900612"/>
            <a:chOff x="0" y="0"/>
            <a:chExt cx="3638550" cy="6534150"/>
          </a:xfrm>
        </p:grpSpPr>
        <p:sp>
          <p:nvSpPr>
            <p:cNvPr id="1048731"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33" name="Group 20"/>
          <p:cNvGrpSpPr/>
          <p:nvPr/>
        </p:nvGrpSpPr>
        <p:grpSpPr>
          <a:xfrm rot="0">
            <a:off x="0" y="6015038"/>
            <a:ext cx="671512" cy="4271962"/>
            <a:chOff x="0" y="0"/>
            <a:chExt cx="895350" cy="5695950"/>
          </a:xfrm>
        </p:grpSpPr>
        <p:sp>
          <p:nvSpPr>
            <p:cNvPr id="1048732"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134" name="Group 22"/>
          <p:cNvGrpSpPr/>
          <p:nvPr/>
        </p:nvGrpSpPr>
        <p:grpSpPr>
          <a:xfrm rot="0">
            <a:off x="14030325" y="8843962"/>
            <a:ext cx="271462" cy="271462"/>
            <a:chOff x="0" y="0"/>
            <a:chExt cx="361950" cy="361950"/>
          </a:xfrm>
        </p:grpSpPr>
        <p:sp>
          <p:nvSpPr>
            <p:cNvPr id="1048733" name="Freeform 23"/>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34" name="Freeform 24"/>
          <p:cNvSpPr/>
          <p:nvPr/>
        </p:nvSpPr>
        <p:spPr>
          <a:xfrm rot="0" flipH="0" flipV="0">
            <a:off x="2500312" y="9701212"/>
            <a:ext cx="114300" cy="266700"/>
          </a:xfrm>
          <a:custGeom>
            <a:avLst/>
            <a:ahLst/>
            <a:rect l="l" t="t" r="r" b="b"/>
            <a:pathLst>
              <a:path w="114300" h="266700">
                <a:moveTo>
                  <a:pt x="0" y="0"/>
                </a:moveTo>
                <a:lnTo>
                  <a:pt x="114300" y="0"/>
                </a:lnTo>
                <a:lnTo>
                  <a:pt x="114300" y="266700"/>
                </a:lnTo>
                <a:lnTo>
                  <a:pt x="0" y="266700"/>
                </a:lnTo>
                <a:lnTo>
                  <a:pt x="0" y="0"/>
                </a:lnTo>
                <a:close/>
              </a:path>
            </a:pathLst>
          </a:custGeom>
          <a:blipFill>
            <a:blip xmlns:r="http://schemas.openxmlformats.org/officeDocument/2006/relationships" r:embed="rId1"/>
            <a:stretch>
              <a:fillRect l="-66666" t="0" r="-66666" b="0"/>
            </a:stretch>
          </a:blipFill>
        </p:spPr>
      </p:sp>
      <p:sp>
        <p:nvSpPr>
          <p:cNvPr id="1048735" name="TextBox 25"/>
          <p:cNvSpPr txBox="1"/>
          <p:nvPr/>
        </p:nvSpPr>
        <p:spPr>
          <a:xfrm rot="0">
            <a:off x="16915827" y="9707466"/>
            <a:ext cx="342900" cy="290195"/>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9</a:t>
            </a:r>
          </a:p>
        </p:txBody>
      </p:sp>
      <p:sp>
        <p:nvSpPr>
          <p:cNvPr id="1048736" name="TextBox 26"/>
          <p:cNvSpPr txBox="1"/>
          <p:nvPr/>
        </p:nvSpPr>
        <p:spPr>
          <a:xfrm rot="0">
            <a:off x="1109662" y="431005"/>
            <a:ext cx="4955856" cy="1143000"/>
          </a:xfrm>
          <a:prstGeom prst="rect"/>
        </p:spPr>
        <p:txBody>
          <a:bodyPr anchor="t" bIns="0" lIns="0" rIns="0" rtlCol="0" tIns="0">
            <a:spAutoFit/>
          </a:bodyPr>
          <a:p>
            <a:pPr algn="l">
              <a:lnSpc>
                <a:spcPts val="8640"/>
              </a:lnSpc>
            </a:pPr>
            <a:r>
              <a:rPr sz="7200" lang="en-US" spc="-44">
                <a:solidFill>
                  <a:srgbClr val="000000"/>
                </a:solidFill>
                <a:latin typeface="Trebuchet MS Bold"/>
                <a:ea typeface="Trebuchet MS Bold"/>
                <a:cs typeface="Trebuchet MS Bold"/>
                <a:sym typeface="Trebuchet MS Bold"/>
              </a:rPr>
              <a:t>MODELLING</a:t>
            </a:r>
          </a:p>
        </p:txBody>
      </p:sp>
      <p:grpSp>
        <p:nvGrpSpPr>
          <p:cNvPr id="135" name="Group 27"/>
          <p:cNvGrpSpPr/>
          <p:nvPr/>
        </p:nvGrpSpPr>
        <p:grpSpPr>
          <a:xfrm rot="0">
            <a:off x="15087600" y="787712"/>
            <a:ext cx="685800" cy="685800"/>
            <a:chOff x="0" y="0"/>
            <a:chExt cx="914400" cy="914400"/>
          </a:xfrm>
        </p:grpSpPr>
        <p:sp>
          <p:nvSpPr>
            <p:cNvPr id="1048737" name="Freeform 28"/>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1048738" name="TextBox 29"/>
          <p:cNvSpPr txBox="1"/>
          <p:nvPr/>
        </p:nvSpPr>
        <p:spPr>
          <a:xfrm rot="0">
            <a:off x="1348740" y="1610201"/>
            <a:ext cx="12061508" cy="9613047"/>
          </a:xfrm>
          <a:prstGeom prst="rect"/>
        </p:spPr>
        <p:txBody>
          <a:bodyPr anchor="t" bIns="0" lIns="0" rIns="0" rtlCol="0" tIns="0">
            <a:spAutoFit/>
          </a:bodyPr>
          <a:p>
            <a:pPr algn="l">
              <a:lnSpc>
                <a:spcPts val="3240"/>
              </a:lnSpc>
            </a:pPr>
            <a:r>
              <a:rPr sz="2700" lang="en-US" spc="25" u="sng">
                <a:solidFill>
                  <a:srgbClr val="000000"/>
                </a:solidFill>
                <a:latin typeface="TT Rounds Condensed Bold"/>
                <a:ea typeface="TT Rounds Condensed Bold"/>
                <a:cs typeface="TT Rounds Condensed Bold"/>
                <a:sym typeface="TT Rounds Condensed Bold"/>
              </a:rPr>
              <a:t>Data collection:</a:t>
            </a:r>
          </a:p>
          <a:p>
            <a:pPr algn="l">
              <a:lnSpc>
                <a:spcPts val="3240"/>
              </a:lnSpc>
            </a:pPr>
            <a:r>
              <a:rPr sz="2700" lang="en-US" spc="25">
                <a:solidFill>
                  <a:srgbClr val="000000"/>
                </a:solidFill>
                <a:latin typeface="TT Rounds Condensed"/>
                <a:ea typeface="TT Rounds Condensed"/>
                <a:cs typeface="TT Rounds Condensed"/>
                <a:sym typeface="TT Rounds Condensed"/>
              </a:rPr>
              <a:t>                       1.To gather comprehensive and accurate employee data that will serve as the foundation for analysis aimed at improving hr and management decisions.</a:t>
            </a:r>
          </a:p>
          <a:p>
            <a:pPr algn="l">
              <a:lnSpc>
                <a:spcPts val="3240"/>
              </a:lnSpc>
            </a:pPr>
            <a:r>
              <a:rPr sz="2700" lang="en-US" spc="25">
                <a:solidFill>
                  <a:srgbClr val="000000"/>
                </a:solidFill>
                <a:latin typeface="TT Rounds Condensed"/>
                <a:ea typeface="TT Rounds Condensed"/>
                <a:cs typeface="TT Rounds Condensed"/>
                <a:sym typeface="TT Rounds Condensed"/>
              </a:rPr>
              <a:t>                       2.verify the accuracy and completeness of the data</a:t>
            </a:r>
          </a:p>
          <a:p>
            <a:pPr algn="l">
              <a:lnSpc>
                <a:spcPts val="3240"/>
              </a:lnSpc>
            </a:pPr>
            <a:r>
              <a:rPr sz="2700" lang="en-US" spc="25" u="sng">
                <a:solidFill>
                  <a:srgbClr val="000000"/>
                </a:solidFill>
                <a:latin typeface="TT Rounds Condensed Bold"/>
                <a:ea typeface="TT Rounds Condensed Bold"/>
                <a:cs typeface="TT Rounds Condensed Bold"/>
                <a:sym typeface="TT Rounds Condensed Bold"/>
              </a:rPr>
              <a:t>Feature collection:</a:t>
            </a:r>
          </a:p>
          <a:p>
            <a:pPr algn="l">
              <a:lnSpc>
                <a:spcPts val="3240"/>
              </a:lnSpc>
            </a:pPr>
            <a:r>
              <a:rPr sz="2700" lang="en-US" spc="25">
                <a:solidFill>
                  <a:srgbClr val="000000"/>
                </a:solidFill>
                <a:latin typeface="TT Rounds Condensed"/>
                <a:ea typeface="TT Rounds Condensed"/>
                <a:cs typeface="TT Rounds Condensed"/>
                <a:sym typeface="TT Rounds Condensed"/>
              </a:rPr>
              <a:t>                          1.to identify and collect relevant features (Data attributes) that will be used in the analysis of employee data to extract meaningful insights and support decision-making.</a:t>
            </a:r>
          </a:p>
          <a:p>
            <a:pPr algn="l">
              <a:lnSpc>
                <a:spcPts val="3240"/>
              </a:lnSpc>
            </a:pPr>
            <a:r>
              <a:rPr sz="2700" lang="en-US" spc="25">
                <a:solidFill>
                  <a:srgbClr val="000000"/>
                </a:solidFill>
                <a:latin typeface="TT Rounds Condensed"/>
                <a:ea typeface="TT Rounds Condensed"/>
                <a:cs typeface="TT Rounds Condensed"/>
                <a:sym typeface="TT Rounds Condensed"/>
              </a:rPr>
              <a:t>                          2.review the collected features and select those that are most relevant to the analysis objectives.</a:t>
            </a:r>
          </a:p>
          <a:p>
            <a:pPr algn="l">
              <a:lnSpc>
                <a:spcPts val="3240"/>
              </a:lnSpc>
            </a:pPr>
            <a:r>
              <a:rPr sz="2700" lang="en-US" spc="25" u="sng">
                <a:solidFill>
                  <a:srgbClr val="000000"/>
                </a:solidFill>
                <a:latin typeface="TT Rounds Condensed Bold"/>
                <a:ea typeface="TT Rounds Condensed Bold"/>
                <a:cs typeface="TT Rounds Condensed Bold"/>
                <a:sym typeface="TT Rounds Condensed Bold"/>
              </a:rPr>
              <a:t>Data cleaning:</a:t>
            </a:r>
          </a:p>
          <a:p>
            <a:pPr algn="l">
              <a:lnSpc>
                <a:spcPts val="3240"/>
              </a:lnSpc>
            </a:pPr>
            <a:r>
              <a:rPr sz="2700" lang="en-US" spc="25">
                <a:solidFill>
                  <a:srgbClr val="000000"/>
                </a:solidFill>
                <a:latin typeface="TT Rounds Condensed"/>
                <a:ea typeface="TT Rounds Condensed"/>
                <a:cs typeface="TT Rounds Condensed"/>
                <a:sym typeface="TT Rounds Condensed"/>
              </a:rPr>
              <a:t>                          1.to prepare the employee dataset by correcting errors, handling missing values, and ensuring consistency to enable accurate and reliable analysis.</a:t>
            </a:r>
          </a:p>
          <a:p>
            <a:pPr algn="l">
              <a:lnSpc>
                <a:spcPts val="3240"/>
              </a:lnSpc>
            </a:pPr>
            <a:r>
              <a:rPr sz="2700" lang="en-US" spc="25">
                <a:solidFill>
                  <a:srgbClr val="000000"/>
                </a:solidFill>
                <a:latin typeface="TT Rounds Condensed"/>
                <a:ea typeface="TT Rounds Condensed"/>
                <a:cs typeface="TT Rounds Condensed"/>
                <a:sym typeface="TT Rounds Condensed"/>
              </a:rPr>
              <a:t>                           2.A cleaned and well-organised dataset that is free from errors, inconsistencies, and missing values, ensuring reliable and accurate analysis.</a:t>
            </a:r>
          </a:p>
          <a:p>
            <a:pPr algn="l">
              <a:lnSpc>
                <a:spcPts val="3240"/>
              </a:lnSpc>
            </a:pPr>
            <a:r>
              <a:rPr sz="2700" lang="en-US" spc="25" u="sng">
                <a:solidFill>
                  <a:srgbClr val="000000"/>
                </a:solidFill>
                <a:latin typeface="TT Rounds Condensed Bold"/>
                <a:ea typeface="TT Rounds Condensed Bold"/>
                <a:cs typeface="TT Rounds Condensed Bold"/>
                <a:sym typeface="TT Rounds Condensed Bold"/>
              </a:rPr>
              <a:t>Perfomance level:</a:t>
            </a:r>
          </a:p>
          <a:p>
            <a:pPr algn="l">
              <a:lnSpc>
                <a:spcPts val="3240"/>
              </a:lnSpc>
            </a:pPr>
            <a:r>
              <a:rPr sz="2700" lang="en-US" spc="25">
                <a:solidFill>
                  <a:srgbClr val="000000"/>
                </a:solidFill>
                <a:latin typeface="TT Rounds Condensed"/>
                <a:ea typeface="TT Rounds Condensed"/>
                <a:cs typeface="TT Rounds Condensed"/>
                <a:sym typeface="TT Rounds Condensed"/>
              </a:rPr>
              <a:t>                            1.track performance changes over time to identify pattens or impovements.</a:t>
            </a:r>
          </a:p>
          <a:p>
            <a:pPr algn="l">
              <a:lnSpc>
                <a:spcPts val="3240"/>
              </a:lnSpc>
            </a:pPr>
            <a:r>
              <a:rPr sz="2700" lang="en-US" spc="25">
                <a:solidFill>
                  <a:srgbClr val="000000"/>
                </a:solidFill>
                <a:latin typeface="TT Rounds Condensed"/>
                <a:ea typeface="TT Rounds Condensed"/>
                <a:cs typeface="TT Rounds Condensed"/>
                <a:sym typeface="TT Rounds Condensed"/>
              </a:rPr>
              <a:t>                            2.assess if employees are meeting performance goals and targets over specified periods.</a:t>
            </a:r>
          </a:p>
          <a:p>
            <a:pPr algn="l">
              <a:lnSpc>
                <a:spcPts val="3240"/>
              </a:lnSpc>
            </a:pPr>
          </a:p>
          <a:p>
            <a:pPr algn="l">
              <a:lnSpc>
                <a:spcPts val="3240"/>
              </a:lnSpc>
            </a:pPr>
            <a:r>
              <a:rPr sz="2700" lang="en-US" spc="25">
                <a:solidFill>
                  <a:srgbClr val="000000"/>
                </a:solidFill>
                <a:latin typeface="TT Rounds Condensed"/>
                <a:ea typeface="TT Rounds Condensed"/>
                <a:cs typeface="TT Rounds Condensed"/>
                <a:sym typeface="TT Rounds Condensed"/>
              </a:rPr>
              <a:t>         </a:t>
            </a:r>
          </a:p>
          <a:p>
            <a:pPr algn="l">
              <a:lnSpc>
                <a:spcPts val="3240"/>
              </a:lnSpc>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grpSp>
        <p:nvGrpSpPr>
          <p:cNvPr id="137" name="Group 2"/>
          <p:cNvGrpSpPr/>
          <p:nvPr/>
        </p:nvGrpSpPr>
        <p:grpSpPr>
          <a:xfrm rot="0">
            <a:off x="14058995" y="94"/>
            <a:ext cx="1842135" cy="10294620"/>
            <a:chOff x="0" y="0"/>
            <a:chExt cx="2456180" cy="13726160"/>
          </a:xfrm>
        </p:grpSpPr>
        <p:sp>
          <p:nvSpPr>
            <p:cNvPr id="1048739"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38" name="Group 4"/>
          <p:cNvGrpSpPr/>
          <p:nvPr/>
        </p:nvGrpSpPr>
        <p:grpSpPr>
          <a:xfrm rot="0">
            <a:off x="11165774" y="5535200"/>
            <a:ext cx="7129462" cy="4759642"/>
            <a:chOff x="0" y="0"/>
            <a:chExt cx="9505950" cy="6346190"/>
          </a:xfrm>
        </p:grpSpPr>
        <p:sp>
          <p:nvSpPr>
            <p:cNvPr id="1048740"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39" name="Group 6"/>
          <p:cNvGrpSpPr/>
          <p:nvPr/>
        </p:nvGrpSpPr>
        <p:grpSpPr>
          <a:xfrm rot="0">
            <a:off x="13773150" y="0"/>
            <a:ext cx="4514850" cy="10287000"/>
            <a:chOff x="0" y="0"/>
            <a:chExt cx="6019800" cy="13716000"/>
          </a:xfrm>
        </p:grpSpPr>
        <p:sp>
          <p:nvSpPr>
            <p:cNvPr id="1048741"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40" name="Group 8"/>
          <p:cNvGrpSpPr/>
          <p:nvPr/>
        </p:nvGrpSpPr>
        <p:grpSpPr>
          <a:xfrm rot="0">
            <a:off x="14404317" y="0"/>
            <a:ext cx="3884295" cy="10287000"/>
            <a:chOff x="0" y="0"/>
            <a:chExt cx="5179060" cy="13716000"/>
          </a:xfrm>
        </p:grpSpPr>
        <p:sp>
          <p:nvSpPr>
            <p:cNvPr id="1048742"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41" name="Group 10"/>
          <p:cNvGrpSpPr/>
          <p:nvPr/>
        </p:nvGrpSpPr>
        <p:grpSpPr>
          <a:xfrm rot="0">
            <a:off x="13401675" y="4572000"/>
            <a:ext cx="4886325" cy="5715000"/>
            <a:chOff x="0" y="0"/>
            <a:chExt cx="6515100" cy="7620000"/>
          </a:xfrm>
        </p:grpSpPr>
        <p:sp>
          <p:nvSpPr>
            <p:cNvPr id="1048743"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42" name="Group 12"/>
          <p:cNvGrpSpPr/>
          <p:nvPr/>
        </p:nvGrpSpPr>
        <p:grpSpPr>
          <a:xfrm rot="0">
            <a:off x="14006895" y="0"/>
            <a:ext cx="4281488" cy="10287000"/>
            <a:chOff x="0" y="0"/>
            <a:chExt cx="5708650" cy="13716000"/>
          </a:xfrm>
        </p:grpSpPr>
        <p:sp>
          <p:nvSpPr>
            <p:cNvPr id="1048744"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3" name="Group 14"/>
          <p:cNvGrpSpPr/>
          <p:nvPr/>
        </p:nvGrpSpPr>
        <p:grpSpPr>
          <a:xfrm rot="0">
            <a:off x="16344900" y="0"/>
            <a:ext cx="1943100" cy="10287000"/>
            <a:chOff x="0" y="0"/>
            <a:chExt cx="2590800" cy="13716000"/>
          </a:xfrm>
        </p:grpSpPr>
        <p:sp>
          <p:nvSpPr>
            <p:cNvPr id="1048745"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44" name="Group 16"/>
          <p:cNvGrpSpPr/>
          <p:nvPr/>
        </p:nvGrpSpPr>
        <p:grpSpPr>
          <a:xfrm rot="0">
            <a:off x="16404370" y="0"/>
            <a:ext cx="1884045" cy="10287000"/>
            <a:chOff x="0" y="0"/>
            <a:chExt cx="2512060" cy="13716000"/>
          </a:xfrm>
        </p:grpSpPr>
        <p:sp>
          <p:nvSpPr>
            <p:cNvPr id="1048746"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45" name="Group 18"/>
          <p:cNvGrpSpPr/>
          <p:nvPr/>
        </p:nvGrpSpPr>
        <p:grpSpPr>
          <a:xfrm rot="0">
            <a:off x="15559088" y="5386388"/>
            <a:ext cx="2728912" cy="4900612"/>
            <a:chOff x="0" y="0"/>
            <a:chExt cx="3638550" cy="6534150"/>
          </a:xfrm>
        </p:grpSpPr>
        <p:sp>
          <p:nvSpPr>
            <p:cNvPr id="1048747"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46" name="Group 20"/>
          <p:cNvGrpSpPr/>
          <p:nvPr/>
        </p:nvGrpSpPr>
        <p:grpSpPr>
          <a:xfrm rot="0">
            <a:off x="0" y="6015038"/>
            <a:ext cx="671512" cy="4271962"/>
            <a:chOff x="0" y="0"/>
            <a:chExt cx="895350" cy="5695950"/>
          </a:xfrm>
        </p:grpSpPr>
        <p:sp>
          <p:nvSpPr>
            <p:cNvPr id="1048748"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49" name="TextBox 22"/>
          <p:cNvSpPr txBox="1"/>
          <p:nvPr/>
        </p:nvSpPr>
        <p:spPr>
          <a:xfrm rot="0">
            <a:off x="1234440" y="264795"/>
            <a:ext cx="12047220" cy="10167045"/>
          </a:xfrm>
          <a:prstGeom prst="rect"/>
        </p:spPr>
        <p:txBody>
          <a:bodyPr anchor="t" bIns="0" lIns="0" rIns="0" rtlCol="0" tIns="0">
            <a:spAutoFit/>
          </a:bodyPr>
          <a:p>
            <a:pPr algn="l">
              <a:lnSpc>
                <a:spcPts val="5040"/>
              </a:lnSpc>
            </a:pPr>
            <a:r>
              <a:rPr sz="4200" lang="en-US" spc="39" u="sng">
                <a:solidFill>
                  <a:srgbClr val="000000"/>
                </a:solidFill>
                <a:latin typeface="TT Rounds Condensed Bold"/>
                <a:ea typeface="TT Rounds Condensed Bold"/>
                <a:cs typeface="TT Rounds Condensed Bold"/>
                <a:sym typeface="TT Rounds Condensed Bold"/>
              </a:rPr>
              <a:t>Summary</a:t>
            </a:r>
            <a:r>
              <a:rPr sz="4200" lang="en-US" spc="39">
                <a:solidFill>
                  <a:srgbClr val="000000"/>
                </a:solidFill>
                <a:latin typeface="TT Rounds Condensed Bold"/>
                <a:ea typeface="TT Rounds Condensed Bold"/>
                <a:cs typeface="TT Rounds Condensed Bold"/>
                <a:sym typeface="TT Rounds Condensed Bold"/>
              </a:rPr>
              <a:t>:</a:t>
            </a:r>
          </a:p>
          <a:p>
            <a:pPr algn="l">
              <a:lnSpc>
                <a:spcPts val="5040"/>
              </a:lnSpc>
            </a:pPr>
            <a:r>
              <a:rPr sz="4200" lang="en-US" spc="39">
                <a:solidFill>
                  <a:srgbClr val="000000"/>
                </a:solidFill>
                <a:latin typeface="TT Rounds Condensed"/>
                <a:ea typeface="TT Rounds Condensed"/>
                <a:cs typeface="TT Rounds Condensed"/>
                <a:sym typeface="TT Rounds Condensed"/>
              </a:rPr>
              <a:t>                  1.to provide a concise overview of the findings and insights derived from the analysis of employee data, aiding hr and management in making informed decisions.</a:t>
            </a:r>
          </a:p>
          <a:p>
            <a:pPr algn="l">
              <a:lnSpc>
                <a:spcPts val="5040"/>
              </a:lnSpc>
            </a:pPr>
            <a:r>
              <a:rPr sz="4200" lang="en-US" spc="39">
                <a:solidFill>
                  <a:srgbClr val="000000"/>
                </a:solidFill>
                <a:latin typeface="TT Rounds Condensed"/>
                <a:ea typeface="TT Rounds Condensed"/>
                <a:cs typeface="TT Rounds Condensed"/>
                <a:sym typeface="TT Rounds Condensed"/>
              </a:rPr>
              <a:t>                   2.this summary consolidates the findings from employee data analysis into an accessible format, enabling effective communication of insights and recommendations to stakeholders.</a:t>
            </a:r>
          </a:p>
          <a:p>
            <a:pPr algn="l">
              <a:lnSpc>
                <a:spcPts val="5040"/>
              </a:lnSpc>
            </a:pPr>
            <a:r>
              <a:rPr sz="4200" lang="en-US" spc="39" u="sng">
                <a:solidFill>
                  <a:srgbClr val="000000"/>
                </a:solidFill>
                <a:latin typeface="TT Rounds Condensed Bold"/>
                <a:ea typeface="TT Rounds Condensed Bold"/>
                <a:cs typeface="TT Rounds Condensed Bold"/>
                <a:sym typeface="TT Rounds Condensed Bold"/>
              </a:rPr>
              <a:t>Visulaization:</a:t>
            </a:r>
          </a:p>
          <a:p>
            <a:pPr algn="l">
              <a:lnSpc>
                <a:spcPts val="5040"/>
              </a:lnSpc>
            </a:pPr>
            <a:r>
              <a:rPr sz="4200" lang="en-US" spc="39">
                <a:solidFill>
                  <a:srgbClr val="000000"/>
                </a:solidFill>
                <a:latin typeface="TT Rounds Condensed"/>
                <a:ea typeface="TT Rounds Condensed"/>
                <a:cs typeface="TT Rounds Condensed"/>
                <a:sym typeface="TT Rounds Condensed"/>
              </a:rPr>
              <a:t>                    1. for basic charts and graphs such as bar charts, line charts, and histograms.</a:t>
            </a:r>
          </a:p>
          <a:p>
            <a:pPr algn="l">
              <a:lnSpc>
                <a:spcPts val="5040"/>
              </a:lnSpc>
            </a:pPr>
            <a:r>
              <a:rPr sz="4200" lang="en-US" spc="39">
                <a:solidFill>
                  <a:srgbClr val="000000"/>
                </a:solidFill>
                <a:latin typeface="TT Rounds Condensed"/>
                <a:ea typeface="TT Rounds Condensed"/>
                <a:cs typeface="TT Rounds Condensed"/>
                <a:sym typeface="TT Rounds Condensed"/>
              </a:rPr>
              <a:t>                    2.ensure that visualizations are clear and easy to understand, avoiding clutter and focusing on key insights.</a:t>
            </a:r>
          </a:p>
          <a:p>
            <a:pPr algn="l">
              <a:lnSpc>
                <a:spcPts val="3240"/>
              </a:lnSpc>
            </a:pPr>
            <a:r>
              <a:rPr sz="2700" lang="en-US" spc="25">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grpSp>
        <p:nvGrpSpPr>
          <p:cNvPr id="148" name="Group 2"/>
          <p:cNvGrpSpPr/>
          <p:nvPr/>
        </p:nvGrpSpPr>
        <p:grpSpPr>
          <a:xfrm rot="0">
            <a:off x="14058995" y="94"/>
            <a:ext cx="1842135" cy="10294620"/>
            <a:chOff x="0" y="0"/>
            <a:chExt cx="2456180" cy="13726160"/>
          </a:xfrm>
        </p:grpSpPr>
        <p:sp>
          <p:nvSpPr>
            <p:cNvPr id="1048750"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49" name="Group 4"/>
          <p:cNvGrpSpPr/>
          <p:nvPr/>
        </p:nvGrpSpPr>
        <p:grpSpPr>
          <a:xfrm rot="0">
            <a:off x="11165774" y="5535200"/>
            <a:ext cx="7129462" cy="4759642"/>
            <a:chOff x="0" y="0"/>
            <a:chExt cx="9505950" cy="6346190"/>
          </a:xfrm>
        </p:grpSpPr>
        <p:sp>
          <p:nvSpPr>
            <p:cNvPr id="1048751"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50" name="Group 6"/>
          <p:cNvGrpSpPr/>
          <p:nvPr/>
        </p:nvGrpSpPr>
        <p:grpSpPr>
          <a:xfrm rot="0">
            <a:off x="13773150" y="0"/>
            <a:ext cx="4514850" cy="10287000"/>
            <a:chOff x="0" y="0"/>
            <a:chExt cx="6019800" cy="13716000"/>
          </a:xfrm>
        </p:grpSpPr>
        <p:sp>
          <p:nvSpPr>
            <p:cNvPr id="1048752"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51" name="Group 8"/>
          <p:cNvGrpSpPr/>
          <p:nvPr/>
        </p:nvGrpSpPr>
        <p:grpSpPr>
          <a:xfrm rot="0">
            <a:off x="14404317" y="0"/>
            <a:ext cx="3884295" cy="10287000"/>
            <a:chOff x="0" y="0"/>
            <a:chExt cx="5179060" cy="13716000"/>
          </a:xfrm>
        </p:grpSpPr>
        <p:sp>
          <p:nvSpPr>
            <p:cNvPr id="1048753"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52" name="Group 10"/>
          <p:cNvGrpSpPr/>
          <p:nvPr/>
        </p:nvGrpSpPr>
        <p:grpSpPr>
          <a:xfrm rot="0">
            <a:off x="13401675" y="4572000"/>
            <a:ext cx="4886325" cy="5715000"/>
            <a:chOff x="0" y="0"/>
            <a:chExt cx="6515100" cy="7620000"/>
          </a:xfrm>
        </p:grpSpPr>
        <p:sp>
          <p:nvSpPr>
            <p:cNvPr id="1048754"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53" name="Group 12"/>
          <p:cNvGrpSpPr/>
          <p:nvPr/>
        </p:nvGrpSpPr>
        <p:grpSpPr>
          <a:xfrm rot="0">
            <a:off x="14006895" y="0"/>
            <a:ext cx="4281488" cy="10287000"/>
            <a:chOff x="0" y="0"/>
            <a:chExt cx="5708650" cy="13716000"/>
          </a:xfrm>
        </p:grpSpPr>
        <p:sp>
          <p:nvSpPr>
            <p:cNvPr id="1048755"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54" name="Group 14"/>
          <p:cNvGrpSpPr/>
          <p:nvPr/>
        </p:nvGrpSpPr>
        <p:grpSpPr>
          <a:xfrm rot="0">
            <a:off x="16344900" y="0"/>
            <a:ext cx="1943100" cy="10287000"/>
            <a:chOff x="0" y="0"/>
            <a:chExt cx="2590800" cy="13716000"/>
          </a:xfrm>
        </p:grpSpPr>
        <p:sp>
          <p:nvSpPr>
            <p:cNvPr id="1048756"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55" name="Group 16"/>
          <p:cNvGrpSpPr/>
          <p:nvPr/>
        </p:nvGrpSpPr>
        <p:grpSpPr>
          <a:xfrm rot="0">
            <a:off x="16404370" y="0"/>
            <a:ext cx="1884045" cy="10287000"/>
            <a:chOff x="0" y="0"/>
            <a:chExt cx="2512060" cy="13716000"/>
          </a:xfrm>
        </p:grpSpPr>
        <p:sp>
          <p:nvSpPr>
            <p:cNvPr id="1048757"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56" name="Group 18"/>
          <p:cNvGrpSpPr/>
          <p:nvPr/>
        </p:nvGrpSpPr>
        <p:grpSpPr>
          <a:xfrm rot="0">
            <a:off x="15559088" y="5386388"/>
            <a:ext cx="2728912" cy="4900612"/>
            <a:chOff x="0" y="0"/>
            <a:chExt cx="3638550" cy="6534150"/>
          </a:xfrm>
        </p:grpSpPr>
        <p:sp>
          <p:nvSpPr>
            <p:cNvPr id="1048758"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57" name="Group 20"/>
          <p:cNvGrpSpPr/>
          <p:nvPr/>
        </p:nvGrpSpPr>
        <p:grpSpPr>
          <a:xfrm rot="0">
            <a:off x="0" y="6015038"/>
            <a:ext cx="671512" cy="4271962"/>
            <a:chOff x="0" y="0"/>
            <a:chExt cx="895350" cy="5695950"/>
          </a:xfrm>
        </p:grpSpPr>
        <p:sp>
          <p:nvSpPr>
            <p:cNvPr id="1048759"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158" name="Group 22"/>
          <p:cNvGrpSpPr/>
          <p:nvPr/>
        </p:nvGrpSpPr>
        <p:grpSpPr>
          <a:xfrm rot="0">
            <a:off x="14030325" y="8043862"/>
            <a:ext cx="685800" cy="685800"/>
            <a:chOff x="0" y="0"/>
            <a:chExt cx="914400" cy="914400"/>
          </a:xfrm>
        </p:grpSpPr>
        <p:sp>
          <p:nvSpPr>
            <p:cNvPr id="1048760"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59" name="Group 24"/>
          <p:cNvGrpSpPr/>
          <p:nvPr/>
        </p:nvGrpSpPr>
        <p:grpSpPr>
          <a:xfrm rot="0">
            <a:off x="10044112" y="2543175"/>
            <a:ext cx="471488" cy="485775"/>
            <a:chOff x="0" y="0"/>
            <a:chExt cx="628650" cy="647700"/>
          </a:xfrm>
        </p:grpSpPr>
        <p:sp>
          <p:nvSpPr>
            <p:cNvPr id="1048761" name="Freeform 25"/>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60" name="Group 26"/>
          <p:cNvGrpSpPr/>
          <p:nvPr/>
        </p:nvGrpSpPr>
        <p:grpSpPr>
          <a:xfrm rot="0">
            <a:off x="14030325" y="8843962"/>
            <a:ext cx="271462" cy="271462"/>
            <a:chOff x="0" y="0"/>
            <a:chExt cx="361950" cy="361950"/>
          </a:xfrm>
        </p:grpSpPr>
        <p:sp>
          <p:nvSpPr>
            <p:cNvPr id="1048762" name="Freeform 27"/>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63" name="Freeform 28"/>
          <p:cNvSpPr/>
          <p:nvPr/>
        </p:nvSpPr>
        <p:spPr>
          <a:xfrm rot="0" flipH="0" flipV="0">
            <a:off x="2500312" y="9701212"/>
            <a:ext cx="114300" cy="266700"/>
          </a:xfrm>
          <a:custGeom>
            <a:avLst/>
            <a:ahLst/>
            <a:rect l="l" t="t" r="r" b="b"/>
            <a:pathLst>
              <a:path w="114300" h="266700">
                <a:moveTo>
                  <a:pt x="0" y="0"/>
                </a:moveTo>
                <a:lnTo>
                  <a:pt x="114300" y="0"/>
                </a:lnTo>
                <a:lnTo>
                  <a:pt x="114300" y="266700"/>
                </a:lnTo>
                <a:lnTo>
                  <a:pt x="0" y="266700"/>
                </a:lnTo>
                <a:lnTo>
                  <a:pt x="0" y="0"/>
                </a:lnTo>
                <a:close/>
              </a:path>
            </a:pathLst>
          </a:custGeom>
          <a:blipFill>
            <a:blip xmlns:r="http://schemas.openxmlformats.org/officeDocument/2006/relationships" r:embed="rId1"/>
            <a:stretch>
              <a:fillRect l="-66666" t="0" r="-66666" b="0"/>
            </a:stretch>
          </a:blipFill>
        </p:spPr>
      </p:sp>
      <p:sp>
        <p:nvSpPr>
          <p:cNvPr id="1048764" name="TextBox 29"/>
          <p:cNvSpPr txBox="1"/>
          <p:nvPr/>
        </p:nvSpPr>
        <p:spPr>
          <a:xfrm rot="0">
            <a:off x="1132998" y="572451"/>
            <a:ext cx="4823976" cy="1114425"/>
          </a:xfrm>
          <a:prstGeom prst="rect"/>
        </p:spPr>
        <p:txBody>
          <a:bodyPr anchor="t" bIns="0" lIns="0" rIns="0" rtlCol="0" tIns="0">
            <a:spAutoFit/>
          </a:bodyPr>
          <a:p>
            <a:pPr algn="l">
              <a:lnSpc>
                <a:spcPts val="8640"/>
              </a:lnSpc>
            </a:pPr>
            <a:r>
              <a:rPr sz="7200" lang="en-US">
                <a:solidFill>
                  <a:srgbClr val="000000"/>
                </a:solidFill>
                <a:latin typeface="Trebuchet MS Bold"/>
                <a:ea typeface="Trebuchet MS Bold"/>
                <a:cs typeface="Trebuchet MS Bold"/>
                <a:sym typeface="Trebuchet MS Bold"/>
              </a:rPr>
              <a:t>RESULTS</a:t>
            </a:r>
          </a:p>
        </p:txBody>
      </p:sp>
      <p:sp>
        <p:nvSpPr>
          <p:cNvPr id="1048765" name="TextBox 30"/>
          <p:cNvSpPr txBox="1"/>
          <p:nvPr/>
        </p:nvSpPr>
        <p:spPr>
          <a:xfrm rot="0">
            <a:off x="16915827" y="9707466"/>
            <a:ext cx="342900" cy="290195"/>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11</a:t>
            </a:r>
          </a:p>
        </p:txBody>
      </p:sp>
      <p:sp>
        <p:nvSpPr>
          <p:cNvPr id="1048766" name="Freeform 31"/>
          <p:cNvSpPr/>
          <p:nvPr/>
        </p:nvSpPr>
        <p:spPr>
          <a:xfrm rot="0" flipH="0" flipV="0">
            <a:off x="1132998" y="2220500"/>
            <a:ext cx="9773019" cy="6629400"/>
          </a:xfrm>
          <a:custGeom>
            <a:avLst/>
            <a:ahLst/>
            <a:rect l="l" t="t" r="r" b="b"/>
            <a:pathLst>
              <a:path w="9773019" h="6629400">
                <a:moveTo>
                  <a:pt x="0" y="0"/>
                </a:moveTo>
                <a:lnTo>
                  <a:pt x="9773019" y="0"/>
                </a:lnTo>
                <a:lnTo>
                  <a:pt x="9773019" y="6629400"/>
                </a:lnTo>
                <a:lnTo>
                  <a:pt x="0" y="6629400"/>
                </a:lnTo>
                <a:lnTo>
                  <a:pt x="0" y="0"/>
                </a:lnTo>
                <a:close/>
              </a:path>
            </a:pathLst>
          </a:custGeom>
          <a:blipFill>
            <a:blip xmlns:r="http://schemas.openxmlformats.org/officeDocument/2006/relationships" r:embed="rId2"/>
            <a:stretch>
              <a:fillRect l="0" t="0" r="0" b="0"/>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grpSp>
        <p:nvGrpSpPr>
          <p:cNvPr id="162" name="Group 2"/>
          <p:cNvGrpSpPr/>
          <p:nvPr/>
        </p:nvGrpSpPr>
        <p:grpSpPr>
          <a:xfrm rot="0">
            <a:off x="14058995" y="94"/>
            <a:ext cx="1842135" cy="10294620"/>
            <a:chOff x="0" y="0"/>
            <a:chExt cx="2456180" cy="13726160"/>
          </a:xfrm>
        </p:grpSpPr>
        <p:sp>
          <p:nvSpPr>
            <p:cNvPr id="1048767"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63" name="Group 4"/>
          <p:cNvGrpSpPr/>
          <p:nvPr/>
        </p:nvGrpSpPr>
        <p:grpSpPr>
          <a:xfrm rot="0">
            <a:off x="11165774" y="5535200"/>
            <a:ext cx="7129462" cy="4759642"/>
            <a:chOff x="0" y="0"/>
            <a:chExt cx="9505950" cy="6346190"/>
          </a:xfrm>
        </p:grpSpPr>
        <p:sp>
          <p:nvSpPr>
            <p:cNvPr id="1048768"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64" name="Group 6"/>
          <p:cNvGrpSpPr/>
          <p:nvPr/>
        </p:nvGrpSpPr>
        <p:grpSpPr>
          <a:xfrm rot="0">
            <a:off x="13773150" y="0"/>
            <a:ext cx="4514850" cy="10287000"/>
            <a:chOff x="0" y="0"/>
            <a:chExt cx="6019800" cy="13716000"/>
          </a:xfrm>
        </p:grpSpPr>
        <p:sp>
          <p:nvSpPr>
            <p:cNvPr id="1048769"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65" name="Group 8"/>
          <p:cNvGrpSpPr/>
          <p:nvPr/>
        </p:nvGrpSpPr>
        <p:grpSpPr>
          <a:xfrm rot="0">
            <a:off x="14404317" y="0"/>
            <a:ext cx="3884295" cy="10287000"/>
            <a:chOff x="0" y="0"/>
            <a:chExt cx="5179060" cy="13716000"/>
          </a:xfrm>
        </p:grpSpPr>
        <p:sp>
          <p:nvSpPr>
            <p:cNvPr id="1048770"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66" name="Group 10"/>
          <p:cNvGrpSpPr/>
          <p:nvPr/>
        </p:nvGrpSpPr>
        <p:grpSpPr>
          <a:xfrm rot="0">
            <a:off x="13401675" y="4572000"/>
            <a:ext cx="4886325" cy="5715000"/>
            <a:chOff x="0" y="0"/>
            <a:chExt cx="6515100" cy="7620000"/>
          </a:xfrm>
        </p:grpSpPr>
        <p:sp>
          <p:nvSpPr>
            <p:cNvPr id="1048771"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67" name="Group 12"/>
          <p:cNvGrpSpPr/>
          <p:nvPr/>
        </p:nvGrpSpPr>
        <p:grpSpPr>
          <a:xfrm rot="0">
            <a:off x="14006895" y="0"/>
            <a:ext cx="4281488" cy="10287000"/>
            <a:chOff x="0" y="0"/>
            <a:chExt cx="5708650" cy="13716000"/>
          </a:xfrm>
        </p:grpSpPr>
        <p:sp>
          <p:nvSpPr>
            <p:cNvPr id="1048772"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68" name="Group 14"/>
          <p:cNvGrpSpPr/>
          <p:nvPr/>
        </p:nvGrpSpPr>
        <p:grpSpPr>
          <a:xfrm rot="0">
            <a:off x="16344900" y="0"/>
            <a:ext cx="1943100" cy="10287000"/>
            <a:chOff x="0" y="0"/>
            <a:chExt cx="2590800" cy="13716000"/>
          </a:xfrm>
        </p:grpSpPr>
        <p:sp>
          <p:nvSpPr>
            <p:cNvPr id="1048773"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9" name="Group 16"/>
          <p:cNvGrpSpPr/>
          <p:nvPr/>
        </p:nvGrpSpPr>
        <p:grpSpPr>
          <a:xfrm rot="0">
            <a:off x="16404370" y="0"/>
            <a:ext cx="1884045" cy="10287000"/>
            <a:chOff x="0" y="0"/>
            <a:chExt cx="2512060" cy="13716000"/>
          </a:xfrm>
        </p:grpSpPr>
        <p:sp>
          <p:nvSpPr>
            <p:cNvPr id="1048774"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70" name="Group 18"/>
          <p:cNvGrpSpPr/>
          <p:nvPr/>
        </p:nvGrpSpPr>
        <p:grpSpPr>
          <a:xfrm rot="0">
            <a:off x="15559088" y="5386388"/>
            <a:ext cx="2728912" cy="4900612"/>
            <a:chOff x="0" y="0"/>
            <a:chExt cx="3638550" cy="6534150"/>
          </a:xfrm>
        </p:grpSpPr>
        <p:sp>
          <p:nvSpPr>
            <p:cNvPr id="1048775"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71" name="Group 20"/>
          <p:cNvGrpSpPr/>
          <p:nvPr/>
        </p:nvGrpSpPr>
        <p:grpSpPr>
          <a:xfrm rot="0">
            <a:off x="0" y="6015038"/>
            <a:ext cx="671512" cy="4271962"/>
            <a:chOff x="0" y="0"/>
            <a:chExt cx="895350" cy="5695950"/>
          </a:xfrm>
        </p:grpSpPr>
        <p:sp>
          <p:nvSpPr>
            <p:cNvPr id="1048776"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77" name="TextBox 22"/>
          <p:cNvSpPr txBox="1"/>
          <p:nvPr/>
        </p:nvSpPr>
        <p:spPr>
          <a:xfrm rot="0">
            <a:off x="1132998" y="435291"/>
            <a:ext cx="16022002" cy="1280160"/>
          </a:xfrm>
          <a:prstGeom prst="rect"/>
        </p:spPr>
        <p:txBody>
          <a:bodyPr anchor="t" bIns="0" lIns="0" rIns="0" rtlCol="0" tIns="0">
            <a:spAutoFit/>
          </a:bodyPr>
          <a:p>
            <a:pPr algn="l">
              <a:lnSpc>
                <a:spcPts val="8640"/>
              </a:lnSpc>
            </a:pPr>
            <a:r>
              <a:rPr sz="7200" lang="en-US">
                <a:solidFill>
                  <a:srgbClr val="000000"/>
                </a:solidFill>
                <a:latin typeface="Times New Roman Bold"/>
                <a:ea typeface="Times New Roman Bold"/>
                <a:cs typeface="Times New Roman Bold"/>
                <a:sym typeface="Times New Roman Bold"/>
              </a:rPr>
              <a:t>conclusion</a:t>
            </a:r>
          </a:p>
        </p:txBody>
      </p:sp>
      <p:sp>
        <p:nvSpPr>
          <p:cNvPr id="1048778" name="TextBox 23"/>
          <p:cNvSpPr txBox="1"/>
          <p:nvPr/>
        </p:nvSpPr>
        <p:spPr>
          <a:xfrm rot="0">
            <a:off x="2148840" y="1988820"/>
            <a:ext cx="11590020" cy="8172360"/>
          </a:xfrm>
          <a:prstGeom prst="rect"/>
        </p:spPr>
        <p:txBody>
          <a:bodyPr anchor="t" bIns="0" lIns="0" rIns="0" rtlCol="0" tIns="0">
            <a:spAutoFit/>
          </a:bodyPr>
          <a:p>
            <a:pPr algn="l">
              <a:lnSpc>
                <a:spcPts val="5759"/>
              </a:lnSpc>
            </a:pPr>
            <a:r>
              <a:rPr sz="4800" lang="en-US" spc="44">
                <a:solidFill>
                  <a:srgbClr val="000000"/>
                </a:solidFill>
                <a:latin typeface="TT Rounds Condensed"/>
                <a:ea typeface="TT Rounds Condensed"/>
                <a:cs typeface="TT Rounds Condensed"/>
                <a:sym typeface="TT Rounds Condensed"/>
              </a:rPr>
              <a:t>The analysis provides a comprehensive overview of employee performance, compensation, and demographic trends, offering actionable insights to enhance hr practices and organisational performance.</a:t>
            </a:r>
          </a:p>
          <a:p>
            <a:pPr algn="l">
              <a:lnSpc>
                <a:spcPts val="5759"/>
              </a:lnSpc>
            </a:pPr>
            <a:r>
              <a:rPr sz="4800" lang="en-US" spc="44" u="sng">
                <a:solidFill>
                  <a:srgbClr val="000000"/>
                </a:solidFill>
                <a:latin typeface="TT Rounds Condensed Bold"/>
                <a:ea typeface="TT Rounds Condensed Bold"/>
                <a:cs typeface="TT Rounds Condensed Bold"/>
                <a:sym typeface="TT Rounds Condensed Bold"/>
              </a:rPr>
              <a:t>Performance distribution: </a:t>
            </a:r>
          </a:p>
          <a:p>
            <a:pPr algn="l">
              <a:lnSpc>
                <a:spcPts val="5759"/>
              </a:lnSpc>
            </a:pPr>
            <a:r>
              <a:rPr sz="4800" lang="en-US" spc="44">
                <a:solidFill>
                  <a:srgbClr val="000000"/>
                </a:solidFill>
                <a:latin typeface="TT Rounds Condensed"/>
                <a:ea typeface="TT Rounds Condensed"/>
                <a:cs typeface="TT Rounds Condensed"/>
                <a:sym typeface="TT Rounds Condensed"/>
              </a:rPr>
              <a:t>                                     the analysis reveals that performance ratings are generally concentrated kin the mid-range, with a small percentage of employees rated at the extremes (high or low).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Group 2"/>
          <p:cNvGrpSpPr/>
          <p:nvPr/>
        </p:nvGrpSpPr>
        <p:grpSpPr>
          <a:xfrm rot="0">
            <a:off x="0" y="0"/>
            <a:ext cx="18288000" cy="10287000"/>
            <a:chOff x="0" y="0"/>
            <a:chExt cx="24384000" cy="13716000"/>
          </a:xfrm>
        </p:grpSpPr>
        <p:sp>
          <p:nvSpPr>
            <p:cNvPr id="1048593" name="Freeform 3"/>
            <p:cNvSpPr/>
            <p:nvPr/>
          </p:nvSpPr>
          <p:spPr>
            <a:xfrm rot="0" flipH="0" flipV="0">
              <a:off x="0" y="0"/>
              <a:ext cx="24384000" cy="13716000"/>
            </a:xfrm>
            <a:custGeom>
              <a:avLst/>
              <a:ah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1048594" name="Freeform 4"/>
          <p:cNvSpPr/>
          <p:nvPr/>
        </p:nvSpPr>
        <p:spPr>
          <a:xfrm rot="0" flipH="0" flipV="0">
            <a:off x="11165774" y="0"/>
            <a:ext cx="7129462" cy="10294843"/>
          </a:xfrm>
          <a:custGeom>
            <a:avLst/>
            <a:ahLst/>
            <a:rect l="l" t="t" r="r" b="b"/>
            <a:pathLst>
              <a:path w="7129462" h="10294843">
                <a:moveTo>
                  <a:pt x="0" y="0"/>
                </a:moveTo>
                <a:lnTo>
                  <a:pt x="7129463" y="0"/>
                </a:lnTo>
                <a:lnTo>
                  <a:pt x="7129463" y="10294843"/>
                </a:lnTo>
                <a:lnTo>
                  <a:pt x="0" y="10294843"/>
                </a:lnTo>
                <a:lnTo>
                  <a:pt x="0" y="0"/>
                </a:lnTo>
                <a:close/>
              </a:path>
            </a:pathLst>
          </a:custGeom>
          <a:blipFill>
            <a:blip xmlns:r="http://schemas.openxmlformats.org/officeDocument/2006/relationships" r:embed="rId1"/>
            <a:stretch>
              <a:fillRect l="0" t="0" r="0" b="0"/>
            </a:stretch>
          </a:blipFill>
        </p:spPr>
      </p:sp>
      <p:grpSp>
        <p:nvGrpSpPr>
          <p:cNvPr id="32" name="Group 5"/>
          <p:cNvGrpSpPr/>
          <p:nvPr/>
        </p:nvGrpSpPr>
        <p:grpSpPr>
          <a:xfrm rot="0">
            <a:off x="0" y="6015038"/>
            <a:ext cx="671512" cy="4271962"/>
            <a:chOff x="0" y="0"/>
            <a:chExt cx="895350" cy="5695950"/>
          </a:xfrm>
        </p:grpSpPr>
        <p:sp>
          <p:nvSpPr>
            <p:cNvPr id="1048595" name="Freeform 6"/>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33" name="Group 7"/>
          <p:cNvGrpSpPr/>
          <p:nvPr/>
        </p:nvGrpSpPr>
        <p:grpSpPr>
          <a:xfrm rot="0">
            <a:off x="14030325" y="8043862"/>
            <a:ext cx="685800" cy="685800"/>
            <a:chOff x="0" y="0"/>
            <a:chExt cx="914400" cy="914400"/>
          </a:xfrm>
        </p:grpSpPr>
        <p:sp>
          <p:nvSpPr>
            <p:cNvPr id="1048596" name="Freeform 8"/>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34" name="Group 9"/>
          <p:cNvGrpSpPr/>
          <p:nvPr/>
        </p:nvGrpSpPr>
        <p:grpSpPr>
          <a:xfrm rot="0">
            <a:off x="10044112" y="2543175"/>
            <a:ext cx="471488" cy="485775"/>
            <a:chOff x="0" y="0"/>
            <a:chExt cx="628650" cy="647700"/>
          </a:xfrm>
        </p:grpSpPr>
        <p:sp>
          <p:nvSpPr>
            <p:cNvPr id="1048597" name="Freeform 10"/>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35" name="Group 11"/>
          <p:cNvGrpSpPr/>
          <p:nvPr/>
        </p:nvGrpSpPr>
        <p:grpSpPr>
          <a:xfrm rot="0">
            <a:off x="14030325" y="8843962"/>
            <a:ext cx="271462" cy="271462"/>
            <a:chOff x="0" y="0"/>
            <a:chExt cx="361950" cy="361950"/>
          </a:xfrm>
        </p:grpSpPr>
        <p:sp>
          <p:nvSpPr>
            <p:cNvPr id="1048598" name="Freeform 12"/>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599" name="TextBox 13"/>
          <p:cNvSpPr txBox="1"/>
          <p:nvPr/>
        </p:nvSpPr>
        <p:spPr>
          <a:xfrm rot="0">
            <a:off x="1109662" y="1251425"/>
            <a:ext cx="5864542" cy="971550"/>
          </a:xfrm>
          <a:prstGeom prst="rect"/>
        </p:spPr>
        <p:txBody>
          <a:bodyPr anchor="t" bIns="0" lIns="0" rIns="0" rtlCol="0" tIns="0">
            <a:spAutoFit/>
          </a:bodyPr>
          <a:p>
            <a:pPr algn="l">
              <a:lnSpc>
                <a:spcPts val="7650"/>
              </a:lnSpc>
            </a:pPr>
            <a:r>
              <a:rPr sz="6375" lang="en-US" spc="7">
                <a:solidFill>
                  <a:srgbClr val="000000"/>
                </a:solidFill>
                <a:latin typeface="Trebuchet MS Bold"/>
                <a:ea typeface="Trebuchet MS Bold"/>
                <a:cs typeface="Trebuchet MS Bold"/>
                <a:sym typeface="Trebuchet MS Bold"/>
              </a:rPr>
              <a:t>PROJECT TITLE</a:t>
            </a:r>
          </a:p>
        </p:txBody>
      </p:sp>
      <p:sp>
        <p:nvSpPr>
          <p:cNvPr id="1048600" name="Freeform 14"/>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601" name="Freeform 15"/>
          <p:cNvSpPr/>
          <p:nvPr/>
        </p:nvSpPr>
        <p:spPr>
          <a:xfrm rot="0" flipH="0" flipV="0">
            <a:off x="700088" y="9615488"/>
            <a:ext cx="5557838" cy="442912"/>
          </a:xfrm>
          <a:custGeom>
            <a:avLst/>
            <a:ahLst/>
            <a:rect l="l" t="t" r="r" b="b"/>
            <a:pathLst>
              <a:path w="5557838" h="442912">
                <a:moveTo>
                  <a:pt x="0" y="0"/>
                </a:moveTo>
                <a:lnTo>
                  <a:pt x="5557837" y="0"/>
                </a:lnTo>
                <a:lnTo>
                  <a:pt x="5557837" y="442912"/>
                </a:lnTo>
                <a:lnTo>
                  <a:pt x="0" y="442912"/>
                </a:lnTo>
                <a:lnTo>
                  <a:pt x="0" y="0"/>
                </a:lnTo>
                <a:close/>
              </a:path>
            </a:pathLst>
          </a:custGeom>
          <a:blipFill>
            <a:blip xmlns:r="http://schemas.openxmlformats.org/officeDocument/2006/relationships" r:embed="rId3"/>
            <a:stretch>
              <a:fillRect l="0" t="-124" r="0" b="-124"/>
            </a:stretch>
          </a:blipFill>
        </p:spPr>
      </p:sp>
      <p:sp>
        <p:nvSpPr>
          <p:cNvPr id="1048602" name="TextBox 16"/>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a:t>
            </a:r>
          </a:p>
        </p:txBody>
      </p:sp>
      <p:sp>
        <p:nvSpPr>
          <p:cNvPr id="1048603" name="TextBox 17"/>
          <p:cNvSpPr txBox="1"/>
          <p:nvPr/>
        </p:nvSpPr>
        <p:spPr>
          <a:xfrm rot="0">
            <a:off x="1917723" y="3097276"/>
            <a:ext cx="12706962" cy="2011681"/>
          </a:xfrm>
          <a:prstGeom prst="rect"/>
        </p:spPr>
        <p:txBody>
          <a:bodyPr anchor="t" bIns="0" lIns="0" rIns="0" rtlCol="0" tIns="0">
            <a:spAutoFit/>
          </a:bodyPr>
          <a:p>
            <a:pPr algn="l">
              <a:lnSpc>
                <a:spcPts val="7920"/>
              </a:lnSpc>
            </a:pPr>
            <a:r>
              <a:rPr sz="6600" lang="en-US">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Group 2"/>
          <p:cNvGrpSpPr/>
          <p:nvPr/>
        </p:nvGrpSpPr>
        <p:grpSpPr>
          <a:xfrm rot="0">
            <a:off x="-114300" y="42868"/>
            <a:ext cx="18722570" cy="10287000"/>
            <a:chOff x="0" y="0"/>
            <a:chExt cx="24963426" cy="13716000"/>
          </a:xfrm>
        </p:grpSpPr>
        <p:sp>
          <p:nvSpPr>
            <p:cNvPr id="1048604" name="Freeform 3"/>
            <p:cNvSpPr/>
            <p:nvPr/>
          </p:nvSpPr>
          <p:spPr>
            <a:xfrm rot="0" flipH="0" flipV="0">
              <a:off x="0" y="0"/>
              <a:ext cx="24963374" cy="13716000"/>
            </a:xfrm>
            <a:custGeom>
              <a:avLst/>
              <a:ah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1048605" name="Freeform 4"/>
          <p:cNvSpPr/>
          <p:nvPr/>
        </p:nvSpPr>
        <p:spPr>
          <a:xfrm rot="0" flipH="0" flipV="0">
            <a:off x="11165774" y="0"/>
            <a:ext cx="7129462" cy="10294843"/>
          </a:xfrm>
          <a:custGeom>
            <a:avLst/>
            <a:ahLst/>
            <a:rect l="l" t="t" r="r" b="b"/>
            <a:pathLst>
              <a:path w="7129462" h="10294843">
                <a:moveTo>
                  <a:pt x="0" y="0"/>
                </a:moveTo>
                <a:lnTo>
                  <a:pt x="7129463" y="0"/>
                </a:lnTo>
                <a:lnTo>
                  <a:pt x="7129463" y="10294843"/>
                </a:lnTo>
                <a:lnTo>
                  <a:pt x="0" y="10294843"/>
                </a:lnTo>
                <a:lnTo>
                  <a:pt x="0" y="0"/>
                </a:lnTo>
                <a:close/>
              </a:path>
            </a:pathLst>
          </a:custGeom>
          <a:blipFill>
            <a:blip xmlns:r="http://schemas.openxmlformats.org/officeDocument/2006/relationships" r:embed="rId1"/>
            <a:stretch>
              <a:fillRect l="0" t="0" r="0" b="0"/>
            </a:stretch>
          </a:blipFill>
        </p:spPr>
      </p:sp>
      <p:grpSp>
        <p:nvGrpSpPr>
          <p:cNvPr id="38" name="Group 5"/>
          <p:cNvGrpSpPr/>
          <p:nvPr/>
        </p:nvGrpSpPr>
        <p:grpSpPr>
          <a:xfrm rot="0">
            <a:off x="0" y="6015038"/>
            <a:ext cx="671512" cy="4271962"/>
            <a:chOff x="0" y="0"/>
            <a:chExt cx="895350" cy="5695950"/>
          </a:xfrm>
        </p:grpSpPr>
        <p:sp>
          <p:nvSpPr>
            <p:cNvPr id="1048606" name="Freeform 6"/>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607" name="TextBox 7"/>
          <p:cNvSpPr txBox="1"/>
          <p:nvPr/>
        </p:nvSpPr>
        <p:spPr>
          <a:xfrm rot="0">
            <a:off x="1128712" y="9719531"/>
            <a:ext cx="2660333" cy="259080"/>
          </a:xfrm>
          <a:prstGeom prst="rect"/>
        </p:spPr>
        <p:txBody>
          <a:bodyPr anchor="t" bIns="0" lIns="0" rIns="0" rtlCol="0" tIns="0">
            <a:spAutoFit/>
          </a:bodyPr>
          <a:p>
            <a:pPr algn="l">
              <a:lnSpc>
                <a:spcPts val="1912"/>
              </a:lnSpc>
            </a:pPr>
            <a:r>
              <a:rPr sz="1650" lang="en-US" spc="30">
                <a:solidFill>
                  <a:srgbClr val="2D83C3"/>
                </a:solidFill>
                <a:latin typeface="Trebuchet MS"/>
                <a:ea typeface="Trebuchet MS"/>
                <a:cs typeface="Trebuchet MS"/>
                <a:sym typeface="Trebuchet MS"/>
              </a:rPr>
              <a:t>3/21/2024  </a:t>
            </a:r>
            <a:r>
              <a:rPr sz="1650" lang="en-US" spc="30">
                <a:solidFill>
                  <a:srgbClr val="2D83C3"/>
                </a:solidFill>
                <a:latin typeface="Trebuchet MS Bold"/>
                <a:ea typeface="Trebuchet MS Bold"/>
                <a:cs typeface="Trebuchet MS Bold"/>
                <a:sym typeface="Trebuchet MS Bold"/>
              </a:rPr>
              <a:t>Annual Review</a:t>
            </a:r>
          </a:p>
        </p:txBody>
      </p:sp>
      <p:grpSp>
        <p:nvGrpSpPr>
          <p:cNvPr id="39" name="Group 8"/>
          <p:cNvGrpSpPr/>
          <p:nvPr/>
        </p:nvGrpSpPr>
        <p:grpSpPr>
          <a:xfrm rot="0">
            <a:off x="11044238" y="671512"/>
            <a:ext cx="542925" cy="542925"/>
            <a:chOff x="0" y="0"/>
            <a:chExt cx="723900" cy="723900"/>
          </a:xfrm>
        </p:grpSpPr>
        <p:sp>
          <p:nvSpPr>
            <p:cNvPr id="1048608" name="Freeform 9"/>
            <p:cNvSpPr/>
            <p:nvPr/>
          </p:nvSpPr>
          <p:spPr>
            <a:xfrm rot="0" flipH="0" flipV="0">
              <a:off x="0" y="0"/>
              <a:ext cx="723900" cy="723900"/>
            </a:xfrm>
            <a:custGeom>
              <a:avLst/>
              <a:ah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48609" name="Freeform 10"/>
          <p:cNvSpPr/>
          <p:nvPr/>
        </p:nvSpPr>
        <p:spPr>
          <a:xfrm rot="0" flipH="0" flipV="0">
            <a:off x="16516350" y="8415338"/>
            <a:ext cx="971550" cy="971550"/>
          </a:xfrm>
          <a:custGeom>
            <a:avLst/>
            <a:ahLst/>
            <a:rect l="l" t="t" r="r" b="b"/>
            <a:pathLst>
              <a:path w="971550" h="971550">
                <a:moveTo>
                  <a:pt x="0" y="0"/>
                </a:moveTo>
                <a:lnTo>
                  <a:pt x="971550" y="0"/>
                </a:lnTo>
                <a:lnTo>
                  <a:pt x="971550" y="971550"/>
                </a:lnTo>
                <a:lnTo>
                  <a:pt x="0" y="971550"/>
                </a:lnTo>
                <a:lnTo>
                  <a:pt x="0" y="0"/>
                </a:lnTo>
                <a:close/>
              </a:path>
            </a:pathLst>
          </a:custGeom>
          <a:blipFill>
            <a:blip xmlns:r="http://schemas.openxmlformats.org/officeDocument/2006/relationships" r:embed="rId2"/>
            <a:stretch>
              <a:fillRect l="0" t="0" r="0" b="0"/>
            </a:stretch>
          </a:blipFill>
        </p:spPr>
      </p:sp>
      <p:sp>
        <p:nvSpPr>
          <p:cNvPr id="1048610" name="Freeform 11"/>
          <p:cNvSpPr/>
          <p:nvPr/>
        </p:nvSpPr>
        <p:spPr>
          <a:xfrm rot="0" flipH="0" flipV="0">
            <a:off x="16030575" y="9201150"/>
            <a:ext cx="371475" cy="371475"/>
          </a:xfrm>
          <a:custGeom>
            <a:avLst/>
            <a:ahLst/>
            <a:rect l="l" t="t" r="r" b="b"/>
            <a:pathLst>
              <a:path w="371475" h="371475">
                <a:moveTo>
                  <a:pt x="0" y="0"/>
                </a:moveTo>
                <a:lnTo>
                  <a:pt x="371475" y="0"/>
                </a:lnTo>
                <a:lnTo>
                  <a:pt x="371475" y="371475"/>
                </a:lnTo>
                <a:lnTo>
                  <a:pt x="0" y="371475"/>
                </a:lnTo>
                <a:lnTo>
                  <a:pt x="0" y="0"/>
                </a:lnTo>
                <a:close/>
              </a:path>
            </a:pathLst>
          </a:custGeom>
          <a:blipFill>
            <a:blip xmlns:r="http://schemas.openxmlformats.org/officeDocument/2006/relationships" r:embed="rId3"/>
            <a:stretch>
              <a:fillRect l="0" t="0" r="0" b="0"/>
            </a:stretch>
          </a:blipFill>
        </p:spPr>
      </p:sp>
      <p:sp>
        <p:nvSpPr>
          <p:cNvPr id="1048611" name="Freeform 12"/>
          <p:cNvSpPr/>
          <p:nvPr/>
        </p:nvSpPr>
        <p:spPr>
          <a:xfrm rot="0" flipH="0" flipV="0">
            <a:off x="700088" y="9615488"/>
            <a:ext cx="5557838" cy="442912"/>
          </a:xfrm>
          <a:custGeom>
            <a:avLst/>
            <a:ahLst/>
            <a:rect l="l" t="t" r="r" b="b"/>
            <a:pathLst>
              <a:path w="5557838" h="442912">
                <a:moveTo>
                  <a:pt x="0" y="0"/>
                </a:moveTo>
                <a:lnTo>
                  <a:pt x="5557837" y="0"/>
                </a:lnTo>
                <a:lnTo>
                  <a:pt x="5557837" y="442912"/>
                </a:lnTo>
                <a:lnTo>
                  <a:pt x="0" y="442912"/>
                </a:lnTo>
                <a:lnTo>
                  <a:pt x="0" y="0"/>
                </a:lnTo>
                <a:close/>
              </a:path>
            </a:pathLst>
          </a:custGeom>
          <a:blipFill>
            <a:blip xmlns:r="http://schemas.openxmlformats.org/officeDocument/2006/relationships" r:embed="rId4"/>
            <a:stretch>
              <a:fillRect l="0" t="-124" r="0" b="-124"/>
            </a:stretch>
          </a:blipFill>
        </p:spPr>
      </p:sp>
      <p:sp>
        <p:nvSpPr>
          <p:cNvPr id="1048612" name="Freeform 13"/>
          <p:cNvSpPr/>
          <p:nvPr/>
        </p:nvSpPr>
        <p:spPr>
          <a:xfrm rot="0" flipH="0" flipV="0">
            <a:off x="71438" y="5729285"/>
            <a:ext cx="2600325" cy="4514847"/>
          </a:xfrm>
          <a:custGeom>
            <a:avLst/>
            <a:ahLst/>
            <a:rect l="l" t="t" r="r" b="b"/>
            <a:pathLst>
              <a:path w="2600325" h="4514847">
                <a:moveTo>
                  <a:pt x="0" y="0"/>
                </a:moveTo>
                <a:lnTo>
                  <a:pt x="2600324" y="0"/>
                </a:lnTo>
                <a:lnTo>
                  <a:pt x="2600324" y="4514847"/>
                </a:lnTo>
                <a:lnTo>
                  <a:pt x="0" y="4514847"/>
                </a:lnTo>
                <a:lnTo>
                  <a:pt x="0" y="0"/>
                </a:lnTo>
                <a:close/>
              </a:path>
            </a:pathLst>
          </a:custGeom>
          <a:blipFill>
            <a:blip xmlns:r="http://schemas.openxmlformats.org/officeDocument/2006/relationships" r:embed="rId5"/>
            <a:stretch>
              <a:fillRect l="-3" t="0" r="-3" b="0"/>
            </a:stretch>
          </a:blipFill>
        </p:spPr>
      </p:sp>
      <p:sp>
        <p:nvSpPr>
          <p:cNvPr id="1048613" name="TextBox 14"/>
          <p:cNvSpPr txBox="1"/>
          <p:nvPr/>
        </p:nvSpPr>
        <p:spPr>
          <a:xfrm rot="0">
            <a:off x="1109662" y="662367"/>
            <a:ext cx="3535680" cy="2194560"/>
          </a:xfrm>
          <a:prstGeom prst="rect"/>
        </p:spPr>
        <p:txBody>
          <a:bodyPr anchor="t" bIns="0" lIns="0" rIns="0" rtlCol="0" tIns="0">
            <a:spAutoFit/>
          </a:bodyPr>
          <a:p>
            <a:pPr algn="l">
              <a:lnSpc>
                <a:spcPts val="8640"/>
              </a:lnSpc>
            </a:pPr>
            <a:r>
              <a:rPr sz="7200" lang="en-US">
                <a:solidFill>
                  <a:srgbClr val="000000"/>
                </a:solidFill>
                <a:latin typeface="Trebuchet MS Bold"/>
                <a:ea typeface="Trebuchet MS Bold"/>
                <a:cs typeface="Trebuchet MS Bold"/>
                <a:sym typeface="Trebuchet MS Bold"/>
              </a:rPr>
              <a:t>AGENDA</a:t>
            </a:r>
          </a:p>
        </p:txBody>
      </p:sp>
      <p:sp>
        <p:nvSpPr>
          <p:cNvPr id="1048614" name="TextBox 15"/>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2</a:t>
            </a:r>
          </a:p>
        </p:txBody>
      </p:sp>
      <p:sp>
        <p:nvSpPr>
          <p:cNvPr id="1048615" name="TextBox 16"/>
          <p:cNvSpPr txBox="1"/>
          <p:nvPr/>
        </p:nvSpPr>
        <p:spPr>
          <a:xfrm rot="0">
            <a:off x="3856151" y="1522295"/>
            <a:ext cx="7360920" cy="7040880"/>
          </a:xfrm>
          <a:prstGeom prst="rect"/>
        </p:spPr>
        <p:txBody>
          <a:bodyPr anchor="t" bIns="0" lIns="0" rIns="0" rtlCol="0" tIns="0">
            <a:spAutoFit/>
          </a:bodyPr>
          <a:p>
            <a:pPr algn="l">
              <a:lnSpc>
                <a:spcPts val="5040"/>
              </a:lnSpc>
            </a:pP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Problem Statement</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Project Overview</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End Users</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Our Solution and Proposition</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Dataset Description</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Modelling Approach</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Results and Discussion</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Conclusion</a:t>
            </a:r>
          </a:p>
          <a:p>
            <a:pPr algn="l" indent="-380048" lvl="1" marL="760095">
              <a:lnSpc>
                <a:spcPts val="504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Group 2"/>
          <p:cNvGrpSpPr/>
          <p:nvPr/>
        </p:nvGrpSpPr>
        <p:grpSpPr>
          <a:xfrm rot="0">
            <a:off x="14058995" y="94"/>
            <a:ext cx="1842135" cy="10294620"/>
            <a:chOff x="0" y="0"/>
            <a:chExt cx="2456180" cy="13726160"/>
          </a:xfrm>
        </p:grpSpPr>
        <p:sp>
          <p:nvSpPr>
            <p:cNvPr id="1048616"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2" name="Group 4"/>
          <p:cNvGrpSpPr/>
          <p:nvPr/>
        </p:nvGrpSpPr>
        <p:grpSpPr>
          <a:xfrm rot="0">
            <a:off x="11165774" y="5535200"/>
            <a:ext cx="7129462" cy="4759642"/>
            <a:chOff x="0" y="0"/>
            <a:chExt cx="9505950" cy="6346190"/>
          </a:xfrm>
        </p:grpSpPr>
        <p:sp>
          <p:nvSpPr>
            <p:cNvPr id="1048617"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43" name="Group 6"/>
          <p:cNvGrpSpPr/>
          <p:nvPr/>
        </p:nvGrpSpPr>
        <p:grpSpPr>
          <a:xfrm rot="0">
            <a:off x="13773150" y="0"/>
            <a:ext cx="4514850" cy="10287000"/>
            <a:chOff x="0" y="0"/>
            <a:chExt cx="6019800" cy="13716000"/>
          </a:xfrm>
        </p:grpSpPr>
        <p:sp>
          <p:nvSpPr>
            <p:cNvPr id="1048618"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44" name="Group 8"/>
          <p:cNvGrpSpPr/>
          <p:nvPr/>
        </p:nvGrpSpPr>
        <p:grpSpPr>
          <a:xfrm rot="0">
            <a:off x="14404317" y="0"/>
            <a:ext cx="3884295" cy="10287000"/>
            <a:chOff x="0" y="0"/>
            <a:chExt cx="5179060" cy="13716000"/>
          </a:xfrm>
        </p:grpSpPr>
        <p:sp>
          <p:nvSpPr>
            <p:cNvPr id="1048619"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45" name="Group 10"/>
          <p:cNvGrpSpPr/>
          <p:nvPr/>
        </p:nvGrpSpPr>
        <p:grpSpPr>
          <a:xfrm rot="0">
            <a:off x="13401675" y="4572000"/>
            <a:ext cx="4886325" cy="5715000"/>
            <a:chOff x="0" y="0"/>
            <a:chExt cx="6515100" cy="7620000"/>
          </a:xfrm>
        </p:grpSpPr>
        <p:sp>
          <p:nvSpPr>
            <p:cNvPr id="1048620"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46" name="Group 12"/>
          <p:cNvGrpSpPr/>
          <p:nvPr/>
        </p:nvGrpSpPr>
        <p:grpSpPr>
          <a:xfrm rot="0">
            <a:off x="14006895" y="0"/>
            <a:ext cx="4281488" cy="10287000"/>
            <a:chOff x="0" y="0"/>
            <a:chExt cx="5708650" cy="13716000"/>
          </a:xfrm>
        </p:grpSpPr>
        <p:sp>
          <p:nvSpPr>
            <p:cNvPr id="1048621"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47" name="Group 14"/>
          <p:cNvGrpSpPr/>
          <p:nvPr/>
        </p:nvGrpSpPr>
        <p:grpSpPr>
          <a:xfrm rot="0">
            <a:off x="16344900" y="0"/>
            <a:ext cx="1943100" cy="10287000"/>
            <a:chOff x="0" y="0"/>
            <a:chExt cx="2590800" cy="13716000"/>
          </a:xfrm>
        </p:grpSpPr>
        <p:sp>
          <p:nvSpPr>
            <p:cNvPr id="1048622"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48" name="Group 16"/>
          <p:cNvGrpSpPr/>
          <p:nvPr/>
        </p:nvGrpSpPr>
        <p:grpSpPr>
          <a:xfrm rot="0">
            <a:off x="16404370" y="0"/>
            <a:ext cx="1884045" cy="10287000"/>
            <a:chOff x="0" y="0"/>
            <a:chExt cx="2512060" cy="13716000"/>
          </a:xfrm>
        </p:grpSpPr>
        <p:sp>
          <p:nvSpPr>
            <p:cNvPr id="1048623"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49" name="Group 18"/>
          <p:cNvGrpSpPr/>
          <p:nvPr/>
        </p:nvGrpSpPr>
        <p:grpSpPr>
          <a:xfrm rot="0">
            <a:off x="15559088" y="5386388"/>
            <a:ext cx="2728912" cy="4900612"/>
            <a:chOff x="0" y="0"/>
            <a:chExt cx="3638550" cy="6534150"/>
          </a:xfrm>
        </p:grpSpPr>
        <p:sp>
          <p:nvSpPr>
            <p:cNvPr id="1048624"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50" name="Group 20"/>
          <p:cNvGrpSpPr/>
          <p:nvPr/>
        </p:nvGrpSpPr>
        <p:grpSpPr>
          <a:xfrm rot="0">
            <a:off x="0" y="6015038"/>
            <a:ext cx="671512" cy="4271962"/>
            <a:chOff x="0" y="0"/>
            <a:chExt cx="895350" cy="5695950"/>
          </a:xfrm>
        </p:grpSpPr>
        <p:sp>
          <p:nvSpPr>
            <p:cNvPr id="1048625"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51" name="Group 22"/>
          <p:cNvGrpSpPr/>
          <p:nvPr/>
        </p:nvGrpSpPr>
        <p:grpSpPr>
          <a:xfrm rot="0">
            <a:off x="14030325" y="8043862"/>
            <a:ext cx="685800" cy="685800"/>
            <a:chOff x="0" y="0"/>
            <a:chExt cx="914400" cy="914400"/>
          </a:xfrm>
        </p:grpSpPr>
        <p:sp>
          <p:nvSpPr>
            <p:cNvPr id="1048626"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52" name="Group 24"/>
          <p:cNvGrpSpPr/>
          <p:nvPr/>
        </p:nvGrpSpPr>
        <p:grpSpPr>
          <a:xfrm rot="0">
            <a:off x="14030325" y="8843962"/>
            <a:ext cx="271462" cy="271462"/>
            <a:chOff x="0" y="0"/>
            <a:chExt cx="361950" cy="361950"/>
          </a:xfrm>
        </p:grpSpPr>
        <p:sp>
          <p:nvSpPr>
            <p:cNvPr id="1048627" name="Freeform 25"/>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28" name="Freeform 26"/>
          <p:cNvSpPr/>
          <p:nvPr/>
        </p:nvSpPr>
        <p:spPr>
          <a:xfrm rot="0" flipH="0" flipV="0">
            <a:off x="11987212" y="4400550"/>
            <a:ext cx="4143375" cy="4886325"/>
          </a:xfrm>
          <a:custGeom>
            <a:avLst/>
            <a:ahLst/>
            <a:rect l="l" t="t" r="r" b="b"/>
            <a:pathLst>
              <a:path w="4143375" h="4886325">
                <a:moveTo>
                  <a:pt x="0" y="0"/>
                </a:moveTo>
                <a:lnTo>
                  <a:pt x="4143376" y="0"/>
                </a:lnTo>
                <a:lnTo>
                  <a:pt x="4143376" y="4886325"/>
                </a:lnTo>
                <a:lnTo>
                  <a:pt x="0" y="4886325"/>
                </a:lnTo>
                <a:lnTo>
                  <a:pt x="0" y="0"/>
                </a:lnTo>
                <a:close/>
              </a:path>
            </a:pathLst>
          </a:custGeom>
          <a:blipFill>
            <a:blip xmlns:r="http://schemas.openxmlformats.org/officeDocument/2006/relationships" r:embed="rId1"/>
            <a:stretch>
              <a:fillRect l="-21" t="0" r="-21" b="0"/>
            </a:stretch>
          </a:blipFill>
        </p:spPr>
      </p:sp>
      <p:grpSp>
        <p:nvGrpSpPr>
          <p:cNvPr id="53" name="Group 27"/>
          <p:cNvGrpSpPr/>
          <p:nvPr/>
        </p:nvGrpSpPr>
        <p:grpSpPr>
          <a:xfrm rot="0">
            <a:off x="10044112" y="2543175"/>
            <a:ext cx="471488" cy="485775"/>
            <a:chOff x="0" y="0"/>
            <a:chExt cx="628650" cy="647700"/>
          </a:xfrm>
        </p:grpSpPr>
        <p:sp>
          <p:nvSpPr>
            <p:cNvPr id="1048629" name="Freeform 28"/>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1048630" name="TextBox 29"/>
          <p:cNvSpPr txBox="1"/>
          <p:nvPr/>
        </p:nvSpPr>
        <p:spPr>
          <a:xfrm rot="0">
            <a:off x="1251108" y="869567"/>
            <a:ext cx="8455343" cy="971551"/>
          </a:xfrm>
          <a:prstGeom prst="rect"/>
        </p:spPr>
        <p:txBody>
          <a:bodyPr anchor="t" bIns="0" lIns="0" rIns="0" rtlCol="0" tIns="0">
            <a:spAutoFit/>
          </a:bodyPr>
          <a:p>
            <a:pPr algn="l">
              <a:lnSpc>
                <a:spcPts val="7650"/>
              </a:lnSpc>
            </a:pPr>
            <a:r>
              <a:rPr sz="6375" lang="en-US" spc="22">
                <a:solidFill>
                  <a:srgbClr val="000000"/>
                </a:solidFill>
                <a:latin typeface="Trebuchet MS Bold"/>
                <a:ea typeface="Trebuchet MS Bold"/>
                <a:cs typeface="Trebuchet MS Bold"/>
                <a:sym typeface="Trebuchet MS Bold"/>
              </a:rPr>
              <a:t>PROBLEM	STATEMENT</a:t>
            </a:r>
          </a:p>
        </p:txBody>
      </p:sp>
      <p:sp>
        <p:nvSpPr>
          <p:cNvPr id="1048631" name="Freeform 30"/>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632" name="TextBox 31"/>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3</a:t>
            </a:r>
          </a:p>
        </p:txBody>
      </p:sp>
      <p:sp>
        <p:nvSpPr>
          <p:cNvPr id="1048633" name="TextBox 32"/>
          <p:cNvSpPr txBox="1"/>
          <p:nvPr/>
        </p:nvSpPr>
        <p:spPr>
          <a:xfrm rot="0">
            <a:off x="1279786" y="2097038"/>
            <a:ext cx="11274164" cy="6814322"/>
          </a:xfrm>
          <a:prstGeom prst="rect"/>
        </p:spPr>
        <p:txBody>
          <a:bodyPr anchor="t" bIns="0" lIns="0" rIns="0" rtlCol="0" tIns="0">
            <a:spAutoFit/>
          </a:bodyPr>
          <a:p>
            <a:pPr algn="l">
              <a:lnSpc>
                <a:spcPts val="3577"/>
              </a:lnSpc>
            </a:pPr>
            <a:r>
              <a:rPr sz="2981" lang="en-US" spc="27" u="sng">
                <a:solidFill>
                  <a:srgbClr val="000000"/>
                </a:solidFill>
                <a:latin typeface="TT Rounds Condensed Bold"/>
                <a:ea typeface="TT Rounds Condensed Bold"/>
                <a:cs typeface="TT Rounds Condensed Bold"/>
                <a:sym typeface="TT Rounds Condensed Bold"/>
              </a:rPr>
              <a:t>Obectives</a:t>
            </a:r>
            <a:r>
              <a:rPr sz="2981" lang="en-US" spc="27">
                <a:solidFill>
                  <a:srgbClr val="000000"/>
                </a:solidFill>
                <a:latin typeface="TT Rounds Condensed Bold"/>
                <a:ea typeface="TT Rounds Condensed Bold"/>
                <a:cs typeface="TT Rounds Condensed Bold"/>
                <a:sym typeface="TT Rounds Condensed Bold"/>
              </a:rPr>
              <a:t>: </a:t>
            </a:r>
            <a:r>
              <a:rPr sz="2981" lang="en-US" spc="27">
                <a:solidFill>
                  <a:srgbClr val="000000"/>
                </a:solidFill>
                <a:latin typeface="TT Rounds Condensed"/>
                <a:ea typeface="TT Rounds Condensed"/>
                <a:cs typeface="TT Rounds Condensed"/>
                <a:sym typeface="TT Rounds Condensed"/>
              </a:rPr>
              <a:t>to analyse and generate insights from employee data to improve workforce management and decision-making.</a:t>
            </a:r>
          </a:p>
          <a:p>
            <a:pPr algn="l">
              <a:lnSpc>
                <a:spcPts val="3577"/>
              </a:lnSpc>
            </a:pPr>
            <a:r>
              <a:rPr sz="2981" lang="en-US" spc="27" u="sng">
                <a:solidFill>
                  <a:srgbClr val="000000"/>
                </a:solidFill>
                <a:latin typeface="TT Rounds Condensed Bold"/>
                <a:ea typeface="TT Rounds Condensed Bold"/>
                <a:cs typeface="TT Rounds Condensed Bold"/>
                <a:sym typeface="TT Rounds Condensed Bold"/>
              </a:rPr>
              <a:t>Dataset</a:t>
            </a:r>
            <a:r>
              <a:rPr sz="2981" lang="en-US" spc="27">
                <a:solidFill>
                  <a:srgbClr val="000000"/>
                </a:solidFill>
                <a:latin typeface="TT Rounds Condensed Bold"/>
                <a:ea typeface="TT Rounds Condensed Bold"/>
                <a:cs typeface="TT Rounds Condensed Bold"/>
                <a:sym typeface="TT Rounds Condensed Bold"/>
              </a:rPr>
              <a:t>: </a:t>
            </a:r>
            <a:r>
              <a:rPr sz="2981" lang="en-US" spc="27">
                <a:solidFill>
                  <a:srgbClr val="000000"/>
                </a:solidFill>
                <a:latin typeface="TT Rounds Condensed"/>
                <a:ea typeface="TT Rounds Condensed"/>
                <a:cs typeface="TT Rounds Condensed"/>
                <a:sym typeface="TT Rounds Condensed"/>
              </a:rPr>
              <a:t>you have been provided with an excel dataset containing the following columns:</a:t>
            </a:r>
          </a:p>
          <a:p>
            <a:pPr algn="l">
              <a:lnSpc>
                <a:spcPts val="3577"/>
              </a:lnSpc>
            </a:pPr>
          </a:p>
          <a:p>
            <a:pPr algn="l">
              <a:lnSpc>
                <a:spcPts val="3577"/>
              </a:lnSpc>
            </a:pPr>
            <a:r>
              <a:rPr sz="2981" lang="en-US" spc="27">
                <a:solidFill>
                  <a:srgbClr val="000000"/>
                </a:solidFill>
                <a:latin typeface="TT Rounds Condensed"/>
                <a:ea typeface="TT Rounds Condensed"/>
                <a:cs typeface="TT Rounds Condensed"/>
                <a:sym typeface="TT Rounds Condensed"/>
              </a:rPr>
              <a:t>1.Employee id</a:t>
            </a:r>
          </a:p>
          <a:p>
            <a:pPr algn="l">
              <a:lnSpc>
                <a:spcPts val="3577"/>
              </a:lnSpc>
            </a:pPr>
            <a:r>
              <a:rPr sz="2981" lang="en-US" spc="27">
                <a:solidFill>
                  <a:srgbClr val="000000"/>
                </a:solidFill>
                <a:latin typeface="TT Rounds Condensed"/>
                <a:ea typeface="TT Rounds Condensed"/>
                <a:cs typeface="TT Rounds Condensed"/>
                <a:sym typeface="TT Rounds Condensed"/>
              </a:rPr>
              <a:t>2.Name</a:t>
            </a:r>
          </a:p>
          <a:p>
            <a:pPr algn="l">
              <a:lnSpc>
                <a:spcPts val="3577"/>
              </a:lnSpc>
            </a:pPr>
            <a:r>
              <a:rPr sz="2981" lang="en-US" spc="27">
                <a:solidFill>
                  <a:srgbClr val="000000"/>
                </a:solidFill>
                <a:latin typeface="TT Rounds Condensed"/>
                <a:ea typeface="TT Rounds Condensed"/>
                <a:cs typeface="TT Rounds Condensed"/>
                <a:sym typeface="TT Rounds Condensed"/>
              </a:rPr>
              <a:t>3.Department</a:t>
            </a:r>
          </a:p>
          <a:p>
            <a:pPr algn="l">
              <a:lnSpc>
                <a:spcPts val="3577"/>
              </a:lnSpc>
            </a:pPr>
            <a:r>
              <a:rPr sz="2981" lang="en-US" spc="27">
                <a:solidFill>
                  <a:srgbClr val="000000"/>
                </a:solidFill>
                <a:latin typeface="TT Rounds Condensed"/>
                <a:ea typeface="TT Rounds Condensed"/>
                <a:cs typeface="TT Rounds Condensed"/>
                <a:sym typeface="TT Rounds Condensed"/>
              </a:rPr>
              <a:t>4.Date of birth</a:t>
            </a:r>
          </a:p>
          <a:p>
            <a:pPr algn="l">
              <a:lnSpc>
                <a:spcPts val="3577"/>
              </a:lnSpc>
            </a:pPr>
            <a:r>
              <a:rPr sz="2981" lang="en-US" spc="27">
                <a:solidFill>
                  <a:srgbClr val="000000"/>
                </a:solidFill>
                <a:latin typeface="TT Rounds Condensed"/>
                <a:ea typeface="TT Rounds Condensed"/>
                <a:cs typeface="TT Rounds Condensed"/>
                <a:sym typeface="TT Rounds Condensed"/>
              </a:rPr>
              <a:t>5.Position</a:t>
            </a:r>
          </a:p>
          <a:p>
            <a:pPr algn="l">
              <a:lnSpc>
                <a:spcPts val="3577"/>
              </a:lnSpc>
            </a:pPr>
            <a:r>
              <a:rPr sz="2981" lang="en-US" spc="27">
                <a:solidFill>
                  <a:srgbClr val="000000"/>
                </a:solidFill>
                <a:latin typeface="TT Rounds Condensed"/>
                <a:ea typeface="TT Rounds Condensed"/>
                <a:cs typeface="TT Rounds Condensed"/>
                <a:sym typeface="TT Rounds Condensed"/>
              </a:rPr>
              <a:t>6.Date of hire</a:t>
            </a:r>
          </a:p>
          <a:p>
            <a:pPr algn="l">
              <a:lnSpc>
                <a:spcPts val="3577"/>
              </a:lnSpc>
            </a:pPr>
            <a:r>
              <a:rPr sz="2981" lang="en-US" spc="27">
                <a:solidFill>
                  <a:srgbClr val="000000"/>
                </a:solidFill>
                <a:latin typeface="TT Rounds Condensed"/>
                <a:ea typeface="TT Rounds Condensed"/>
                <a:cs typeface="TT Rounds Condensed"/>
                <a:sym typeface="TT Rounds Condensed"/>
              </a:rPr>
              <a:t>7.Salary</a:t>
            </a:r>
          </a:p>
          <a:p>
            <a:pPr algn="l">
              <a:lnSpc>
                <a:spcPts val="3577"/>
              </a:lnSpc>
            </a:pPr>
            <a:r>
              <a:rPr sz="2981" lang="en-US" spc="27">
                <a:solidFill>
                  <a:srgbClr val="000000"/>
                </a:solidFill>
                <a:latin typeface="TT Rounds Condensed"/>
                <a:ea typeface="TT Rounds Condensed"/>
                <a:cs typeface="TT Rounds Condensed"/>
                <a:sym typeface="TT Rounds Condensed"/>
              </a:rPr>
              <a:t>8.bonus</a:t>
            </a:r>
          </a:p>
          <a:p>
            <a:pPr algn="l">
              <a:lnSpc>
                <a:spcPts val="3577"/>
              </a:lnSpc>
            </a:pPr>
            <a:r>
              <a:rPr sz="2981" lang="en-US" spc="27">
                <a:solidFill>
                  <a:srgbClr val="000000"/>
                </a:solidFill>
                <a:latin typeface="TT Rounds Condensed"/>
                <a:ea typeface="TT Rounds Condensed"/>
                <a:cs typeface="TT Rounds Condensed"/>
                <a:sym typeface="TT Rounds Condensed"/>
              </a:rPr>
              <a:t>9.House worked per week</a:t>
            </a:r>
          </a:p>
          <a:p>
            <a:pPr algn="l">
              <a:lnSpc>
                <a:spcPts val="3577"/>
              </a:lnSpc>
            </a:pPr>
            <a:r>
              <a:rPr sz="2981" lang="en-US" spc="27">
                <a:solidFill>
                  <a:srgbClr val="000000"/>
                </a:solidFill>
                <a:latin typeface="TT Rounds Condensed"/>
                <a:ea typeface="TT Rounds Condensed"/>
                <a:cs typeface="TT Rounds Condensed"/>
                <a:sym typeface="TT Rounds Condensed"/>
              </a:rPr>
              <a:t>10.Performance rating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grpSp>
        <p:nvGrpSpPr>
          <p:cNvPr id="55" name="Group 2"/>
          <p:cNvGrpSpPr/>
          <p:nvPr/>
        </p:nvGrpSpPr>
        <p:grpSpPr>
          <a:xfrm rot="0">
            <a:off x="14058995" y="94"/>
            <a:ext cx="1842135" cy="10294620"/>
            <a:chOff x="0" y="0"/>
            <a:chExt cx="2456180" cy="13726160"/>
          </a:xfrm>
        </p:grpSpPr>
        <p:sp>
          <p:nvSpPr>
            <p:cNvPr id="1048634"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56" name="Group 4"/>
          <p:cNvGrpSpPr/>
          <p:nvPr/>
        </p:nvGrpSpPr>
        <p:grpSpPr>
          <a:xfrm rot="0">
            <a:off x="11165774" y="5535200"/>
            <a:ext cx="7129462" cy="4759642"/>
            <a:chOff x="0" y="0"/>
            <a:chExt cx="9505950" cy="6346190"/>
          </a:xfrm>
        </p:grpSpPr>
        <p:sp>
          <p:nvSpPr>
            <p:cNvPr id="1048635"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57" name="Group 6"/>
          <p:cNvGrpSpPr/>
          <p:nvPr/>
        </p:nvGrpSpPr>
        <p:grpSpPr>
          <a:xfrm rot="0">
            <a:off x="13773150" y="0"/>
            <a:ext cx="4514850" cy="10287000"/>
            <a:chOff x="0" y="0"/>
            <a:chExt cx="6019800" cy="13716000"/>
          </a:xfrm>
        </p:grpSpPr>
        <p:sp>
          <p:nvSpPr>
            <p:cNvPr id="1048636"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58" name="Group 8"/>
          <p:cNvGrpSpPr/>
          <p:nvPr/>
        </p:nvGrpSpPr>
        <p:grpSpPr>
          <a:xfrm rot="0">
            <a:off x="14404317" y="0"/>
            <a:ext cx="3884295" cy="10287000"/>
            <a:chOff x="0" y="0"/>
            <a:chExt cx="5179060" cy="13716000"/>
          </a:xfrm>
        </p:grpSpPr>
        <p:sp>
          <p:nvSpPr>
            <p:cNvPr id="1048637"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59" name="Group 10"/>
          <p:cNvGrpSpPr/>
          <p:nvPr/>
        </p:nvGrpSpPr>
        <p:grpSpPr>
          <a:xfrm rot="0">
            <a:off x="13401675" y="4572000"/>
            <a:ext cx="4886325" cy="5715000"/>
            <a:chOff x="0" y="0"/>
            <a:chExt cx="6515100" cy="7620000"/>
          </a:xfrm>
        </p:grpSpPr>
        <p:sp>
          <p:nvSpPr>
            <p:cNvPr id="1048638"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60" name="Group 12"/>
          <p:cNvGrpSpPr/>
          <p:nvPr/>
        </p:nvGrpSpPr>
        <p:grpSpPr>
          <a:xfrm rot="0">
            <a:off x="14006895" y="0"/>
            <a:ext cx="4281488" cy="10287000"/>
            <a:chOff x="0" y="0"/>
            <a:chExt cx="5708650" cy="13716000"/>
          </a:xfrm>
        </p:grpSpPr>
        <p:sp>
          <p:nvSpPr>
            <p:cNvPr id="1048639"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61" name="Group 14"/>
          <p:cNvGrpSpPr/>
          <p:nvPr/>
        </p:nvGrpSpPr>
        <p:grpSpPr>
          <a:xfrm rot="0">
            <a:off x="16344900" y="0"/>
            <a:ext cx="1943100" cy="10287000"/>
            <a:chOff x="0" y="0"/>
            <a:chExt cx="2590800" cy="13716000"/>
          </a:xfrm>
        </p:grpSpPr>
        <p:sp>
          <p:nvSpPr>
            <p:cNvPr id="1048640"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62" name="Group 16"/>
          <p:cNvGrpSpPr/>
          <p:nvPr/>
        </p:nvGrpSpPr>
        <p:grpSpPr>
          <a:xfrm rot="0">
            <a:off x="16404370" y="0"/>
            <a:ext cx="1884045" cy="10287000"/>
            <a:chOff x="0" y="0"/>
            <a:chExt cx="2512060" cy="13716000"/>
          </a:xfrm>
        </p:grpSpPr>
        <p:sp>
          <p:nvSpPr>
            <p:cNvPr id="1048641"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63" name="Group 18"/>
          <p:cNvGrpSpPr/>
          <p:nvPr/>
        </p:nvGrpSpPr>
        <p:grpSpPr>
          <a:xfrm rot="0">
            <a:off x="15559088" y="5386388"/>
            <a:ext cx="2728912" cy="4900612"/>
            <a:chOff x="0" y="0"/>
            <a:chExt cx="3638550" cy="6534150"/>
          </a:xfrm>
        </p:grpSpPr>
        <p:sp>
          <p:nvSpPr>
            <p:cNvPr id="1048642"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64" name="Group 20"/>
          <p:cNvGrpSpPr/>
          <p:nvPr/>
        </p:nvGrpSpPr>
        <p:grpSpPr>
          <a:xfrm rot="0">
            <a:off x="0" y="6015038"/>
            <a:ext cx="671512" cy="4271962"/>
            <a:chOff x="0" y="0"/>
            <a:chExt cx="895350" cy="5695950"/>
          </a:xfrm>
        </p:grpSpPr>
        <p:sp>
          <p:nvSpPr>
            <p:cNvPr id="1048643"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65" name="Group 22"/>
          <p:cNvGrpSpPr/>
          <p:nvPr/>
        </p:nvGrpSpPr>
        <p:grpSpPr>
          <a:xfrm rot="0">
            <a:off x="14030325" y="8043862"/>
            <a:ext cx="685800" cy="685800"/>
            <a:chOff x="0" y="0"/>
            <a:chExt cx="914400" cy="914400"/>
          </a:xfrm>
        </p:grpSpPr>
        <p:sp>
          <p:nvSpPr>
            <p:cNvPr id="1048644"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66" name="Group 24"/>
          <p:cNvGrpSpPr/>
          <p:nvPr/>
        </p:nvGrpSpPr>
        <p:grpSpPr>
          <a:xfrm rot="0">
            <a:off x="14030325" y="8843962"/>
            <a:ext cx="271462" cy="271462"/>
            <a:chOff x="0" y="0"/>
            <a:chExt cx="361950" cy="361950"/>
          </a:xfrm>
        </p:grpSpPr>
        <p:sp>
          <p:nvSpPr>
            <p:cNvPr id="1048645" name="Freeform 25"/>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46" name="Freeform 26"/>
          <p:cNvSpPr/>
          <p:nvPr/>
        </p:nvSpPr>
        <p:spPr>
          <a:xfrm rot="0" flipH="0" flipV="0">
            <a:off x="12987338" y="3971925"/>
            <a:ext cx="5300662" cy="5715000"/>
          </a:xfrm>
          <a:custGeom>
            <a:avLst/>
            <a:ahLst/>
            <a:rect l="l" t="t" r="r" b="b"/>
            <a:pathLst>
              <a:path w="5300662" h="5715000">
                <a:moveTo>
                  <a:pt x="0" y="0"/>
                </a:moveTo>
                <a:lnTo>
                  <a:pt x="5300662" y="0"/>
                </a:lnTo>
                <a:lnTo>
                  <a:pt x="5300662" y="5715000"/>
                </a:lnTo>
                <a:lnTo>
                  <a:pt x="0" y="5715000"/>
                </a:lnTo>
                <a:lnTo>
                  <a:pt x="0" y="0"/>
                </a:lnTo>
                <a:close/>
              </a:path>
            </a:pathLst>
          </a:custGeom>
          <a:blipFill>
            <a:blip xmlns:r="http://schemas.openxmlformats.org/officeDocument/2006/relationships" r:embed="rId1"/>
            <a:stretch>
              <a:fillRect l="0" t="0" r="0" b="0"/>
            </a:stretch>
          </a:blipFill>
        </p:spPr>
      </p:sp>
      <p:grpSp>
        <p:nvGrpSpPr>
          <p:cNvPr id="67" name="Group 27"/>
          <p:cNvGrpSpPr/>
          <p:nvPr/>
        </p:nvGrpSpPr>
        <p:grpSpPr>
          <a:xfrm rot="0">
            <a:off x="10044112" y="2543175"/>
            <a:ext cx="471488" cy="485775"/>
            <a:chOff x="0" y="0"/>
            <a:chExt cx="628650" cy="647700"/>
          </a:xfrm>
        </p:grpSpPr>
        <p:sp>
          <p:nvSpPr>
            <p:cNvPr id="1048647" name="Freeform 28"/>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1048648" name="TextBox 29"/>
          <p:cNvSpPr txBox="1"/>
          <p:nvPr/>
        </p:nvSpPr>
        <p:spPr>
          <a:xfrm rot="0">
            <a:off x="1109662" y="1251425"/>
            <a:ext cx="7895272" cy="971550"/>
          </a:xfrm>
          <a:prstGeom prst="rect"/>
        </p:spPr>
        <p:txBody>
          <a:bodyPr anchor="t" bIns="0" lIns="0" rIns="0" rtlCol="0" tIns="0">
            <a:spAutoFit/>
          </a:bodyPr>
          <a:p>
            <a:pPr algn="l">
              <a:lnSpc>
                <a:spcPts val="7650"/>
              </a:lnSpc>
            </a:pPr>
            <a:r>
              <a:rPr sz="6375" lang="en-US" spc="7">
                <a:solidFill>
                  <a:srgbClr val="000000"/>
                </a:solidFill>
                <a:latin typeface="Trebuchet MS Bold"/>
                <a:ea typeface="Trebuchet MS Bold"/>
                <a:cs typeface="Trebuchet MS Bold"/>
                <a:sym typeface="Trebuchet MS Bold"/>
              </a:rPr>
              <a:t>PROJECT	OVERVIEW</a:t>
            </a:r>
          </a:p>
        </p:txBody>
      </p:sp>
      <p:sp>
        <p:nvSpPr>
          <p:cNvPr id="1048649" name="Freeform 30"/>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650" name="TextBox 31"/>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4</a:t>
            </a:r>
          </a:p>
        </p:txBody>
      </p:sp>
      <p:sp>
        <p:nvSpPr>
          <p:cNvPr id="1048651" name="TextBox 32"/>
          <p:cNvSpPr txBox="1"/>
          <p:nvPr/>
        </p:nvSpPr>
        <p:spPr>
          <a:xfrm rot="0">
            <a:off x="941206" y="2362051"/>
            <a:ext cx="12831944" cy="7677012"/>
          </a:xfrm>
          <a:prstGeom prst="rect"/>
        </p:spPr>
        <p:txBody>
          <a:bodyPr anchor="t" bIns="0" lIns="0" rIns="0" rtlCol="0" tIns="0">
            <a:spAutoFit/>
          </a:bodyPr>
          <a:p>
            <a:pPr algn="l">
              <a:lnSpc>
                <a:spcPts val="4320"/>
              </a:lnSpc>
            </a:pPr>
            <a:r>
              <a:rPr sz="3600" lang="en-US" u="sng">
                <a:solidFill>
                  <a:srgbClr val="0D0D0D"/>
                </a:solidFill>
                <a:latin typeface="Times New Roman Bold"/>
                <a:ea typeface="Times New Roman Bold"/>
                <a:cs typeface="Times New Roman Bold"/>
                <a:sym typeface="Times New Roman Bold"/>
              </a:rPr>
              <a:t>Objective: </a:t>
            </a:r>
            <a:r>
              <a:rPr sz="3600" lang="en-US">
                <a:solidFill>
                  <a:srgbClr val="0D0D0D"/>
                </a:solidFill>
                <a:latin typeface="Times New Roman"/>
                <a:ea typeface="Times New Roman"/>
                <a:cs typeface="Times New Roman"/>
                <a:sym typeface="Times New Roman"/>
              </a:rPr>
              <a:t>to analyse employee data to derive actionable insights for enhancing organizational performance , optimizing resource allocation , and informing strategic HR decisions. </a:t>
            </a:r>
          </a:p>
          <a:p>
            <a:pPr algn="l">
              <a:lnSpc>
                <a:spcPts val="4320"/>
              </a:lnSpc>
            </a:pPr>
            <a:r>
              <a:rPr sz="3600" lang="en-US">
                <a:solidFill>
                  <a:srgbClr val="0D0D0D"/>
                </a:solidFill>
                <a:latin typeface="Times New Roman"/>
                <a:ea typeface="Times New Roman"/>
                <a:cs typeface="Times New Roman"/>
                <a:sym typeface="Times New Roman"/>
              </a:rPr>
              <a:t>Scope: this project involves examining various aspects of employee data, including demographics, employment history, compensation, and performance the analysis will focus on, and patterns that can aid in making informed HR decisions.</a:t>
            </a:r>
          </a:p>
          <a:p>
            <a:pPr algn="l">
              <a:lnSpc>
                <a:spcPts val="4320"/>
              </a:lnSpc>
            </a:pPr>
            <a:r>
              <a:rPr sz="3600" lang="en-US" u="sng">
                <a:solidFill>
                  <a:srgbClr val="000000"/>
                </a:solidFill>
                <a:latin typeface="Times New Roman Bold"/>
                <a:ea typeface="Times New Roman Bold"/>
                <a:cs typeface="Times New Roman Bold"/>
                <a:sym typeface="Times New Roman Bold"/>
              </a:rPr>
              <a:t>Stakeholders: </a:t>
            </a:r>
            <a:r>
              <a:rPr sz="3600" lang="en-US">
                <a:solidFill>
                  <a:srgbClr val="000000"/>
                </a:solidFill>
                <a:latin typeface="Times New Roman"/>
                <a:ea typeface="Times New Roman"/>
                <a:cs typeface="Times New Roman"/>
                <a:sym typeface="Times New Roman"/>
              </a:rPr>
              <a:t>HR Department, Management Team, Data Analysis Team</a:t>
            </a:r>
          </a:p>
          <a:p>
            <a:pPr algn="l">
              <a:lnSpc>
                <a:spcPts val="4320"/>
              </a:lnSpc>
            </a:pPr>
            <a:r>
              <a:rPr sz="3600" lang="en-US" u="sng">
                <a:solidFill>
                  <a:srgbClr val="000000"/>
                </a:solidFill>
                <a:latin typeface="Times New Roman Bold"/>
                <a:ea typeface="Times New Roman Bold"/>
                <a:cs typeface="Times New Roman Bold"/>
                <a:sym typeface="Times New Roman Bold"/>
              </a:rPr>
              <a:t>Success Criteria</a:t>
            </a:r>
            <a:r>
              <a:rPr sz="3600" lang="en-US">
                <a:solidFill>
                  <a:srgbClr val="000000"/>
                </a:solidFill>
                <a:latin typeface="Times New Roman Bold"/>
                <a:ea typeface="Times New Roman Bold"/>
                <a:cs typeface="Times New Roman Bold"/>
                <a:sym typeface="Times New Roman Bold"/>
              </a:rPr>
              <a:t>:</a:t>
            </a:r>
          </a:p>
          <a:p>
            <a:pPr algn="l">
              <a:lnSpc>
                <a:spcPts val="4320"/>
              </a:lnSpc>
            </a:pPr>
            <a:r>
              <a:rPr sz="3600" lang="en-US">
                <a:solidFill>
                  <a:srgbClr val="000000"/>
                </a:solidFill>
                <a:latin typeface="Times New Roman"/>
                <a:ea typeface="Times New Roman"/>
                <a:cs typeface="Times New Roman"/>
                <a:sym typeface="Times New Roman"/>
              </a:rPr>
              <a:t> 1.Accurate and thorough data analysis</a:t>
            </a:r>
          </a:p>
          <a:p>
            <a:pPr algn="l">
              <a:lnSpc>
                <a:spcPts val="4320"/>
              </a:lnSpc>
            </a:pPr>
            <a:r>
              <a:rPr sz="3600" lang="en-US">
                <a:solidFill>
                  <a:srgbClr val="000000"/>
                </a:solidFill>
                <a:latin typeface="Times New Roman"/>
                <a:ea typeface="Times New Roman"/>
                <a:cs typeface="Times New Roman"/>
                <a:sym typeface="Times New Roman"/>
              </a:rPr>
              <a:t> 2.Clear and actionable insights </a:t>
            </a:r>
          </a:p>
          <a:p>
            <a:pPr algn="l">
              <a:lnSpc>
                <a:spcPts val="4320"/>
              </a:lnSpc>
            </a:pPr>
            <a:r>
              <a:rPr sz="3600" lang="en-US">
                <a:solidFill>
                  <a:srgbClr val="000000"/>
                </a:solidFill>
                <a:latin typeface="Times New Roman"/>
                <a:ea typeface="Times New Roman"/>
                <a:cs typeface="Times New Roman"/>
                <a:sym typeface="Times New Roman"/>
              </a:rPr>
              <a:t> 3.Effective visualizations that facilitate understanding of data   trends.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grpSp>
        <p:nvGrpSpPr>
          <p:cNvPr id="69" name="Group 2"/>
          <p:cNvGrpSpPr/>
          <p:nvPr/>
        </p:nvGrpSpPr>
        <p:grpSpPr>
          <a:xfrm rot="0">
            <a:off x="14058995" y="94"/>
            <a:ext cx="1842135" cy="10294620"/>
            <a:chOff x="0" y="0"/>
            <a:chExt cx="2456180" cy="13726160"/>
          </a:xfrm>
        </p:grpSpPr>
        <p:sp>
          <p:nvSpPr>
            <p:cNvPr id="1048652"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70" name="Group 4"/>
          <p:cNvGrpSpPr/>
          <p:nvPr/>
        </p:nvGrpSpPr>
        <p:grpSpPr>
          <a:xfrm rot="0">
            <a:off x="11165774" y="5535200"/>
            <a:ext cx="7129462" cy="4759642"/>
            <a:chOff x="0" y="0"/>
            <a:chExt cx="9505950" cy="6346190"/>
          </a:xfrm>
        </p:grpSpPr>
        <p:sp>
          <p:nvSpPr>
            <p:cNvPr id="1048653"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71" name="Group 6"/>
          <p:cNvGrpSpPr/>
          <p:nvPr/>
        </p:nvGrpSpPr>
        <p:grpSpPr>
          <a:xfrm rot="0">
            <a:off x="13773150" y="0"/>
            <a:ext cx="4514850" cy="10287000"/>
            <a:chOff x="0" y="0"/>
            <a:chExt cx="6019800" cy="13716000"/>
          </a:xfrm>
        </p:grpSpPr>
        <p:sp>
          <p:nvSpPr>
            <p:cNvPr id="1048654"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72" name="Group 8"/>
          <p:cNvGrpSpPr/>
          <p:nvPr/>
        </p:nvGrpSpPr>
        <p:grpSpPr>
          <a:xfrm rot="0">
            <a:off x="14404317" y="0"/>
            <a:ext cx="3884295" cy="10287000"/>
            <a:chOff x="0" y="0"/>
            <a:chExt cx="5179060" cy="13716000"/>
          </a:xfrm>
        </p:grpSpPr>
        <p:sp>
          <p:nvSpPr>
            <p:cNvPr id="1048655"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73" name="Group 10"/>
          <p:cNvGrpSpPr/>
          <p:nvPr/>
        </p:nvGrpSpPr>
        <p:grpSpPr>
          <a:xfrm rot="0">
            <a:off x="13401675" y="4572000"/>
            <a:ext cx="4886325" cy="5715000"/>
            <a:chOff x="0" y="0"/>
            <a:chExt cx="6515100" cy="7620000"/>
          </a:xfrm>
        </p:grpSpPr>
        <p:sp>
          <p:nvSpPr>
            <p:cNvPr id="1048656"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74" name="Group 12"/>
          <p:cNvGrpSpPr/>
          <p:nvPr/>
        </p:nvGrpSpPr>
        <p:grpSpPr>
          <a:xfrm rot="0">
            <a:off x="14006895" y="0"/>
            <a:ext cx="4281488" cy="10287000"/>
            <a:chOff x="0" y="0"/>
            <a:chExt cx="5708650" cy="13716000"/>
          </a:xfrm>
        </p:grpSpPr>
        <p:sp>
          <p:nvSpPr>
            <p:cNvPr id="1048657"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75" name="Group 14"/>
          <p:cNvGrpSpPr/>
          <p:nvPr/>
        </p:nvGrpSpPr>
        <p:grpSpPr>
          <a:xfrm rot="0">
            <a:off x="16344900" y="0"/>
            <a:ext cx="1943100" cy="10287000"/>
            <a:chOff x="0" y="0"/>
            <a:chExt cx="2590800" cy="13716000"/>
          </a:xfrm>
        </p:grpSpPr>
        <p:sp>
          <p:nvSpPr>
            <p:cNvPr id="1048658"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76" name="Group 16"/>
          <p:cNvGrpSpPr/>
          <p:nvPr/>
        </p:nvGrpSpPr>
        <p:grpSpPr>
          <a:xfrm rot="0">
            <a:off x="16404370" y="0"/>
            <a:ext cx="1884045" cy="10287000"/>
            <a:chOff x="0" y="0"/>
            <a:chExt cx="2512060" cy="13716000"/>
          </a:xfrm>
        </p:grpSpPr>
        <p:sp>
          <p:nvSpPr>
            <p:cNvPr id="1048659"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77" name="Group 18"/>
          <p:cNvGrpSpPr/>
          <p:nvPr/>
        </p:nvGrpSpPr>
        <p:grpSpPr>
          <a:xfrm rot="0">
            <a:off x="15559088" y="5386388"/>
            <a:ext cx="2728912" cy="4900612"/>
            <a:chOff x="0" y="0"/>
            <a:chExt cx="3638550" cy="6534150"/>
          </a:xfrm>
        </p:grpSpPr>
        <p:sp>
          <p:nvSpPr>
            <p:cNvPr id="1048660"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78" name="Group 20"/>
          <p:cNvGrpSpPr/>
          <p:nvPr/>
        </p:nvGrpSpPr>
        <p:grpSpPr>
          <a:xfrm rot="0">
            <a:off x="0" y="6015038"/>
            <a:ext cx="671512" cy="4271962"/>
            <a:chOff x="0" y="0"/>
            <a:chExt cx="895350" cy="5695950"/>
          </a:xfrm>
        </p:grpSpPr>
        <p:sp>
          <p:nvSpPr>
            <p:cNvPr id="1048661"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9" name="Group 22"/>
          <p:cNvGrpSpPr/>
          <p:nvPr/>
        </p:nvGrpSpPr>
        <p:grpSpPr>
          <a:xfrm rot="0">
            <a:off x="14030325" y="8043862"/>
            <a:ext cx="685800" cy="685800"/>
            <a:chOff x="0" y="0"/>
            <a:chExt cx="914400" cy="914400"/>
          </a:xfrm>
        </p:grpSpPr>
        <p:sp>
          <p:nvSpPr>
            <p:cNvPr id="1048662"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80" name="Group 24"/>
          <p:cNvGrpSpPr/>
          <p:nvPr/>
        </p:nvGrpSpPr>
        <p:grpSpPr>
          <a:xfrm rot="0">
            <a:off x="10044112" y="2543175"/>
            <a:ext cx="471488" cy="485775"/>
            <a:chOff x="0" y="0"/>
            <a:chExt cx="628650" cy="647700"/>
          </a:xfrm>
        </p:grpSpPr>
        <p:sp>
          <p:nvSpPr>
            <p:cNvPr id="1048663" name="Freeform 25"/>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81" name="Group 26"/>
          <p:cNvGrpSpPr/>
          <p:nvPr/>
        </p:nvGrpSpPr>
        <p:grpSpPr>
          <a:xfrm rot="0">
            <a:off x="14030325" y="8843962"/>
            <a:ext cx="271462" cy="271462"/>
            <a:chOff x="0" y="0"/>
            <a:chExt cx="361950" cy="361950"/>
          </a:xfrm>
        </p:grpSpPr>
        <p:sp>
          <p:nvSpPr>
            <p:cNvPr id="1048664" name="Freeform 27"/>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65" name="TextBox 28"/>
          <p:cNvSpPr txBox="1"/>
          <p:nvPr/>
        </p:nvSpPr>
        <p:spPr>
          <a:xfrm rot="0">
            <a:off x="1049178" y="1344674"/>
            <a:ext cx="7521893" cy="731394"/>
          </a:xfrm>
          <a:prstGeom prst="rect"/>
        </p:spPr>
        <p:txBody>
          <a:bodyPr anchor="t" bIns="0" lIns="0" rIns="0" rtlCol="0" tIns="0">
            <a:spAutoFit/>
          </a:bodyPr>
          <a:p>
            <a:pPr algn="l">
              <a:lnSpc>
                <a:spcPts val="5759"/>
              </a:lnSpc>
            </a:pPr>
            <a:r>
              <a:rPr sz="4800" lang="en-US" spc="-15">
                <a:solidFill>
                  <a:srgbClr val="000000"/>
                </a:solidFill>
                <a:latin typeface="Trebuchet MS Bold"/>
                <a:ea typeface="Trebuchet MS Bold"/>
                <a:cs typeface="Trebuchet MS Bold"/>
                <a:sym typeface="Trebuchet MS Bold"/>
              </a:rPr>
              <a:t>WHO ARE THE END USERS?</a:t>
            </a:r>
          </a:p>
        </p:txBody>
      </p:sp>
      <p:sp>
        <p:nvSpPr>
          <p:cNvPr id="1048666" name="Freeform 29"/>
          <p:cNvSpPr/>
          <p:nvPr/>
        </p:nvSpPr>
        <p:spPr>
          <a:xfrm rot="0" flipH="0" flipV="0">
            <a:off x="1085850" y="9258300"/>
            <a:ext cx="3271838" cy="728662"/>
          </a:xfrm>
          <a:custGeom>
            <a:avLst/>
            <a:ahLst/>
            <a:rect l="l" t="t" r="r" b="b"/>
            <a:pathLst>
              <a:path w="3271838" h="728662">
                <a:moveTo>
                  <a:pt x="0" y="0"/>
                </a:moveTo>
                <a:lnTo>
                  <a:pt x="3271838" y="0"/>
                </a:lnTo>
                <a:lnTo>
                  <a:pt x="3271838" y="728662"/>
                </a:lnTo>
                <a:lnTo>
                  <a:pt x="0" y="728662"/>
                </a:lnTo>
                <a:lnTo>
                  <a:pt x="0" y="0"/>
                </a:lnTo>
                <a:close/>
              </a:path>
            </a:pathLst>
          </a:custGeom>
          <a:blipFill>
            <a:blip xmlns:r="http://schemas.openxmlformats.org/officeDocument/2006/relationships" r:embed="rId1"/>
            <a:stretch>
              <a:fillRect l="0" t="0" r="0" b="0"/>
            </a:stretch>
          </a:blipFill>
        </p:spPr>
      </p:sp>
      <p:sp>
        <p:nvSpPr>
          <p:cNvPr id="1048667" name="TextBox 30"/>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5</a:t>
            </a:r>
          </a:p>
        </p:txBody>
      </p:sp>
      <p:sp>
        <p:nvSpPr>
          <p:cNvPr id="1048668" name="TextBox 31"/>
          <p:cNvSpPr txBox="1"/>
          <p:nvPr/>
        </p:nvSpPr>
        <p:spPr>
          <a:xfrm rot="0">
            <a:off x="1360089" y="2685346"/>
            <a:ext cx="7783911" cy="6583680"/>
          </a:xfrm>
          <a:prstGeom prst="rect"/>
        </p:spPr>
        <p:txBody>
          <a:bodyPr anchor="t" bIns="0" lIns="0" rIns="0" rtlCol="0" tIns="0">
            <a:spAutoFit/>
          </a:bodyPr>
          <a:p>
            <a:pPr algn="l">
              <a:lnSpc>
                <a:spcPts val="8640"/>
              </a:lnSpc>
            </a:pPr>
            <a:r>
              <a:rPr sz="7200" lang="en-US" spc="67">
                <a:solidFill>
                  <a:srgbClr val="000000"/>
                </a:solidFill>
                <a:latin typeface="TT Rounds Condensed"/>
                <a:ea typeface="TT Rounds Condensed"/>
                <a:cs typeface="TT Rounds Condensed"/>
                <a:sym typeface="TT Rounds Condensed"/>
              </a:rPr>
              <a:t>Owner</a:t>
            </a:r>
          </a:p>
          <a:p>
            <a:pPr algn="l">
              <a:lnSpc>
                <a:spcPts val="8640"/>
              </a:lnSpc>
            </a:pPr>
            <a:r>
              <a:rPr sz="7200" lang="en-US" spc="67">
                <a:solidFill>
                  <a:srgbClr val="000000"/>
                </a:solidFill>
                <a:latin typeface="TT Rounds Condensed"/>
                <a:ea typeface="TT Rounds Condensed"/>
                <a:cs typeface="TT Rounds Condensed"/>
                <a:sym typeface="TT Rounds Condensed"/>
              </a:rPr>
              <a:t>Management</a:t>
            </a:r>
          </a:p>
          <a:p>
            <a:pPr algn="l">
              <a:lnSpc>
                <a:spcPts val="8640"/>
              </a:lnSpc>
            </a:pPr>
            <a:r>
              <a:rPr sz="7200" lang="en-US" spc="67">
                <a:solidFill>
                  <a:srgbClr val="000000"/>
                </a:solidFill>
                <a:latin typeface="TT Rounds Condensed"/>
                <a:ea typeface="TT Rounds Condensed"/>
                <a:cs typeface="TT Rounds Condensed"/>
                <a:sym typeface="TT Rounds Condensed"/>
              </a:rPr>
              <a:t>Human resources</a:t>
            </a:r>
          </a:p>
          <a:p>
            <a:pPr algn="l">
              <a:lnSpc>
                <a:spcPts val="8640"/>
              </a:lnSpc>
            </a:pPr>
            <a:r>
              <a:rPr sz="7200" lang="en-US" spc="67">
                <a:solidFill>
                  <a:srgbClr val="000000"/>
                </a:solidFill>
                <a:latin typeface="TT Rounds Condensed"/>
                <a:ea typeface="TT Rounds Condensed"/>
                <a:cs typeface="TT Rounds Condensed"/>
                <a:sym typeface="TT Rounds Condensed"/>
              </a:rPr>
              <a:t>Employee</a:t>
            </a:r>
          </a:p>
          <a:p>
            <a:pPr algn="l">
              <a:lnSpc>
                <a:spcPts val="8640"/>
              </a:lnSpc>
            </a:pPr>
            <a:r>
              <a:rPr sz="7200" lang="en-US" spc="67">
                <a:solidFill>
                  <a:srgbClr val="000000"/>
                </a:solidFill>
                <a:latin typeface="TT Rounds Condensed"/>
                <a:ea typeface="TT Rounds Condensed"/>
                <a:cs typeface="TT Rounds Condensed"/>
                <a:sym typeface="TT Rounds Condensed"/>
              </a:rPr>
              <a:t>Company</a:t>
            </a:r>
          </a:p>
          <a:p>
            <a:pPr algn="l">
              <a:lnSpc>
                <a:spcPts val="8640"/>
              </a:lnSpc>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grpSp>
        <p:nvGrpSpPr>
          <p:cNvPr id="83" name="Group 2"/>
          <p:cNvGrpSpPr/>
          <p:nvPr/>
        </p:nvGrpSpPr>
        <p:grpSpPr>
          <a:xfrm rot="0">
            <a:off x="14058995" y="94"/>
            <a:ext cx="1842135" cy="10294620"/>
            <a:chOff x="0" y="0"/>
            <a:chExt cx="2456180" cy="13726160"/>
          </a:xfrm>
        </p:grpSpPr>
        <p:sp>
          <p:nvSpPr>
            <p:cNvPr id="1048669"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84" name="Group 4"/>
          <p:cNvGrpSpPr/>
          <p:nvPr/>
        </p:nvGrpSpPr>
        <p:grpSpPr>
          <a:xfrm rot="0">
            <a:off x="11165774" y="5535200"/>
            <a:ext cx="7129462" cy="4759642"/>
            <a:chOff x="0" y="0"/>
            <a:chExt cx="9505950" cy="6346190"/>
          </a:xfrm>
        </p:grpSpPr>
        <p:sp>
          <p:nvSpPr>
            <p:cNvPr id="1048670"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85" name="Group 6"/>
          <p:cNvGrpSpPr/>
          <p:nvPr/>
        </p:nvGrpSpPr>
        <p:grpSpPr>
          <a:xfrm rot="0">
            <a:off x="13773150" y="0"/>
            <a:ext cx="4514850" cy="10287000"/>
            <a:chOff x="0" y="0"/>
            <a:chExt cx="6019800" cy="13716000"/>
          </a:xfrm>
        </p:grpSpPr>
        <p:sp>
          <p:nvSpPr>
            <p:cNvPr id="1048671"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6" name="Group 8"/>
          <p:cNvGrpSpPr/>
          <p:nvPr/>
        </p:nvGrpSpPr>
        <p:grpSpPr>
          <a:xfrm rot="0">
            <a:off x="14404317" y="0"/>
            <a:ext cx="3884295" cy="10287000"/>
            <a:chOff x="0" y="0"/>
            <a:chExt cx="5179060" cy="13716000"/>
          </a:xfrm>
        </p:grpSpPr>
        <p:sp>
          <p:nvSpPr>
            <p:cNvPr id="1048672"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87" name="Group 10"/>
          <p:cNvGrpSpPr/>
          <p:nvPr/>
        </p:nvGrpSpPr>
        <p:grpSpPr>
          <a:xfrm rot="0">
            <a:off x="13401675" y="4572000"/>
            <a:ext cx="4886325" cy="5715000"/>
            <a:chOff x="0" y="0"/>
            <a:chExt cx="6515100" cy="7620000"/>
          </a:xfrm>
        </p:grpSpPr>
        <p:sp>
          <p:nvSpPr>
            <p:cNvPr id="1048673"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88" name="Group 12"/>
          <p:cNvGrpSpPr/>
          <p:nvPr/>
        </p:nvGrpSpPr>
        <p:grpSpPr>
          <a:xfrm rot="0">
            <a:off x="14006895" y="0"/>
            <a:ext cx="4281488" cy="10287000"/>
            <a:chOff x="0" y="0"/>
            <a:chExt cx="5708650" cy="13716000"/>
          </a:xfrm>
        </p:grpSpPr>
        <p:sp>
          <p:nvSpPr>
            <p:cNvPr id="1048674"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89" name="Group 14"/>
          <p:cNvGrpSpPr/>
          <p:nvPr/>
        </p:nvGrpSpPr>
        <p:grpSpPr>
          <a:xfrm rot="0">
            <a:off x="16344900" y="0"/>
            <a:ext cx="1943100" cy="10287000"/>
            <a:chOff x="0" y="0"/>
            <a:chExt cx="2590800" cy="13716000"/>
          </a:xfrm>
        </p:grpSpPr>
        <p:sp>
          <p:nvSpPr>
            <p:cNvPr id="1048675"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90" name="Group 16"/>
          <p:cNvGrpSpPr/>
          <p:nvPr/>
        </p:nvGrpSpPr>
        <p:grpSpPr>
          <a:xfrm rot="0">
            <a:off x="16404370" y="0"/>
            <a:ext cx="1884045" cy="10287000"/>
            <a:chOff x="0" y="0"/>
            <a:chExt cx="2512060" cy="13716000"/>
          </a:xfrm>
        </p:grpSpPr>
        <p:sp>
          <p:nvSpPr>
            <p:cNvPr id="1048676"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91" name="Group 18"/>
          <p:cNvGrpSpPr/>
          <p:nvPr/>
        </p:nvGrpSpPr>
        <p:grpSpPr>
          <a:xfrm rot="0">
            <a:off x="15559088" y="5386388"/>
            <a:ext cx="2728912" cy="4900612"/>
            <a:chOff x="0" y="0"/>
            <a:chExt cx="3638550" cy="6534150"/>
          </a:xfrm>
        </p:grpSpPr>
        <p:sp>
          <p:nvSpPr>
            <p:cNvPr id="1048677"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92" name="Group 20"/>
          <p:cNvGrpSpPr/>
          <p:nvPr/>
        </p:nvGrpSpPr>
        <p:grpSpPr>
          <a:xfrm rot="0">
            <a:off x="0" y="6015038"/>
            <a:ext cx="671512" cy="4271962"/>
            <a:chOff x="0" y="0"/>
            <a:chExt cx="895350" cy="5695950"/>
          </a:xfrm>
        </p:grpSpPr>
        <p:sp>
          <p:nvSpPr>
            <p:cNvPr id="1048678"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679" name="Freeform 22"/>
          <p:cNvSpPr/>
          <p:nvPr/>
        </p:nvSpPr>
        <p:spPr>
          <a:xfrm rot="0" flipH="0" flipV="0">
            <a:off x="0" y="2214562"/>
            <a:ext cx="4114800" cy="4872038"/>
          </a:xfrm>
          <a:custGeom>
            <a:avLst/>
            <a:ahLst/>
            <a:rect l="l" t="t" r="r" b="b"/>
            <a:pathLst>
              <a:path w="4114800" h="4872038">
                <a:moveTo>
                  <a:pt x="0" y="0"/>
                </a:moveTo>
                <a:lnTo>
                  <a:pt x="4114800" y="0"/>
                </a:lnTo>
                <a:lnTo>
                  <a:pt x="4114800" y="4872038"/>
                </a:lnTo>
                <a:lnTo>
                  <a:pt x="0" y="4872038"/>
                </a:lnTo>
                <a:lnTo>
                  <a:pt x="0" y="0"/>
                </a:lnTo>
                <a:close/>
              </a:path>
            </a:pathLst>
          </a:custGeom>
          <a:blipFill>
            <a:blip xmlns:r="http://schemas.openxmlformats.org/officeDocument/2006/relationships" r:embed="rId1"/>
            <a:stretch>
              <a:fillRect l="0" t="-869" r="0" b="-869"/>
            </a:stretch>
          </a:blipFill>
        </p:spPr>
      </p:sp>
      <p:grpSp>
        <p:nvGrpSpPr>
          <p:cNvPr id="93" name="Group 23"/>
          <p:cNvGrpSpPr/>
          <p:nvPr/>
        </p:nvGrpSpPr>
        <p:grpSpPr>
          <a:xfrm rot="0">
            <a:off x="14030325" y="8043862"/>
            <a:ext cx="685800" cy="685800"/>
            <a:chOff x="0" y="0"/>
            <a:chExt cx="914400" cy="914400"/>
          </a:xfrm>
        </p:grpSpPr>
        <p:sp>
          <p:nvSpPr>
            <p:cNvPr id="1048680" name="Freeform 24"/>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4" name="Group 25"/>
          <p:cNvGrpSpPr/>
          <p:nvPr/>
        </p:nvGrpSpPr>
        <p:grpSpPr>
          <a:xfrm rot="0">
            <a:off x="10044112" y="2543175"/>
            <a:ext cx="471488" cy="485775"/>
            <a:chOff x="0" y="0"/>
            <a:chExt cx="628650" cy="647700"/>
          </a:xfrm>
        </p:grpSpPr>
        <p:sp>
          <p:nvSpPr>
            <p:cNvPr id="1048681" name="Freeform 26"/>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95" name="Group 27"/>
          <p:cNvGrpSpPr/>
          <p:nvPr/>
        </p:nvGrpSpPr>
        <p:grpSpPr>
          <a:xfrm rot="0">
            <a:off x="14030325" y="8843962"/>
            <a:ext cx="271462" cy="271462"/>
            <a:chOff x="0" y="0"/>
            <a:chExt cx="361950" cy="361950"/>
          </a:xfrm>
        </p:grpSpPr>
        <p:sp>
          <p:nvSpPr>
            <p:cNvPr id="1048682" name="Freeform 28"/>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83" name="TextBox 29"/>
          <p:cNvSpPr txBox="1"/>
          <p:nvPr/>
        </p:nvSpPr>
        <p:spPr>
          <a:xfrm rot="0">
            <a:off x="837248" y="1290637"/>
            <a:ext cx="14644688" cy="822960"/>
          </a:xfrm>
          <a:prstGeom prst="rect"/>
        </p:spPr>
        <p:txBody>
          <a:bodyPr anchor="t" bIns="0" lIns="0" rIns="0" rtlCol="0" tIns="0">
            <a:spAutoFit/>
          </a:bodyPr>
          <a:p>
            <a:pPr algn="l">
              <a:lnSpc>
                <a:spcPts val="6480"/>
              </a:lnSpc>
            </a:pPr>
            <a:r>
              <a:rPr sz="5400" lang="en-US" spc="37">
                <a:solidFill>
                  <a:srgbClr val="000000"/>
                </a:solidFill>
                <a:latin typeface="Trebuchet MS Bold"/>
                <a:ea typeface="Trebuchet MS Bold"/>
                <a:cs typeface="Trebuchet MS Bold"/>
                <a:sym typeface="Trebuchet MS Bold"/>
              </a:rPr>
              <a:t>OUR SOLUTION AND ITS VALUE PROPOSITION</a:t>
            </a:r>
          </a:p>
        </p:txBody>
      </p:sp>
      <p:sp>
        <p:nvSpPr>
          <p:cNvPr id="1048684" name="Freeform 30"/>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685" name="TextBox 31"/>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6</a:t>
            </a:r>
          </a:p>
        </p:txBody>
      </p:sp>
      <p:sp>
        <p:nvSpPr>
          <p:cNvPr id="1048686" name="TextBox 32"/>
          <p:cNvSpPr txBox="1"/>
          <p:nvPr/>
        </p:nvSpPr>
        <p:spPr>
          <a:xfrm rot="0">
            <a:off x="4320540" y="4247259"/>
            <a:ext cx="6153627" cy="4114800"/>
          </a:xfrm>
          <a:prstGeom prst="rect"/>
        </p:spPr>
        <p:txBody>
          <a:bodyPr anchor="t" bIns="0" lIns="0" rIns="0" rtlCol="0" tIns="0">
            <a:spAutoFit/>
          </a:bodyPr>
          <a:p>
            <a:pPr algn="l">
              <a:lnSpc>
                <a:spcPts val="3240"/>
              </a:lnSpc>
            </a:pPr>
            <a:r>
              <a:rPr sz="2700" lang="en-US" spc="25">
                <a:solidFill>
                  <a:srgbClr val="000000"/>
                </a:solidFill>
                <a:latin typeface="TT Rounds Condensed"/>
                <a:ea typeface="TT Rounds Condensed"/>
                <a:cs typeface="TT Rounds Condensed"/>
                <a:sym typeface="TT Rounds Condensed"/>
              </a:rPr>
              <a:t>Conditional formatting - highlight blanks</a:t>
            </a:r>
          </a:p>
          <a:p>
            <a:pPr algn="l">
              <a:lnSpc>
                <a:spcPts val="3240"/>
              </a:lnSpc>
            </a:pPr>
            <a:r>
              <a:rPr sz="2700" lang="en-US" spc="25">
                <a:solidFill>
                  <a:srgbClr val="000000"/>
                </a:solidFill>
                <a:latin typeface="TT Rounds Condensed"/>
                <a:ea typeface="TT Rounds Condensed"/>
                <a:cs typeface="TT Rounds Condensed"/>
                <a:sym typeface="TT Rounds Condensed"/>
              </a:rPr>
              <a:t>Filter                                - remove blanks</a:t>
            </a:r>
          </a:p>
          <a:p>
            <a:pPr algn="l">
              <a:lnSpc>
                <a:spcPts val="3240"/>
              </a:lnSpc>
            </a:pPr>
            <a:r>
              <a:rPr sz="2700" lang="en-US" spc="25">
                <a:solidFill>
                  <a:srgbClr val="000000"/>
                </a:solidFill>
                <a:latin typeface="TT Rounds Condensed"/>
                <a:ea typeface="TT Rounds Condensed"/>
                <a:cs typeface="TT Rounds Condensed"/>
                <a:sym typeface="TT Rounds Condensed"/>
              </a:rPr>
              <a:t>Formula                           - performance analysis</a:t>
            </a:r>
          </a:p>
          <a:p>
            <a:pPr algn="l">
              <a:lnSpc>
                <a:spcPts val="3240"/>
              </a:lnSpc>
            </a:pPr>
            <a:r>
              <a:rPr sz="2700" lang="en-US" spc="25">
                <a:solidFill>
                  <a:srgbClr val="000000"/>
                </a:solidFill>
                <a:latin typeface="TT Rounds Condensed"/>
                <a:ea typeface="TT Rounds Condensed"/>
                <a:cs typeface="TT Rounds Condensed"/>
                <a:sym typeface="TT Rounds Condensed"/>
              </a:rPr>
              <a:t>Pivot table                       - summarize information</a:t>
            </a:r>
          </a:p>
          <a:p>
            <a:pPr algn="l">
              <a:lnSpc>
                <a:spcPts val="3240"/>
              </a:lnSpc>
            </a:pPr>
            <a:r>
              <a:rPr sz="2700" lang="en-US" spc="25">
                <a:solidFill>
                  <a:srgbClr val="000000"/>
                </a:solidFill>
                <a:latin typeface="TT Rounds Condensed"/>
                <a:ea typeface="TT Rounds Condensed"/>
                <a:cs typeface="TT Rounds Condensed"/>
                <a:sym typeface="TT Rounds Condensed"/>
              </a:rPr>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grpSp>
        <p:nvGrpSpPr>
          <p:cNvPr id="99" name="Group 2"/>
          <p:cNvGrpSpPr/>
          <p:nvPr/>
        </p:nvGrpSpPr>
        <p:grpSpPr>
          <a:xfrm rot="0">
            <a:off x="14058995" y="94"/>
            <a:ext cx="1842135" cy="10294620"/>
            <a:chOff x="0" y="0"/>
            <a:chExt cx="2456180" cy="13726160"/>
          </a:xfrm>
        </p:grpSpPr>
        <p:sp>
          <p:nvSpPr>
            <p:cNvPr id="1048693"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00" name="Group 4"/>
          <p:cNvGrpSpPr/>
          <p:nvPr/>
        </p:nvGrpSpPr>
        <p:grpSpPr>
          <a:xfrm rot="0">
            <a:off x="11165774" y="5535200"/>
            <a:ext cx="7129462" cy="4759642"/>
            <a:chOff x="0" y="0"/>
            <a:chExt cx="9505950" cy="6346190"/>
          </a:xfrm>
        </p:grpSpPr>
        <p:sp>
          <p:nvSpPr>
            <p:cNvPr id="1048694"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01" name="Group 6"/>
          <p:cNvGrpSpPr/>
          <p:nvPr/>
        </p:nvGrpSpPr>
        <p:grpSpPr>
          <a:xfrm rot="0">
            <a:off x="13773150" y="0"/>
            <a:ext cx="4514850" cy="10287000"/>
            <a:chOff x="0" y="0"/>
            <a:chExt cx="6019800" cy="13716000"/>
          </a:xfrm>
        </p:grpSpPr>
        <p:sp>
          <p:nvSpPr>
            <p:cNvPr id="1048695"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02" name="Group 8"/>
          <p:cNvGrpSpPr/>
          <p:nvPr/>
        </p:nvGrpSpPr>
        <p:grpSpPr>
          <a:xfrm rot="0">
            <a:off x="14404317" y="0"/>
            <a:ext cx="3884295" cy="10287000"/>
            <a:chOff x="0" y="0"/>
            <a:chExt cx="5179060" cy="13716000"/>
          </a:xfrm>
        </p:grpSpPr>
        <p:sp>
          <p:nvSpPr>
            <p:cNvPr id="1048696"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3" name="Group 10"/>
          <p:cNvGrpSpPr/>
          <p:nvPr/>
        </p:nvGrpSpPr>
        <p:grpSpPr>
          <a:xfrm rot="0">
            <a:off x="13401675" y="4572000"/>
            <a:ext cx="4886325" cy="5715000"/>
            <a:chOff x="0" y="0"/>
            <a:chExt cx="6515100" cy="7620000"/>
          </a:xfrm>
        </p:grpSpPr>
        <p:sp>
          <p:nvSpPr>
            <p:cNvPr id="1048697"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04" name="Group 12"/>
          <p:cNvGrpSpPr/>
          <p:nvPr/>
        </p:nvGrpSpPr>
        <p:grpSpPr>
          <a:xfrm rot="0">
            <a:off x="14006895" y="0"/>
            <a:ext cx="4281488" cy="10287000"/>
            <a:chOff x="0" y="0"/>
            <a:chExt cx="5708650" cy="13716000"/>
          </a:xfrm>
        </p:grpSpPr>
        <p:sp>
          <p:nvSpPr>
            <p:cNvPr id="1048698"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05" name="Group 14"/>
          <p:cNvGrpSpPr/>
          <p:nvPr/>
        </p:nvGrpSpPr>
        <p:grpSpPr>
          <a:xfrm rot="0">
            <a:off x="16344900" y="0"/>
            <a:ext cx="1943100" cy="10287000"/>
            <a:chOff x="0" y="0"/>
            <a:chExt cx="2590800" cy="13716000"/>
          </a:xfrm>
        </p:grpSpPr>
        <p:sp>
          <p:nvSpPr>
            <p:cNvPr id="1048699"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06" name="Group 16"/>
          <p:cNvGrpSpPr/>
          <p:nvPr/>
        </p:nvGrpSpPr>
        <p:grpSpPr>
          <a:xfrm rot="0">
            <a:off x="16404370" y="0"/>
            <a:ext cx="1884045" cy="10287000"/>
            <a:chOff x="0" y="0"/>
            <a:chExt cx="2512060" cy="13716000"/>
          </a:xfrm>
        </p:grpSpPr>
        <p:sp>
          <p:nvSpPr>
            <p:cNvPr id="1048700"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07" name="Group 18"/>
          <p:cNvGrpSpPr/>
          <p:nvPr/>
        </p:nvGrpSpPr>
        <p:grpSpPr>
          <a:xfrm rot="0">
            <a:off x="15559088" y="5386388"/>
            <a:ext cx="2728912" cy="4900612"/>
            <a:chOff x="0" y="0"/>
            <a:chExt cx="3638550" cy="6534150"/>
          </a:xfrm>
        </p:grpSpPr>
        <p:sp>
          <p:nvSpPr>
            <p:cNvPr id="1048701"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08" name="Group 20"/>
          <p:cNvGrpSpPr/>
          <p:nvPr/>
        </p:nvGrpSpPr>
        <p:grpSpPr>
          <a:xfrm rot="0">
            <a:off x="0" y="6015038"/>
            <a:ext cx="671512" cy="4271962"/>
            <a:chOff x="0" y="0"/>
            <a:chExt cx="895350" cy="5695950"/>
          </a:xfrm>
        </p:grpSpPr>
        <p:sp>
          <p:nvSpPr>
            <p:cNvPr id="1048702"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03" name="TextBox 22"/>
          <p:cNvSpPr txBox="1"/>
          <p:nvPr/>
        </p:nvSpPr>
        <p:spPr>
          <a:xfrm rot="0">
            <a:off x="1132998" y="559116"/>
            <a:ext cx="16022002" cy="1097281"/>
          </a:xfrm>
          <a:prstGeom prst="rect"/>
        </p:spPr>
        <p:txBody>
          <a:bodyPr anchor="t" bIns="0" lIns="0" rIns="0" rtlCol="0" tIns="0">
            <a:spAutoFit/>
          </a:bodyPr>
          <a:p>
            <a:pPr algn="l">
              <a:lnSpc>
                <a:spcPts val="8640"/>
              </a:lnSpc>
            </a:pPr>
            <a:r>
              <a:rPr sz="7200" lang="en-US">
                <a:solidFill>
                  <a:srgbClr val="000000"/>
                </a:solidFill>
                <a:latin typeface="Trebuchet MS Bold"/>
                <a:ea typeface="Trebuchet MS Bold"/>
                <a:cs typeface="Trebuchet MS Bold"/>
                <a:sym typeface="Trebuchet MS Bold"/>
              </a:rPr>
              <a:t>Dataset Description</a:t>
            </a:r>
          </a:p>
        </p:txBody>
      </p:sp>
      <p:sp>
        <p:nvSpPr>
          <p:cNvPr id="1048704" name="TextBox 23"/>
          <p:cNvSpPr txBox="1"/>
          <p:nvPr/>
        </p:nvSpPr>
        <p:spPr>
          <a:xfrm rot="0">
            <a:off x="1224438" y="2788920"/>
            <a:ext cx="16121955" cy="4525211"/>
          </a:xfrm>
          <a:prstGeom prst="rect"/>
        </p:spPr>
        <p:txBody>
          <a:bodyPr anchor="t" bIns="0" lIns="0" rIns="0" rtlCol="0" tIns="0">
            <a:spAutoFit/>
          </a:bodyPr>
          <a:p>
            <a:pPr algn="l">
              <a:lnSpc>
                <a:spcPts val="4475"/>
              </a:lnSpc>
            </a:pPr>
            <a:r>
              <a:rPr sz="3729" lang="en-US" spc="34">
                <a:solidFill>
                  <a:srgbClr val="000000"/>
                </a:solidFill>
                <a:latin typeface="TT Rounds Condensed"/>
                <a:ea typeface="TT Rounds Condensed"/>
                <a:cs typeface="TT Rounds Condensed"/>
                <a:sym typeface="TT Rounds Condensed"/>
              </a:rPr>
              <a:t>Employee Dataset - From Edunet Dashboard</a:t>
            </a:r>
          </a:p>
          <a:p>
            <a:pPr algn="l">
              <a:lnSpc>
                <a:spcPts val="4475"/>
              </a:lnSpc>
            </a:pPr>
            <a:r>
              <a:rPr sz="3729" lang="en-US" spc="34">
                <a:solidFill>
                  <a:srgbClr val="000000"/>
                </a:solidFill>
                <a:latin typeface="TT Rounds Condensed"/>
                <a:ea typeface="TT Rounds Condensed"/>
                <a:cs typeface="TT Rounds Condensed"/>
                <a:sym typeface="TT Rounds Condensed"/>
              </a:rPr>
              <a:t>Available Features - 26</a:t>
            </a:r>
          </a:p>
          <a:p>
            <a:pPr algn="l">
              <a:lnSpc>
                <a:spcPts val="4475"/>
              </a:lnSpc>
            </a:pPr>
            <a:r>
              <a:rPr sz="3729" lang="en-US" spc="34">
                <a:solidFill>
                  <a:srgbClr val="000000"/>
                </a:solidFill>
                <a:latin typeface="TT Rounds Condensed"/>
                <a:ea typeface="TT Rounds Condensed"/>
                <a:cs typeface="TT Rounds Condensed"/>
                <a:sym typeface="TT Rounds Condensed"/>
              </a:rPr>
              <a:t>Necessary Features - 9</a:t>
            </a:r>
          </a:p>
          <a:p>
            <a:pPr algn="l">
              <a:lnSpc>
                <a:spcPts val="4475"/>
              </a:lnSpc>
            </a:pPr>
            <a:r>
              <a:rPr sz="3729" lang="en-US" spc="34">
                <a:solidFill>
                  <a:srgbClr val="000000"/>
                </a:solidFill>
                <a:latin typeface="TT Rounds Condensed"/>
                <a:ea typeface="TT Rounds Condensed"/>
                <a:cs typeface="TT Rounds Condensed"/>
                <a:sym typeface="TT Rounds Condensed"/>
              </a:rPr>
              <a:t>Employee Id             - In Number</a:t>
            </a:r>
          </a:p>
          <a:p>
            <a:pPr algn="l">
              <a:lnSpc>
                <a:spcPts val="4475"/>
              </a:lnSpc>
            </a:pPr>
            <a:r>
              <a:rPr sz="3729" lang="en-US" spc="34">
                <a:solidFill>
                  <a:srgbClr val="000000"/>
                </a:solidFill>
                <a:latin typeface="TT Rounds Condensed"/>
                <a:ea typeface="TT Rounds Condensed"/>
                <a:cs typeface="TT Rounds Condensed"/>
                <a:sym typeface="TT Rounds Condensed"/>
              </a:rPr>
              <a:t>Name                        - In Text</a:t>
            </a:r>
          </a:p>
          <a:p>
            <a:pPr algn="l">
              <a:lnSpc>
                <a:spcPts val="4475"/>
              </a:lnSpc>
            </a:pPr>
            <a:r>
              <a:rPr sz="3729" lang="en-US" spc="34">
                <a:solidFill>
                  <a:srgbClr val="000000"/>
                </a:solidFill>
                <a:latin typeface="TT Rounds Condensed"/>
                <a:ea typeface="TT Rounds Condensed"/>
                <a:cs typeface="TT Rounds Condensed"/>
                <a:sym typeface="TT Rounds Condensed"/>
              </a:rPr>
              <a:t>Performance Level  - In Text</a:t>
            </a:r>
          </a:p>
          <a:p>
            <a:pPr algn="l">
              <a:lnSpc>
                <a:spcPts val="4475"/>
              </a:lnSpc>
            </a:pPr>
            <a:r>
              <a:rPr sz="3729" lang="en-US" spc="34">
                <a:solidFill>
                  <a:srgbClr val="000000"/>
                </a:solidFill>
                <a:latin typeface="TT Rounds Condensed"/>
                <a:ea typeface="TT Rounds Condensed"/>
                <a:cs typeface="TT Rounds Condensed"/>
                <a:sym typeface="TT Rounds Condensed"/>
              </a:rPr>
              <a:t>Gender                      - Male,Female</a:t>
            </a:r>
          </a:p>
          <a:p>
            <a:pPr algn="l">
              <a:lnSpc>
                <a:spcPts val="4475"/>
              </a:lnSpc>
            </a:pPr>
            <a:r>
              <a:rPr sz="3729" lang="en-US" spc="34">
                <a:solidFill>
                  <a:srgbClr val="000000"/>
                </a:solidFill>
                <a:latin typeface="TT Rounds Condensed"/>
                <a:ea typeface="TT Rounds Condensed"/>
                <a:cs typeface="TT Rounds Condensed"/>
                <a:sym typeface="TT Rounds Condensed"/>
              </a:rPr>
              <a:t>Employee Rating     - In Numerical Value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grpSp>
        <p:nvGrpSpPr>
          <p:cNvPr id="110" name="Group 2"/>
          <p:cNvGrpSpPr/>
          <p:nvPr/>
        </p:nvGrpSpPr>
        <p:grpSpPr>
          <a:xfrm rot="0">
            <a:off x="14058995" y="94"/>
            <a:ext cx="1842135" cy="10294620"/>
            <a:chOff x="0" y="0"/>
            <a:chExt cx="2456180" cy="13726160"/>
          </a:xfrm>
        </p:grpSpPr>
        <p:sp>
          <p:nvSpPr>
            <p:cNvPr id="1048705"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11" name="Group 4"/>
          <p:cNvGrpSpPr/>
          <p:nvPr/>
        </p:nvGrpSpPr>
        <p:grpSpPr>
          <a:xfrm rot="0">
            <a:off x="11165774" y="5535200"/>
            <a:ext cx="7129462" cy="4759642"/>
            <a:chOff x="0" y="0"/>
            <a:chExt cx="9505950" cy="6346190"/>
          </a:xfrm>
        </p:grpSpPr>
        <p:sp>
          <p:nvSpPr>
            <p:cNvPr id="1048706"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12" name="Group 6"/>
          <p:cNvGrpSpPr/>
          <p:nvPr/>
        </p:nvGrpSpPr>
        <p:grpSpPr>
          <a:xfrm rot="0">
            <a:off x="13773150" y="0"/>
            <a:ext cx="4514850" cy="10287000"/>
            <a:chOff x="0" y="0"/>
            <a:chExt cx="6019800" cy="13716000"/>
          </a:xfrm>
        </p:grpSpPr>
        <p:sp>
          <p:nvSpPr>
            <p:cNvPr id="1048707"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13" name="Group 8"/>
          <p:cNvGrpSpPr/>
          <p:nvPr/>
        </p:nvGrpSpPr>
        <p:grpSpPr>
          <a:xfrm rot="0">
            <a:off x="14404317" y="0"/>
            <a:ext cx="3884295" cy="10287000"/>
            <a:chOff x="0" y="0"/>
            <a:chExt cx="5179060" cy="13716000"/>
          </a:xfrm>
        </p:grpSpPr>
        <p:sp>
          <p:nvSpPr>
            <p:cNvPr id="1048708"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14" name="Group 10"/>
          <p:cNvGrpSpPr/>
          <p:nvPr/>
        </p:nvGrpSpPr>
        <p:grpSpPr>
          <a:xfrm rot="0">
            <a:off x="13401675" y="4572000"/>
            <a:ext cx="4886325" cy="5715000"/>
            <a:chOff x="0" y="0"/>
            <a:chExt cx="6515100" cy="7620000"/>
          </a:xfrm>
        </p:grpSpPr>
        <p:sp>
          <p:nvSpPr>
            <p:cNvPr id="1048709"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15" name="Group 12"/>
          <p:cNvGrpSpPr/>
          <p:nvPr/>
        </p:nvGrpSpPr>
        <p:grpSpPr>
          <a:xfrm rot="0">
            <a:off x="14006895" y="0"/>
            <a:ext cx="4281488" cy="10287000"/>
            <a:chOff x="0" y="0"/>
            <a:chExt cx="5708650" cy="13716000"/>
          </a:xfrm>
        </p:grpSpPr>
        <p:sp>
          <p:nvSpPr>
            <p:cNvPr id="1048710"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16" name="Group 14"/>
          <p:cNvGrpSpPr/>
          <p:nvPr/>
        </p:nvGrpSpPr>
        <p:grpSpPr>
          <a:xfrm rot="0">
            <a:off x="16344900" y="0"/>
            <a:ext cx="1943100" cy="10287000"/>
            <a:chOff x="0" y="0"/>
            <a:chExt cx="2590800" cy="13716000"/>
          </a:xfrm>
        </p:grpSpPr>
        <p:sp>
          <p:nvSpPr>
            <p:cNvPr id="1048711"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17" name="Group 16"/>
          <p:cNvGrpSpPr/>
          <p:nvPr/>
        </p:nvGrpSpPr>
        <p:grpSpPr>
          <a:xfrm rot="0">
            <a:off x="16404370" y="0"/>
            <a:ext cx="1884045" cy="10287000"/>
            <a:chOff x="0" y="0"/>
            <a:chExt cx="2512060" cy="13716000"/>
          </a:xfrm>
        </p:grpSpPr>
        <p:sp>
          <p:nvSpPr>
            <p:cNvPr id="1048712"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18" name="Group 18"/>
          <p:cNvGrpSpPr/>
          <p:nvPr/>
        </p:nvGrpSpPr>
        <p:grpSpPr>
          <a:xfrm rot="0">
            <a:off x="15559088" y="5386388"/>
            <a:ext cx="2728912" cy="4900612"/>
            <a:chOff x="0" y="0"/>
            <a:chExt cx="3638550" cy="6534150"/>
          </a:xfrm>
        </p:grpSpPr>
        <p:sp>
          <p:nvSpPr>
            <p:cNvPr id="1048713"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19" name="Group 20"/>
          <p:cNvGrpSpPr/>
          <p:nvPr/>
        </p:nvGrpSpPr>
        <p:grpSpPr>
          <a:xfrm rot="0">
            <a:off x="0" y="6015038"/>
            <a:ext cx="671512" cy="4271962"/>
            <a:chOff x="0" y="0"/>
            <a:chExt cx="895350" cy="5695950"/>
          </a:xfrm>
        </p:grpSpPr>
        <p:sp>
          <p:nvSpPr>
            <p:cNvPr id="1048714"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15" name="TextBox 22"/>
          <p:cNvSpPr txBox="1"/>
          <p:nvPr/>
        </p:nvSpPr>
        <p:spPr>
          <a:xfrm rot="0">
            <a:off x="1128712" y="9719531"/>
            <a:ext cx="2660333" cy="259080"/>
          </a:xfrm>
          <a:prstGeom prst="rect"/>
        </p:spPr>
        <p:txBody>
          <a:bodyPr anchor="t" bIns="0" lIns="0" rIns="0" rtlCol="0" tIns="0">
            <a:spAutoFit/>
          </a:bodyPr>
          <a:p>
            <a:pPr algn="l">
              <a:lnSpc>
                <a:spcPts val="1912"/>
              </a:lnSpc>
            </a:pPr>
            <a:r>
              <a:rPr sz="1650" lang="en-US" spc="30">
                <a:solidFill>
                  <a:srgbClr val="2D83C3"/>
                </a:solidFill>
                <a:latin typeface="Trebuchet MS"/>
                <a:ea typeface="Trebuchet MS"/>
                <a:cs typeface="Trebuchet MS"/>
                <a:sym typeface="Trebuchet MS"/>
              </a:rPr>
              <a:t>3/21/2024  </a:t>
            </a:r>
            <a:r>
              <a:rPr sz="1650" lang="en-US" spc="30">
                <a:solidFill>
                  <a:srgbClr val="2D83C3"/>
                </a:solidFill>
                <a:latin typeface="Trebuchet MS Bold"/>
                <a:ea typeface="Trebuchet MS Bold"/>
                <a:cs typeface="Trebuchet MS Bold"/>
                <a:sym typeface="Trebuchet MS Bold"/>
              </a:rPr>
              <a:t>Annual Review</a:t>
            </a:r>
          </a:p>
        </p:txBody>
      </p:sp>
      <p:grpSp>
        <p:nvGrpSpPr>
          <p:cNvPr id="120" name="Group 23"/>
          <p:cNvGrpSpPr/>
          <p:nvPr/>
        </p:nvGrpSpPr>
        <p:grpSpPr>
          <a:xfrm rot="0">
            <a:off x="14030325" y="8043862"/>
            <a:ext cx="685800" cy="685800"/>
            <a:chOff x="0" y="0"/>
            <a:chExt cx="914400" cy="914400"/>
          </a:xfrm>
        </p:grpSpPr>
        <p:sp>
          <p:nvSpPr>
            <p:cNvPr id="1048716" name="Freeform 24"/>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21" name="Group 25"/>
          <p:cNvGrpSpPr/>
          <p:nvPr/>
        </p:nvGrpSpPr>
        <p:grpSpPr>
          <a:xfrm rot="0">
            <a:off x="10044112" y="2543175"/>
            <a:ext cx="471488" cy="485775"/>
            <a:chOff x="0" y="0"/>
            <a:chExt cx="628650" cy="647700"/>
          </a:xfrm>
        </p:grpSpPr>
        <p:sp>
          <p:nvSpPr>
            <p:cNvPr id="1048717" name="Freeform 26"/>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22" name="Group 27"/>
          <p:cNvGrpSpPr/>
          <p:nvPr/>
        </p:nvGrpSpPr>
        <p:grpSpPr>
          <a:xfrm rot="0">
            <a:off x="14030325" y="8843962"/>
            <a:ext cx="271462" cy="271462"/>
            <a:chOff x="0" y="0"/>
            <a:chExt cx="361950" cy="361950"/>
          </a:xfrm>
        </p:grpSpPr>
        <p:sp>
          <p:nvSpPr>
            <p:cNvPr id="1048718" name="Freeform 28"/>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19" name="Freeform 29"/>
          <p:cNvSpPr/>
          <p:nvPr/>
        </p:nvSpPr>
        <p:spPr>
          <a:xfrm rot="0" flipH="0" flipV="0">
            <a:off x="100012" y="5072060"/>
            <a:ext cx="3700462" cy="5129212"/>
          </a:xfrm>
          <a:custGeom>
            <a:avLst/>
            <a:ahLst/>
            <a:rect l="l" t="t" r="r" b="b"/>
            <a:pathLst>
              <a:path w="3700462" h="5129212">
                <a:moveTo>
                  <a:pt x="0" y="0"/>
                </a:moveTo>
                <a:lnTo>
                  <a:pt x="3700463" y="0"/>
                </a:lnTo>
                <a:lnTo>
                  <a:pt x="3700463" y="5129212"/>
                </a:lnTo>
                <a:lnTo>
                  <a:pt x="0" y="5129212"/>
                </a:lnTo>
                <a:lnTo>
                  <a:pt x="0" y="0"/>
                </a:lnTo>
                <a:close/>
              </a:path>
            </a:pathLst>
          </a:custGeom>
          <a:blipFill>
            <a:blip xmlns:r="http://schemas.openxmlformats.org/officeDocument/2006/relationships" r:embed="rId1"/>
            <a:stretch>
              <a:fillRect l="0" t="-1428" r="0" b="-1428"/>
            </a:stretch>
          </a:blipFill>
        </p:spPr>
      </p:sp>
      <p:sp>
        <p:nvSpPr>
          <p:cNvPr id="1048720" name="TextBox 30"/>
          <p:cNvSpPr txBox="1"/>
          <p:nvPr/>
        </p:nvSpPr>
        <p:spPr>
          <a:xfrm rot="0">
            <a:off x="1109662" y="989392"/>
            <a:ext cx="12720638" cy="999059"/>
          </a:xfrm>
          <a:prstGeom prst="rect"/>
        </p:spPr>
        <p:txBody>
          <a:bodyPr anchor="t" bIns="0" lIns="0" rIns="0" rtlCol="0" tIns="0">
            <a:spAutoFit/>
          </a:bodyPr>
          <a:p>
            <a:pPr algn="l">
              <a:lnSpc>
                <a:spcPts val="7650"/>
              </a:lnSpc>
            </a:pPr>
            <a:r>
              <a:rPr sz="6375" lang="en-US" spc="30">
                <a:solidFill>
                  <a:srgbClr val="000000"/>
                </a:solidFill>
                <a:latin typeface="Trebuchet MS Bold"/>
                <a:ea typeface="Trebuchet MS Bold"/>
                <a:cs typeface="Trebuchet MS Bold"/>
                <a:sym typeface="Trebuchet MS Bold"/>
              </a:rPr>
              <a:t>THE "WOW" IN OUR SOLUTION</a:t>
            </a:r>
          </a:p>
        </p:txBody>
      </p:sp>
      <p:sp>
        <p:nvSpPr>
          <p:cNvPr id="1048721" name="TextBox 31"/>
          <p:cNvSpPr txBox="1"/>
          <p:nvPr/>
        </p:nvSpPr>
        <p:spPr>
          <a:xfrm rot="0">
            <a:off x="16915827" y="9707466"/>
            <a:ext cx="342900" cy="290195"/>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8</a:t>
            </a:r>
          </a:p>
        </p:txBody>
      </p:sp>
      <p:sp>
        <p:nvSpPr>
          <p:cNvPr id="1048722" name="TextBox 32"/>
          <p:cNvSpPr txBox="1"/>
          <p:nvPr/>
        </p:nvSpPr>
        <p:spPr>
          <a:xfrm rot="0">
            <a:off x="2550318" y="3351297"/>
            <a:ext cx="10675620" cy="1155056"/>
          </a:xfrm>
          <a:prstGeom prst="rect"/>
        </p:spPr>
        <p:txBody>
          <a:bodyPr anchor="t" bIns="0" lIns="0" rIns="0" rtlCol="0" tIns="0">
            <a:spAutoFit/>
          </a:bodyPr>
          <a:p>
            <a:pPr algn="l" indent="-325755" lvl="1" marL="651510">
              <a:lnSpc>
                <a:spcPts val="4320"/>
              </a:lnSpc>
              <a:buFont typeface="Arial"/>
              <a:buChar char="•"/>
            </a:pPr>
            <a:r>
              <a:rPr sz="3600" lang="en-US" spc="33">
                <a:solidFill>
                  <a:srgbClr val="000000"/>
                </a:solidFill>
                <a:latin typeface="TT Rounds Condensed"/>
                <a:ea typeface="TT Rounds Condensed"/>
                <a:cs typeface="TT Rounds Condensed"/>
                <a:sym typeface="TT Rounds Condensed"/>
              </a:rPr>
              <a:t>Performance Level Analysis=IFS(Z8&gt;=5,”VERY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Employee_Data_Analysis.pptx</dc:title>
  <dc:creator>2201116SI</dc:creator>
  <dcterms:created xsi:type="dcterms:W3CDTF">2006-08-15T13:00:00Z</dcterms:created>
  <dcterms:modified xsi:type="dcterms:W3CDTF">2024-09-11T03:28:09Z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458d548ee1614336b1a7815fbbaf0868</vt:lpwstr>
  </property>
</Properties>
</file>