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3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9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7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8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9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2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50FCC1-2161-429B-AB70-241DE7C61F9C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6D8119-154B-4D58-BCF1-67FC4C36F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400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B89E0-67B7-818E-DD8A-DFA4C40D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87" y="1595297"/>
            <a:ext cx="4421080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01E11-CDE3-815D-5804-D85E969CBF17}"/>
              </a:ext>
            </a:extLst>
          </p:cNvPr>
          <p:cNvSpPr txBox="1"/>
          <p:nvPr/>
        </p:nvSpPr>
        <p:spPr>
          <a:xfrm>
            <a:off x="2911877" y="3227067"/>
            <a:ext cx="572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DATA SCIENCE INTERNSHIP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06F1A-DB44-55A4-B383-CB1E35D3D0C3}"/>
              </a:ext>
            </a:extLst>
          </p:cNvPr>
          <p:cNvSpPr txBox="1"/>
          <p:nvPr/>
        </p:nvSpPr>
        <p:spPr>
          <a:xfrm>
            <a:off x="3308387" y="4134282"/>
            <a:ext cx="493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Mistral" panose="03090702030407020403" pitchFamily="66" charset="0"/>
              </a:rPr>
              <a:t>TASK 3 – PHARMA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3DAA9-2D08-3041-DA3C-6B538679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" y="5779363"/>
            <a:ext cx="2225058" cy="1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C0A5B-A184-92F7-D89D-2C938CB76865}"/>
              </a:ext>
            </a:extLst>
          </p:cNvPr>
          <p:cNvSpPr txBox="1"/>
          <p:nvPr/>
        </p:nvSpPr>
        <p:spPr>
          <a:xfrm>
            <a:off x="905522" y="1011133"/>
            <a:ext cx="1062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16)Create a summary report that includes the total sales, average price, and total quantity sold for each product class.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59B4C-C91D-2C1D-8F97-0C721A03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30" y="2174488"/>
            <a:ext cx="8392696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349AC-55EC-6833-DA57-11DE1AB1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30" y="4444373"/>
            <a:ext cx="3743847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F7A97-80E1-8919-9295-0410021DC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243185-DE5C-BE8A-5ACB-577696CB1EFF}"/>
              </a:ext>
            </a:extLst>
          </p:cNvPr>
          <p:cNvSpPr txBox="1"/>
          <p:nvPr/>
        </p:nvSpPr>
        <p:spPr>
          <a:xfrm>
            <a:off x="1003176" y="909935"/>
            <a:ext cx="885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17)Find the top 5 customers with the highest sales for each year.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6C2CE-3C92-BB38-62C7-2F04D365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04" y="1633822"/>
            <a:ext cx="6030167" cy="122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67AFB-4DD0-1BE6-6D89-D3BCE85A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22" y="3686306"/>
            <a:ext cx="4210638" cy="1438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0CFA0-C2D9-37A1-1FB3-8E8B3BAEA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44124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71927-4D47-DD7A-8B00-9AE48B9E90F4}"/>
              </a:ext>
            </a:extLst>
          </p:cNvPr>
          <p:cNvSpPr txBox="1"/>
          <p:nvPr/>
        </p:nvSpPr>
        <p:spPr>
          <a:xfrm>
            <a:off x="896645" y="830933"/>
            <a:ext cx="90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18)Calculate the year-over-year growth in sales for each country.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57349-B8A5-180E-C65D-0C6F5AA1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2" y="1846554"/>
            <a:ext cx="6480700" cy="3835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9F138-E13B-5F32-C711-354DE563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41" y="3137168"/>
            <a:ext cx="3861787" cy="100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1EACAF-454A-CAC4-52D9-E1C45CA22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7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BA6C7C-027D-A558-481B-949A86929D41}"/>
              </a:ext>
            </a:extLst>
          </p:cNvPr>
          <p:cNvSpPr txBox="1"/>
          <p:nvPr/>
        </p:nvSpPr>
        <p:spPr>
          <a:xfrm>
            <a:off x="907741" y="932424"/>
            <a:ext cx="7446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19)List the months with the lowest sales for each year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43AB8-75D5-D28E-F0CA-A51AFCB1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97" y="1930028"/>
            <a:ext cx="3943900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8B108-DA0D-32F1-D1D1-051087A7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97" y="3950874"/>
            <a:ext cx="2181529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64ED86-4B23-2ED9-345A-4A3175C8B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44124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BDF271-239A-F6FE-1458-61570A190128}"/>
              </a:ext>
            </a:extLst>
          </p:cNvPr>
          <p:cNvSpPr txBox="1"/>
          <p:nvPr/>
        </p:nvSpPr>
        <p:spPr>
          <a:xfrm>
            <a:off x="976543" y="897514"/>
            <a:ext cx="9303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20)Calculate the total sales for each sub-channel in each country, and then find the country with the highest total sales for each sub-channel.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EF782-CF5E-C709-9A21-A889DFBE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69" y="2664928"/>
            <a:ext cx="2819794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4044C-B8F2-0EC5-9DF2-C6E4D360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7" y="1921322"/>
            <a:ext cx="6771398" cy="403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FD408-A066-71BB-E6E1-DB8D2F77C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5C5C5"/>
            </a:gs>
            <a:gs pos="0">
              <a:srgbClr val="BCBCBC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F2949-107C-7133-9FF6-40975BDC2B8F}"/>
              </a:ext>
            </a:extLst>
          </p:cNvPr>
          <p:cNvSpPr txBox="1"/>
          <p:nvPr/>
        </p:nvSpPr>
        <p:spPr>
          <a:xfrm>
            <a:off x="1118587" y="979411"/>
            <a:ext cx="778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1) Retrieve all columns for all records in the dataset.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A50B2-CC09-C3B3-D717-2FF78A73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44" y="1713051"/>
            <a:ext cx="2734057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A2316-2334-D20E-217C-C766985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1" y="1733026"/>
            <a:ext cx="6755906" cy="988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474785-3507-9405-74BB-371EDF5EE513}"/>
              </a:ext>
            </a:extLst>
          </p:cNvPr>
          <p:cNvSpPr txBox="1"/>
          <p:nvPr/>
        </p:nvSpPr>
        <p:spPr>
          <a:xfrm>
            <a:off x="1231777" y="3329995"/>
            <a:ext cx="860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2)How many unique countries are represented in the dataset?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220BB2-B095-731A-089E-2979DDEB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89" y="4554164"/>
            <a:ext cx="4058216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8B3DC5-C114-778B-330E-23C4C756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16" y="4354111"/>
            <a:ext cx="1219370" cy="10669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3805D-4F68-1F75-2083-8B95C4BD2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44124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5526B-52CA-F000-6BFC-6D02E2A77DFC}"/>
              </a:ext>
            </a:extLst>
          </p:cNvPr>
          <p:cNvSpPr txBox="1"/>
          <p:nvPr/>
        </p:nvSpPr>
        <p:spPr>
          <a:xfrm>
            <a:off x="985422" y="1119456"/>
            <a:ext cx="8538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3)Select the names of all the customers on the 'Retail' channel.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25CC-7CB8-AE0D-BBE4-B35CBB61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83" y="2026811"/>
            <a:ext cx="2629267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26A2A-B013-0CC4-1CDC-F43E4106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13" y="2026811"/>
            <a:ext cx="3096057" cy="1524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D87E1-25C4-5DD2-E91D-0751D3A5E1B5}"/>
              </a:ext>
            </a:extLst>
          </p:cNvPr>
          <p:cNvSpPr txBox="1"/>
          <p:nvPr/>
        </p:nvSpPr>
        <p:spPr>
          <a:xfrm>
            <a:off x="1047210" y="3904381"/>
            <a:ext cx="8476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4)Find the total quantity sold for the ' Antibiotics' product class.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06D74-2C88-3DD7-BE76-722408F0D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57" y="4757241"/>
            <a:ext cx="3296110" cy="114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60E647-4D79-90D4-44B9-52C0A5380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118" y="4841412"/>
            <a:ext cx="1314633" cy="562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6FC56D-BBBC-E579-5470-6B910376E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5A0B7-7CC3-5EF9-8E2C-AB0FC7EF4B3F}"/>
              </a:ext>
            </a:extLst>
          </p:cNvPr>
          <p:cNvSpPr txBox="1"/>
          <p:nvPr/>
        </p:nvSpPr>
        <p:spPr>
          <a:xfrm>
            <a:off x="987640" y="1041058"/>
            <a:ext cx="868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5)List all the distinct months present in the dataset.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CACF8-02D6-DAC2-6A3A-2C8A96CE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81" y="1919834"/>
            <a:ext cx="2162477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312F3-B9B1-4716-48D2-F89B0BF3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25" y="1919834"/>
            <a:ext cx="885949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56C2BD-FE20-49D2-F446-CF4035D2836A}"/>
              </a:ext>
            </a:extLst>
          </p:cNvPr>
          <p:cNvSpPr txBox="1"/>
          <p:nvPr/>
        </p:nvSpPr>
        <p:spPr>
          <a:xfrm>
            <a:off x="1004534" y="35963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 6)Calculate the total sales for each year.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4B53FE-9536-3B71-0BAF-737E55DF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73" y="4475102"/>
            <a:ext cx="3067478" cy="1086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F0E55-CE15-5FC5-CB3A-D8BB47052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139" y="4505877"/>
            <a:ext cx="1419423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FF6D6A-AF93-0CC9-0CBF-53211EEF1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FBB62-7908-BB61-2D0E-E68F059F191A}"/>
              </a:ext>
            </a:extLst>
          </p:cNvPr>
          <p:cNvSpPr txBox="1"/>
          <p:nvPr/>
        </p:nvSpPr>
        <p:spPr>
          <a:xfrm>
            <a:off x="996518" y="947236"/>
            <a:ext cx="7641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7)Find the customer with the highest sales value.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418DA-9009-C566-A14B-94E0B5EE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11" y="1741650"/>
            <a:ext cx="5430008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7F2EB-005F-B55F-B577-DDAB7D84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628" y="2017913"/>
            <a:ext cx="2343477" cy="638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DCF5C-490F-1439-9AD3-C7E27FED9C03}"/>
              </a:ext>
            </a:extLst>
          </p:cNvPr>
          <p:cNvSpPr txBox="1"/>
          <p:nvPr/>
        </p:nvSpPr>
        <p:spPr>
          <a:xfrm>
            <a:off x="996518" y="3538413"/>
            <a:ext cx="9194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8)Get the names of all employees who are Sales Reps and are managed by 'James Goodwill'.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52A478-55F0-0D7F-35CE-ACFC51DFC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016" y="4752904"/>
            <a:ext cx="2924583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1DB24-707C-968B-B1F4-5D57EDFDF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200" y="4500456"/>
            <a:ext cx="1343212" cy="1514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A9A53C-5907-69AB-639C-F63AC4CEE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BF5F5D-908B-4A9D-5CA3-5F834889C973}"/>
              </a:ext>
            </a:extLst>
          </p:cNvPr>
          <p:cNvSpPr txBox="1"/>
          <p:nvPr/>
        </p:nvSpPr>
        <p:spPr>
          <a:xfrm>
            <a:off x="889985" y="892180"/>
            <a:ext cx="68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 9)Retrieve the top 5 cities with the highest sales.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7D028-7473-3BFF-FD4C-B73BBC1F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7" y="1654170"/>
            <a:ext cx="5058481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2EFA5-2E89-4AE0-8754-B0EC5D2B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89" y="1725451"/>
            <a:ext cx="1762371" cy="1314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8748BA-E3D8-28C9-D77A-62770126833F}"/>
              </a:ext>
            </a:extLst>
          </p:cNvPr>
          <p:cNvSpPr txBox="1"/>
          <p:nvPr/>
        </p:nvSpPr>
        <p:spPr>
          <a:xfrm>
            <a:off x="1014274" y="3199514"/>
            <a:ext cx="872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10)Calculate the average price of products in each sub-channel.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DF377-DDDC-CCFD-E291-9D39F047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03" y="4308355"/>
            <a:ext cx="3410426" cy="895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2E3A55-9A09-6F76-6458-87FDC951C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85" y="4297004"/>
            <a:ext cx="1800476" cy="1209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BE226-A8D9-7CCB-CBC8-2D46FD396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C2B16-83F4-CD5C-19A6-E52AD6B0E84B}"/>
              </a:ext>
            </a:extLst>
          </p:cNvPr>
          <p:cNvSpPr txBox="1"/>
          <p:nvPr/>
        </p:nvSpPr>
        <p:spPr>
          <a:xfrm>
            <a:off x="854474" y="924148"/>
            <a:ext cx="10215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11)Join the 'Employees' table with the 'Sales' table to get the name of the Sales Rep and the corresponding sales records.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B7B3E9-2362-B5DF-4BA2-4B75B8AA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63174"/>
            <a:ext cx="1647825" cy="420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477B94-6EA6-13F9-B2A6-8115B0A4E260}"/>
              </a:ext>
            </a:extLst>
          </p:cNvPr>
          <p:cNvSpPr txBox="1"/>
          <p:nvPr/>
        </p:nvSpPr>
        <p:spPr>
          <a:xfrm>
            <a:off x="2905125" y="1933575"/>
            <a:ext cx="280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(There is no employee table)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E51D05-FF93-C3E3-DB53-DE5CE329A9A4}"/>
              </a:ext>
            </a:extLst>
          </p:cNvPr>
          <p:cNvSpPr txBox="1"/>
          <p:nvPr/>
        </p:nvSpPr>
        <p:spPr>
          <a:xfrm>
            <a:off x="854474" y="3059668"/>
            <a:ext cx="971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12)Retrieve all sales made by employees from ' </a:t>
            </a:r>
            <a:r>
              <a:rPr lang="en-US" dirty="0" err="1">
                <a:latin typeface="Copperplate Gothic Light" panose="020E0507020206020404" pitchFamily="34" charset="0"/>
                <a:cs typeface="Arial" panose="020B0604020202020204" pitchFamily="34" charset="0"/>
              </a:rPr>
              <a:t>Rendsburg</a:t>
            </a:r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 ' in the year 2018.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878582-3D74-AE1C-6FE6-7AE4C913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84" y="4052139"/>
            <a:ext cx="3515216" cy="781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249462-5C74-4A1F-09F8-8C0CC788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67" y="4052139"/>
            <a:ext cx="6010182" cy="10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AB1D4BB-5276-4C41-D252-4BF55270ECC9}"/>
              </a:ext>
            </a:extLst>
          </p:cNvPr>
          <p:cNvSpPr txBox="1"/>
          <p:nvPr/>
        </p:nvSpPr>
        <p:spPr>
          <a:xfrm>
            <a:off x="842084" y="1193606"/>
            <a:ext cx="10839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13)Calculate the total sales for each product class, for each month, and order the results by year, month, and product class.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49E463-E03D-79F2-9559-84BA2BB3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09" y="2543051"/>
            <a:ext cx="6516009" cy="885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DFFB8-C8AB-A445-3C9B-F6F9B12C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83" y="4298826"/>
            <a:ext cx="3162741" cy="1438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9C3011-BB70-BAF4-9AA6-9992658DB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C45AE5-53B0-812A-F106-6B82553DD42E}"/>
              </a:ext>
            </a:extLst>
          </p:cNvPr>
          <p:cNvSpPr txBox="1"/>
          <p:nvPr/>
        </p:nvSpPr>
        <p:spPr>
          <a:xfrm>
            <a:off x="854475" y="927690"/>
            <a:ext cx="7890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14)Find the top 3 sales reps with the highest sales in 2019.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B0137-19B5-D382-DB1F-BC4C59A1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7" y="1780849"/>
            <a:ext cx="5839640" cy="134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4213A-AC27-DA6A-355A-E6CCBD8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18" y="2076165"/>
            <a:ext cx="2124371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E39E8-1CE2-8B8A-47FB-E701F7D5D72F}"/>
              </a:ext>
            </a:extLst>
          </p:cNvPr>
          <p:cNvSpPr txBox="1"/>
          <p:nvPr/>
        </p:nvSpPr>
        <p:spPr>
          <a:xfrm>
            <a:off x="854475" y="3607888"/>
            <a:ext cx="101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  <a:cs typeface="Arial" panose="020B0604020202020204" pitchFamily="34" charset="0"/>
              </a:rPr>
              <a:t>15)Calculate the monthly total sales for each sub-channel, and then calculate the average monthly sales for each sub-channel over the years.</a:t>
            </a:r>
            <a:endParaRPr lang="en-IN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4A1E9-FEBA-DA5A-B2F6-7C9B8FC0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1" y="4738046"/>
            <a:ext cx="5287113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344DA-F33F-4FAB-33D5-342A17542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447" y="4753560"/>
            <a:ext cx="3343742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824E4-9556-41E3-281C-A6DD270B7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4" y="234599"/>
            <a:ext cx="1647825" cy="4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86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148</TotalTime>
  <Words>348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Copperplate Gothic Light</vt:lpstr>
      <vt:lpstr>Mistral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VASUKI</dc:creator>
  <cp:lastModifiedBy>KUMAR VASUKI</cp:lastModifiedBy>
  <cp:revision>9</cp:revision>
  <dcterms:created xsi:type="dcterms:W3CDTF">2023-12-11T11:55:17Z</dcterms:created>
  <dcterms:modified xsi:type="dcterms:W3CDTF">2023-12-11T14:23:32Z</dcterms:modified>
</cp:coreProperties>
</file>