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20"/>
    <a:srgbClr val="314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0A70A-6CAD-433A-A545-133CD1040C2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F755-EC5B-4414-ABCA-03BBE0BB2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D50E-81C8-385A-910A-0593CFB1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FA8B7-603B-9913-8F09-2C9BF817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EBFA-8711-F1E4-DD0A-B0F51964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6AD2-B93B-8CCF-4EFE-F0853422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B6FB-7D9E-547A-E06C-7FB4BA38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094B-AC14-6C3C-8324-14ABE1E1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A8A2F-52D2-0F69-D6DA-9AF13F79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FA15-5CD3-493B-22B8-FEB7904F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8C0-539C-5B15-C78F-BA142BBC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0BF8-F454-8034-60C3-092020EC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B065-C8E3-655B-6E58-ECB36919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43C01-2BE3-EC80-EE31-2A21966C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DDD0-9443-A55B-03A4-F6A75D33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7378-B1C2-A20B-F519-0619AFE7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4307-64E1-A0EC-AAA7-08F6BF04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E4D7-9B99-BB5F-730C-D36FA19C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34CC-790A-1102-2E65-75E8B1A4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60F5-4D9D-8192-97D6-F6DA6724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8D49-6E31-CCE6-5E72-EAEEF5E6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2DBB-062F-4116-F551-77DFEEFD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3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A1C8-5F24-B17D-42D8-C0C0B5FA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AE66-8464-10CA-6BBC-8A2849FC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C9E3-1AA0-2A5E-1DC5-7B931B53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C4A3-5BEE-4D69-8F3B-BD927859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38F1-471D-0154-47EB-939B358F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4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E016-3E78-FC0E-FE0D-4BDD1A3F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76FC-DF29-2295-4ABD-7BA92E0E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3A97-2F2B-C43B-D673-5EEECAF8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1330-D978-1F3F-81CC-001095BD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A9B2-8450-44CD-BBBF-4B0720E3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F7EC-FFFC-AA92-8BCE-32399896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5199-C293-95D6-BFBA-9DEBFD0F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2B2F-2FB1-EFAE-4DE3-335CE75B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2BE2E-290D-1A44-863F-530A09BF2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78F21-0995-3531-4E94-0413FDB3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8C57-B714-48EB-8E1F-C01220C09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2181-39D3-AF71-039D-BA260219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FC8D2-3A44-8579-CBBC-3DBC40A3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7D434-0726-7C6E-92E2-4DF1221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9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F6EE-9653-CCCC-CCD8-127D237B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1491E-1C58-EE1F-C870-5DEBF1E8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63E4-6029-1331-725D-CEAC7D99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E451D-9939-B934-9147-5C38B73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5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27DCB-A315-99C7-0BC1-CE2C6E8B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930F-7C27-9C13-88FA-E1D7343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8EBF7-3D93-DAE8-DD4E-F8C9051F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F64-DF82-741B-6C87-BAA932DE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92E5-DBA7-9771-B3CA-180D15AF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28A9-8FC0-8500-7B83-927CC34E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85607-CF65-9662-90D0-89E3E013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305E-F890-A7DE-E093-5650F1C7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F427A-AE09-A35C-7176-42C64275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61C-70EA-FE6C-D163-CDDE592F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FD1FD-8A2F-54F5-E845-951B522E3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3140-C1CC-B876-8DC4-862EB33D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0BBC9-3103-EC37-AEBD-325271FC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B551-1C4B-9373-2D58-628D9A66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222E-F57A-CC80-48A5-12724749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23B7C-1E40-7677-41C7-BB3346B3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342C0-3E50-8F1D-0BE4-F672C60C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5642-3C3F-263B-DFC5-BA4147B2B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E4BD-45A7-4413-A7EE-0642027CF09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AFBD-65D1-B3E2-7725-12B187BA6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A7E1-9EF4-4639-CE76-386420AC3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FF89-C058-4E86-8F10-4703F7B5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 - Psyliq">
            <a:extLst>
              <a:ext uri="{FF2B5EF4-FFF2-40B4-BE49-F238E27FC236}">
                <a16:creationId xmlns:a16="http://schemas.microsoft.com/office/drawing/2014/main" id="{468EECDC-A18D-54AD-C8D4-AC0298B9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00064"/>
            <a:ext cx="5695949" cy="1947919"/>
          </a:xfrm>
          <a:prstGeom prst="rect">
            <a:avLst/>
          </a:prstGeom>
          <a:noFill/>
          <a:effectLst>
            <a:glow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8C6CFC-FF39-8F99-00AD-4E776D0BE3E9}"/>
              </a:ext>
            </a:extLst>
          </p:cNvPr>
          <p:cNvSpPr txBox="1"/>
          <p:nvPr/>
        </p:nvSpPr>
        <p:spPr>
          <a:xfrm>
            <a:off x="3141337" y="2719120"/>
            <a:ext cx="70791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solidFill>
                  <a:srgbClr val="FFBA20"/>
                </a:solidFill>
                <a:latin typeface="Cooper Black" panose="0208090404030B020404" pitchFamily="18" charset="0"/>
              </a:rPr>
              <a:t>DATA SCIENCE INTERNSHIP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0F32-BD9E-1438-4167-B996C4C7D025}"/>
              </a:ext>
            </a:extLst>
          </p:cNvPr>
          <p:cNvSpPr txBox="1"/>
          <p:nvPr/>
        </p:nvSpPr>
        <p:spPr>
          <a:xfrm>
            <a:off x="2948055" y="3605810"/>
            <a:ext cx="7465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rgbClr val="31435A"/>
                </a:solidFill>
                <a:latin typeface="Gill Sans Ultra Bold Condensed" panose="020B0A06020104020203" pitchFamily="34" charset="0"/>
              </a:rPr>
              <a:t>SQL PROJECT – TASK 1 : HR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23334-041E-966E-6D92-5B3D0485E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4" y="4805361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16) Find the employees who have the same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JobRole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and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MaritalStatus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00A14-D455-3D0C-12EE-2C128921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79" y="2012692"/>
            <a:ext cx="5115639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98273-18C9-B4F2-E77D-71DDEB6D3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47" y="3994031"/>
            <a:ext cx="412490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17) List the employees with the highest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TotalWorkingYears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who also have a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PerformanceRating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of 4.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05E4D-E011-B953-7BA0-54EFD68E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5" y="2124216"/>
            <a:ext cx="4706007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A8D47-664C-5047-1311-4C8A0582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5" y="4068292"/>
            <a:ext cx="250542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18) Calculate the average Age and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JobSatisfaction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for each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BusinessTravel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type.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53C042-ED5C-9A9F-393D-DB54E984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3" y="2192331"/>
            <a:ext cx="6249272" cy="152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16B1B-C6F6-34AD-799D-6048AED31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22" y="4304304"/>
            <a:ext cx="360095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5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019051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19) Retrieve the most common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EducationField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among employees.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4682E0-3B04-47B3-6F10-FCF0D4AD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70" y="1682427"/>
            <a:ext cx="3238952" cy="173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04FD3-C0D3-4845-1FA9-FA2F5048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70" y="2153981"/>
            <a:ext cx="2553056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E3C62-2F34-18AB-68FA-73CCB4A4576B}"/>
              </a:ext>
            </a:extLst>
          </p:cNvPr>
          <p:cNvSpPr txBox="1"/>
          <p:nvPr/>
        </p:nvSpPr>
        <p:spPr>
          <a:xfrm>
            <a:off x="603225" y="3679485"/>
            <a:ext cx="1098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20) List the employees who have worked for the company the longest but haven't had a promotion.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8B4B62-2DE3-084D-877E-E7D03D7F7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859" y="4932935"/>
            <a:ext cx="4115374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EE1675-3ADB-BF0E-5557-CF8D3DFB4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912" y="4361355"/>
            <a:ext cx="261021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331612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1) Retrieve the total number of employees in the dataset.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05474-65BE-DE68-2671-8FB26FCA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62" y="2215541"/>
            <a:ext cx="63290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8ABCB-D556-A455-6E53-5309C81F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288" y="2034543"/>
            <a:ext cx="1524213" cy="762106"/>
          </a:xfrm>
          <a:prstGeom prst="rect">
            <a:avLst/>
          </a:prstGeom>
        </p:spPr>
      </p:pic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6" y="3583290"/>
            <a:ext cx="826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2) List all unique job roles in the dataset.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1E6B0D-9543-4FD5-E293-374F68452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38" y="4899189"/>
            <a:ext cx="3458058" cy="905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88244-121C-5118-7555-A4E0FB0D0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261" y="4149389"/>
            <a:ext cx="208626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7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5374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3) Find the average age of employees.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5" y="3174290"/>
            <a:ext cx="10763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4) Retrieve the names and ages of employees who have worked at the company for more than 5 years.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C478E-B2BF-4CF0-11DF-69CCB3AA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24" y="1874496"/>
            <a:ext cx="2143424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872E3-4B29-5CE6-8046-8A97CF94D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404" y="1803048"/>
            <a:ext cx="1305107" cy="990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3545D-FF2A-CCCD-8031-C5D78B9FD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349" y="4582078"/>
            <a:ext cx="2848373" cy="1076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F10007-EEE6-3F26-7784-9D02E4745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246" y="3791393"/>
            <a:ext cx="250542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5) Get a count of employees grouped by their department.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6" y="3583290"/>
            <a:ext cx="826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6) List employees who have 'High' Job Satisfaction.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BC8ED-C215-6DD0-2B68-0997B42A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331" y="1937805"/>
            <a:ext cx="4239217" cy="1133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169B4-81E7-3706-6B28-00E19907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153" y="1904463"/>
            <a:ext cx="3067478" cy="12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56AD5-EEE7-00C3-0647-F5D164FE6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804" y="4523726"/>
            <a:ext cx="6792273" cy="1648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2BA41-CCD7-260E-BBD0-0F359EDCC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759" y="4333200"/>
            <a:ext cx="208626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7) Find the highest Monthly Income in the dataset. 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6" y="3583290"/>
            <a:ext cx="1057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8) List employees who have '</a:t>
            </a:r>
            <a:r>
              <a:rPr lang="en-US" sz="18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Travel_Rarely</a:t>
            </a:r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' as their </a:t>
            </a:r>
            <a:r>
              <a:rPr lang="en-US" sz="18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BusinessTravel</a:t>
            </a:r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 type.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4042B-5438-A9F3-E921-17267A95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24" y="2012692"/>
            <a:ext cx="3134162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18F44E-00A2-4FF9-D5DC-65E54077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11" y="2060323"/>
            <a:ext cx="1419423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DE44A-37C3-8042-3175-EAE38ADCB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297" y="4702629"/>
            <a:ext cx="3515216" cy="1038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3B431B-8AC1-5406-0A79-682B8EBA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922" y="4159628"/>
            <a:ext cx="181000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9) Retrieve the distinct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MaritalStatus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categories in the dataset.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5" y="3583290"/>
            <a:ext cx="10554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10)</a:t>
            </a:r>
            <a:r>
              <a:rPr lang="ta-IN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Get a list of employees with more than 2 years of work experience but less than 4 years in their current role.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05B9-D048-1242-D8BF-CEA35C93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0" y="2214070"/>
            <a:ext cx="4258269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9932E-9339-3AD1-8C56-698F2C58E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699" y="1823490"/>
            <a:ext cx="1600423" cy="13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ACDAB-C7C3-AA69-14D8-A1A690E06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202" y="4841198"/>
            <a:ext cx="5001323" cy="981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ABCC87-FE48-866A-74AE-2B56B5BD4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066" y="4202934"/>
            <a:ext cx="169568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5" y="904061"/>
            <a:ext cx="1098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11) List employees who have changed their job roles within the company (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JobLevel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and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JobRole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differ from their previous job).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5" y="3968622"/>
            <a:ext cx="10206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12)</a:t>
            </a:r>
            <a:r>
              <a:rPr lang="ta-IN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Find the average distance from home for employees in each department.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9BB3E-5AB3-B32C-908A-12554070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0" y="4879264"/>
            <a:ext cx="4963218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936AF-27F2-1CAF-0288-D929BB63D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868" y="4541079"/>
            <a:ext cx="4096322" cy="1428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BEDD63-CB7E-0B55-E32A-9F887009C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4" y="1909823"/>
            <a:ext cx="7563628" cy="15174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2C0E69-C5CE-7E73-F4AE-41065D02C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127" y="2344673"/>
            <a:ext cx="327563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13)</a:t>
            </a:r>
            <a:r>
              <a:rPr lang="ta-IN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Retrieve the top 5 employees with the highest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MonthlyIncome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BB86C-A9EC-DFB1-FE01-C0E998BF2519}"/>
              </a:ext>
            </a:extLst>
          </p:cNvPr>
          <p:cNvSpPr txBox="1"/>
          <p:nvPr/>
        </p:nvSpPr>
        <p:spPr>
          <a:xfrm>
            <a:off x="603226" y="3583290"/>
            <a:ext cx="1057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BA20"/>
                </a:solidFill>
                <a:latin typeface="Arial Black" panose="020B0A04020102020204" pitchFamily="34" charset="0"/>
              </a:rPr>
              <a:t>14) Calculate the percentage of employees who have had a promotion in the last year.</a:t>
            </a:r>
            <a:endParaRPr lang="en-IN" sz="18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012A5-67CC-FB33-B76C-5D7C4F58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84" y="2012690"/>
            <a:ext cx="3458058" cy="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63F54-17F5-A473-C071-D157B6B9E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470" y="1664980"/>
            <a:ext cx="2762636" cy="1590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21292-1488-C396-C314-B2C74BB40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57" y="4557034"/>
            <a:ext cx="5468113" cy="1648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8577DC-2BEB-C49A-B21E-11EF8EC4A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4576" y="4904746"/>
            <a:ext cx="19624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082229-D4EB-8F9D-4ED3-056D07C9B746}"/>
              </a:ext>
            </a:extLst>
          </p:cNvPr>
          <p:cNvSpPr txBox="1"/>
          <p:nvPr/>
        </p:nvSpPr>
        <p:spPr>
          <a:xfrm>
            <a:off x="603226" y="1157947"/>
            <a:ext cx="1098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15) List the employees with the highest and lowest </a:t>
            </a:r>
            <a:r>
              <a:rPr lang="en-US" sz="2000" b="1" dirty="0" err="1">
                <a:solidFill>
                  <a:srgbClr val="FFBA20"/>
                </a:solidFill>
                <a:latin typeface="Arial Black" panose="020B0A04020102020204" pitchFamily="34" charset="0"/>
              </a:rPr>
              <a:t>EnvironmentSatisfaction</a:t>
            </a:r>
            <a:r>
              <a:rPr lang="en-US" sz="2000" b="1" dirty="0">
                <a:solidFill>
                  <a:srgbClr val="FFBA20"/>
                </a:solidFill>
                <a:latin typeface="Arial Black" panose="020B0A04020102020204" pitchFamily="34" charset="0"/>
              </a:rPr>
              <a:t>.</a:t>
            </a:r>
            <a:endParaRPr lang="en-IN" sz="2000" b="1" dirty="0">
              <a:solidFill>
                <a:srgbClr val="FFBA2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6" descr="Home - Psyliq">
            <a:extLst>
              <a:ext uri="{FF2B5EF4-FFF2-40B4-BE49-F238E27FC236}">
                <a16:creationId xmlns:a16="http://schemas.microsoft.com/office/drawing/2014/main" id="{F8A405DD-FD7C-880E-DDEE-8D7831D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501" y="211451"/>
            <a:ext cx="1438261" cy="49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085AA-1180-6E51-EF3E-8EDDAD87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72" y="2012692"/>
            <a:ext cx="8630854" cy="151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AC6E1-824B-6269-DA25-4D5173995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259" y="4065627"/>
            <a:ext cx="415348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300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Cooper Black</vt:lpstr>
      <vt:lpstr>Gill Sans Ultra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VASUKI</dc:creator>
  <cp:lastModifiedBy>KUMAR VASUKI</cp:lastModifiedBy>
  <cp:revision>1</cp:revision>
  <dcterms:created xsi:type="dcterms:W3CDTF">2023-12-05T12:21:56Z</dcterms:created>
  <dcterms:modified xsi:type="dcterms:W3CDTF">2023-12-05T15:02:05Z</dcterms:modified>
</cp:coreProperties>
</file>