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B397E36-FD90-4268-9D48-8C8757B4C155}">
          <p14:sldIdLst>
            <p14:sldId id="256"/>
            <p14:sldId id="257"/>
            <p14:sldId id="258"/>
            <p14:sldId id="259"/>
            <p14:sldId id="260"/>
            <p14:sldId id="265"/>
            <p14:sldId id="266"/>
            <p14:sldId id="261"/>
            <p14:sldId id="262"/>
            <p14:sldId id="263"/>
            <p14:sldId id="267"/>
            <p14:sldId id="264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4798-5AEF-CE2F-E244-FFACFF331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08285-48FC-C754-0BE3-BF79C742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9757-D8B5-5A95-48C7-46123A1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8390-BE60-21AB-5B6B-AC3FF9DB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CCE9-C155-0FE7-EA4F-FAA6C8A9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804B-867D-E67D-BE60-566DE6D2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91AA-D6E3-87BD-7269-256A108A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ABD9-7466-4C11-BD2E-868B3CFE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2B6A-7EEE-C138-5C20-9001316D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1AE2-A648-2A89-844B-3E3725F2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ECC2D-0E58-0AA0-6FF4-A55A1BDAE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CC7AC-C665-F027-1A20-BD2043EA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5FF9-7CF5-0792-872E-AFCF88DC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6946-DF53-B1C5-0843-5C14AC78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303B-65AE-7437-3D5B-33D3D299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463F-C5A8-B8F6-5BC5-DA01F0BD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BD65-57E8-2C4D-B2A0-0CB8B00A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C518-C26A-4B66-4D4D-987D8220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42DDA-17AF-7078-F161-1C704024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9767-CA11-469D-FEBF-4997BBD4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76BE-D701-9D24-E09F-4EB897E1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51BDE-0044-F8FD-2F07-0DB3C09D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DAF1-97CB-6CC9-94C6-CEEC2BCD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84C52-D7BF-FCA1-F44A-D2296FEA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FFB9-D024-0DF2-6A9B-742CE81D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AC25-71D0-93A3-83EB-8DEB82EF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3DC6-B13C-6078-183A-03B5DAE51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44C0-7EBE-FE4A-C5CA-17100ADD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8A922-FA44-1BFF-9FBD-935AB003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6D875-DCCE-A794-FAB4-C904EB1F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0D708-425D-131B-1053-7B0C27B6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1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8EC8-5C09-EC0B-87F8-9213F0D9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B19E-99B5-AA3B-0689-4BB2341D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C8B63-BF53-C438-D7C8-E0C6C9BC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B40B-4164-1E00-3CC1-9CB715F5A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73692-CBCE-9B32-D6DE-0798A1A2D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7DD33-CACD-19E4-989A-BE40D144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8EBA2-5431-25FD-65D8-D7684BBF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FC371-9BFA-4712-E8EF-CF7402AB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7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BEE-AE77-D068-8028-B4745CB8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30313-BE7D-5E28-7A65-BDA820D9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B23EB-D945-AA38-BD9E-AEF90EBD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3A9D4-EFE0-8324-04D3-A23A4E7F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7FF3E-F6DB-87E7-002B-3CDC035F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F2497-0D84-61BA-E3B8-4C5AC924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163E-869A-4C3B-078A-6CD0D8FF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5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7B63-56BB-4F15-3D80-51DFD63F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967F-FE48-184D-B0E0-1C7C3D14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66D08-D222-6058-4871-0356E1B7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B8FD-5A83-CA5F-851D-860CD057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F914-F789-59B6-903D-BAFBB689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9099A-B42B-E271-854B-17DF467C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E9CC-6B48-D2FC-DC6F-86DD4636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8D624-1C13-8391-4073-E934A1727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0440-6758-ABDB-8219-AB860DB7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0023-7026-7619-DD69-004E3AE9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A882-463A-D398-8CD5-0E6C8EF7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D1BD5-ED83-433E-33BC-D77E28E4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5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C7EC2-9C9B-C72B-240D-4B615976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B3FE-32C7-61B9-8BA7-A56DD071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97D9-1432-1752-F4D8-7308D6978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C7F3-EFC4-43F7-BD69-558BC0D8BB0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5FA9-06DE-E8E6-78EF-B410D5C90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60C0-FCE5-83CD-95AE-E8DCAD68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0BD0-3E68-46F3-9617-BCFB162A2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ACD6D37-1D79-2895-A7CE-D42C8A04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810640"/>
            <a:ext cx="5791200" cy="1479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A9682E-93A5-573B-3927-7888BFC745CB}"/>
              </a:ext>
            </a:extLst>
          </p:cNvPr>
          <p:cNvSpPr txBox="1"/>
          <p:nvPr/>
        </p:nvSpPr>
        <p:spPr>
          <a:xfrm>
            <a:off x="2823098" y="2614434"/>
            <a:ext cx="70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DATA Science INTERNSHIP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5B627-D163-EA5C-E97F-08D16285B048}"/>
              </a:ext>
            </a:extLst>
          </p:cNvPr>
          <p:cNvSpPr txBox="1"/>
          <p:nvPr/>
        </p:nvSpPr>
        <p:spPr>
          <a:xfrm>
            <a:off x="2728912" y="3429000"/>
            <a:ext cx="673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Forte" panose="03060902040502070203" pitchFamily="66" charset="0"/>
              </a:rPr>
              <a:t>TASK 2 PAYTM EPURCHASE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AAFB5-109E-CF2E-0227-211442202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28" y="4276781"/>
            <a:ext cx="4168141" cy="26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C8C6BE-6F93-6766-DFC6-ABD36DFD75A9}"/>
              </a:ext>
            </a:extLst>
          </p:cNvPr>
          <p:cNvSpPr txBox="1"/>
          <p:nvPr/>
        </p:nvSpPr>
        <p:spPr>
          <a:xfrm>
            <a:off x="708364" y="719962"/>
            <a:ext cx="10775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13)Identify the top 3 "Class" categories with the highest total sales. Create a stacked bar chart to represent this data.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51942-697C-A207-932B-28BC4C5D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96" y="1822643"/>
            <a:ext cx="3810532" cy="14194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A08A5E-CFDF-10CF-193D-3EBD139E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181333"/>
            <a:ext cx="1647825" cy="420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3A8620-BC92-396F-3B96-88F331810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94" y="4385028"/>
            <a:ext cx="1962424" cy="11241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7DBCA0-9F7D-83F1-38BD-C7D6EC61A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19" y="2165393"/>
            <a:ext cx="563958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8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45ABF1-D949-5D05-0E86-EC57E16CD404}"/>
              </a:ext>
            </a:extLst>
          </p:cNvPr>
          <p:cNvSpPr txBox="1"/>
          <p:nvPr/>
        </p:nvSpPr>
        <p:spPr>
          <a:xfrm>
            <a:off x="534878" y="959659"/>
            <a:ext cx="10535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14)Use VLOOKUP or INDEX-MATCH to retrieve the "Color" of a product with a specific "</a:t>
            </a:r>
            <a:r>
              <a:rPr lang="en-US" dirty="0" err="1">
                <a:latin typeface="Book Antiqua" panose="02040602050305030304" pitchFamily="18" charset="0"/>
              </a:rPr>
              <a:t>Item_NM</a:t>
            </a:r>
            <a:r>
              <a:rPr lang="en-US" dirty="0">
                <a:latin typeface="Book Antiqua" panose="02040602050305030304" pitchFamily="18" charset="0"/>
              </a:rPr>
              <a:t>."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8AD0-C797-A4FE-DB5E-CCAE6D22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8" y="2047955"/>
            <a:ext cx="3753374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06B94-1C4A-DBB7-9F4B-C5079ECC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560" y="2047955"/>
            <a:ext cx="628738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C8FB6-6BA0-5A8D-C70E-09599CAE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154700"/>
            <a:ext cx="1647825" cy="42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7290C-A4C6-A53F-7DD2-620018E48A58}"/>
              </a:ext>
            </a:extLst>
          </p:cNvPr>
          <p:cNvSpPr txBox="1"/>
          <p:nvPr/>
        </p:nvSpPr>
        <p:spPr>
          <a:xfrm>
            <a:off x="630313" y="3502215"/>
            <a:ext cx="10440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15)Calculate the total "</a:t>
            </a:r>
            <a:r>
              <a:rPr lang="en-US" dirty="0" err="1">
                <a:latin typeface="Book Antiqua" panose="02040602050305030304" pitchFamily="18" charset="0"/>
              </a:rPr>
              <a:t>coupon_money_effective</a:t>
            </a:r>
            <a:r>
              <a:rPr lang="en-US" dirty="0">
                <a:latin typeface="Book Antiqua" panose="02040602050305030304" pitchFamily="18" charset="0"/>
              </a:rPr>
              <a:t>" and "</a:t>
            </a:r>
            <a:r>
              <a:rPr lang="en-US" dirty="0" err="1">
                <a:latin typeface="Book Antiqua" panose="02040602050305030304" pitchFamily="18" charset="0"/>
              </a:rPr>
              <a:t>Coupon_Percentage</a:t>
            </a:r>
            <a:r>
              <a:rPr lang="en-US" dirty="0">
                <a:latin typeface="Book Antiqua" panose="02040602050305030304" pitchFamily="18" charset="0"/>
              </a:rPr>
              <a:t>" for products in the "Electronics" category.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82ED4-597F-E738-00A5-CB5DB3CB7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960" y="4836251"/>
            <a:ext cx="3734321" cy="64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0A0D-0D0B-B7EF-71CB-A59AE19F7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84" y="4550461"/>
            <a:ext cx="304842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9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FA67AEC-2526-098D-F931-612A81E45462}"/>
              </a:ext>
            </a:extLst>
          </p:cNvPr>
          <p:cNvSpPr txBox="1"/>
          <p:nvPr/>
        </p:nvSpPr>
        <p:spPr>
          <a:xfrm>
            <a:off x="651137" y="733277"/>
            <a:ext cx="964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16)Perform a time series analysis to identify the month with the highest total sales.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7BDBCB-ECBF-B06A-238D-3BB6152B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06" y="1736134"/>
            <a:ext cx="3505689" cy="16575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870378-E40E-12E9-CD0E-701DDF5E24CE}"/>
              </a:ext>
            </a:extLst>
          </p:cNvPr>
          <p:cNvSpPr txBox="1"/>
          <p:nvPr/>
        </p:nvSpPr>
        <p:spPr>
          <a:xfrm>
            <a:off x="2899319" y="3937968"/>
            <a:ext cx="4152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(Date information was not available in the source)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C93557-B281-50EA-F723-3CA5A75FA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154700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5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B40AA-31D5-7288-B7F7-E3C92AA55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45" y="312377"/>
            <a:ext cx="1647825" cy="42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C7F31-4B66-6EB6-00D3-B9EA29A90F53}"/>
              </a:ext>
            </a:extLst>
          </p:cNvPr>
          <p:cNvSpPr txBox="1"/>
          <p:nvPr/>
        </p:nvSpPr>
        <p:spPr>
          <a:xfrm>
            <a:off x="479394" y="733277"/>
            <a:ext cx="1033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17)Calculate the total sales for each "Segment" and create a scatter plot to visualize the relationship between "</a:t>
            </a:r>
            <a:r>
              <a:rPr lang="en-US" dirty="0" err="1">
                <a:latin typeface="Book Antiqua" panose="02040602050305030304" pitchFamily="18" charset="0"/>
              </a:rPr>
              <a:t>Item_Price</a:t>
            </a:r>
            <a:r>
              <a:rPr lang="en-US" dirty="0">
                <a:latin typeface="Book Antiqua" panose="02040602050305030304" pitchFamily="18" charset="0"/>
              </a:rPr>
              <a:t>" and "Quantity" in this data.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83161-393E-73F8-C499-7CA6D162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31" y="1539406"/>
            <a:ext cx="2591162" cy="1133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39C382-EBEA-6C68-6DC2-AC1E4A3B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64" y="1800508"/>
            <a:ext cx="2705478" cy="458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2A10B-AED3-7518-25D3-6A0A4FB80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88" y="3130484"/>
            <a:ext cx="573485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7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1152D-8843-CFA6-99C8-A1A3460C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45" y="312377"/>
            <a:ext cx="1647825" cy="42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33D9B-BD04-23FC-001F-F0E9AC460055}"/>
              </a:ext>
            </a:extLst>
          </p:cNvPr>
          <p:cNvSpPr txBox="1"/>
          <p:nvPr/>
        </p:nvSpPr>
        <p:spPr>
          <a:xfrm>
            <a:off x="517124" y="918812"/>
            <a:ext cx="1115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18) find the average "</a:t>
            </a:r>
            <a:r>
              <a:rPr lang="en-US" dirty="0" err="1">
                <a:latin typeface="Book Antiqua" panose="02040602050305030304" pitchFamily="18" charset="0"/>
              </a:rPr>
              <a:t>Item_Price</a:t>
            </a:r>
            <a:r>
              <a:rPr lang="en-US" dirty="0">
                <a:latin typeface="Book Antiqua" panose="02040602050305030304" pitchFamily="18" charset="0"/>
              </a:rPr>
              <a:t>" for products that have a "</a:t>
            </a:r>
            <a:r>
              <a:rPr lang="en-US" dirty="0" err="1">
                <a:latin typeface="Book Antiqua" panose="02040602050305030304" pitchFamily="18" charset="0"/>
              </a:rPr>
              <a:t>Sale_Flag</a:t>
            </a:r>
            <a:r>
              <a:rPr lang="en-US" dirty="0">
                <a:latin typeface="Book Antiqua" panose="02040602050305030304" pitchFamily="18" charset="0"/>
              </a:rPr>
              <a:t>" of 'Yes.'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BA48C-F20E-D4FF-17F2-38CDF9BB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00" y="1924443"/>
            <a:ext cx="2400635" cy="847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BCE20B-569C-34ED-FCBC-212BCD523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621" y="1986365"/>
            <a:ext cx="1438476" cy="724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C5F1B7-771F-6175-404E-9CFE96C249BA}"/>
              </a:ext>
            </a:extLst>
          </p:cNvPr>
          <p:cNvSpPr txBox="1"/>
          <p:nvPr/>
        </p:nvSpPr>
        <p:spPr>
          <a:xfrm>
            <a:off x="534016" y="3504403"/>
            <a:ext cx="10588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 19)Identify products with a "</a:t>
            </a:r>
            <a:r>
              <a:rPr lang="en-US" dirty="0" err="1">
                <a:latin typeface="Book Antiqua" panose="02040602050305030304" pitchFamily="18" charset="0"/>
              </a:rPr>
              <a:t>Paid_pr</a:t>
            </a:r>
            <a:r>
              <a:rPr lang="en-US" dirty="0">
                <a:latin typeface="Book Antiqua" panose="02040602050305030304" pitchFamily="18" charset="0"/>
              </a:rPr>
              <a:t>" higher than the average in their respective "Family" and "Brand" groups.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2B1140-04B6-FD0C-23B5-F08DA25F0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800" y="4882851"/>
            <a:ext cx="532521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4BDC42-FA48-601C-6FEE-AEBCDE9D8F6F}"/>
              </a:ext>
            </a:extLst>
          </p:cNvPr>
          <p:cNvSpPr txBox="1"/>
          <p:nvPr/>
        </p:nvSpPr>
        <p:spPr>
          <a:xfrm>
            <a:off x="763479" y="959659"/>
            <a:ext cx="10395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20)Create a pivot table to show the total sales for each "Color" within the "Clothing" category and use conditional formatting to highlight the highest sales.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001CF-F1BB-FDCF-BA34-A8B1552EC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45" y="312377"/>
            <a:ext cx="1647825" cy="42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39730-1CEE-2BB0-6AA8-9619F69B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18" y="2403584"/>
            <a:ext cx="3515216" cy="1305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994EC-EB5D-6775-7215-4F644D13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062" y="2737005"/>
            <a:ext cx="123842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1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018C09-BDE1-6F8E-1C68-42BC4AA6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AFF94-6DCE-F907-474D-95AB608F24B6}"/>
              </a:ext>
            </a:extLst>
          </p:cNvPr>
          <p:cNvSpPr txBox="1"/>
          <p:nvPr/>
        </p:nvSpPr>
        <p:spPr>
          <a:xfrm>
            <a:off x="612559" y="923278"/>
            <a:ext cx="1054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1) What does the "</a:t>
            </a:r>
            <a:r>
              <a:rPr lang="en-US" dirty="0" err="1">
                <a:latin typeface="Book Antiqua" panose="02040602050305030304" pitchFamily="18" charset="0"/>
              </a:rPr>
              <a:t>Category_Grouped</a:t>
            </a:r>
            <a:r>
              <a:rPr lang="en-US" dirty="0">
                <a:latin typeface="Book Antiqua" panose="02040602050305030304" pitchFamily="18" charset="0"/>
              </a:rPr>
              <a:t>" column represent, and how many unique categories are there?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1B9D5-D6B5-8A38-995B-B5982AEE4496}"/>
              </a:ext>
            </a:extLst>
          </p:cNvPr>
          <p:cNvSpPr txBox="1"/>
          <p:nvPr/>
        </p:nvSpPr>
        <p:spPr>
          <a:xfrm>
            <a:off x="985421" y="2059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32015-7DB6-EE46-8A10-60FF6EAE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213" y="1809737"/>
            <a:ext cx="1590897" cy="1238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FA8485-1A41-F867-70DA-C0EEFFAE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486" y="2000264"/>
            <a:ext cx="3191320" cy="857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0D03C7-8DF7-6348-943D-1D613892C604}"/>
              </a:ext>
            </a:extLst>
          </p:cNvPr>
          <p:cNvSpPr txBox="1"/>
          <p:nvPr/>
        </p:nvSpPr>
        <p:spPr>
          <a:xfrm>
            <a:off x="612559" y="3841401"/>
            <a:ext cx="92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 Can you list the top 5 shipping cities in terms of the number of orders?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39565E-7B4D-029D-57C8-2370292E4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7" y="4943984"/>
            <a:ext cx="4420217" cy="990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2383FC-FFD5-4CFC-6700-6834FA90D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029" y="4786799"/>
            <a:ext cx="226726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7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018C09-BDE1-6F8E-1C68-42BC4AA6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AFF94-6DCE-F907-474D-95AB608F24B6}"/>
              </a:ext>
            </a:extLst>
          </p:cNvPr>
          <p:cNvSpPr txBox="1"/>
          <p:nvPr/>
        </p:nvSpPr>
        <p:spPr>
          <a:xfrm>
            <a:off x="612559" y="923278"/>
            <a:ext cx="95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3) Show me a table with all the data for products that belong to the "Electronics" category.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1B9D5-D6B5-8A38-995B-B5982AEE4496}"/>
              </a:ext>
            </a:extLst>
          </p:cNvPr>
          <p:cNvSpPr txBox="1"/>
          <p:nvPr/>
        </p:nvSpPr>
        <p:spPr>
          <a:xfrm>
            <a:off x="985421" y="2059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D03C7-8DF7-6348-943D-1D613892C604}"/>
              </a:ext>
            </a:extLst>
          </p:cNvPr>
          <p:cNvSpPr txBox="1"/>
          <p:nvPr/>
        </p:nvSpPr>
        <p:spPr>
          <a:xfrm>
            <a:off x="612559" y="3841161"/>
            <a:ext cx="92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Filter the data to show only rows with a "</a:t>
            </a:r>
            <a:r>
              <a:rPr lang="en-US" dirty="0" err="1"/>
              <a:t>Sale_Flag</a:t>
            </a:r>
            <a:r>
              <a:rPr lang="en-US" dirty="0"/>
              <a:t>" of 'Yes'.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97D67-D32A-8BED-9668-D75CE1291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22" y="2019164"/>
            <a:ext cx="3143689" cy="685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38A-351A-ECA5-02F5-DE7A72CD3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23" y="1766871"/>
            <a:ext cx="3962953" cy="1324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FB3EC3-0F58-14CE-F03E-52A4847F1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22" y="4994120"/>
            <a:ext cx="3153215" cy="70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1F6A87-2E4D-0E7C-48BB-A9DF914AC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827" y="4360619"/>
            <a:ext cx="461074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3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018C09-BDE1-6F8E-1C68-42BC4AA6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AFF94-6DCE-F907-474D-95AB608F24B6}"/>
              </a:ext>
            </a:extLst>
          </p:cNvPr>
          <p:cNvSpPr txBox="1"/>
          <p:nvPr/>
        </p:nvSpPr>
        <p:spPr>
          <a:xfrm>
            <a:off x="612559" y="923278"/>
            <a:ext cx="894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5) Sort the data by "</a:t>
            </a:r>
            <a:r>
              <a:rPr lang="en-US" dirty="0" err="1">
                <a:latin typeface="Book Antiqua" panose="02040602050305030304" pitchFamily="18" charset="0"/>
              </a:rPr>
              <a:t>Item_Price</a:t>
            </a:r>
            <a:r>
              <a:rPr lang="en-US" dirty="0">
                <a:latin typeface="Book Antiqua" panose="02040602050305030304" pitchFamily="18" charset="0"/>
              </a:rPr>
              <a:t>" in descending order. What is the most expensive item?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1B9D5-D6B5-8A38-995B-B5982AEE4496}"/>
              </a:ext>
            </a:extLst>
          </p:cNvPr>
          <p:cNvSpPr txBox="1"/>
          <p:nvPr/>
        </p:nvSpPr>
        <p:spPr>
          <a:xfrm>
            <a:off x="985421" y="2059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D03C7-8DF7-6348-943D-1D613892C604}"/>
              </a:ext>
            </a:extLst>
          </p:cNvPr>
          <p:cNvSpPr txBox="1"/>
          <p:nvPr/>
        </p:nvSpPr>
        <p:spPr>
          <a:xfrm>
            <a:off x="612558" y="3841401"/>
            <a:ext cx="106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Apply conditional formatting to highlight all products with a "</a:t>
            </a:r>
            <a:r>
              <a:rPr lang="en-US" dirty="0" err="1"/>
              <a:t>Special_Price_effective</a:t>
            </a:r>
            <a:r>
              <a:rPr lang="en-US" dirty="0"/>
              <a:t>" value below $50 in red.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02BF-42F2-20BA-6971-003CF68F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17" y="1705449"/>
            <a:ext cx="2715004" cy="1086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8502E-3268-6C91-409E-8C6987580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436" y="1953732"/>
            <a:ext cx="3153215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18FA0-29EC-7F61-48AC-26C3BB490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152" y="4780576"/>
            <a:ext cx="5620534" cy="12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07586-A8A3-8227-E0CB-C8857A1D5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962" y="4647207"/>
            <a:ext cx="277216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3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018C09-BDE1-6F8E-1C68-42BC4AA6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AFF94-6DCE-F907-474D-95AB608F24B6}"/>
              </a:ext>
            </a:extLst>
          </p:cNvPr>
          <p:cNvSpPr txBox="1"/>
          <p:nvPr/>
        </p:nvSpPr>
        <p:spPr>
          <a:xfrm>
            <a:off x="612559" y="923278"/>
            <a:ext cx="70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7) Create a pivot table to find the total sales value for each category.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1B9D5-D6B5-8A38-995B-B5982AEE4496}"/>
              </a:ext>
            </a:extLst>
          </p:cNvPr>
          <p:cNvSpPr txBox="1"/>
          <p:nvPr/>
        </p:nvSpPr>
        <p:spPr>
          <a:xfrm>
            <a:off x="985421" y="2059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75F4C-43DB-299E-B8A4-7EC1D2CD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20" y="2202115"/>
            <a:ext cx="5591955" cy="733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E86229-A03D-E8FD-4CD5-12E34082E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83" y="3845147"/>
            <a:ext cx="264832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97D3F3-671A-7B83-0C20-81BAC187A0C2}"/>
              </a:ext>
            </a:extLst>
          </p:cNvPr>
          <p:cNvSpPr txBox="1"/>
          <p:nvPr/>
        </p:nvSpPr>
        <p:spPr>
          <a:xfrm>
            <a:off x="543756" y="551285"/>
            <a:ext cx="9638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8) Create a bar chart to visualize the total sales for each category.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4BB58-01AA-17C1-FA7B-C0CB664E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24" y="1308921"/>
            <a:ext cx="3982006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2E2F40-71D9-1DB0-EDF8-A9F6003D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89" y="3429000"/>
            <a:ext cx="2905530" cy="2743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83C27-8C44-F5BF-A483-4188F67A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30" y="1695208"/>
            <a:ext cx="5575178" cy="447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356F20-3F7E-A5E3-E65F-75711D201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1E1B5A-10F8-0980-8232-C135D8685C49}"/>
              </a:ext>
            </a:extLst>
          </p:cNvPr>
          <p:cNvSpPr txBox="1"/>
          <p:nvPr/>
        </p:nvSpPr>
        <p:spPr>
          <a:xfrm>
            <a:off x="552634" y="560163"/>
            <a:ext cx="946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 9) Create a pie chart to show the distribution of products in the "Family" category.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38A19-2569-85E3-6317-FE6CF45A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21" y="1489698"/>
            <a:ext cx="3724795" cy="990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7C35A2-0C46-0AE1-7330-E74B7E664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35" y="3040639"/>
            <a:ext cx="2238687" cy="3381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FDFFA-211F-67B9-E944-2AA490136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720" y="1901581"/>
            <a:ext cx="5572064" cy="3924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CFF940-C974-FBA7-63E1-6AD648E76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5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018C09-BDE1-6F8E-1C68-42BC4AA6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07966"/>
            <a:ext cx="1647825" cy="42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1B9D5-D6B5-8A38-995B-B5982AEE4496}"/>
              </a:ext>
            </a:extLst>
          </p:cNvPr>
          <p:cNvSpPr txBox="1"/>
          <p:nvPr/>
        </p:nvSpPr>
        <p:spPr>
          <a:xfrm>
            <a:off x="985421" y="2059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D03C7-8DF7-6348-943D-1D613892C604}"/>
              </a:ext>
            </a:extLst>
          </p:cNvPr>
          <p:cNvSpPr txBox="1"/>
          <p:nvPr/>
        </p:nvSpPr>
        <p:spPr>
          <a:xfrm>
            <a:off x="577048" y="876259"/>
            <a:ext cx="1088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10) Ensure that the "</a:t>
            </a:r>
            <a:r>
              <a:rPr lang="en-US" dirty="0" err="1"/>
              <a:t>Payment_Method</a:t>
            </a:r>
            <a:r>
              <a:rPr lang="en-US" dirty="0"/>
              <a:t>" column only contains valid payment methods (e.g., Visa, MasterCard).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680ED-DC08-0C5B-88D7-12B5C1D2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1" y="1847629"/>
            <a:ext cx="5839640" cy="1581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709AE3-B0E4-7962-46D0-F15372BE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152" y="4358029"/>
            <a:ext cx="341995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ECE84C-255A-CA38-53D0-AB453A89D0E4}"/>
              </a:ext>
            </a:extLst>
          </p:cNvPr>
          <p:cNvSpPr txBox="1"/>
          <p:nvPr/>
        </p:nvSpPr>
        <p:spPr>
          <a:xfrm>
            <a:off x="872228" y="613458"/>
            <a:ext cx="11041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11)Calculate the average "Quantity" sold for products in the "Clothing" category, grouped by "</a:t>
            </a:r>
            <a:r>
              <a:rPr lang="en-US" dirty="0" err="1">
                <a:latin typeface="Book Antiqua" panose="02040602050305030304" pitchFamily="18" charset="0"/>
              </a:rPr>
              <a:t>Product_Gender</a:t>
            </a:r>
            <a:r>
              <a:rPr lang="en-US" dirty="0">
                <a:latin typeface="Book Antiqua" panose="02040602050305030304" pitchFamily="18" charset="0"/>
              </a:rPr>
              <a:t>."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A6F87B-52B6-7482-CEF1-1648BDDB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8" y="1734923"/>
            <a:ext cx="6706536" cy="866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6F1AF-F0A0-8047-56B1-8E3348C9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75" y="1734923"/>
            <a:ext cx="2076740" cy="571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F6F041-C8F2-4F60-C57A-CDA8B1EC4727}"/>
              </a:ext>
            </a:extLst>
          </p:cNvPr>
          <p:cNvSpPr txBox="1"/>
          <p:nvPr/>
        </p:nvSpPr>
        <p:spPr>
          <a:xfrm>
            <a:off x="969886" y="3076953"/>
            <a:ext cx="936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12)Find the top 5 products with the highest "Value_CM1" and "Value_CM2" ratios. 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66E259-15F1-D273-C177-ED29DE9F7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858" y="3901826"/>
            <a:ext cx="4153480" cy="1162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4A7AA7-15E7-4478-859C-71345F4E8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58" y="5519579"/>
            <a:ext cx="8939814" cy="8189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A761AC-D93D-5BC5-91D6-CE8465041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07966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4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478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Book Antiqua</vt:lpstr>
      <vt:lpstr>Calibri</vt:lpstr>
      <vt:lpstr>Calibri Light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VASUKI</dc:creator>
  <cp:lastModifiedBy>KUMAR VASUKI</cp:lastModifiedBy>
  <cp:revision>6</cp:revision>
  <dcterms:created xsi:type="dcterms:W3CDTF">2023-12-09T12:14:48Z</dcterms:created>
  <dcterms:modified xsi:type="dcterms:W3CDTF">2023-12-11T10:04:13Z</dcterms:modified>
</cp:coreProperties>
</file>