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67" d="100"/>
          <a:sy n="67" d="100"/>
        </p:scale>
        <p:origin x="83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9" name=""/>
        <p:cNvGrpSpPr/>
        <p:nvPr/>
      </p:nvGrpSpPr>
      <p:grpSpPr>
        <a:xfrm>
          <a:off x="0" y="0"/>
          <a:ext cx="0" cy="0"/>
          <a:chOff x="0" y="0"/>
          <a:chExt cx="0" cy="0"/>
        </a:xfrm>
      </p:grpSpPr>
      <p:sp>
        <p:nvSpPr>
          <p:cNvPr id="1048633"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34"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3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36"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37"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38"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5" name=""/>
        <p:cNvGrpSpPr/>
        <p:nvPr/>
      </p:nvGrpSpPr>
      <p:grpSpPr>
        <a:xfrm>
          <a:off x="0" y="0"/>
          <a:ext cx="0" cy="0"/>
          <a:chOff x="0" y="0"/>
          <a:chExt cx="0" cy="0"/>
        </a:xfrm>
      </p:grpSpPr>
      <p:sp>
        <p:nvSpPr>
          <p:cNvPr id="1048619" name="Holder 2"/>
          <p:cNvSpPr>
            <a:spLocks noGrp="1"/>
          </p:cNvSpPr>
          <p:nvPr>
            <p:ph type="ctrTitle"/>
          </p:nvPr>
        </p:nvSpPr>
        <p:spPr>
          <a:xfrm>
            <a:off x="914400" y="2125980"/>
            <a:ext cx="10363200" cy="1440180"/>
          </a:xfrm>
          <a:prstGeom prst="rect"/>
        </p:spPr>
        <p:txBody>
          <a:bodyPr bIns="0" lIns="0" rIns="0" tIns="0" wrap="square">
            <a:spAutoFit/>
          </a:bodyPr>
          <a:p/>
        </p:txBody>
      </p:sp>
      <p:sp>
        <p:nvSpPr>
          <p:cNvPr id="1048620"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2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1048623"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7" name=""/>
        <p:cNvGrpSpPr/>
        <p:nvPr/>
      </p:nvGrpSpPr>
      <p:grpSpPr>
        <a:xfrm>
          <a:off x="0" y="0"/>
          <a:ext cx="0" cy="0"/>
          <a:chOff x="0" y="0"/>
          <a:chExt cx="0" cy="0"/>
        </a:xfrm>
      </p:grpSpPr>
      <p:sp>
        <p:nvSpPr>
          <p:cNvPr id="1048584" name="Holder 2"/>
          <p:cNvSpPr>
            <a:spLocks noGrp="1"/>
          </p:cNvSpPr>
          <p:nvPr>
            <p:ph type="title"/>
          </p:nvPr>
        </p:nvSpPr>
        <p:spPr/>
        <p:txBody>
          <a:bodyPr bIns="0" lIns="0" rIns="0" tIns="0"/>
          <a:lstStyle>
            <a:lvl1pPr>
              <a:defRPr b="1" sz="2750" i="0">
                <a:solidFill>
                  <a:srgbClr val="001F5F"/>
                </a:solidFill>
                <a:latin typeface="Arial"/>
                <a:cs typeface="Arial"/>
              </a:defRPr>
            </a:lvl1pPr>
          </a:lstStyle>
          <a:p/>
        </p:txBody>
      </p:sp>
      <p:sp>
        <p:nvSpPr>
          <p:cNvPr id="1048585" name="Holder 3"/>
          <p:cNvSpPr>
            <a:spLocks noGrp="1"/>
          </p:cNvSpPr>
          <p:nvPr>
            <p:ph type="body" idx="1"/>
          </p:nvPr>
        </p:nvSpPr>
        <p:spPr/>
        <p:txBody>
          <a:bodyPr bIns="0" lIns="0" rIns="0" tIns="0"/>
          <a:lstStyle>
            <a:lvl1pPr>
              <a:defRPr b="0" i="0">
                <a:solidFill>
                  <a:schemeClr val="tx1"/>
                </a:solidFill>
              </a:defRPr>
            </a:lvl1pPr>
          </a:lstStyle>
          <a:p/>
        </p:txBody>
      </p:sp>
      <p:sp>
        <p:nvSpPr>
          <p:cNvPr id="104858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8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1048588"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6" name=""/>
        <p:cNvGrpSpPr/>
        <p:nvPr/>
      </p:nvGrpSpPr>
      <p:grpSpPr>
        <a:xfrm>
          <a:off x="0" y="0"/>
          <a:ext cx="0" cy="0"/>
          <a:chOff x="0" y="0"/>
          <a:chExt cx="0" cy="0"/>
        </a:xfrm>
      </p:grpSpPr>
      <p:sp>
        <p:nvSpPr>
          <p:cNvPr id="1048624" name="Holder 2"/>
          <p:cNvSpPr>
            <a:spLocks noGrp="1"/>
          </p:cNvSpPr>
          <p:nvPr>
            <p:ph type="title"/>
          </p:nvPr>
        </p:nvSpPr>
        <p:spPr/>
        <p:txBody>
          <a:bodyPr bIns="0" lIns="0" rIns="0" tIns="0"/>
          <a:lstStyle>
            <a:lvl1pPr>
              <a:defRPr b="1" sz="2750" i="0">
                <a:solidFill>
                  <a:srgbClr val="001F5F"/>
                </a:solidFill>
                <a:latin typeface="Arial"/>
                <a:cs typeface="Arial"/>
              </a:defRPr>
            </a:lvl1pPr>
          </a:lstStyle>
          <a:p/>
        </p:txBody>
      </p:sp>
      <p:sp>
        <p:nvSpPr>
          <p:cNvPr id="104862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2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2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1048629" name="Holder 7"/>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3" name=""/>
        <p:cNvGrpSpPr/>
        <p:nvPr/>
      </p:nvGrpSpPr>
      <p:grpSpPr>
        <a:xfrm>
          <a:off x="0" y="0"/>
          <a:ext cx="0" cy="0"/>
          <a:chOff x="0" y="0"/>
          <a:chExt cx="0" cy="0"/>
        </a:xfrm>
      </p:grpSpPr>
      <p:sp>
        <p:nvSpPr>
          <p:cNvPr id="1048594" name="Holder 2"/>
          <p:cNvSpPr>
            <a:spLocks noGrp="1"/>
          </p:cNvSpPr>
          <p:nvPr>
            <p:ph type="title"/>
          </p:nvPr>
        </p:nvSpPr>
        <p:spPr/>
        <p:txBody>
          <a:bodyPr bIns="0" lIns="0" rIns="0" tIns="0"/>
          <a:lstStyle>
            <a:lvl1pPr>
              <a:defRPr b="1" sz="2750" i="0">
                <a:solidFill>
                  <a:srgbClr val="001F5F"/>
                </a:solidFill>
                <a:latin typeface="Arial"/>
                <a:cs typeface="Arial"/>
              </a:defRPr>
            </a:lvl1pPr>
          </a:lstStyle>
          <a:p/>
        </p:txBody>
      </p:sp>
      <p:sp>
        <p:nvSpPr>
          <p:cNvPr id="1048595"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6"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1048597" name="Holder 5"/>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37" name=""/>
        <p:cNvGrpSpPr/>
        <p:nvPr/>
      </p:nvGrpSpPr>
      <p:grpSpPr>
        <a:xfrm>
          <a:off x="0" y="0"/>
          <a:ext cx="0" cy="0"/>
          <a:chOff x="0" y="0"/>
          <a:chExt cx="0" cy="0"/>
        </a:xfrm>
      </p:grpSpPr>
      <p:sp>
        <p:nvSpPr>
          <p:cNvPr id="104863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1048632" name="Holder 4"/>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image" Target="../media/image1.png"/><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1" name=""/>
        <p:cNvGrpSpPr/>
        <p:nvPr/>
      </p:nvGrpSpPr>
      <p:grpSpPr>
        <a:xfrm>
          <a:off x="0" y="0"/>
          <a:ext cx="0" cy="0"/>
          <a:chOff x="0" y="0"/>
          <a:chExt cx="0" cy="0"/>
        </a:xfrm>
      </p:grpSpPr>
      <p:sp>
        <p:nvSpPr>
          <p:cNvPr id="1048576" name="bg object 16"/>
          <p:cNvSpPr/>
          <p:nvPr/>
        </p:nvSpPr>
        <p:spPr>
          <a:xfrm>
            <a:off x="447675" y="457200"/>
            <a:ext cx="3705225" cy="95250"/>
          </a:xfrm>
          <a:custGeom>
            <a:avLst/>
            <a:ah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bIns="0" lIns="0" rIns="0" rtlCol="0" tIns="0" wrap="square"/>
          <a:p/>
        </p:txBody>
      </p:sp>
      <p:sp>
        <p:nvSpPr>
          <p:cNvPr id="1048577" name="bg object 17"/>
          <p:cNvSpPr/>
          <p:nvPr/>
        </p:nvSpPr>
        <p:spPr>
          <a:xfrm>
            <a:off x="8039100" y="457200"/>
            <a:ext cx="3705225" cy="95250"/>
          </a:xfrm>
          <a:custGeom>
            <a:avLst/>
            <a:ah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bIns="0" lIns="0" rIns="0" rtlCol="0" tIns="0" wrap="square"/>
          <a:p/>
        </p:txBody>
      </p:sp>
      <p:sp>
        <p:nvSpPr>
          <p:cNvPr id="1048578" name="bg object 18"/>
          <p:cNvSpPr/>
          <p:nvPr/>
        </p:nvSpPr>
        <p:spPr>
          <a:xfrm>
            <a:off x="4238625" y="457200"/>
            <a:ext cx="3705225" cy="95250"/>
          </a:xfrm>
          <a:custGeom>
            <a:avLst/>
            <a:ah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bIns="0" lIns="0" rIns="0" rtlCol="0" tIns="0" wrap="square"/>
          <a:p/>
        </p:txBody>
      </p:sp>
      <p:pic>
        <p:nvPicPr>
          <p:cNvPr id="2097152" name="bg object 19"/>
          <p:cNvPicPr>
            <a:picLocks/>
          </p:cNvPicPr>
          <p:nvPr/>
        </p:nvPicPr>
        <p:blipFill>
          <a:blip xmlns:r="http://schemas.openxmlformats.org/officeDocument/2006/relationships" r:embed="rId6" cstate="print"/>
          <a:stretch>
            <a:fillRect/>
          </a:stretch>
        </p:blipFill>
        <p:spPr>
          <a:xfrm>
            <a:off x="10509963" y="6448061"/>
            <a:ext cx="1091837" cy="334460"/>
          </a:xfrm>
          <a:prstGeom prst="rect"/>
        </p:spPr>
      </p:pic>
      <p:sp>
        <p:nvSpPr>
          <p:cNvPr id="1048579" name="Holder 2"/>
          <p:cNvSpPr>
            <a:spLocks noGrp="1"/>
          </p:cNvSpPr>
          <p:nvPr>
            <p:ph type="title"/>
          </p:nvPr>
        </p:nvSpPr>
        <p:spPr>
          <a:xfrm>
            <a:off x="5013070" y="3602418"/>
            <a:ext cx="2165858" cy="448945"/>
          </a:xfrm>
          <a:prstGeom prst="rect"/>
        </p:spPr>
        <p:txBody>
          <a:bodyPr bIns="0" lIns="0" rIns="0" tIns="0" wrap="square">
            <a:spAutoFit/>
          </a:bodyPr>
          <a:lstStyle>
            <a:lvl1pPr>
              <a:defRPr b="1" sz="2750" i="0">
                <a:solidFill>
                  <a:srgbClr val="001F5F"/>
                </a:solidFill>
                <a:latin typeface="Arial"/>
                <a:cs typeface="Arial"/>
              </a:defRPr>
            </a:lvl1pPr>
          </a:lstStyle>
          <a:p/>
        </p:txBody>
      </p:sp>
      <p:sp>
        <p:nvSpPr>
          <p:cNvPr id="1048580" name="Holder 3"/>
          <p:cNvSpPr>
            <a:spLocks noGrp="1"/>
          </p:cNvSpPr>
          <p:nvPr>
            <p:ph type="body" idx="1"/>
          </p:nvPr>
        </p:nvSpPr>
        <p:spPr>
          <a:xfrm>
            <a:off x="447675" y="3086100"/>
            <a:ext cx="11296650" cy="3333750"/>
          </a:xfrm>
          <a:prstGeom prst="rect"/>
        </p:spPr>
        <p:txBody>
          <a:bodyPr bIns="0" lIns="0" rIns="0" tIns="0" wrap="square">
            <a:spAutoFit/>
          </a:bodyPr>
          <a:lstStyle>
            <a:lvl1pPr>
              <a:defRPr b="0" i="0">
                <a:solidFill>
                  <a:schemeClr val="tx1"/>
                </a:solidFill>
              </a:defRPr>
            </a:lvl1pPr>
          </a:lstStyle>
          <a:p/>
        </p:txBody>
      </p:sp>
      <p:sp>
        <p:nvSpPr>
          <p:cNvPr id="1048581"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2"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1048583" name="Holder 6"/>
          <p:cNvSpPr>
            <a:spLocks noGrp="1"/>
          </p:cNvSpPr>
          <p:nvPr>
            <p:ph type="sldNum" sz="quarter" idx="7"/>
          </p:nvPr>
        </p:nvSpPr>
        <p:spPr>
          <a:xfrm>
            <a:off x="8778240" y="6377940"/>
            <a:ext cx="2804160" cy="342900"/>
          </a:xfrm>
          <a:prstGeom prst="rect"/>
        </p:spPr>
        <p:txBody>
          <a:bodyPr bIns="0" lIns="0" rIns="0" tIns="0" wrap="square">
            <a:spAutoFit/>
          </a:bodyPr>
          <a:lstStyle>
            <a:lvl1pPr algn="r">
              <a:defRPr>
                <a:solidFill>
                  <a:schemeClr val="tx1">
                    <a:tint val="75000"/>
                  </a:schemeClr>
                </a:solidFill>
              </a:defRPr>
            </a:lvl1pPr>
          </a:lstStyle>
          <a:p>
            <a:fld id="{B6F15528-21DE-4FAA-801E-634DDDAF4B2B}" type="slidenum">
              <a:t>‹#›</a:t>
            </a:fld>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www.kaggle.com/datasetshttps/pandas.pydata.org/pandas-docs/stable/user%20guide/index.html" TargetMode="External"/><Relationship Id="rId3" Type="http://schemas.openxmlformats.org/officeDocument/2006/relationships/hyperlink" Target="https://matplotlib.org/stable/contents.html" TargetMode="External"/><Relationship Id="rId4"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sp>
        <p:nvSpPr>
          <p:cNvPr id="1048589" name="object 2"/>
          <p:cNvSpPr txBox="1"/>
          <p:nvPr/>
        </p:nvSpPr>
        <p:spPr>
          <a:xfrm>
            <a:off x="2525902" y="2209800"/>
            <a:ext cx="7140195" cy="567463"/>
          </a:xfrm>
          <a:prstGeom prst="rect"/>
        </p:spPr>
        <p:txBody>
          <a:bodyPr bIns="0" lIns="0" rIns="0" rtlCol="0" tIns="13335" vert="horz" wrap="square">
            <a:spAutoFit/>
          </a:bodyPr>
          <a:p>
            <a:pPr marL="12700">
              <a:lnSpc>
                <a:spcPct val="100000"/>
              </a:lnSpc>
              <a:spcBef>
                <a:spcPts val="105"/>
              </a:spcBef>
            </a:pPr>
            <a:r>
              <a:rPr b="1" dirty="0" sz="3600" lang="en-US" spc="5">
                <a:solidFill>
                  <a:srgbClr val="1CACE3"/>
                </a:solidFill>
                <a:latin typeface="Arial"/>
                <a:cs typeface="Arial"/>
              </a:rPr>
              <a:t>HOTEL MANAGEMENT SYSTEM</a:t>
            </a:r>
            <a:endParaRPr dirty="0" sz="3600">
              <a:latin typeface="Arial"/>
              <a:cs typeface="Arial"/>
            </a:endParaRPr>
          </a:p>
        </p:txBody>
      </p:sp>
      <p:sp>
        <p:nvSpPr>
          <p:cNvPr id="1048590" name="object 3"/>
          <p:cNvSpPr txBox="1">
            <a:spLocks noGrp="1"/>
          </p:cNvSpPr>
          <p:nvPr>
            <p:ph type="title"/>
          </p:nvPr>
        </p:nvSpPr>
        <p:spPr>
          <a:xfrm>
            <a:off x="3867150" y="1049655"/>
            <a:ext cx="4326890" cy="518159"/>
          </a:xfrm>
          <a:prstGeom prst="rect"/>
        </p:spPr>
        <p:txBody>
          <a:bodyPr bIns="0" lIns="0" rIns="0" rtlCol="0" tIns="16510" vert="horz" wrap="square">
            <a:spAutoFit/>
          </a:bodyPr>
          <a:p>
            <a:pPr marL="12700">
              <a:lnSpc>
                <a:spcPct val="100000"/>
              </a:lnSpc>
              <a:spcBef>
                <a:spcPts val="130"/>
              </a:spcBef>
            </a:pPr>
            <a:r>
              <a:rPr dirty="0" sz="3200" spc="20">
                <a:solidFill>
                  <a:srgbClr val="1382AC"/>
                </a:solidFill>
              </a:rPr>
              <a:t>CAP</a:t>
            </a:r>
            <a:r>
              <a:rPr dirty="0" sz="3200" spc="35">
                <a:solidFill>
                  <a:srgbClr val="1382AC"/>
                </a:solidFill>
              </a:rPr>
              <a:t>S</a:t>
            </a:r>
            <a:r>
              <a:rPr dirty="0" sz="3200" spc="-10">
                <a:solidFill>
                  <a:srgbClr val="1382AC"/>
                </a:solidFill>
              </a:rPr>
              <a:t>T</a:t>
            </a:r>
            <a:r>
              <a:rPr dirty="0" sz="3200" spc="-20">
                <a:solidFill>
                  <a:srgbClr val="1382AC"/>
                </a:solidFill>
              </a:rPr>
              <a:t>O</a:t>
            </a:r>
            <a:r>
              <a:rPr dirty="0" sz="3200" spc="20">
                <a:solidFill>
                  <a:srgbClr val="1382AC"/>
                </a:solidFill>
              </a:rPr>
              <a:t>NE</a:t>
            </a:r>
            <a:r>
              <a:rPr dirty="0" sz="3200" spc="-200">
                <a:solidFill>
                  <a:srgbClr val="1382AC"/>
                </a:solidFill>
              </a:rPr>
              <a:t> </a:t>
            </a:r>
            <a:r>
              <a:rPr dirty="0" sz="3200" spc="35">
                <a:solidFill>
                  <a:srgbClr val="1382AC"/>
                </a:solidFill>
              </a:rPr>
              <a:t>P</a:t>
            </a:r>
            <a:r>
              <a:rPr dirty="0" sz="3200" spc="20">
                <a:solidFill>
                  <a:srgbClr val="1382AC"/>
                </a:solidFill>
              </a:rPr>
              <a:t>R</a:t>
            </a:r>
            <a:r>
              <a:rPr dirty="0" sz="3200" spc="-20">
                <a:solidFill>
                  <a:srgbClr val="1382AC"/>
                </a:solidFill>
              </a:rPr>
              <a:t>O</a:t>
            </a:r>
            <a:r>
              <a:rPr dirty="0" sz="3200" spc="15">
                <a:solidFill>
                  <a:srgbClr val="1382AC"/>
                </a:solidFill>
              </a:rPr>
              <a:t>J</a:t>
            </a:r>
            <a:r>
              <a:rPr dirty="0" sz="3200" spc="40">
                <a:solidFill>
                  <a:srgbClr val="1382AC"/>
                </a:solidFill>
              </a:rPr>
              <a:t>E</a:t>
            </a:r>
            <a:r>
              <a:rPr dirty="0" sz="3200" spc="20">
                <a:solidFill>
                  <a:srgbClr val="1382AC"/>
                </a:solidFill>
              </a:rPr>
              <a:t>CT</a:t>
            </a:r>
            <a:endParaRPr sz="3200"/>
          </a:p>
        </p:txBody>
      </p:sp>
      <p:sp>
        <p:nvSpPr>
          <p:cNvPr id="1048591" name="object 4"/>
          <p:cNvSpPr txBox="1"/>
          <p:nvPr/>
        </p:nvSpPr>
        <p:spPr>
          <a:xfrm>
            <a:off x="447675" y="3086100"/>
            <a:ext cx="11296650" cy="2444115"/>
          </a:xfrm>
          <a:prstGeom prst="rect"/>
          <a:solidFill>
            <a:srgbClr val="465258"/>
          </a:solidFill>
        </p:spPr>
        <p:txBody>
          <a:bodyPr bIns="0" lIns="0" rIns="0" rtlCol="0" tIns="0" vert="horz" wrap="square">
            <a:spAutoFit/>
          </a:bodyPr>
          <a:p>
            <a:pPr>
              <a:lnSpc>
                <a:spcPct val="100000"/>
              </a:lnSpc>
            </a:pPr>
            <a:endParaRPr dirty="0" sz="2200">
              <a:latin typeface="Times New Roman"/>
              <a:cs typeface="Times New Roman"/>
            </a:endParaRPr>
          </a:p>
          <a:p>
            <a:pPr>
              <a:lnSpc>
                <a:spcPct val="100000"/>
              </a:lnSpc>
            </a:pPr>
            <a:endParaRPr dirty="0" sz="2200">
              <a:latin typeface="Times New Roman"/>
              <a:cs typeface="Times New Roman"/>
            </a:endParaRPr>
          </a:p>
          <a:p>
            <a:pPr>
              <a:lnSpc>
                <a:spcPct val="100000"/>
              </a:lnSpc>
            </a:pPr>
            <a:endParaRPr dirty="0" sz="2200">
              <a:latin typeface="Times New Roman"/>
              <a:cs typeface="Times New Roman"/>
            </a:endParaRPr>
          </a:p>
          <a:p>
            <a:pPr>
              <a:lnSpc>
                <a:spcPct val="100000"/>
              </a:lnSpc>
            </a:pPr>
            <a:endParaRPr dirty="0" sz="2200">
              <a:latin typeface="Times New Roman"/>
              <a:cs typeface="Times New Roman"/>
            </a:endParaRPr>
          </a:p>
          <a:p>
            <a:pPr>
              <a:lnSpc>
                <a:spcPct val="100000"/>
              </a:lnSpc>
              <a:spcBef>
                <a:spcPts val="45"/>
              </a:spcBef>
            </a:pPr>
            <a:endParaRPr dirty="0" sz="1750">
              <a:latin typeface="Times New Roman"/>
              <a:cs typeface="Times New Roman"/>
            </a:endParaRPr>
          </a:p>
          <a:p>
            <a:pPr marL="2763520">
              <a:lnSpc>
                <a:spcPct val="100000"/>
              </a:lnSpc>
            </a:pPr>
            <a:r>
              <a:rPr b="1" dirty="0" sz="2000" spc="15">
                <a:solidFill>
                  <a:srgbClr val="1382AC"/>
                </a:solidFill>
                <a:latin typeface="Arial"/>
                <a:cs typeface="Arial"/>
              </a:rPr>
              <a:t>P</a:t>
            </a:r>
            <a:r>
              <a:rPr b="1" dirty="0" sz="2000" spc="40">
                <a:solidFill>
                  <a:srgbClr val="1382AC"/>
                </a:solidFill>
                <a:latin typeface="Arial"/>
                <a:cs typeface="Arial"/>
              </a:rPr>
              <a:t>r</a:t>
            </a:r>
            <a:r>
              <a:rPr b="1" dirty="0" sz="2000" spc="15">
                <a:solidFill>
                  <a:srgbClr val="1382AC"/>
                </a:solidFill>
                <a:latin typeface="Arial"/>
                <a:cs typeface="Arial"/>
              </a:rPr>
              <a:t>es</a:t>
            </a:r>
            <a:r>
              <a:rPr b="1" dirty="0" sz="2000" spc="5">
                <a:solidFill>
                  <a:srgbClr val="1382AC"/>
                </a:solidFill>
                <a:latin typeface="Arial"/>
                <a:cs typeface="Arial"/>
              </a:rPr>
              <a:t>e</a:t>
            </a:r>
            <a:r>
              <a:rPr b="1" dirty="0" sz="2000" spc="45">
                <a:solidFill>
                  <a:srgbClr val="1382AC"/>
                </a:solidFill>
                <a:latin typeface="Arial"/>
                <a:cs typeface="Arial"/>
              </a:rPr>
              <a:t>n</a:t>
            </a:r>
            <a:r>
              <a:rPr b="1" dirty="0" sz="2000" spc="10">
                <a:solidFill>
                  <a:srgbClr val="1382AC"/>
                </a:solidFill>
                <a:latin typeface="Arial"/>
                <a:cs typeface="Arial"/>
              </a:rPr>
              <a:t>ted</a:t>
            </a:r>
            <a:r>
              <a:rPr b="1" dirty="0" sz="2000" spc="-150">
                <a:solidFill>
                  <a:srgbClr val="1382AC"/>
                </a:solidFill>
                <a:latin typeface="Arial"/>
                <a:cs typeface="Arial"/>
              </a:rPr>
              <a:t> </a:t>
            </a:r>
            <a:r>
              <a:rPr b="1" dirty="0" sz="2000" spc="45">
                <a:solidFill>
                  <a:srgbClr val="1382AC"/>
                </a:solidFill>
                <a:latin typeface="Arial"/>
                <a:cs typeface="Arial"/>
              </a:rPr>
              <a:t>B</a:t>
            </a:r>
            <a:r>
              <a:rPr b="1" dirty="0" sz="2000" spc="10">
                <a:solidFill>
                  <a:srgbClr val="1382AC"/>
                </a:solidFill>
                <a:latin typeface="Arial"/>
                <a:cs typeface="Arial"/>
              </a:rPr>
              <a:t>y:</a:t>
            </a:r>
            <a:endParaRPr dirty="0" sz="2000">
              <a:latin typeface="Arial"/>
              <a:cs typeface="Arial"/>
            </a:endParaRPr>
          </a:p>
          <a:p>
            <a:pPr marL="2763520">
              <a:lnSpc>
                <a:spcPct val="100000"/>
              </a:lnSpc>
            </a:pPr>
            <a:r>
              <a:rPr b="1" dirty="0" sz="2000" spc="10">
                <a:solidFill>
                  <a:srgbClr val="1382AC"/>
                </a:solidFill>
                <a:latin typeface="Arial"/>
                <a:cs typeface="Arial"/>
              </a:rPr>
              <a:t>1.</a:t>
            </a:r>
            <a:r>
              <a:rPr b="1" dirty="0" sz="2000" lang="en-IN" spc="-75">
                <a:solidFill>
                  <a:srgbClr val="1382AC"/>
                </a:solidFill>
                <a:latin typeface="Arial"/>
                <a:cs typeface="Arial"/>
              </a:rPr>
              <a:t> </a:t>
            </a:r>
            <a:r>
              <a:rPr b="1" dirty="0" sz="2000" lang="en-US" spc="-75">
                <a:solidFill>
                  <a:srgbClr val="1382AC"/>
                </a:solidFill>
                <a:latin typeface="Arial"/>
                <a:cs typeface="Arial"/>
              </a:rPr>
              <a:t>P</a:t>
            </a:r>
            <a:r>
              <a:rPr b="1" dirty="0" sz="2000" lang="en-US" spc="-75">
                <a:solidFill>
                  <a:srgbClr val="1382AC"/>
                </a:solidFill>
                <a:latin typeface="Arial"/>
                <a:cs typeface="Arial"/>
              </a:rPr>
              <a:t>R</a:t>
            </a:r>
            <a:r>
              <a:rPr b="1" dirty="0" sz="2000" lang="en-US" spc="-75">
                <a:solidFill>
                  <a:srgbClr val="1382AC"/>
                </a:solidFill>
                <a:latin typeface="Arial"/>
                <a:cs typeface="Arial"/>
              </a:rPr>
              <a:t>I</a:t>
            </a:r>
            <a:r>
              <a:rPr b="1" dirty="0" sz="2000" lang="en-US" spc="-75">
                <a:solidFill>
                  <a:srgbClr val="1382AC"/>
                </a:solidFill>
                <a:latin typeface="Arial"/>
                <a:cs typeface="Arial"/>
              </a:rPr>
              <a:t>Y</a:t>
            </a:r>
            <a:r>
              <a:rPr b="1" dirty="0" sz="2000" lang="en-US" spc="-75">
                <a:solidFill>
                  <a:srgbClr val="1382AC"/>
                </a:solidFill>
                <a:latin typeface="Arial"/>
                <a:cs typeface="Arial"/>
              </a:rPr>
              <a:t>A</a:t>
            </a:r>
            <a:r>
              <a:rPr b="1" dirty="0" sz="2000" lang="en-US" spc="-75">
                <a:solidFill>
                  <a:srgbClr val="1382AC"/>
                </a:solidFill>
                <a:latin typeface="Arial"/>
                <a:cs typeface="Arial"/>
              </a:rPr>
              <a:t>N</a:t>
            </a:r>
            <a:r>
              <a:rPr b="1" dirty="0" sz="2000" lang="en-US" spc="-75">
                <a:solidFill>
                  <a:srgbClr val="1382AC"/>
                </a:solidFill>
                <a:latin typeface="Arial"/>
                <a:cs typeface="Arial"/>
              </a:rPr>
              <a:t>G</a:t>
            </a:r>
            <a:r>
              <a:rPr b="1" dirty="0" sz="2000" lang="en-US" spc="-75">
                <a:solidFill>
                  <a:srgbClr val="1382AC"/>
                </a:solidFill>
                <a:latin typeface="Arial"/>
                <a:cs typeface="Arial"/>
              </a:rPr>
              <a:t>A</a:t>
            </a:r>
            <a:r>
              <a:rPr b="1" dirty="0" sz="2000" lang="en-US" spc="-75">
                <a:solidFill>
                  <a:srgbClr val="1382AC"/>
                </a:solidFill>
                <a:latin typeface="Arial"/>
                <a:cs typeface="Arial"/>
              </a:rPr>
              <a:t>A </a:t>
            </a:r>
            <a:r>
              <a:rPr b="1" dirty="0" sz="2000" lang="en-US" spc="-75">
                <a:solidFill>
                  <a:srgbClr val="1382AC"/>
                </a:solidFill>
                <a:latin typeface="Arial"/>
                <a:cs typeface="Arial"/>
              </a:rPr>
              <a:t>R</a:t>
            </a:r>
            <a:r>
              <a:rPr b="1" dirty="0" sz="2000" lang="en-IN" spc="-75">
                <a:solidFill>
                  <a:srgbClr val="1382AC"/>
                </a:solidFill>
                <a:latin typeface="Arial"/>
                <a:cs typeface="Arial"/>
              </a:rPr>
              <a:t>(202130</a:t>
            </a:r>
            <a:r>
              <a:rPr b="1" dirty="0" sz="2000" lang="en-US" spc="-75">
                <a:solidFill>
                  <a:srgbClr val="1382AC"/>
                </a:solidFill>
                <a:latin typeface="Arial"/>
                <a:cs typeface="Arial"/>
              </a:rPr>
              <a:t>3</a:t>
            </a:r>
            <a:r>
              <a:rPr b="1" dirty="0" sz="2000" lang="en-US" spc="-75">
                <a:solidFill>
                  <a:srgbClr val="1382AC"/>
                </a:solidFill>
                <a:latin typeface="Arial"/>
                <a:cs typeface="Arial"/>
              </a:rPr>
              <a:t>5</a:t>
            </a:r>
            <a:r>
              <a:rPr b="1" dirty="0" sz="2000" lang="en-US" spc="-75">
                <a:solidFill>
                  <a:srgbClr val="1382AC"/>
                </a:solidFill>
                <a:latin typeface="Arial"/>
                <a:cs typeface="Arial"/>
              </a:rPr>
              <a:t>4</a:t>
            </a:r>
            <a:r>
              <a:rPr b="1" dirty="0" sz="2000" lang="en-US" spc="-75">
                <a:solidFill>
                  <a:srgbClr val="1382AC"/>
                </a:solidFill>
                <a:latin typeface="Arial"/>
                <a:cs typeface="Arial"/>
              </a:rPr>
              <a:t>0</a:t>
            </a:r>
            <a:r>
              <a:rPr b="1" dirty="0" sz="2000" lang="en-US" spc="-75">
                <a:solidFill>
                  <a:srgbClr val="1382AC"/>
                </a:solidFill>
                <a:latin typeface="Arial"/>
                <a:cs typeface="Arial"/>
              </a:rPr>
              <a:t>)</a:t>
            </a:r>
            <a:endParaRPr dirty="0" sz="2000">
              <a:latin typeface="Arial"/>
              <a:cs typeface="Arial"/>
            </a:endParaRPr>
          </a:p>
          <a:p>
            <a:pPr marL="2763520">
              <a:lnSpc>
                <a:spcPct val="100000"/>
              </a:lnSpc>
            </a:pPr>
            <a:r>
              <a:rPr b="1" dirty="0" sz="2000" lang="en-US" spc="-75" err="1">
                <a:solidFill>
                  <a:srgbClr val="1382AC"/>
                </a:solidFill>
                <a:latin typeface="Arial"/>
                <a:cs typeface="Arial"/>
              </a:rPr>
              <a:t>A</a:t>
            </a:r>
            <a:r>
              <a:rPr b="1" dirty="0" sz="2000" lang="en-US" spc="-25" err="1">
                <a:solidFill>
                  <a:srgbClr val="1382AC"/>
                </a:solidFill>
                <a:latin typeface="Arial"/>
                <a:cs typeface="Arial"/>
              </a:rPr>
              <a:t>lagappa</a:t>
            </a:r>
            <a:r>
              <a:rPr b="1" dirty="0" sz="2000" lang="en-US" spc="-25">
                <a:solidFill>
                  <a:srgbClr val="1382AC"/>
                </a:solidFill>
                <a:latin typeface="Arial"/>
                <a:cs typeface="Arial"/>
              </a:rPr>
              <a:t> college of </a:t>
            </a:r>
            <a:r>
              <a:rPr b="1" dirty="0" sz="2000" lang="en-US" spc="-25" err="1">
                <a:solidFill>
                  <a:srgbClr val="1382AC"/>
                </a:solidFill>
                <a:latin typeface="Arial"/>
                <a:cs typeface="Arial"/>
              </a:rPr>
              <a:t>technoloy</a:t>
            </a:r>
            <a:r>
              <a:rPr b="1" dirty="0" sz="2000">
                <a:solidFill>
                  <a:srgbClr val="1382AC"/>
                </a:solidFill>
                <a:latin typeface="Arial"/>
                <a:cs typeface="Arial"/>
              </a:rPr>
              <a:t>-</a:t>
            </a:r>
            <a:r>
              <a:rPr b="1" dirty="0" sz="2000" spc="-25">
                <a:solidFill>
                  <a:srgbClr val="1382AC"/>
                </a:solidFill>
                <a:latin typeface="Arial"/>
                <a:cs typeface="Arial"/>
              </a:rPr>
              <a:t>D</a:t>
            </a:r>
            <a:r>
              <a:rPr b="1" dirty="0" sz="2000" spc="15">
                <a:solidFill>
                  <a:srgbClr val="1382AC"/>
                </a:solidFill>
                <a:latin typeface="Arial"/>
                <a:cs typeface="Arial"/>
              </a:rPr>
              <a:t>e</a:t>
            </a:r>
            <a:r>
              <a:rPr b="1" dirty="0" sz="2000" spc="-25">
                <a:solidFill>
                  <a:srgbClr val="1382AC"/>
                </a:solidFill>
                <a:latin typeface="Arial"/>
                <a:cs typeface="Arial"/>
              </a:rPr>
              <a:t>p</a:t>
            </a:r>
            <a:r>
              <a:rPr b="1" dirty="0" sz="2000" spc="10">
                <a:solidFill>
                  <a:srgbClr val="1382AC"/>
                </a:solidFill>
                <a:latin typeface="Arial"/>
                <a:cs typeface="Arial"/>
              </a:rPr>
              <a:t>a</a:t>
            </a:r>
            <a:r>
              <a:rPr b="1" dirty="0" sz="2000" spc="-30">
                <a:solidFill>
                  <a:srgbClr val="1382AC"/>
                </a:solidFill>
                <a:latin typeface="Arial"/>
                <a:cs typeface="Arial"/>
              </a:rPr>
              <a:t>r</a:t>
            </a:r>
            <a:r>
              <a:rPr b="1" dirty="0" sz="2000" spc="-70">
                <a:solidFill>
                  <a:srgbClr val="1382AC"/>
                </a:solidFill>
                <a:latin typeface="Arial"/>
                <a:cs typeface="Arial"/>
              </a:rPr>
              <a:t>t</a:t>
            </a:r>
            <a:r>
              <a:rPr b="1" dirty="0" sz="2000" spc="90">
                <a:solidFill>
                  <a:srgbClr val="1382AC"/>
                </a:solidFill>
                <a:latin typeface="Arial"/>
                <a:cs typeface="Arial"/>
              </a:rPr>
              <a:t>m</a:t>
            </a:r>
            <a:r>
              <a:rPr b="1" dirty="0" sz="2000" spc="15">
                <a:solidFill>
                  <a:srgbClr val="1382AC"/>
                </a:solidFill>
                <a:latin typeface="Arial"/>
                <a:cs typeface="Arial"/>
              </a:rPr>
              <a:t>e</a:t>
            </a:r>
            <a:r>
              <a:rPr b="1" dirty="0" sz="2000" spc="-25">
                <a:solidFill>
                  <a:srgbClr val="1382AC"/>
                </a:solidFill>
                <a:latin typeface="Arial"/>
                <a:cs typeface="Arial"/>
              </a:rPr>
              <a:t>n</a:t>
            </a:r>
            <a:r>
              <a:rPr b="1" dirty="0" sz="2000" spc="5">
                <a:solidFill>
                  <a:srgbClr val="1382AC"/>
                </a:solidFill>
                <a:latin typeface="Arial"/>
                <a:cs typeface="Arial"/>
              </a:rPr>
              <a:t>t</a:t>
            </a:r>
            <a:r>
              <a:rPr b="1" dirty="0" sz="2000" lang="en-US" spc="5">
                <a:solidFill>
                  <a:srgbClr val="1382AC"/>
                </a:solidFill>
                <a:latin typeface="Arial"/>
                <a:cs typeface="Arial"/>
              </a:rPr>
              <a:t> of </a:t>
            </a:r>
            <a:r>
              <a:rPr b="1" dirty="0" sz="2000" lang="en-IN" spc="5">
                <a:solidFill>
                  <a:srgbClr val="1382AC"/>
                </a:solidFill>
                <a:latin typeface="Arial"/>
                <a:cs typeface="Arial"/>
              </a:rPr>
              <a:t>chemical </a:t>
            </a:r>
            <a:r>
              <a:rPr b="1" dirty="0" sz="2000" lang="en-US" spc="5">
                <a:solidFill>
                  <a:srgbClr val="1382AC"/>
                </a:solidFill>
                <a:latin typeface="Arial"/>
                <a:cs typeface="Arial"/>
              </a:rPr>
              <a:t>technology</a:t>
            </a:r>
            <a:endParaRPr dirty="0" sz="20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12" name="object 2"/>
          <p:cNvSpPr txBox="1">
            <a:spLocks noGrp="1"/>
          </p:cNvSpPr>
          <p:nvPr>
            <p:ph type="title"/>
          </p:nvPr>
        </p:nvSpPr>
        <p:spPr>
          <a:xfrm>
            <a:off x="660400" y="555307"/>
            <a:ext cx="3402965" cy="632460"/>
          </a:xfrm>
          <a:prstGeom prst="rect"/>
        </p:spPr>
        <p:txBody>
          <a:bodyPr bIns="0" lIns="0" rIns="0" rtlCol="0" tIns="16510" vert="horz" wrap="square">
            <a:spAutoFit/>
          </a:bodyPr>
          <a:p>
            <a:pPr marL="12700">
              <a:lnSpc>
                <a:spcPct val="100000"/>
              </a:lnSpc>
              <a:spcBef>
                <a:spcPts val="130"/>
              </a:spcBef>
            </a:pPr>
            <a:r>
              <a:rPr dirty="0" sz="3950">
                <a:solidFill>
                  <a:srgbClr val="1CACE3"/>
                </a:solidFill>
              </a:rPr>
              <a:t>CONCLUSION</a:t>
            </a:r>
            <a:endParaRPr sz="3950"/>
          </a:p>
        </p:txBody>
      </p:sp>
      <p:sp>
        <p:nvSpPr>
          <p:cNvPr id="1048613" name="Rectangle 2"/>
          <p:cNvSpPr/>
          <p:nvPr/>
        </p:nvSpPr>
        <p:spPr>
          <a:xfrm>
            <a:off x="2476500" y="1843950"/>
            <a:ext cx="7239000" cy="3170099"/>
          </a:xfrm>
          <a:prstGeom prst="rect"/>
        </p:spPr>
        <p:txBody>
          <a:bodyPr wrap="square">
            <a:spAutoFit/>
          </a:bodyPr>
          <a:p>
            <a:pPr algn="just"/>
            <a:r>
              <a:rPr dirty="0" sz="2000" lang="en-US"/>
              <a:t>In conclusion, Python offers invaluable tools for enhancing hotel management systems, streamlining operations, and improving guest satisfaction. Its versatility allows for the development of tailored solutions to meet the evolving needs of the hospitality industry. With Python's robust capabilities in data handling, automation, and integration, hotels can achieve greater efficiency, profitability, and competitiveness in today's dynamic market landscape. Embracing Python empowers hotels to stay ahead of the curve, delivering exceptional experiences and driving long-term success in the hospitality sector.</a:t>
            </a:r>
            <a:endParaRPr dirty="0" sz="20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14" name="object 2"/>
          <p:cNvSpPr txBox="1">
            <a:spLocks noGrp="1"/>
          </p:cNvSpPr>
          <p:nvPr>
            <p:ph type="title"/>
          </p:nvPr>
        </p:nvSpPr>
        <p:spPr>
          <a:xfrm>
            <a:off x="614997" y="800988"/>
            <a:ext cx="3304540" cy="529590"/>
          </a:xfrm>
          <a:prstGeom prst="rect"/>
        </p:spPr>
        <p:txBody>
          <a:bodyPr bIns="0" lIns="0" rIns="0" rtlCol="0" tIns="13335" vert="horz" wrap="square">
            <a:spAutoFit/>
          </a:bodyPr>
          <a:p>
            <a:pPr marL="12700">
              <a:lnSpc>
                <a:spcPct val="100000"/>
              </a:lnSpc>
              <a:spcBef>
                <a:spcPts val="105"/>
              </a:spcBef>
            </a:pPr>
            <a:r>
              <a:rPr dirty="0" sz="3300" spc="5">
                <a:solidFill>
                  <a:srgbClr val="1CACE3"/>
                </a:solidFill>
              </a:rPr>
              <a:t>FUTURE</a:t>
            </a:r>
            <a:r>
              <a:rPr dirty="0" sz="3300" spc="-110">
                <a:solidFill>
                  <a:srgbClr val="1CACE3"/>
                </a:solidFill>
              </a:rPr>
              <a:t> </a:t>
            </a:r>
            <a:r>
              <a:rPr dirty="0" sz="3300" spc="-15">
                <a:solidFill>
                  <a:srgbClr val="1CACE3"/>
                </a:solidFill>
              </a:rPr>
              <a:t>SCOPE</a:t>
            </a:r>
            <a:endParaRPr sz="3300"/>
          </a:p>
        </p:txBody>
      </p:sp>
      <p:sp>
        <p:nvSpPr>
          <p:cNvPr id="1048615" name="Rectangle 2"/>
          <p:cNvSpPr/>
          <p:nvPr/>
        </p:nvSpPr>
        <p:spPr>
          <a:xfrm>
            <a:off x="3048000" y="1859340"/>
            <a:ext cx="6096000" cy="5078313"/>
          </a:xfrm>
          <a:prstGeom prst="rect"/>
        </p:spPr>
        <p:txBody>
          <a:bodyPr>
            <a:spAutoFit/>
          </a:bodyPr>
          <a:p>
            <a:r>
              <a:rPr dirty="0" lang="en-US"/>
              <a:t>The future scope of the project includes:</a:t>
            </a:r>
          </a:p>
          <a:p>
            <a:endParaRPr dirty="0" lang="en-US"/>
          </a:p>
          <a:p>
            <a:r>
              <a:rPr b="1" dirty="0" lang="en-US"/>
              <a:t>Integration of Additional Features</a:t>
            </a:r>
            <a:r>
              <a:rPr dirty="0" lang="en-US"/>
              <a:t>: Incorporating advanced features such as customer relationship management (CRM), dynamic pricing algorithms, and predictive analytics to optimize revenue management and enhance guest experiences.</a:t>
            </a:r>
          </a:p>
          <a:p>
            <a:endParaRPr dirty="0" lang="en-US"/>
          </a:p>
          <a:p>
            <a:r>
              <a:rPr b="1" dirty="0" lang="en-US"/>
              <a:t>Enhanced User Interfaces</a:t>
            </a:r>
            <a:r>
              <a:rPr dirty="0" lang="en-US"/>
              <a:t>: Developing intuitive and visually appealing interfaces for both hotel staff and guests, including mobile apps for seamless interaction and booking processes.</a:t>
            </a:r>
          </a:p>
          <a:p>
            <a:endParaRPr dirty="0" lang="en-US"/>
          </a:p>
          <a:p>
            <a:r>
              <a:rPr b="1" dirty="0" lang="en-US"/>
              <a:t>Expansion to Multi-Property Management</a:t>
            </a:r>
            <a:r>
              <a:rPr dirty="0" lang="en-US"/>
              <a:t>: Scaling the system to support multi-property management, enabling hotel chains to centrally manage operations across different locations while maintaining consistency and efficiency.</a:t>
            </a:r>
          </a:p>
          <a:p>
            <a:endParaRPr dirty="0" lang="en-US"/>
          </a:p>
          <a:p>
            <a:endParaRPr dirty="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16" name="object 2"/>
          <p:cNvSpPr txBox="1">
            <a:spLocks noGrp="1"/>
          </p:cNvSpPr>
          <p:nvPr>
            <p:ph type="title"/>
          </p:nvPr>
        </p:nvSpPr>
        <p:spPr>
          <a:xfrm>
            <a:off x="660400" y="555307"/>
            <a:ext cx="3451860" cy="63246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R</a:t>
            </a:r>
            <a:r>
              <a:rPr dirty="0" sz="3950" spc="-10">
                <a:solidFill>
                  <a:srgbClr val="1CACE3"/>
                </a:solidFill>
              </a:rPr>
              <a:t>E</a:t>
            </a:r>
            <a:r>
              <a:rPr dirty="0" sz="3950" spc="-15">
                <a:solidFill>
                  <a:srgbClr val="1CACE3"/>
                </a:solidFill>
              </a:rPr>
              <a:t>F</a:t>
            </a:r>
            <a:r>
              <a:rPr dirty="0" sz="3950" spc="-10">
                <a:solidFill>
                  <a:srgbClr val="1CACE3"/>
                </a:solidFill>
              </a:rPr>
              <a:t>E</a:t>
            </a:r>
            <a:r>
              <a:rPr dirty="0" sz="3950" spc="-5">
                <a:solidFill>
                  <a:srgbClr val="1CACE3"/>
                </a:solidFill>
              </a:rPr>
              <a:t>R</a:t>
            </a:r>
            <a:r>
              <a:rPr dirty="0" sz="3950" spc="-10">
                <a:solidFill>
                  <a:srgbClr val="1CACE3"/>
                </a:solidFill>
              </a:rPr>
              <a:t>E</a:t>
            </a:r>
            <a:r>
              <a:rPr dirty="0" sz="3950" spc="-5">
                <a:solidFill>
                  <a:srgbClr val="1CACE3"/>
                </a:solidFill>
              </a:rPr>
              <a:t>NC</a:t>
            </a:r>
            <a:r>
              <a:rPr dirty="0" sz="3950" spc="-10">
                <a:solidFill>
                  <a:srgbClr val="1CACE3"/>
                </a:solidFill>
              </a:rPr>
              <a:t>E</a:t>
            </a:r>
            <a:r>
              <a:rPr dirty="0" sz="3950" spc="20">
                <a:solidFill>
                  <a:srgbClr val="1CACE3"/>
                </a:solidFill>
              </a:rPr>
              <a:t>S</a:t>
            </a:r>
            <a:endParaRPr sz="3950"/>
          </a:p>
        </p:txBody>
      </p:sp>
      <p:sp>
        <p:nvSpPr>
          <p:cNvPr id="1048617" name="Rectangle 3"/>
          <p:cNvSpPr/>
          <p:nvPr/>
        </p:nvSpPr>
        <p:spPr>
          <a:xfrm>
            <a:off x="3733800" y="2133600"/>
            <a:ext cx="5029200" cy="2862322"/>
          </a:xfrm>
          <a:prstGeom prst="rect"/>
        </p:spPr>
        <p:txBody>
          <a:bodyPr wrap="square">
            <a:spAutoFit/>
          </a:bodyPr>
          <a:p>
            <a:r>
              <a:rPr dirty="0" lang="en-IN">
                <a:hlinkClick r:id="rId1"/>
              </a:rPr>
              <a:t>https://www.kaggle.com/datasets</a:t>
            </a:r>
            <a:endParaRPr dirty="0" lang="en-IN"/>
          </a:p>
          <a:p>
            <a:endParaRPr dirty="0" lang="en-US"/>
          </a:p>
          <a:p>
            <a:r>
              <a:rPr dirty="0" lang="en-US">
                <a:hlinkClick r:id="rId2"/>
              </a:rPr>
              <a:t>https//pandas.pydata.org/pandas-docs/stable/user guide/index.html</a:t>
            </a:r>
            <a:endParaRPr dirty="0" lang="en-US"/>
          </a:p>
          <a:p>
            <a:endParaRPr dirty="0" lang="en-US"/>
          </a:p>
          <a:p>
            <a:r>
              <a:rPr dirty="0" lang="en-US">
                <a:hlinkClick r:id="rId3"/>
              </a:rPr>
              <a:t>https://matplotlib.org/stable/contents.html</a:t>
            </a:r>
            <a:endParaRPr dirty="0" lang="en-US"/>
          </a:p>
          <a:p>
            <a:endParaRPr dirty="0" lang="en-US"/>
          </a:p>
          <a:p>
            <a:endParaRPr dirty="0" lang="en-US"/>
          </a:p>
          <a:p>
            <a:endParaRPr dirty="0" lang="en-US"/>
          </a:p>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8" name="object 2"/>
          <p:cNvSpPr txBox="1">
            <a:spLocks noGrp="1"/>
          </p:cNvSpPr>
          <p:nvPr>
            <p:ph type="title"/>
          </p:nvPr>
        </p:nvSpPr>
        <p:spPr>
          <a:prstGeom prst="rect"/>
        </p:spPr>
        <p:txBody>
          <a:bodyPr bIns="0" lIns="0" rIns="0" rtlCol="0" tIns="15875" vert="horz" wrap="square">
            <a:spAutoFit/>
          </a:bodyPr>
          <a:p>
            <a:pPr marL="50165">
              <a:lnSpc>
                <a:spcPct val="100000"/>
              </a:lnSpc>
              <a:spcBef>
                <a:spcPts val="125"/>
              </a:spcBef>
            </a:pPr>
            <a:r>
              <a:rPr dirty="0" spc="30"/>
              <a:t>THANK</a:t>
            </a:r>
            <a:r>
              <a:rPr dirty="0" spc="-145"/>
              <a:t> </a:t>
            </a:r>
            <a:r>
              <a:rPr dirty="0" spc="25"/>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2" name="object 2"/>
          <p:cNvSpPr txBox="1">
            <a:spLocks noGrp="1"/>
          </p:cNvSpPr>
          <p:nvPr>
            <p:ph type="title"/>
          </p:nvPr>
        </p:nvSpPr>
        <p:spPr>
          <a:xfrm>
            <a:off x="929005" y="1391602"/>
            <a:ext cx="1575435" cy="422276"/>
          </a:xfrm>
          <a:prstGeom prst="rect"/>
        </p:spPr>
        <p:txBody>
          <a:bodyPr bIns="0" lIns="0" rIns="0" rtlCol="0" tIns="15875" vert="horz" wrap="square">
            <a:spAutoFit/>
          </a:bodyPr>
          <a:p>
            <a:pPr marL="12700">
              <a:lnSpc>
                <a:spcPct val="100000"/>
              </a:lnSpc>
              <a:spcBef>
                <a:spcPts val="125"/>
              </a:spcBef>
            </a:pPr>
            <a:r>
              <a:rPr dirty="0" spc="30"/>
              <a:t>OU</a:t>
            </a:r>
            <a:r>
              <a:rPr dirty="0" spc="40"/>
              <a:t>TL</a:t>
            </a:r>
            <a:r>
              <a:rPr dirty="0" spc="-95"/>
              <a:t>I</a:t>
            </a:r>
            <a:r>
              <a:rPr dirty="0" spc="30"/>
              <a:t>N</a:t>
            </a:r>
            <a:r>
              <a:rPr dirty="0" spc="15"/>
              <a:t>E</a:t>
            </a:r>
          </a:p>
        </p:txBody>
      </p:sp>
      <p:sp>
        <p:nvSpPr>
          <p:cNvPr id="1048593" name="object 3"/>
          <p:cNvSpPr txBox="1"/>
          <p:nvPr/>
        </p:nvSpPr>
        <p:spPr>
          <a:xfrm>
            <a:off x="917575" y="1952988"/>
            <a:ext cx="4178300" cy="3813175"/>
          </a:xfrm>
          <a:prstGeom prst="rect"/>
        </p:spPr>
        <p:txBody>
          <a:bodyPr bIns="0" lIns="0" rIns="0" rtlCol="0" tIns="184785" vert="horz" wrap="square">
            <a:spAutoFit/>
          </a:bodyPr>
          <a:p>
            <a:pPr indent="-305435" marL="317500">
              <a:lnSpc>
                <a:spcPct val="100000"/>
              </a:lnSpc>
              <a:spcBef>
                <a:spcPts val="1455"/>
              </a:spcBef>
              <a:buClr>
                <a:srgbClr val="1CACE3"/>
              </a:buClr>
              <a:buSzPct val="92500"/>
              <a:buFont typeface="Cambria"/>
              <a:buChar char="◾"/>
              <a:tabLst>
                <a:tab algn="l" pos="317500"/>
                <a:tab algn="l" pos="318135"/>
              </a:tabLst>
            </a:pPr>
            <a:r>
              <a:rPr b="1" dirty="0" sz="2000" spc="20">
                <a:solidFill>
                  <a:srgbClr val="404040"/>
                </a:solidFill>
                <a:latin typeface="Arial"/>
                <a:cs typeface="Arial"/>
              </a:rPr>
              <a:t>Problem</a:t>
            </a:r>
            <a:r>
              <a:rPr b="1" dirty="0" sz="2000" spc="-140">
                <a:solidFill>
                  <a:srgbClr val="404040"/>
                </a:solidFill>
                <a:latin typeface="Arial"/>
                <a:cs typeface="Arial"/>
              </a:rPr>
              <a:t> </a:t>
            </a:r>
            <a:r>
              <a:rPr b="1" dirty="0" sz="2000" spc="15">
                <a:solidFill>
                  <a:srgbClr val="404040"/>
                </a:solidFill>
                <a:latin typeface="Arial"/>
                <a:cs typeface="Arial"/>
              </a:rPr>
              <a:t>Statement</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15">
                <a:solidFill>
                  <a:srgbClr val="404040"/>
                </a:solidFill>
                <a:latin typeface="Arial"/>
                <a:cs typeface="Arial"/>
              </a:rPr>
              <a:t>P</a:t>
            </a:r>
            <a:r>
              <a:rPr b="1" dirty="0" sz="2000" spc="40">
                <a:solidFill>
                  <a:srgbClr val="404040"/>
                </a:solidFill>
                <a:latin typeface="Arial"/>
                <a:cs typeface="Arial"/>
              </a:rPr>
              <a:t>r</a:t>
            </a:r>
            <a:r>
              <a:rPr b="1" dirty="0" sz="2000" spc="45">
                <a:solidFill>
                  <a:srgbClr val="404040"/>
                </a:solidFill>
                <a:latin typeface="Arial"/>
                <a:cs typeface="Arial"/>
              </a:rPr>
              <a:t>opo</a:t>
            </a:r>
            <a:r>
              <a:rPr b="1" dirty="0" sz="2000" spc="15">
                <a:solidFill>
                  <a:srgbClr val="404040"/>
                </a:solidFill>
                <a:latin typeface="Arial"/>
                <a:cs typeface="Arial"/>
              </a:rPr>
              <a:t>sed</a:t>
            </a:r>
            <a:r>
              <a:rPr b="1" dirty="0" sz="2000" spc="-225">
                <a:solidFill>
                  <a:srgbClr val="404040"/>
                </a:solidFill>
                <a:latin typeface="Arial"/>
                <a:cs typeface="Arial"/>
              </a:rPr>
              <a:t> </a:t>
            </a:r>
            <a:r>
              <a:rPr b="1" dirty="0" sz="2000" spc="15">
                <a:solidFill>
                  <a:srgbClr val="404040"/>
                </a:solidFill>
                <a:latin typeface="Arial"/>
                <a:cs typeface="Arial"/>
              </a:rPr>
              <a:t>Sy</a:t>
            </a:r>
            <a:r>
              <a:rPr b="1" dirty="0" sz="2000" spc="5">
                <a:solidFill>
                  <a:srgbClr val="404040"/>
                </a:solidFill>
                <a:latin typeface="Arial"/>
                <a:cs typeface="Arial"/>
              </a:rPr>
              <a:t>s</a:t>
            </a:r>
            <a:r>
              <a:rPr b="1" dirty="0" sz="2000" spc="10">
                <a:solidFill>
                  <a:srgbClr val="404040"/>
                </a:solidFill>
                <a:latin typeface="Arial"/>
                <a:cs typeface="Arial"/>
              </a:rPr>
              <a:t>te</a:t>
            </a:r>
            <a:r>
              <a:rPr b="1" dirty="0" sz="2000" spc="90">
                <a:solidFill>
                  <a:srgbClr val="404040"/>
                </a:solidFill>
                <a:latin typeface="Arial"/>
                <a:cs typeface="Arial"/>
              </a:rPr>
              <a:t>m</a:t>
            </a:r>
            <a:r>
              <a:rPr b="1" dirty="0" sz="2000" spc="35">
                <a:solidFill>
                  <a:srgbClr val="404040"/>
                </a:solidFill>
                <a:latin typeface="Arial"/>
                <a:cs typeface="Arial"/>
              </a:rPr>
              <a:t>/</a:t>
            </a:r>
            <a:r>
              <a:rPr b="1" dirty="0" sz="2000" spc="-65">
                <a:solidFill>
                  <a:srgbClr val="404040"/>
                </a:solidFill>
                <a:latin typeface="Arial"/>
                <a:cs typeface="Arial"/>
              </a:rPr>
              <a:t>S</a:t>
            </a:r>
            <a:r>
              <a:rPr b="1" dirty="0" sz="2000" spc="45">
                <a:solidFill>
                  <a:srgbClr val="404040"/>
                </a:solidFill>
                <a:latin typeface="Arial"/>
                <a:cs typeface="Arial"/>
              </a:rPr>
              <a:t>o</a:t>
            </a:r>
            <a:r>
              <a:rPr b="1" dirty="0" sz="2000" spc="-35">
                <a:solidFill>
                  <a:srgbClr val="404040"/>
                </a:solidFill>
                <a:latin typeface="Arial"/>
                <a:cs typeface="Arial"/>
              </a:rPr>
              <a:t>l</a:t>
            </a:r>
            <a:r>
              <a:rPr b="1" dirty="0" sz="2000" spc="-25">
                <a:solidFill>
                  <a:srgbClr val="404040"/>
                </a:solidFill>
                <a:latin typeface="Arial"/>
                <a:cs typeface="Arial"/>
              </a:rPr>
              <a:t>u</a:t>
            </a:r>
            <a:r>
              <a:rPr b="1" dirty="0" sz="2000" spc="5">
                <a:solidFill>
                  <a:srgbClr val="404040"/>
                </a:solidFill>
                <a:latin typeface="Arial"/>
                <a:cs typeface="Arial"/>
              </a:rPr>
              <a:t>t</a:t>
            </a:r>
            <a:r>
              <a:rPr b="1" dirty="0" sz="2000" spc="35">
                <a:solidFill>
                  <a:srgbClr val="404040"/>
                </a:solidFill>
                <a:latin typeface="Arial"/>
                <a:cs typeface="Arial"/>
              </a:rPr>
              <a:t>i</a:t>
            </a:r>
            <a:r>
              <a:rPr b="1" dirty="0" sz="2000" spc="-25">
                <a:solidFill>
                  <a:srgbClr val="404040"/>
                </a:solidFill>
                <a:latin typeface="Arial"/>
                <a:cs typeface="Arial"/>
              </a:rPr>
              <a:t>o</a:t>
            </a:r>
            <a:r>
              <a:rPr b="1" dirty="0" sz="2000" spc="15">
                <a:solidFill>
                  <a:srgbClr val="404040"/>
                </a:solidFill>
                <a:latin typeface="Arial"/>
                <a:cs typeface="Arial"/>
              </a:rPr>
              <a:t>n</a:t>
            </a:r>
            <a:endParaRPr sz="2000">
              <a:latin typeface="Arial"/>
              <a:cs typeface="Arial"/>
            </a:endParaRPr>
          </a:p>
          <a:p>
            <a:pPr indent="-305435" marL="317500">
              <a:lnSpc>
                <a:spcPct val="100000"/>
              </a:lnSpc>
              <a:spcBef>
                <a:spcPts val="1280"/>
              </a:spcBef>
              <a:buClr>
                <a:srgbClr val="1CACE3"/>
              </a:buClr>
              <a:buSzPct val="92500"/>
              <a:buFont typeface="Cambria"/>
              <a:buChar char="◾"/>
              <a:tabLst>
                <a:tab algn="l" pos="317500"/>
                <a:tab algn="l" pos="318135"/>
              </a:tabLst>
            </a:pPr>
            <a:r>
              <a:rPr b="1" dirty="0" sz="2000" spc="15">
                <a:solidFill>
                  <a:srgbClr val="404040"/>
                </a:solidFill>
                <a:latin typeface="Arial"/>
                <a:cs typeface="Arial"/>
              </a:rPr>
              <a:t>Sy</a:t>
            </a:r>
            <a:r>
              <a:rPr b="1" dirty="0" sz="2000" spc="5">
                <a:solidFill>
                  <a:srgbClr val="404040"/>
                </a:solidFill>
                <a:latin typeface="Arial"/>
                <a:cs typeface="Arial"/>
              </a:rPr>
              <a:t>s</a:t>
            </a:r>
            <a:r>
              <a:rPr b="1" dirty="0" sz="2000" spc="15">
                <a:solidFill>
                  <a:srgbClr val="404040"/>
                </a:solidFill>
                <a:latin typeface="Arial"/>
                <a:cs typeface="Arial"/>
              </a:rPr>
              <a:t>tem</a:t>
            </a:r>
            <a:r>
              <a:rPr b="1" dirty="0" sz="2000" spc="-35">
                <a:solidFill>
                  <a:srgbClr val="404040"/>
                </a:solidFill>
                <a:latin typeface="Arial"/>
                <a:cs typeface="Arial"/>
              </a:rPr>
              <a:t> </a:t>
            </a:r>
            <a:r>
              <a:rPr b="1" dirty="0" sz="2000" spc="50">
                <a:solidFill>
                  <a:srgbClr val="404040"/>
                </a:solidFill>
                <a:latin typeface="Arial"/>
                <a:cs typeface="Arial"/>
              </a:rPr>
              <a:t>D</a:t>
            </a:r>
            <a:r>
              <a:rPr b="1" dirty="0" sz="2000" spc="15">
                <a:solidFill>
                  <a:srgbClr val="404040"/>
                </a:solidFill>
                <a:latin typeface="Arial"/>
                <a:cs typeface="Arial"/>
              </a:rPr>
              <a:t>eve</a:t>
            </a:r>
            <a:r>
              <a:rPr b="1" dirty="0" sz="2000" spc="40">
                <a:solidFill>
                  <a:srgbClr val="404040"/>
                </a:solidFill>
                <a:latin typeface="Arial"/>
                <a:cs typeface="Arial"/>
              </a:rPr>
              <a:t>l</a:t>
            </a:r>
            <a:r>
              <a:rPr b="1" dirty="0" sz="2000" spc="50">
                <a:solidFill>
                  <a:srgbClr val="404040"/>
                </a:solidFill>
                <a:latin typeface="Arial"/>
                <a:cs typeface="Arial"/>
              </a:rPr>
              <a:t>o</a:t>
            </a:r>
            <a:r>
              <a:rPr b="1" dirty="0" sz="2000" spc="-25">
                <a:solidFill>
                  <a:srgbClr val="404040"/>
                </a:solidFill>
                <a:latin typeface="Arial"/>
                <a:cs typeface="Arial"/>
              </a:rPr>
              <a:t>p</a:t>
            </a:r>
            <a:r>
              <a:rPr b="1" dirty="0" sz="2000" spc="20">
                <a:solidFill>
                  <a:srgbClr val="404040"/>
                </a:solidFill>
                <a:latin typeface="Arial"/>
                <a:cs typeface="Arial"/>
              </a:rPr>
              <a:t>m</a:t>
            </a:r>
            <a:r>
              <a:rPr b="1" dirty="0" sz="2000" spc="-60">
                <a:solidFill>
                  <a:srgbClr val="404040"/>
                </a:solidFill>
                <a:latin typeface="Arial"/>
                <a:cs typeface="Arial"/>
              </a:rPr>
              <a:t>e</a:t>
            </a:r>
            <a:r>
              <a:rPr b="1" dirty="0" sz="2000" spc="50">
                <a:solidFill>
                  <a:srgbClr val="404040"/>
                </a:solidFill>
                <a:latin typeface="Arial"/>
                <a:cs typeface="Arial"/>
              </a:rPr>
              <a:t>n</a:t>
            </a:r>
            <a:r>
              <a:rPr b="1" dirty="0" sz="2000" spc="5">
                <a:solidFill>
                  <a:srgbClr val="404040"/>
                </a:solidFill>
                <a:latin typeface="Arial"/>
                <a:cs typeface="Arial"/>
              </a:rPr>
              <a:t>t</a:t>
            </a:r>
            <a:r>
              <a:rPr b="1" dirty="0" sz="2000" spc="-254">
                <a:solidFill>
                  <a:srgbClr val="404040"/>
                </a:solidFill>
                <a:latin typeface="Arial"/>
                <a:cs typeface="Arial"/>
              </a:rPr>
              <a:t> </a:t>
            </a:r>
            <a:r>
              <a:rPr b="1" dirty="0" sz="2000" spc="-25">
                <a:solidFill>
                  <a:srgbClr val="404040"/>
                </a:solidFill>
                <a:latin typeface="Arial"/>
                <a:cs typeface="Arial"/>
              </a:rPr>
              <a:t>A</a:t>
            </a:r>
            <a:r>
              <a:rPr b="1" dirty="0" sz="2000" spc="50">
                <a:solidFill>
                  <a:srgbClr val="404040"/>
                </a:solidFill>
                <a:latin typeface="Arial"/>
                <a:cs typeface="Arial"/>
              </a:rPr>
              <a:t>pp</a:t>
            </a:r>
            <a:r>
              <a:rPr b="1" dirty="0" sz="2000" spc="45">
                <a:solidFill>
                  <a:srgbClr val="404040"/>
                </a:solidFill>
                <a:latin typeface="Arial"/>
                <a:cs typeface="Arial"/>
              </a:rPr>
              <a:t>r</a:t>
            </a:r>
            <a:r>
              <a:rPr b="1" dirty="0" sz="2000" spc="50">
                <a:solidFill>
                  <a:srgbClr val="404040"/>
                </a:solidFill>
                <a:latin typeface="Arial"/>
                <a:cs typeface="Arial"/>
              </a:rPr>
              <a:t>o</a:t>
            </a:r>
            <a:r>
              <a:rPr b="1" dirty="0" sz="2000" spc="15">
                <a:solidFill>
                  <a:srgbClr val="404040"/>
                </a:solidFill>
                <a:latin typeface="Arial"/>
                <a:cs typeface="Arial"/>
              </a:rPr>
              <a:t>a</a:t>
            </a:r>
            <a:r>
              <a:rPr b="1" dirty="0" sz="2000" spc="-60">
                <a:solidFill>
                  <a:srgbClr val="404040"/>
                </a:solidFill>
                <a:latin typeface="Arial"/>
                <a:cs typeface="Arial"/>
              </a:rPr>
              <a:t>c</a:t>
            </a:r>
            <a:r>
              <a:rPr b="1" dirty="0" sz="2000" spc="15">
                <a:solidFill>
                  <a:srgbClr val="404040"/>
                </a:solidFill>
                <a:latin typeface="Arial"/>
                <a:cs typeface="Arial"/>
              </a:rPr>
              <a:t>h</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25">
                <a:solidFill>
                  <a:srgbClr val="404040"/>
                </a:solidFill>
                <a:latin typeface="Arial"/>
                <a:cs typeface="Arial"/>
              </a:rPr>
              <a:t>A</a:t>
            </a:r>
            <a:r>
              <a:rPr b="1" dirty="0" sz="2000" spc="35">
                <a:solidFill>
                  <a:srgbClr val="404040"/>
                </a:solidFill>
                <a:latin typeface="Arial"/>
                <a:cs typeface="Arial"/>
              </a:rPr>
              <a:t>l</a:t>
            </a:r>
            <a:r>
              <a:rPr b="1" dirty="0" sz="2000" spc="45">
                <a:solidFill>
                  <a:srgbClr val="404040"/>
                </a:solidFill>
                <a:latin typeface="Arial"/>
                <a:cs typeface="Arial"/>
              </a:rPr>
              <a:t>go</a:t>
            </a:r>
            <a:r>
              <a:rPr b="1" dirty="0" sz="2000" spc="40">
                <a:solidFill>
                  <a:srgbClr val="404040"/>
                </a:solidFill>
                <a:latin typeface="Arial"/>
                <a:cs typeface="Arial"/>
              </a:rPr>
              <a:t>r</a:t>
            </a:r>
            <a:r>
              <a:rPr b="1" dirty="0" sz="2000" spc="35">
                <a:solidFill>
                  <a:srgbClr val="404040"/>
                </a:solidFill>
                <a:latin typeface="Arial"/>
                <a:cs typeface="Arial"/>
              </a:rPr>
              <a:t>i</a:t>
            </a:r>
            <a:r>
              <a:rPr b="1" dirty="0" sz="2000" spc="5">
                <a:solidFill>
                  <a:srgbClr val="404040"/>
                </a:solidFill>
                <a:latin typeface="Arial"/>
                <a:cs typeface="Arial"/>
              </a:rPr>
              <a:t>t</a:t>
            </a:r>
            <a:r>
              <a:rPr b="1" dirty="0" sz="2000" spc="-25">
                <a:solidFill>
                  <a:srgbClr val="404040"/>
                </a:solidFill>
                <a:latin typeface="Arial"/>
                <a:cs typeface="Arial"/>
              </a:rPr>
              <a:t>h</a:t>
            </a:r>
            <a:r>
              <a:rPr b="1" dirty="0" sz="2000" spc="20">
                <a:solidFill>
                  <a:srgbClr val="404040"/>
                </a:solidFill>
                <a:latin typeface="Arial"/>
                <a:cs typeface="Arial"/>
              </a:rPr>
              <a:t>m</a:t>
            </a:r>
            <a:r>
              <a:rPr b="1" dirty="0" sz="2000" spc="-185">
                <a:solidFill>
                  <a:srgbClr val="404040"/>
                </a:solidFill>
                <a:latin typeface="Arial"/>
                <a:cs typeface="Arial"/>
              </a:rPr>
              <a:t> </a:t>
            </a:r>
            <a:r>
              <a:rPr b="1" dirty="0" sz="2000" spc="15">
                <a:solidFill>
                  <a:srgbClr val="404040"/>
                </a:solidFill>
                <a:latin typeface="Arial"/>
                <a:cs typeface="Arial"/>
              </a:rPr>
              <a:t>&amp;</a:t>
            </a:r>
            <a:r>
              <a:rPr b="1" dirty="0" sz="2000" spc="-75">
                <a:solidFill>
                  <a:srgbClr val="404040"/>
                </a:solidFill>
                <a:latin typeface="Arial"/>
                <a:cs typeface="Arial"/>
              </a:rPr>
              <a:t> </a:t>
            </a:r>
            <a:r>
              <a:rPr b="1" dirty="0" sz="2000" spc="45">
                <a:solidFill>
                  <a:srgbClr val="404040"/>
                </a:solidFill>
                <a:latin typeface="Arial"/>
                <a:cs typeface="Arial"/>
              </a:rPr>
              <a:t>D</a:t>
            </a:r>
            <a:r>
              <a:rPr b="1" dirty="0" sz="2000" spc="15">
                <a:solidFill>
                  <a:srgbClr val="404040"/>
                </a:solidFill>
                <a:latin typeface="Arial"/>
                <a:cs typeface="Arial"/>
              </a:rPr>
              <a:t>e</a:t>
            </a:r>
            <a:r>
              <a:rPr b="1" dirty="0" sz="2000" spc="45">
                <a:solidFill>
                  <a:srgbClr val="404040"/>
                </a:solidFill>
                <a:latin typeface="Arial"/>
                <a:cs typeface="Arial"/>
              </a:rPr>
              <a:t>p</a:t>
            </a:r>
            <a:r>
              <a:rPr b="1" dirty="0" sz="2000" spc="35">
                <a:solidFill>
                  <a:srgbClr val="404040"/>
                </a:solidFill>
                <a:latin typeface="Arial"/>
                <a:cs typeface="Arial"/>
              </a:rPr>
              <a:t>l</a:t>
            </a:r>
            <a:r>
              <a:rPr b="1" dirty="0" sz="2000" spc="45">
                <a:solidFill>
                  <a:srgbClr val="404040"/>
                </a:solidFill>
                <a:latin typeface="Arial"/>
                <a:cs typeface="Arial"/>
              </a:rPr>
              <a:t>o</a:t>
            </a:r>
            <a:r>
              <a:rPr b="1" dirty="0" sz="2000" spc="-65">
                <a:solidFill>
                  <a:srgbClr val="404040"/>
                </a:solidFill>
                <a:latin typeface="Arial"/>
                <a:cs typeface="Arial"/>
              </a:rPr>
              <a:t>y</a:t>
            </a:r>
            <a:r>
              <a:rPr b="1" dirty="0" sz="2000" spc="15">
                <a:solidFill>
                  <a:srgbClr val="404040"/>
                </a:solidFill>
                <a:latin typeface="Arial"/>
                <a:cs typeface="Arial"/>
              </a:rPr>
              <a:t>me</a:t>
            </a:r>
            <a:r>
              <a:rPr b="1" dirty="0" sz="2000" spc="45">
                <a:solidFill>
                  <a:srgbClr val="404040"/>
                </a:solidFill>
                <a:latin typeface="Arial"/>
                <a:cs typeface="Arial"/>
              </a:rPr>
              <a:t>n</a:t>
            </a:r>
            <a:r>
              <a:rPr b="1" dirty="0" sz="2000" spc="5">
                <a:solidFill>
                  <a:srgbClr val="404040"/>
                </a:solidFill>
                <a:latin typeface="Arial"/>
                <a:cs typeface="Arial"/>
              </a:rPr>
              <a:t>t</a:t>
            </a:r>
            <a:endParaRPr sz="2000">
              <a:latin typeface="Arial"/>
              <a:cs typeface="Arial"/>
            </a:endParaRPr>
          </a:p>
          <a:p>
            <a:pPr indent="-305435" marL="317500">
              <a:lnSpc>
                <a:spcPct val="100000"/>
              </a:lnSpc>
              <a:spcBef>
                <a:spcPts val="1280"/>
              </a:spcBef>
              <a:buClr>
                <a:srgbClr val="1CACE3"/>
              </a:buClr>
              <a:buSzPct val="92500"/>
              <a:buFont typeface="Cambria"/>
              <a:buChar char="◾"/>
              <a:tabLst>
                <a:tab algn="l" pos="317500"/>
                <a:tab algn="l" pos="318135"/>
              </a:tabLst>
            </a:pPr>
            <a:r>
              <a:rPr b="1" dirty="0" sz="2000" spc="25">
                <a:solidFill>
                  <a:srgbClr val="404040"/>
                </a:solidFill>
                <a:latin typeface="Arial"/>
                <a:cs typeface="Arial"/>
              </a:rPr>
              <a:t>Result</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20">
                <a:solidFill>
                  <a:srgbClr val="404040"/>
                </a:solidFill>
                <a:latin typeface="Arial"/>
                <a:cs typeface="Arial"/>
              </a:rPr>
              <a:t>Conclusion</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45">
                <a:solidFill>
                  <a:srgbClr val="404040"/>
                </a:solidFill>
                <a:latin typeface="Arial"/>
                <a:cs typeface="Arial"/>
              </a:rPr>
              <a:t>Fu</a:t>
            </a:r>
            <a:r>
              <a:rPr b="1" dirty="0" sz="2000" spc="5">
                <a:solidFill>
                  <a:srgbClr val="404040"/>
                </a:solidFill>
                <a:latin typeface="Arial"/>
                <a:cs typeface="Arial"/>
              </a:rPr>
              <a:t>t</a:t>
            </a:r>
            <a:r>
              <a:rPr b="1" dirty="0" sz="2000" spc="45">
                <a:solidFill>
                  <a:srgbClr val="404040"/>
                </a:solidFill>
                <a:latin typeface="Arial"/>
                <a:cs typeface="Arial"/>
              </a:rPr>
              <a:t>u</a:t>
            </a:r>
            <a:r>
              <a:rPr b="1" dirty="0" sz="2000" spc="40">
                <a:solidFill>
                  <a:srgbClr val="404040"/>
                </a:solidFill>
                <a:latin typeface="Arial"/>
                <a:cs typeface="Arial"/>
              </a:rPr>
              <a:t>r</a:t>
            </a:r>
            <a:r>
              <a:rPr b="1" dirty="0" sz="2000" spc="15">
                <a:solidFill>
                  <a:srgbClr val="404040"/>
                </a:solidFill>
                <a:latin typeface="Arial"/>
                <a:cs typeface="Arial"/>
              </a:rPr>
              <a:t>e</a:t>
            </a:r>
            <a:r>
              <a:rPr b="1" dirty="0" sz="2000" spc="-185">
                <a:solidFill>
                  <a:srgbClr val="404040"/>
                </a:solidFill>
                <a:latin typeface="Arial"/>
                <a:cs typeface="Arial"/>
              </a:rPr>
              <a:t> </a:t>
            </a:r>
            <a:r>
              <a:rPr b="1" dirty="0" sz="2000" spc="15">
                <a:solidFill>
                  <a:srgbClr val="404040"/>
                </a:solidFill>
                <a:latin typeface="Arial"/>
                <a:cs typeface="Arial"/>
              </a:rPr>
              <a:t>Sc</a:t>
            </a:r>
            <a:r>
              <a:rPr b="1" dirty="0" sz="2000" spc="45">
                <a:solidFill>
                  <a:srgbClr val="404040"/>
                </a:solidFill>
                <a:latin typeface="Arial"/>
                <a:cs typeface="Arial"/>
              </a:rPr>
              <a:t>op</a:t>
            </a:r>
            <a:r>
              <a:rPr b="1" dirty="0" sz="2000" spc="15">
                <a:solidFill>
                  <a:srgbClr val="404040"/>
                </a:solidFill>
                <a:latin typeface="Arial"/>
                <a:cs typeface="Arial"/>
              </a:rPr>
              <a:t>e</a:t>
            </a:r>
            <a:endParaRPr sz="2000">
              <a:latin typeface="Arial"/>
              <a:cs typeface="Arial"/>
            </a:endParaRPr>
          </a:p>
          <a:p>
            <a:pPr indent="-305435" marL="317500">
              <a:lnSpc>
                <a:spcPct val="100000"/>
              </a:lnSpc>
              <a:spcBef>
                <a:spcPts val="1280"/>
              </a:spcBef>
              <a:buClr>
                <a:srgbClr val="1CACE3"/>
              </a:buClr>
              <a:buSzPct val="92500"/>
              <a:buFont typeface="Cambria"/>
              <a:buChar char="◾"/>
              <a:tabLst>
                <a:tab algn="l" pos="317500"/>
                <a:tab algn="l" pos="318135"/>
              </a:tabLst>
            </a:pPr>
            <a:r>
              <a:rPr b="1" dirty="0" sz="2000" spc="2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8" name="object 2"/>
          <p:cNvSpPr txBox="1">
            <a:spLocks noGrp="1"/>
          </p:cNvSpPr>
          <p:nvPr>
            <p:ph type="title"/>
          </p:nvPr>
        </p:nvSpPr>
        <p:spPr>
          <a:xfrm>
            <a:off x="660400" y="555307"/>
            <a:ext cx="5691505" cy="6007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PROBLEM</a:t>
            </a:r>
            <a:r>
              <a:rPr dirty="0" sz="3950" spc="204">
                <a:solidFill>
                  <a:srgbClr val="1CACE3"/>
                </a:solidFill>
              </a:rPr>
              <a:t> </a:t>
            </a:r>
            <a:r>
              <a:rPr dirty="0" sz="3950" spc="-75">
                <a:solidFill>
                  <a:srgbClr val="1CACE3"/>
                </a:solidFill>
              </a:rPr>
              <a:t>STATEMENT</a:t>
            </a:r>
            <a:endParaRPr sz="3950"/>
          </a:p>
        </p:txBody>
      </p:sp>
      <p:sp>
        <p:nvSpPr>
          <p:cNvPr id="1048599" name="TextBox 2"/>
          <p:cNvSpPr txBox="1"/>
          <p:nvPr/>
        </p:nvSpPr>
        <p:spPr>
          <a:xfrm>
            <a:off x="1219200" y="1600199"/>
            <a:ext cx="9144000" cy="4358640"/>
          </a:xfrm>
          <a:prstGeom prst="rect"/>
          <a:noFill/>
        </p:spPr>
        <p:txBody>
          <a:bodyPr rtlCol="0" wrap="square">
            <a:spAutoFit/>
          </a:bodyPr>
          <a:p>
            <a:pPr algn="just"/>
            <a:r>
              <a:rPr dirty="0" sz="2000" lang="en-US"/>
              <a:t>The existing hotel management systems often encounter several challenges that impede their efficiency and effectiveness. One prominent issue revolves around the integration and synchronization of various functions within the system. This includes reservation management, room allocation, billing, and inventory control, which often operate as separate entities leading to inconsistencies and errors. Additionally, the lack of a centralized platform for communication and coordination among staff members can result in delays and misunderstandings, impacting customer satisfaction. Furthermore, security vulnerabilities pose a significant concern, as sensitive guest information may be at risk of breaches. Addressing these problems requires the development of a comprehensive hotel management system that seamlessly integrates all functions, enhances communication channels, and prioritizes data security to ensure a smooth and secure operation while maximizing guest satisfaction and operational efficiency.</a:t>
            </a:r>
            <a:endParaRPr dirty="0" sz="20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00" name="object 2"/>
          <p:cNvSpPr txBox="1">
            <a:spLocks noGrp="1"/>
          </p:cNvSpPr>
          <p:nvPr>
            <p:ph type="title"/>
          </p:nvPr>
        </p:nvSpPr>
        <p:spPr>
          <a:xfrm>
            <a:off x="660400" y="555307"/>
            <a:ext cx="5643245" cy="6007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PROPOSED</a:t>
            </a:r>
            <a:r>
              <a:rPr dirty="0" sz="3950" spc="254">
                <a:solidFill>
                  <a:srgbClr val="1CACE3"/>
                </a:solidFill>
              </a:rPr>
              <a:t> </a:t>
            </a:r>
            <a:r>
              <a:rPr dirty="0" sz="3950">
                <a:solidFill>
                  <a:srgbClr val="1CACE3"/>
                </a:solidFill>
              </a:rPr>
              <a:t>SOLUTION</a:t>
            </a:r>
            <a:endParaRPr sz="3950"/>
          </a:p>
        </p:txBody>
      </p:sp>
      <p:sp>
        <p:nvSpPr>
          <p:cNvPr id="1048601" name="Rectangle 2"/>
          <p:cNvSpPr/>
          <p:nvPr/>
        </p:nvSpPr>
        <p:spPr>
          <a:xfrm>
            <a:off x="381000" y="947381"/>
            <a:ext cx="11430000" cy="5425440"/>
          </a:xfrm>
          <a:prstGeom prst="rect"/>
        </p:spPr>
        <p:txBody>
          <a:bodyPr wrap="square">
            <a:spAutoFit/>
          </a:bodyPr>
          <a:p>
            <a:endParaRPr dirty="0" lang="en-US"/>
          </a:p>
          <a:p>
            <a:r>
              <a:rPr dirty="0" lang="en-US"/>
              <a:t>1. Integrated Cloud-Based Platform:</a:t>
            </a:r>
          </a:p>
          <a:p>
            <a:r>
              <a:rPr dirty="0" lang="en-US"/>
              <a:t>   - Develop a centralized platform accessible via the cloud.</a:t>
            </a:r>
          </a:p>
          <a:p>
            <a:r>
              <a:rPr dirty="0" lang="en-US"/>
              <a:t>   - Integrate all hotel operations, including reservations, room allocation, billing, and inventory control.</a:t>
            </a:r>
          </a:p>
          <a:p>
            <a:endParaRPr dirty="0" lang="en-US"/>
          </a:p>
          <a:p>
            <a:r>
              <a:rPr dirty="0" lang="en-US"/>
              <a:t>3. Mobile Application:</a:t>
            </a:r>
          </a:p>
          <a:p>
            <a:r>
              <a:rPr dirty="0" lang="en-US"/>
              <a:t>   - Develop a mobile application for staff members to access the system remotely.</a:t>
            </a:r>
          </a:p>
          <a:p>
            <a:r>
              <a:rPr dirty="0" lang="en-US"/>
              <a:t>   - Enable staff to manage tasks, respond to guest requests, and check real-time updates on-the-go.</a:t>
            </a:r>
          </a:p>
          <a:p>
            <a:endParaRPr dirty="0" lang="en-US"/>
          </a:p>
          <a:p>
            <a:r>
              <a:rPr dirty="0" lang="en-US"/>
              <a:t>4. Automation:</a:t>
            </a:r>
          </a:p>
          <a:p>
            <a:r>
              <a:rPr dirty="0" lang="en-US"/>
              <a:t>   - Implement automated processes for routine tasks like check-in/check-out and housekeeping schedules.</a:t>
            </a:r>
          </a:p>
          <a:p>
            <a:r>
              <a:rPr dirty="0" lang="en-US"/>
              <a:t>   - Reduce manual errors and streamline operations for increased efficiency.</a:t>
            </a:r>
          </a:p>
          <a:p>
            <a:endParaRPr dirty="0" lang="en-US"/>
          </a:p>
          <a:p>
            <a:r>
              <a:rPr dirty="0" lang="en-US"/>
              <a:t>6. Security Measures:</a:t>
            </a:r>
          </a:p>
          <a:p>
            <a:r>
              <a:rPr dirty="0" lang="en-US"/>
              <a:t>   - Implement robust cybersecurity measures to safeguard guest information.</a:t>
            </a:r>
          </a:p>
          <a:p>
            <a:r>
              <a:rPr dirty="0" lang="en-US"/>
              <a:t>   - Utilize encryption protocols, access controls, and regular security audits to ensure data security.</a:t>
            </a:r>
          </a:p>
          <a:p>
            <a:endParaRPr dirty="0" lang="en-US"/>
          </a:p>
          <a:p>
            <a:r>
              <a:rPr dirty="0" lang="en-US"/>
              <a:t>By implementing these points, hotels can enhance operational efficiency, improve guest satisfaction, and ensure the security of sensitive data, ultimately leading to a more streamlined and successful hotel management system.</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02" name="object 2"/>
          <p:cNvSpPr txBox="1">
            <a:spLocks noGrp="1"/>
          </p:cNvSpPr>
          <p:nvPr>
            <p:ph type="title"/>
          </p:nvPr>
        </p:nvSpPr>
        <p:spPr>
          <a:xfrm>
            <a:off x="660400" y="497205"/>
            <a:ext cx="5242560" cy="600711"/>
          </a:xfrm>
          <a:prstGeom prst="rect"/>
        </p:spPr>
        <p:txBody>
          <a:bodyPr bIns="0" lIns="0" rIns="0" rtlCol="0" tIns="16510" vert="horz" wrap="square">
            <a:spAutoFit/>
          </a:bodyPr>
          <a:p>
            <a:pPr marL="12700">
              <a:lnSpc>
                <a:spcPct val="100000"/>
              </a:lnSpc>
              <a:spcBef>
                <a:spcPts val="130"/>
              </a:spcBef>
              <a:tabLst>
                <a:tab algn="l" pos="2366645"/>
              </a:tabLst>
            </a:pPr>
            <a:r>
              <a:rPr dirty="0" sz="3950" spc="-5">
                <a:solidFill>
                  <a:srgbClr val="1CACE3"/>
                </a:solidFill>
              </a:rPr>
              <a:t>SYSTEM	</a:t>
            </a:r>
            <a:r>
              <a:rPr dirty="0" sz="3950" spc="-15">
                <a:solidFill>
                  <a:srgbClr val="1CACE3"/>
                </a:solidFill>
              </a:rPr>
              <a:t>APPROACH</a:t>
            </a:r>
            <a:endParaRPr sz="3950"/>
          </a:p>
        </p:txBody>
      </p:sp>
      <p:sp>
        <p:nvSpPr>
          <p:cNvPr id="1048603" name="Rectangle 2"/>
          <p:cNvSpPr/>
          <p:nvPr/>
        </p:nvSpPr>
        <p:spPr>
          <a:xfrm>
            <a:off x="2397760" y="2057400"/>
            <a:ext cx="7010400" cy="4714240"/>
          </a:xfrm>
          <a:prstGeom prst="rect"/>
        </p:spPr>
        <p:txBody>
          <a:bodyPr wrap="square">
            <a:spAutoFit/>
          </a:bodyPr>
          <a:p>
            <a:pPr algn="just"/>
            <a:r>
              <a:rPr dirty="0" sz="2000" lang="en-US"/>
              <a:t>Building the proposed solution would involve a combination of data processing, feature engineering, and machine learning.</a:t>
            </a:r>
          </a:p>
          <a:p>
            <a:pPr algn="just"/>
            <a:r>
              <a:rPr dirty="0" sz="2000" lang="en-US"/>
              <a:t> Here are the key system and library requirements:</a:t>
            </a:r>
          </a:p>
          <a:p>
            <a:pPr algn="just"/>
            <a:endParaRPr dirty="0" sz="2000" lang="en-US"/>
          </a:p>
          <a:p>
            <a:pPr algn="just"/>
            <a:r>
              <a:rPr b="1" dirty="0" sz="2400" lang="en-US"/>
              <a:t>System Requirements:</a:t>
            </a:r>
          </a:p>
          <a:p>
            <a:pPr algn="just"/>
            <a:endParaRPr dirty="0" sz="2000" lang="en-US"/>
          </a:p>
          <a:p>
            <a:pPr algn="just" indent="-457200" marL="457200">
              <a:buAutoNum type="arabicPeriod"/>
            </a:pPr>
            <a:r>
              <a:rPr b="1" dirty="0" sz="2000" lang="en-US"/>
              <a:t>Hardware:-</a:t>
            </a:r>
            <a:r>
              <a:rPr dirty="0" sz="2000" lang="en-US"/>
              <a:t>A computer with sufficient processing power, preferably with multiple cores or a GPU for faster training of machine learning models.-Adequate RAM to handle the size of the dataset and computational requirements</a:t>
            </a:r>
          </a:p>
          <a:p>
            <a:pPr algn="just" indent="-457200" marL="457200">
              <a:buAutoNum type="arabicPeriod"/>
            </a:pPr>
            <a:r>
              <a:rPr dirty="0" sz="2000" lang="en-US"/>
              <a:t> </a:t>
            </a:r>
            <a:r>
              <a:rPr b="1" dirty="0" sz="2000" lang="en-US"/>
              <a:t>Software:-</a:t>
            </a:r>
            <a:r>
              <a:rPr dirty="0" sz="2000" lang="en-US" err="1"/>
              <a:t>Anoperating</a:t>
            </a:r>
            <a:r>
              <a:rPr dirty="0" sz="2000" lang="en-US"/>
              <a:t> </a:t>
            </a:r>
            <a:r>
              <a:rPr dirty="0" sz="2000" lang="en-US" err="1"/>
              <a:t>systern</a:t>
            </a:r>
            <a:r>
              <a:rPr dirty="0" sz="2000" lang="en-US"/>
              <a:t> compatible with the required machine </a:t>
            </a:r>
            <a:r>
              <a:rPr dirty="0" sz="2000" lang="en-US" err="1"/>
              <a:t>leaming</a:t>
            </a:r>
            <a:r>
              <a:rPr dirty="0" sz="2000" lang="en-US"/>
              <a:t> libraries (e.g., Windows, Linux, macOS</a:t>
            </a:r>
            <a:endParaRPr dirty="0" sz="20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04" name="object 2"/>
          <p:cNvSpPr txBox="1">
            <a:spLocks noGrp="1"/>
          </p:cNvSpPr>
          <p:nvPr>
            <p:ph type="title"/>
          </p:nvPr>
        </p:nvSpPr>
        <p:spPr>
          <a:xfrm>
            <a:off x="660400" y="497205"/>
            <a:ext cx="11226800" cy="624530"/>
          </a:xfrm>
          <a:prstGeom prst="rect"/>
        </p:spPr>
        <p:txBody>
          <a:bodyPr bIns="0" lIns="0" rIns="0" rtlCol="0" tIns="16510" vert="horz" wrap="square">
            <a:spAutoFit/>
          </a:bodyPr>
          <a:p>
            <a:pPr marL="12700">
              <a:lnSpc>
                <a:spcPct val="100000"/>
              </a:lnSpc>
              <a:spcBef>
                <a:spcPts val="130"/>
              </a:spcBef>
              <a:tabLst>
                <a:tab algn="l" pos="2366645"/>
              </a:tabLst>
            </a:pPr>
            <a:r>
              <a:rPr dirty="0" sz="3950" spc="-5">
                <a:solidFill>
                  <a:srgbClr val="1CACE3"/>
                </a:solidFill>
              </a:rPr>
              <a:t>SYSTEM	</a:t>
            </a:r>
            <a:r>
              <a:rPr dirty="0" sz="3950" spc="-15">
                <a:solidFill>
                  <a:srgbClr val="1CACE3"/>
                </a:solidFill>
              </a:rPr>
              <a:t>APPROACH</a:t>
            </a:r>
            <a:r>
              <a:rPr dirty="0" sz="3950" lang="en-US" spc="-15">
                <a:solidFill>
                  <a:srgbClr val="1CACE3"/>
                </a:solidFill>
              </a:rPr>
              <a:t>- CONT</a:t>
            </a:r>
            <a:endParaRPr dirty="0" sz="3950"/>
          </a:p>
        </p:txBody>
      </p:sp>
      <p:sp>
        <p:nvSpPr>
          <p:cNvPr id="1048605" name="Rectangle 3"/>
          <p:cNvSpPr/>
          <p:nvPr/>
        </p:nvSpPr>
        <p:spPr>
          <a:xfrm>
            <a:off x="3048000" y="1813173"/>
            <a:ext cx="6096000" cy="3190241"/>
          </a:xfrm>
          <a:prstGeom prst="rect"/>
        </p:spPr>
        <p:txBody>
          <a:bodyPr>
            <a:spAutoFit/>
          </a:bodyPr>
          <a:p>
            <a:pPr algn="just"/>
            <a:r>
              <a:rPr b="1" dirty="0" sz="2400" lang="en-IN"/>
              <a:t>Library Requirements:</a:t>
            </a:r>
          </a:p>
          <a:p>
            <a:pPr algn="just"/>
            <a:endParaRPr b="1" dirty="0" sz="2000" lang="en-IN"/>
          </a:p>
          <a:p>
            <a:pPr algn="just" indent="-342900" marL="342900">
              <a:buAutoNum type="arabicPeriod"/>
            </a:pPr>
            <a:r>
              <a:rPr b="1" dirty="0" sz="2000" lang="en-IN"/>
              <a:t>Data Processing and Analysis:-</a:t>
            </a:r>
            <a:r>
              <a:rPr dirty="0" sz="2000" lang="en-IN"/>
              <a:t>Pandas: For data manipulation and </a:t>
            </a:r>
            <a:r>
              <a:rPr dirty="0" sz="2000" lang="en-IN" err="1"/>
              <a:t>analysis.NumPy</a:t>
            </a:r>
            <a:r>
              <a:rPr dirty="0" sz="2000" lang="en-IN"/>
              <a:t>: For numerical operations on data.</a:t>
            </a:r>
          </a:p>
          <a:p>
            <a:pPr algn="just" indent="-342900" marL="342900">
              <a:buAutoNum type="arabicPeriod"/>
            </a:pPr>
            <a:endParaRPr dirty="0" sz="2000" lang="en-IN"/>
          </a:p>
          <a:p>
            <a:pPr algn="just" indent="-342900" marL="342900">
              <a:buAutoNum type="arabicPeriod"/>
            </a:pPr>
            <a:r>
              <a:rPr dirty="0" sz="2000" lang="en-IN"/>
              <a:t> </a:t>
            </a:r>
            <a:r>
              <a:rPr b="1" dirty="0" sz="2000" lang="en-IN"/>
              <a:t>Data Visualization:-</a:t>
            </a:r>
            <a:r>
              <a:rPr dirty="0" sz="2000" lang="en-IN"/>
              <a:t>Matplotlib and </a:t>
            </a:r>
            <a:r>
              <a:rPr dirty="0" sz="2000" lang="en-IN" err="1"/>
              <a:t>Seabom</a:t>
            </a:r>
            <a:r>
              <a:rPr dirty="0" sz="2000" lang="en-IN"/>
              <a:t>: For creating visualizations to understand data patterns.-</a:t>
            </a:r>
            <a:r>
              <a:rPr dirty="0" sz="2000" lang="en-IN" err="1"/>
              <a:t>Pictly</a:t>
            </a:r>
            <a:r>
              <a:rPr dirty="0" sz="2000" lang="en-IN"/>
              <a:t> or Bokeh Interactive visualization libraries for more complex visualizations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6" name="object 2"/>
          <p:cNvSpPr txBox="1">
            <a:spLocks noGrp="1"/>
          </p:cNvSpPr>
          <p:nvPr>
            <p:ph type="title"/>
          </p:nvPr>
        </p:nvSpPr>
        <p:spPr>
          <a:xfrm>
            <a:off x="660400" y="555307"/>
            <a:ext cx="7243445" cy="632460"/>
          </a:xfrm>
          <a:prstGeom prst="rect"/>
        </p:spPr>
        <p:txBody>
          <a:bodyPr bIns="0" lIns="0" rIns="0" rtlCol="0" tIns="16510" vert="horz" wrap="square">
            <a:spAutoFit/>
          </a:bodyPr>
          <a:p>
            <a:pPr marL="12700">
              <a:lnSpc>
                <a:spcPct val="100000"/>
              </a:lnSpc>
              <a:spcBef>
                <a:spcPts val="130"/>
              </a:spcBef>
            </a:pPr>
            <a:r>
              <a:rPr dirty="0" sz="3950" spc="-10">
                <a:solidFill>
                  <a:srgbClr val="1CACE3"/>
                </a:solidFill>
              </a:rPr>
              <a:t>ALGORITHM</a:t>
            </a:r>
            <a:r>
              <a:rPr dirty="0" sz="3950" spc="350">
                <a:solidFill>
                  <a:srgbClr val="1CACE3"/>
                </a:solidFill>
              </a:rPr>
              <a:t> </a:t>
            </a:r>
            <a:r>
              <a:rPr dirty="0" sz="3950" spc="20">
                <a:solidFill>
                  <a:srgbClr val="1CACE3"/>
                </a:solidFill>
              </a:rPr>
              <a:t>&amp;</a:t>
            </a:r>
            <a:r>
              <a:rPr dirty="0" sz="3950" spc="-20">
                <a:solidFill>
                  <a:srgbClr val="1CACE3"/>
                </a:solidFill>
              </a:rPr>
              <a:t> </a:t>
            </a:r>
            <a:r>
              <a:rPr dirty="0" sz="3950" spc="5">
                <a:solidFill>
                  <a:srgbClr val="1CACE3"/>
                </a:solidFill>
              </a:rPr>
              <a:t>DEPLOYMENT</a:t>
            </a:r>
            <a:endParaRPr dirty="0" sz="3950"/>
          </a:p>
        </p:txBody>
      </p:sp>
      <p:sp>
        <p:nvSpPr>
          <p:cNvPr id="1048607" name="Rectangle 2"/>
          <p:cNvSpPr/>
          <p:nvPr/>
        </p:nvSpPr>
        <p:spPr>
          <a:xfrm>
            <a:off x="2895600" y="1187767"/>
            <a:ext cx="6096000" cy="5909310"/>
          </a:xfrm>
          <a:prstGeom prst="rect"/>
        </p:spPr>
        <p:txBody>
          <a:bodyPr>
            <a:spAutoFit/>
          </a:bodyPr>
          <a:p>
            <a:pPr algn="just"/>
            <a:r>
              <a:rPr dirty="0" lang="en-US"/>
              <a:t>Here's an algorithm outline based on the specified components:</a:t>
            </a:r>
          </a:p>
          <a:p>
            <a:pPr algn="just"/>
            <a:endParaRPr dirty="0" lang="en-US"/>
          </a:p>
          <a:p>
            <a:pPr algn="just"/>
            <a:r>
              <a:rPr dirty="0" lang="en-US"/>
              <a:t>1. </a:t>
            </a:r>
            <a:r>
              <a:rPr b="1" dirty="0" lang="en-US"/>
              <a:t>Algorithm Selection:</a:t>
            </a:r>
          </a:p>
          <a:p>
            <a:pPr algn="just" lvl="1"/>
            <a:r>
              <a:rPr dirty="0" lang="en-US"/>
              <a:t>   - Choose a suitable algorithm for the hotel management system, considering factors such as the nature of the data, computational requirements, and desired outcomes.</a:t>
            </a:r>
          </a:p>
          <a:p>
            <a:pPr algn="just" lvl="1"/>
            <a:r>
              <a:rPr dirty="0" lang="en-US"/>
              <a:t>   - Common algorithms for predictive analytics tasks in hotel management systems include decision trees, random forests, support vector machines, or neural networks.</a:t>
            </a:r>
          </a:p>
          <a:p>
            <a:pPr algn="just"/>
            <a:endParaRPr dirty="0" lang="en-US"/>
          </a:p>
          <a:p>
            <a:pPr algn="just"/>
            <a:r>
              <a:rPr dirty="0" lang="en-US"/>
              <a:t>2. </a:t>
            </a:r>
            <a:r>
              <a:rPr b="1" dirty="0" lang="en-US"/>
              <a:t>Data Input:</a:t>
            </a:r>
          </a:p>
          <a:p>
            <a:pPr algn="just" lvl="1"/>
            <a:r>
              <a:rPr dirty="0" lang="en-US"/>
              <a:t>   - Gather relevant data from various sources within the hotel management system, including reservation databases, guest feedback forms, occupancy rates, and historical performance metrics.</a:t>
            </a:r>
          </a:p>
          <a:p>
            <a:pPr algn="just" lvl="1"/>
            <a:r>
              <a:rPr dirty="0" lang="en-US"/>
              <a:t>   - Preprocess the data to handle missing values, normalize features, and encode categorical variables if necessary.</a:t>
            </a:r>
          </a:p>
          <a:p>
            <a:pPr algn="just" lvl="1"/>
            <a:r>
              <a:rPr dirty="0" lang="en-US"/>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8" name="object 2"/>
          <p:cNvSpPr txBox="1">
            <a:spLocks noGrp="1"/>
          </p:cNvSpPr>
          <p:nvPr>
            <p:ph type="title"/>
          </p:nvPr>
        </p:nvSpPr>
        <p:spPr>
          <a:xfrm>
            <a:off x="660400" y="555307"/>
            <a:ext cx="7243445" cy="632460"/>
          </a:xfrm>
          <a:prstGeom prst="rect"/>
        </p:spPr>
        <p:txBody>
          <a:bodyPr bIns="0" lIns="0" rIns="0" rtlCol="0" tIns="16510" vert="horz" wrap="square">
            <a:spAutoFit/>
          </a:bodyPr>
          <a:p>
            <a:pPr marL="12700">
              <a:lnSpc>
                <a:spcPct val="100000"/>
              </a:lnSpc>
              <a:spcBef>
                <a:spcPts val="130"/>
              </a:spcBef>
            </a:pPr>
            <a:r>
              <a:rPr dirty="0" sz="3950" spc="-10">
                <a:solidFill>
                  <a:srgbClr val="1CACE3"/>
                </a:solidFill>
              </a:rPr>
              <a:t>ALGORITHM</a:t>
            </a:r>
            <a:r>
              <a:rPr dirty="0" sz="3950" spc="350">
                <a:solidFill>
                  <a:srgbClr val="1CACE3"/>
                </a:solidFill>
              </a:rPr>
              <a:t> </a:t>
            </a:r>
            <a:r>
              <a:rPr dirty="0" sz="3950" spc="20">
                <a:solidFill>
                  <a:srgbClr val="1CACE3"/>
                </a:solidFill>
              </a:rPr>
              <a:t>&amp;</a:t>
            </a:r>
            <a:r>
              <a:rPr dirty="0" sz="3950" spc="-20">
                <a:solidFill>
                  <a:srgbClr val="1CACE3"/>
                </a:solidFill>
              </a:rPr>
              <a:t> </a:t>
            </a:r>
            <a:r>
              <a:rPr dirty="0" sz="3950" spc="5">
                <a:solidFill>
                  <a:srgbClr val="1CACE3"/>
                </a:solidFill>
              </a:rPr>
              <a:t>DEPLOYMENT</a:t>
            </a:r>
            <a:endParaRPr dirty="0" sz="3950"/>
          </a:p>
        </p:txBody>
      </p:sp>
      <p:sp>
        <p:nvSpPr>
          <p:cNvPr id="1048609" name="Rectangle 3"/>
          <p:cNvSpPr/>
          <p:nvPr/>
        </p:nvSpPr>
        <p:spPr>
          <a:xfrm>
            <a:off x="3048000" y="1183004"/>
            <a:ext cx="6096000" cy="5632311"/>
          </a:xfrm>
          <a:prstGeom prst="rect"/>
        </p:spPr>
        <p:txBody>
          <a:bodyPr>
            <a:spAutoFit/>
          </a:bodyPr>
          <a:p>
            <a:r>
              <a:rPr dirty="0" lang="en-US"/>
              <a:t>3. </a:t>
            </a:r>
            <a:r>
              <a:rPr b="1" dirty="0" lang="en-US"/>
              <a:t>Training Process:</a:t>
            </a:r>
          </a:p>
          <a:p>
            <a:pPr algn="just" lvl="1"/>
            <a:r>
              <a:rPr dirty="0" lang="en-US"/>
              <a:t>Use the training data to train the selected algorithm.</a:t>
            </a:r>
          </a:p>
          <a:p>
            <a:pPr algn="just" lvl="1"/>
            <a:r>
              <a:rPr dirty="0" lang="en-US"/>
              <a:t>Define the target variable or variables that the model aims to predict, such as room occupancy, customer satisfaction scores. Fit the algorithm to the training data, adjusting model parameters to minimize prediction errors.</a:t>
            </a:r>
          </a:p>
          <a:p>
            <a:pPr algn="just" lvl="1"/>
            <a:r>
              <a:rPr dirty="0" lang="en-US"/>
              <a:t>Validate the model using cross-validation techniques to assess its generalization performance and prevent overfitting.</a:t>
            </a:r>
          </a:p>
          <a:p>
            <a:endParaRPr dirty="0" lang="en-US"/>
          </a:p>
          <a:p>
            <a:r>
              <a:rPr dirty="0" lang="en-US"/>
              <a:t>4.</a:t>
            </a:r>
            <a:r>
              <a:rPr b="1" dirty="0" lang="en-US"/>
              <a:t>Prediction Process:</a:t>
            </a:r>
          </a:p>
          <a:p>
            <a:pPr algn="just" lvl="1"/>
            <a:r>
              <a:rPr dirty="0" lang="en-US"/>
              <a:t>Once the model is trained and validated, use it to make predictions on new data.</a:t>
            </a:r>
          </a:p>
          <a:p>
            <a:pPr algn="just" lvl="1"/>
            <a:r>
              <a:rPr dirty="0" lang="en-US"/>
              <a:t>Input relevant features or variables into the trained model to generate predictions for specific outcomes, such as future room bookings, expected revenue for a given period, or personalized recommendations for guests.</a:t>
            </a:r>
          </a:p>
          <a:p>
            <a:pPr algn="just" lvl="1"/>
            <a:r>
              <a:rPr dirty="0" lang="en-US"/>
              <a:t>Monitor model performance over time and update the algorithm as needed to adapt to changing trends or business requirements.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10" name="object 2"/>
          <p:cNvSpPr txBox="1">
            <a:spLocks noGrp="1"/>
          </p:cNvSpPr>
          <p:nvPr>
            <p:ph type="title"/>
          </p:nvPr>
        </p:nvSpPr>
        <p:spPr>
          <a:xfrm>
            <a:off x="660400" y="555307"/>
            <a:ext cx="1993900" cy="63246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R</a:t>
            </a:r>
            <a:r>
              <a:rPr dirty="0" sz="3950" spc="-10">
                <a:solidFill>
                  <a:srgbClr val="1CACE3"/>
                </a:solidFill>
              </a:rPr>
              <a:t>ES</a:t>
            </a:r>
            <a:r>
              <a:rPr dirty="0" sz="3950" spc="-5">
                <a:solidFill>
                  <a:srgbClr val="1CACE3"/>
                </a:solidFill>
              </a:rPr>
              <a:t>U</a:t>
            </a:r>
            <a:r>
              <a:rPr dirty="0" sz="3950" spc="-315">
                <a:solidFill>
                  <a:srgbClr val="1CACE3"/>
                </a:solidFill>
              </a:rPr>
              <a:t>L</a:t>
            </a:r>
            <a:r>
              <a:rPr dirty="0" sz="3950" spc="20">
                <a:solidFill>
                  <a:srgbClr val="1CACE3"/>
                </a:solidFill>
              </a:rPr>
              <a:t>T</a:t>
            </a:r>
            <a:endParaRPr sz="3950"/>
          </a:p>
        </p:txBody>
      </p:sp>
      <p:pic>
        <p:nvPicPr>
          <p:cNvPr id="2097153" name="Picture 3"/>
          <p:cNvPicPr>
            <a:picLocks noChangeAspect="1"/>
          </p:cNvPicPr>
          <p:nvPr/>
        </p:nvPicPr>
        <p:blipFill>
          <a:blip xmlns:r="http://schemas.openxmlformats.org/officeDocument/2006/relationships" r:embed="rId1"/>
          <a:stretch>
            <a:fillRect/>
          </a:stretch>
        </p:blipFill>
        <p:spPr>
          <a:xfrm>
            <a:off x="228600" y="1476375"/>
            <a:ext cx="5438778" cy="2927033"/>
          </a:xfrm>
          <a:prstGeom prst="rect"/>
        </p:spPr>
      </p:pic>
      <p:pic>
        <p:nvPicPr>
          <p:cNvPr id="2097154" name="Picture 5"/>
          <p:cNvPicPr>
            <a:picLocks noChangeAspect="1"/>
          </p:cNvPicPr>
          <p:nvPr/>
        </p:nvPicPr>
        <p:blipFill>
          <a:blip xmlns:r="http://schemas.openxmlformats.org/officeDocument/2006/relationships" r:embed="rId2"/>
          <a:stretch>
            <a:fillRect/>
          </a:stretch>
        </p:blipFill>
        <p:spPr>
          <a:xfrm>
            <a:off x="6126480" y="1534151"/>
            <a:ext cx="5429496" cy="2927033"/>
          </a:xfrm>
          <a:prstGeom prst="rect"/>
        </p:spPr>
      </p:pic>
      <p:sp>
        <p:nvSpPr>
          <p:cNvPr id="1048611" name="Rectangle 1"/>
          <p:cNvSpPr>
            <a:spLocks noChangeArrowheads="1"/>
          </p:cNvSpPr>
          <p:nvPr/>
        </p:nvSpPr>
        <p:spPr bwMode="auto">
          <a:xfrm>
            <a:off x="723900" y="4461184"/>
            <a:ext cx="10744200" cy="2492990"/>
          </a:xfrm>
          <a:prstGeom prst="rect"/>
          <a:noFill/>
          <a:ln>
            <a:noFill/>
          </a:ln>
          <a:effectLst/>
        </p:spPr>
        <p:txBody>
          <a:bodyPr anchor="ctr" anchorCtr="0" bIns="45720" compatLnSpc="1" lIns="91440" numCol="1" rIns="91440" tIns="45720" vert="horz" wrap="square">
            <a:prstTxWarp prst="textNoShape"/>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sz="2000" i="0" kumimoji="0" lang="en-US" normalizeH="0" strike="noStrike" u="none">
                <a:ln>
                  <a:noFill/>
                </a:ln>
                <a:solidFill>
                  <a:schemeClr val="tx1"/>
                </a:solidFill>
                <a:effectLst/>
                <a:latin typeface="Arial" panose="020B0604020202020204" pitchFamily="34" charset="0"/>
              </a:rPr>
              <a:t>Python programming enhances hotel management systems by facilitating tasks such as room availability checks and reservations through intuitive code. Through classes like "Room" and "Hotel," it organizes data and operations efficiently. Python's simplicity allows for easy integration of additional features, promising streamlined management processes. Overall, Python empowers hotels to optimize operations, elevate guest experiences, and adapt swiftly to industry demands.</a:t>
            </a:r>
          </a:p>
          <a:p>
            <a:pPr algn="l" defTabSz="914400" eaLnBrk="0" fontAlgn="base" hangingPunct="0" indent="0" latinLnBrk="0" lvl="0" marL="0" marR="0" rtl="0">
              <a:lnSpc>
                <a:spcPct val="100000"/>
              </a:lnSpc>
              <a:spcBef>
                <a:spcPct val="0"/>
              </a:spcBef>
              <a:spcAft>
                <a:spcPct val="0"/>
              </a:spcAft>
              <a:buClrTx/>
              <a:buSzTx/>
              <a:buFontTx/>
              <a:buNone/>
            </a:pPr>
            <a:br>
              <a:rPr altLang="en-US" baseline="0" b="0" cap="none" dirty="0" sz="1800" i="0" kumimoji="0" lang="en-US" normalizeH="0" strike="noStrike" u="none">
                <a:ln>
                  <a:noFill/>
                </a:ln>
                <a:solidFill>
                  <a:srgbClr val="FFFFFF"/>
                </a:solidFill>
                <a:effectLst/>
                <a:latin typeface="Söhne"/>
              </a:rPr>
            </a:b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CAPSTONE PROJECT</dc:title>
  <dc:creator>NEW</dc:creator>
  <cp:lastModifiedBy>GUHAN S</cp:lastModifiedBy>
  <dcterms:created xsi:type="dcterms:W3CDTF">2024-04-04T08:22:38Z</dcterms:created>
  <dcterms:modified xsi:type="dcterms:W3CDTF">2024-04-30T08:51:44Z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y fmtid="{D5CDD505-2E9C-101B-9397-08002B2CF9AE}" pid="4" name="ICV">
    <vt:lpwstr>c070c982e2ef453c9facfad29f8dfdb3</vt:lpwstr>
  </property>
</Properties>
</file>