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nithi" userId="7852fd496485c3c9" providerId="LiveId" clId="{E8CF21E0-A8DB-47DB-BAB6-013D85FF8F2E}"/>
    <pc:docChg chg="custSel modSld">
      <pc:chgData name="sreenithi" userId="7852fd496485c3c9" providerId="LiveId" clId="{E8CF21E0-A8DB-47DB-BAB6-013D85FF8F2E}" dt="2021-09-11T08:14:34.058" v="6" actId="27636"/>
      <pc:docMkLst>
        <pc:docMk/>
      </pc:docMkLst>
      <pc:sldChg chg="modSp mod">
        <pc:chgData name="sreenithi" userId="7852fd496485c3c9" providerId="LiveId" clId="{E8CF21E0-A8DB-47DB-BAB6-013D85FF8F2E}" dt="2021-09-11T08:14:34.058" v="6" actId="27636"/>
        <pc:sldMkLst>
          <pc:docMk/>
          <pc:sldMk cId="2820559866" sldId="257"/>
        </pc:sldMkLst>
        <pc:spChg chg="mod">
          <ac:chgData name="sreenithi" userId="7852fd496485c3c9" providerId="LiveId" clId="{E8CF21E0-A8DB-47DB-BAB6-013D85FF8F2E}" dt="2021-09-11T08:14:34.058" v="6" actId="27636"/>
          <ac:spMkLst>
            <pc:docMk/>
            <pc:sldMk cId="2820559866" sldId="257"/>
            <ac:spMk id="3" creationId="{D654A624-A10B-42DC-AE68-C3200587BA0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1842F4-2DE7-4F3C-9ED6-B52D51AA970C}" type="datetimeFigureOut">
              <a:rPr lang="en-IN" smtClean="0"/>
              <a:t>11-09-2021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81D40C6-F52C-4EEE-A55F-D3315AEBE67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371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842F4-2DE7-4F3C-9ED6-B52D51AA970C}"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D40C6-F52C-4EEE-A55F-D3315AEBE67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3195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842F4-2DE7-4F3C-9ED6-B52D51AA970C}"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D40C6-F52C-4EEE-A55F-D3315AEBE67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732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842F4-2DE7-4F3C-9ED6-B52D51AA970C}"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D40C6-F52C-4EEE-A55F-D3315AEBE67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932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1842F4-2DE7-4F3C-9ED6-B52D51AA970C}" type="datetimeFigureOut">
              <a:rPr lang="en-IN" smtClean="0"/>
              <a:t>11-09-2021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D40C6-F52C-4EEE-A55F-D3315AEBE67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9016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1842F4-2DE7-4F3C-9ED6-B52D51AA970C}"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1D40C6-F52C-4EEE-A55F-D3315AEBE67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9807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1842F4-2DE7-4F3C-9ED6-B52D51AA970C}" type="datetimeFigureOut">
              <a:rPr lang="en-IN" smtClean="0"/>
              <a:t>11-09-2021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1D40C6-F52C-4EEE-A55F-D3315AEBE67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30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1842F4-2DE7-4F3C-9ED6-B52D51AA970C}" type="datetimeFigureOut">
              <a:rPr lang="en-IN" smtClean="0"/>
              <a:t>11-09-2021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1D40C6-F52C-4EEE-A55F-D3315AEBE67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1364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842F4-2DE7-4F3C-9ED6-B52D51AA970C}" type="datetimeFigureOut">
              <a:rPr lang="en-IN" smtClean="0"/>
              <a:t>11-09-2021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1D40C6-F52C-4EEE-A55F-D3315AEBE677}" type="slidenum">
              <a:rPr lang="en-IN" smtClean="0"/>
              <a:t>‹#›</a:t>
            </a:fld>
            <a:endParaRPr lang="en-IN"/>
          </a:p>
        </p:txBody>
      </p:sp>
    </p:spTree>
    <p:extLst>
      <p:ext uri="{BB962C8B-B14F-4D97-AF65-F5344CB8AC3E}">
        <p14:creationId xmlns:p14="http://schemas.microsoft.com/office/powerpoint/2010/main" val="398370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1842F4-2DE7-4F3C-9ED6-B52D51AA970C}" type="datetimeFigureOut">
              <a:rPr lang="en-IN" smtClean="0"/>
              <a:t>11-09-2021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1D40C6-F52C-4EEE-A55F-D3315AEBE67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690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01842F4-2DE7-4F3C-9ED6-B52D51AA970C}" type="datetimeFigureOut">
              <a:rPr lang="en-IN" smtClean="0"/>
              <a:t>11-09-2021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81D40C6-F52C-4EEE-A55F-D3315AEBE67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4138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01842F4-2DE7-4F3C-9ED6-B52D51AA970C}" type="datetimeFigureOut">
              <a:rPr lang="en-IN" smtClean="0"/>
              <a:t>11-09-2021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81D40C6-F52C-4EEE-A55F-D3315AEBE67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29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E0F26-5AE8-4710-9E12-B7A89C8EF24F}"/>
              </a:ext>
            </a:extLst>
          </p:cNvPr>
          <p:cNvSpPr>
            <a:spLocks noGrp="1"/>
          </p:cNvSpPr>
          <p:nvPr>
            <p:ph type="ctrTitle"/>
          </p:nvPr>
        </p:nvSpPr>
        <p:spPr>
          <a:xfrm>
            <a:off x="1184745" y="802298"/>
            <a:ext cx="10320792" cy="2541431"/>
          </a:xfrm>
        </p:spPr>
        <p:txBody>
          <a:bodyPr/>
          <a:lstStyle/>
          <a:p>
            <a:r>
              <a:rPr lang="en-US" dirty="0"/>
              <a:t>      Face  recognition </a:t>
            </a:r>
            <a:br>
              <a:rPr lang="en-US" dirty="0"/>
            </a:br>
            <a:r>
              <a:rPr lang="en-US" dirty="0"/>
              <a:t>        at  varying  angles</a:t>
            </a:r>
            <a:endParaRPr lang="en-IN" dirty="0"/>
          </a:p>
        </p:txBody>
      </p:sp>
      <p:sp>
        <p:nvSpPr>
          <p:cNvPr id="3" name="Subtitle 2">
            <a:extLst>
              <a:ext uri="{FF2B5EF4-FFF2-40B4-BE49-F238E27FC236}">
                <a16:creationId xmlns:a16="http://schemas.microsoft.com/office/drawing/2014/main" id="{5CF6FAF2-583C-41C7-81AE-655C603FC3E8}"/>
              </a:ext>
            </a:extLst>
          </p:cNvPr>
          <p:cNvSpPr>
            <a:spLocks noGrp="1"/>
          </p:cNvSpPr>
          <p:nvPr>
            <p:ph type="subTitle" idx="1"/>
          </p:nvPr>
        </p:nvSpPr>
        <p:spPr>
          <a:xfrm>
            <a:off x="2417780" y="3531204"/>
            <a:ext cx="8637072" cy="2541431"/>
          </a:xfrm>
        </p:spPr>
        <p:txBody>
          <a:bodyPr>
            <a:normAutofit fontScale="92500" lnSpcReduction="10000"/>
          </a:bodyPr>
          <a:lstStyle/>
          <a:p>
            <a:pPr algn="ctr"/>
            <a:r>
              <a:rPr lang="en-US" dirty="0"/>
              <a:t>USING MACHINE LEARNING</a:t>
            </a:r>
          </a:p>
          <a:p>
            <a:pPr algn="r"/>
            <a:r>
              <a:rPr lang="en-US" dirty="0"/>
              <a:t>PRIYANKA V.</a:t>
            </a:r>
          </a:p>
          <a:p>
            <a:pPr algn="r"/>
            <a:r>
              <a:rPr lang="en-US" dirty="0"/>
              <a:t>SANDHIYA S.</a:t>
            </a:r>
          </a:p>
          <a:p>
            <a:pPr algn="r"/>
            <a:r>
              <a:rPr lang="en-US" dirty="0"/>
              <a:t>SOWMIYA S.</a:t>
            </a:r>
          </a:p>
          <a:p>
            <a:pPr algn="r"/>
            <a:r>
              <a:rPr lang="en-US" dirty="0"/>
              <a:t>SREENITHI S.S.</a:t>
            </a:r>
          </a:p>
          <a:p>
            <a:pPr algn="r"/>
            <a:r>
              <a:rPr lang="en-US" dirty="0"/>
              <a:t>SRIDEVI M.</a:t>
            </a:r>
            <a:endParaRPr lang="en-IN" dirty="0"/>
          </a:p>
        </p:txBody>
      </p:sp>
    </p:spTree>
    <p:extLst>
      <p:ext uri="{BB962C8B-B14F-4D97-AF65-F5344CB8AC3E}">
        <p14:creationId xmlns:p14="http://schemas.microsoft.com/office/powerpoint/2010/main" val="154222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92A23-CF0A-44C1-91FD-9153E3B4DA03}"/>
              </a:ext>
            </a:extLst>
          </p:cNvPr>
          <p:cNvSpPr>
            <a:spLocks noGrp="1"/>
          </p:cNvSpPr>
          <p:nvPr>
            <p:ph type="title"/>
          </p:nvPr>
        </p:nvSpPr>
        <p:spPr/>
        <p:txBody>
          <a:bodyPr/>
          <a:lstStyle/>
          <a:p>
            <a:r>
              <a:rPr lang="en-US" dirty="0"/>
              <a:t>WHAT IS FACIAL RECOGNITION?</a:t>
            </a:r>
            <a:endParaRPr lang="en-IN" dirty="0"/>
          </a:p>
        </p:txBody>
      </p:sp>
      <p:sp>
        <p:nvSpPr>
          <p:cNvPr id="3" name="Content Placeholder 2">
            <a:extLst>
              <a:ext uri="{FF2B5EF4-FFF2-40B4-BE49-F238E27FC236}">
                <a16:creationId xmlns:a16="http://schemas.microsoft.com/office/drawing/2014/main" id="{D654A624-A10B-42DC-AE68-C3200587BA04}"/>
              </a:ext>
            </a:extLst>
          </p:cNvPr>
          <p:cNvSpPr>
            <a:spLocks noGrp="1"/>
          </p:cNvSpPr>
          <p:nvPr>
            <p:ph idx="1"/>
          </p:nvPr>
        </p:nvSpPr>
        <p:spPr/>
        <p:txBody>
          <a:bodyPr>
            <a:normAutofit fontScale="92500"/>
          </a:bodyPr>
          <a:lstStyle/>
          <a:p>
            <a:r>
              <a:rPr lang="en-US" dirty="0"/>
              <a:t>It requires no physical interaction on behalf of user.</a:t>
            </a:r>
          </a:p>
          <a:p>
            <a:r>
              <a:rPr lang="en-US" dirty="0"/>
              <a:t>It is accurate and allows for high enrollment and verification rates.</a:t>
            </a:r>
          </a:p>
          <a:p>
            <a:r>
              <a:rPr lang="en-US" dirty="0"/>
              <a:t>It can use your existing hardware infrastructure, existing cameras ,image capturing devices work without any fault.</a:t>
            </a:r>
          </a:p>
          <a:p>
            <a:r>
              <a:rPr lang="en-US" sz="2200" b="0" i="0" dirty="0">
                <a:solidFill>
                  <a:srgbClr val="202124"/>
                </a:solidFill>
                <a:effectLst/>
                <a:latin typeface="+mj-lt"/>
              </a:rPr>
              <a:t>Access control includes offices, computers, phones, ATMs, etc. Most of these forms currently do not use face recognition as the standard form of granting entry, but with advancing technologies in computers along with more refined algorithms, facial recognition is gaining some traction in replacing passwords and fingerprint scanners</a:t>
            </a:r>
            <a:endParaRPr lang="en-US" sz="2200" dirty="0">
              <a:latin typeface="+mj-lt"/>
            </a:endParaRPr>
          </a:p>
          <a:p>
            <a:pPr marL="0" indent="0">
              <a:buNone/>
            </a:pPr>
            <a:endParaRPr lang="en-IN" dirty="0"/>
          </a:p>
        </p:txBody>
      </p:sp>
    </p:spTree>
    <p:extLst>
      <p:ext uri="{BB962C8B-B14F-4D97-AF65-F5344CB8AC3E}">
        <p14:creationId xmlns:p14="http://schemas.microsoft.com/office/powerpoint/2010/main" val="282055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C1B3C-A141-458C-A874-5532979A7AF2}"/>
              </a:ext>
            </a:extLst>
          </p:cNvPr>
          <p:cNvSpPr>
            <a:spLocks noGrp="1"/>
          </p:cNvSpPr>
          <p:nvPr>
            <p:ph type="title"/>
          </p:nvPr>
        </p:nvSpPr>
        <p:spPr/>
        <p:txBody>
          <a:bodyPr/>
          <a:lstStyle/>
          <a:p>
            <a:pPr algn="ctr"/>
            <a:r>
              <a:rPr lang="en-US" dirty="0"/>
              <a:t>FACE DETECTION</a:t>
            </a:r>
            <a:endParaRPr lang="en-IN" dirty="0"/>
          </a:p>
        </p:txBody>
      </p:sp>
      <p:sp>
        <p:nvSpPr>
          <p:cNvPr id="3" name="Content Placeholder 2">
            <a:extLst>
              <a:ext uri="{FF2B5EF4-FFF2-40B4-BE49-F238E27FC236}">
                <a16:creationId xmlns:a16="http://schemas.microsoft.com/office/drawing/2014/main" id="{D096AF05-F785-44E2-87B0-6E0EE3C3D720}"/>
              </a:ext>
            </a:extLst>
          </p:cNvPr>
          <p:cNvSpPr>
            <a:spLocks noGrp="1"/>
          </p:cNvSpPr>
          <p:nvPr>
            <p:ph idx="1"/>
          </p:nvPr>
        </p:nvSpPr>
        <p:spPr/>
        <p:txBody>
          <a:bodyPr>
            <a:normAutofit/>
          </a:bodyPr>
          <a:lstStyle/>
          <a:p>
            <a:r>
              <a:rPr lang="en-US" dirty="0"/>
              <a:t>The problem of face recognition is all about face detection.</a:t>
            </a:r>
          </a:p>
          <a:p>
            <a:r>
              <a:rPr lang="en-IN" dirty="0"/>
              <a:t>Face Detection is used to find whether a face is find in input or not.</a:t>
            </a:r>
          </a:p>
          <a:p>
            <a:r>
              <a:rPr lang="en-IN" dirty="0"/>
              <a:t>The algorithm used in this process is “</a:t>
            </a:r>
            <a:r>
              <a:rPr lang="en-IN" b="1" i="0" dirty="0">
                <a:solidFill>
                  <a:srgbClr val="202124"/>
                </a:solidFill>
                <a:effectLst/>
                <a:latin typeface="Roboto" panose="02000000000000000000" pitchFamily="2" charset="0"/>
              </a:rPr>
              <a:t>Viola-Jones algorithm” </a:t>
            </a:r>
            <a:r>
              <a:rPr lang="en-IN" i="0" dirty="0">
                <a:solidFill>
                  <a:srgbClr val="202124"/>
                </a:solidFill>
                <a:effectLst/>
                <a:latin typeface="Roboto" panose="02000000000000000000" pitchFamily="2" charset="0"/>
              </a:rPr>
              <a:t>, because the rate of accuracy in this algorithm is high and fast processing speed.</a:t>
            </a:r>
          </a:p>
          <a:p>
            <a:r>
              <a:rPr lang="en-US" b="0" i="0" dirty="0">
                <a:solidFill>
                  <a:srgbClr val="202124"/>
                </a:solidFill>
                <a:effectLst/>
                <a:latin typeface="Roboto" panose="02000000000000000000" pitchFamily="2" charset="0"/>
              </a:rPr>
              <a:t>This algorithm can be summed up in four steps: </a:t>
            </a:r>
          </a:p>
          <a:p>
            <a:pPr marL="0" indent="0">
              <a:buNone/>
            </a:pPr>
            <a:r>
              <a:rPr lang="en-US" dirty="0">
                <a:solidFill>
                  <a:srgbClr val="202124"/>
                </a:solidFill>
                <a:latin typeface="Roboto" panose="02000000000000000000" pitchFamily="2" charset="0"/>
              </a:rPr>
              <a:t>                         1) feature selection           3)feature learning to create a classifier</a:t>
            </a:r>
          </a:p>
          <a:p>
            <a:pPr marL="0" indent="0">
              <a:buNone/>
            </a:pPr>
            <a:r>
              <a:rPr lang="en-US" dirty="0">
                <a:solidFill>
                  <a:srgbClr val="202124"/>
                </a:solidFill>
                <a:latin typeface="Roboto" panose="02000000000000000000" pitchFamily="2" charset="0"/>
              </a:rPr>
              <a:t>                         2)feature evaluation          4)cascading classifier            </a:t>
            </a:r>
            <a:endParaRPr lang="en-US"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337872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B531-D819-452A-9A30-6431F40B0208}"/>
              </a:ext>
            </a:extLst>
          </p:cNvPr>
          <p:cNvSpPr>
            <a:spLocks noGrp="1"/>
          </p:cNvSpPr>
          <p:nvPr>
            <p:ph type="title"/>
          </p:nvPr>
        </p:nvSpPr>
        <p:spPr/>
        <p:txBody>
          <a:bodyPr/>
          <a:lstStyle/>
          <a:p>
            <a:pPr algn="ctr"/>
            <a:r>
              <a:rPr lang="en-US" dirty="0"/>
              <a:t>HAAR FEATURE(FEATURE SELECTION)</a:t>
            </a:r>
            <a:endParaRPr lang="en-IN" dirty="0"/>
          </a:p>
        </p:txBody>
      </p:sp>
      <p:sp>
        <p:nvSpPr>
          <p:cNvPr id="3" name="Content Placeholder 2">
            <a:extLst>
              <a:ext uri="{FF2B5EF4-FFF2-40B4-BE49-F238E27FC236}">
                <a16:creationId xmlns:a16="http://schemas.microsoft.com/office/drawing/2014/main" id="{4531E71A-E596-4B5E-AE30-EAAB79C815CC}"/>
              </a:ext>
            </a:extLst>
          </p:cNvPr>
          <p:cNvSpPr>
            <a:spLocks noGrp="1"/>
          </p:cNvSpPr>
          <p:nvPr>
            <p:ph idx="1"/>
          </p:nvPr>
        </p:nvSpPr>
        <p:spPr/>
        <p:txBody>
          <a:bodyPr/>
          <a:lstStyle/>
          <a:p>
            <a:r>
              <a:rPr lang="en-US" dirty="0"/>
              <a:t>24 X 24  window as the base window size to start evaluating this features in any given images.</a:t>
            </a:r>
          </a:p>
          <a:p>
            <a:r>
              <a:rPr lang="en-US" dirty="0"/>
              <a:t>From this we can extract 1,60,000+ features from the image like nose,eyes,eyebrows etc.,</a:t>
            </a:r>
          </a:p>
          <a:p>
            <a:endParaRPr lang="en-IN" dirty="0"/>
          </a:p>
        </p:txBody>
      </p:sp>
      <p:pic>
        <p:nvPicPr>
          <p:cNvPr id="5" name="Picture 4">
            <a:extLst>
              <a:ext uri="{FF2B5EF4-FFF2-40B4-BE49-F238E27FC236}">
                <a16:creationId xmlns:a16="http://schemas.microsoft.com/office/drawing/2014/main" id="{2490CC7B-9218-40CD-B898-7B495CE556E4}"/>
              </a:ext>
            </a:extLst>
          </p:cNvPr>
          <p:cNvPicPr>
            <a:picLocks noChangeAspect="1"/>
          </p:cNvPicPr>
          <p:nvPr/>
        </p:nvPicPr>
        <p:blipFill rotWithShape="1">
          <a:blip r:embed="rId2"/>
          <a:srcRect l="64048" t="37112" r="9623" b="25690"/>
          <a:stretch/>
        </p:blipFill>
        <p:spPr>
          <a:xfrm>
            <a:off x="8486583" y="3660078"/>
            <a:ext cx="2568271" cy="2041007"/>
          </a:xfrm>
          <a:prstGeom prst="rect">
            <a:avLst/>
          </a:prstGeom>
        </p:spPr>
      </p:pic>
      <p:pic>
        <p:nvPicPr>
          <p:cNvPr id="7" name="Picture 6">
            <a:extLst>
              <a:ext uri="{FF2B5EF4-FFF2-40B4-BE49-F238E27FC236}">
                <a16:creationId xmlns:a16="http://schemas.microsoft.com/office/drawing/2014/main" id="{473B0B13-7D54-4CF5-877E-3C908A02437D}"/>
              </a:ext>
            </a:extLst>
          </p:cNvPr>
          <p:cNvPicPr>
            <a:picLocks noChangeAspect="1"/>
          </p:cNvPicPr>
          <p:nvPr/>
        </p:nvPicPr>
        <p:blipFill rotWithShape="1">
          <a:blip r:embed="rId3"/>
          <a:srcRect l="13753" t="42283" r="13536" b="29748"/>
          <a:stretch/>
        </p:blipFill>
        <p:spPr>
          <a:xfrm>
            <a:off x="1057524" y="3991555"/>
            <a:ext cx="7092564" cy="1534602"/>
          </a:xfrm>
          <a:prstGeom prst="rect">
            <a:avLst/>
          </a:prstGeom>
        </p:spPr>
      </p:pic>
    </p:spTree>
    <p:extLst>
      <p:ext uri="{BB962C8B-B14F-4D97-AF65-F5344CB8AC3E}">
        <p14:creationId xmlns:p14="http://schemas.microsoft.com/office/powerpoint/2010/main" val="381297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4E1BA-97FD-4CFA-9473-0299E8AA7E0E}"/>
              </a:ext>
            </a:extLst>
          </p:cNvPr>
          <p:cNvSpPr>
            <a:spLocks noGrp="1"/>
          </p:cNvSpPr>
          <p:nvPr>
            <p:ph type="title"/>
          </p:nvPr>
        </p:nvSpPr>
        <p:spPr/>
        <p:txBody>
          <a:bodyPr/>
          <a:lstStyle/>
          <a:p>
            <a:pPr algn="ctr"/>
            <a:r>
              <a:rPr lang="en-US" dirty="0"/>
              <a:t>INTEGRAL IMAGE</a:t>
            </a:r>
            <a:endParaRPr lang="en-IN" dirty="0"/>
          </a:p>
        </p:txBody>
      </p:sp>
      <p:sp>
        <p:nvSpPr>
          <p:cNvPr id="7" name="Content Placeholder 6">
            <a:extLst>
              <a:ext uri="{FF2B5EF4-FFF2-40B4-BE49-F238E27FC236}">
                <a16:creationId xmlns:a16="http://schemas.microsoft.com/office/drawing/2014/main" id="{9ABBA195-AAB9-4719-9BB7-549819EFE62C}"/>
              </a:ext>
            </a:extLst>
          </p:cNvPr>
          <p:cNvSpPr>
            <a:spLocks noGrp="1"/>
          </p:cNvSpPr>
          <p:nvPr>
            <p:ph idx="1"/>
          </p:nvPr>
        </p:nvSpPr>
        <p:spPr/>
        <p:txBody>
          <a:bodyPr/>
          <a:lstStyle/>
          <a:p>
            <a:r>
              <a:rPr lang="en-US" dirty="0"/>
              <a:t>In an integral image the value at pixel (x,y)  is the sum of pixel to the left of (x,y)</a:t>
            </a:r>
          </a:p>
          <a:p>
            <a:r>
              <a:rPr lang="en-US" dirty="0"/>
              <a:t>Sum of all pixels inside a given rectangle uses only 4 values at the corner of a rectangle.</a:t>
            </a:r>
          </a:p>
          <a:p>
            <a:pPr marL="0" indent="0">
              <a:buNone/>
            </a:pPr>
            <a:endParaRPr lang="en-IN" dirty="0"/>
          </a:p>
        </p:txBody>
      </p:sp>
      <p:pic>
        <p:nvPicPr>
          <p:cNvPr id="8" name="Content Placeholder 4">
            <a:extLst>
              <a:ext uri="{FF2B5EF4-FFF2-40B4-BE49-F238E27FC236}">
                <a16:creationId xmlns:a16="http://schemas.microsoft.com/office/drawing/2014/main" id="{9B69752A-803B-42C3-92B4-9E2D4AF95D09}"/>
              </a:ext>
            </a:extLst>
          </p:cNvPr>
          <p:cNvPicPr>
            <a:picLocks noChangeAspect="1"/>
          </p:cNvPicPr>
          <p:nvPr/>
        </p:nvPicPr>
        <p:blipFill rotWithShape="1">
          <a:blip r:embed="rId2"/>
          <a:srcRect l="19627" t="33754" r="18088" b="57777"/>
          <a:stretch/>
        </p:blipFill>
        <p:spPr>
          <a:xfrm>
            <a:off x="3498573" y="3429000"/>
            <a:ext cx="4664141" cy="1373588"/>
          </a:xfrm>
          <a:prstGeom prst="rect">
            <a:avLst/>
          </a:prstGeom>
        </p:spPr>
      </p:pic>
    </p:spTree>
    <p:extLst>
      <p:ext uri="{BB962C8B-B14F-4D97-AF65-F5344CB8AC3E}">
        <p14:creationId xmlns:p14="http://schemas.microsoft.com/office/powerpoint/2010/main" val="3069501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C156-54B3-43A7-8317-96AA05635B20}"/>
              </a:ext>
            </a:extLst>
          </p:cNvPr>
          <p:cNvSpPr>
            <a:spLocks noGrp="1"/>
          </p:cNvSpPr>
          <p:nvPr>
            <p:ph type="title"/>
          </p:nvPr>
        </p:nvSpPr>
        <p:spPr/>
        <p:txBody>
          <a:bodyPr/>
          <a:lstStyle/>
          <a:p>
            <a:pPr algn="ctr"/>
            <a:r>
              <a:rPr lang="en-US" dirty="0"/>
              <a:t>ADABOOST</a:t>
            </a:r>
            <a:endParaRPr lang="en-IN" dirty="0"/>
          </a:p>
        </p:txBody>
      </p:sp>
      <p:sp>
        <p:nvSpPr>
          <p:cNvPr id="3" name="Content Placeholder 2">
            <a:extLst>
              <a:ext uri="{FF2B5EF4-FFF2-40B4-BE49-F238E27FC236}">
                <a16:creationId xmlns:a16="http://schemas.microsoft.com/office/drawing/2014/main" id="{14976840-C8C8-4364-BDB1-26EDA8F58E89}"/>
              </a:ext>
            </a:extLst>
          </p:cNvPr>
          <p:cNvSpPr>
            <a:spLocks noGrp="1"/>
          </p:cNvSpPr>
          <p:nvPr>
            <p:ph idx="1"/>
          </p:nvPr>
        </p:nvSpPr>
        <p:spPr/>
        <p:txBody>
          <a:bodyPr/>
          <a:lstStyle/>
          <a:p>
            <a:r>
              <a:rPr lang="en-US" dirty="0"/>
              <a:t>This helps us to find best features among 1,60,000 + features.</a:t>
            </a:r>
            <a:endParaRPr lang="en-IN" dirty="0"/>
          </a:p>
          <a:p>
            <a:r>
              <a:rPr lang="en-IN" dirty="0"/>
              <a:t>Adaboost construct a strong classifier as a linear combination of these weak classifier.</a:t>
            </a:r>
          </a:p>
          <a:p>
            <a:pPr marL="0" indent="0">
              <a:buNone/>
            </a:pPr>
            <a:r>
              <a:rPr lang="en-US" dirty="0"/>
              <a:t>                         </a:t>
            </a:r>
            <a:r>
              <a:rPr lang="en-US" dirty="0">
                <a:highlight>
                  <a:srgbClr val="FFFF00"/>
                </a:highlight>
              </a:rPr>
              <a:t>F(x) = </a:t>
            </a:r>
            <a:r>
              <a:rPr lang="el-GR" dirty="0">
                <a:highlight>
                  <a:srgbClr val="FFFF00"/>
                </a:highlight>
                <a:latin typeface="Times New Roman" panose="02020603050405020304" pitchFamily="18" charset="0"/>
                <a:cs typeface="Times New Roman" panose="02020603050405020304" pitchFamily="18" charset="0"/>
              </a:rPr>
              <a:t>α</a:t>
            </a:r>
            <a:r>
              <a:rPr lang="en-US" sz="1600" dirty="0">
                <a:highlight>
                  <a:srgbClr val="FFFF00"/>
                </a:highlight>
                <a:latin typeface="Times New Roman" panose="02020603050405020304" pitchFamily="18" charset="0"/>
                <a:cs typeface="Times New Roman" panose="02020603050405020304" pitchFamily="18" charset="0"/>
              </a:rPr>
              <a:t>1f1(x)+</a:t>
            </a:r>
            <a:r>
              <a:rPr lang="el-GR" sz="1600" dirty="0">
                <a:highlight>
                  <a:srgbClr val="FFFF00"/>
                </a:highlight>
                <a:latin typeface="Times New Roman" panose="02020603050405020304" pitchFamily="18" charset="0"/>
                <a:cs typeface="Times New Roman" panose="02020603050405020304" pitchFamily="18" charset="0"/>
              </a:rPr>
              <a:t>α</a:t>
            </a:r>
            <a:r>
              <a:rPr lang="en-US" sz="1600" dirty="0">
                <a:highlight>
                  <a:srgbClr val="FFFF00"/>
                </a:highlight>
                <a:latin typeface="Times New Roman" panose="02020603050405020304" pitchFamily="18" charset="0"/>
                <a:cs typeface="Times New Roman" panose="02020603050405020304" pitchFamily="18" charset="0"/>
              </a:rPr>
              <a:t>2f2(x)+…</a:t>
            </a:r>
          </a:p>
          <a:p>
            <a:pPr marL="0" indent="0">
              <a:buNone/>
            </a:pPr>
            <a:r>
              <a:rPr lang="en-US" sz="1600" dirty="0">
                <a:highlight>
                  <a:srgbClr val="FFFF00"/>
                </a:highlight>
                <a:latin typeface="Times New Roman" panose="02020603050405020304" pitchFamily="18" charset="0"/>
                <a:cs typeface="Times New Roman" panose="02020603050405020304" pitchFamily="18" charset="0"/>
              </a:rPr>
              <a:t> </a:t>
            </a:r>
            <a:endParaRPr lang="en-US" dirty="0">
              <a:highlight>
                <a:srgbClr val="FFFF00"/>
              </a:highlight>
            </a:endParaRPr>
          </a:p>
        </p:txBody>
      </p:sp>
      <p:pic>
        <p:nvPicPr>
          <p:cNvPr id="5" name="Picture 4">
            <a:extLst>
              <a:ext uri="{FF2B5EF4-FFF2-40B4-BE49-F238E27FC236}">
                <a16:creationId xmlns:a16="http://schemas.microsoft.com/office/drawing/2014/main" id="{E8809F10-70BA-4175-982A-355A7F821B05}"/>
              </a:ext>
            </a:extLst>
          </p:cNvPr>
          <p:cNvPicPr>
            <a:picLocks noChangeAspect="1"/>
          </p:cNvPicPr>
          <p:nvPr/>
        </p:nvPicPr>
        <p:blipFill rotWithShape="1">
          <a:blip r:embed="rId2"/>
          <a:srcRect t="31073" r="-305" b="58956"/>
          <a:stretch/>
        </p:blipFill>
        <p:spPr>
          <a:xfrm>
            <a:off x="4507927" y="4142629"/>
            <a:ext cx="6034575" cy="1323715"/>
          </a:xfrm>
          <a:prstGeom prst="rect">
            <a:avLst/>
          </a:prstGeom>
        </p:spPr>
      </p:pic>
    </p:spTree>
    <p:extLst>
      <p:ext uri="{BB962C8B-B14F-4D97-AF65-F5344CB8AC3E}">
        <p14:creationId xmlns:p14="http://schemas.microsoft.com/office/powerpoint/2010/main" val="49760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096C6-3696-48D5-91E4-5E7F424C1BA2}"/>
              </a:ext>
            </a:extLst>
          </p:cNvPr>
          <p:cNvSpPr>
            <a:spLocks noGrp="1"/>
          </p:cNvSpPr>
          <p:nvPr>
            <p:ph type="title"/>
          </p:nvPr>
        </p:nvSpPr>
        <p:spPr/>
        <p:txBody>
          <a:bodyPr/>
          <a:lstStyle/>
          <a:p>
            <a:pPr algn="ctr"/>
            <a:r>
              <a:rPr lang="en-US" dirty="0"/>
              <a:t>CASCADING</a:t>
            </a:r>
            <a:endParaRPr lang="en-IN" dirty="0"/>
          </a:p>
        </p:txBody>
      </p:sp>
      <p:sp>
        <p:nvSpPr>
          <p:cNvPr id="3" name="Content Placeholder 2">
            <a:extLst>
              <a:ext uri="{FF2B5EF4-FFF2-40B4-BE49-F238E27FC236}">
                <a16:creationId xmlns:a16="http://schemas.microsoft.com/office/drawing/2014/main" id="{0DCC4BCC-FC8F-4061-B6F8-F3BBA914BE56}"/>
              </a:ext>
            </a:extLst>
          </p:cNvPr>
          <p:cNvSpPr>
            <a:spLocks noGrp="1"/>
          </p:cNvSpPr>
          <p:nvPr>
            <p:ph idx="1"/>
          </p:nvPr>
        </p:nvSpPr>
        <p:spPr/>
        <p:txBody>
          <a:bodyPr/>
          <a:lstStyle/>
          <a:p>
            <a:r>
              <a:rPr lang="en-US" dirty="0"/>
              <a:t>The basic principle of </a:t>
            </a:r>
            <a:r>
              <a:rPr lang="en-IN" dirty="0"/>
              <a:t>“</a:t>
            </a:r>
            <a:r>
              <a:rPr lang="en-IN" b="1" i="0" dirty="0">
                <a:solidFill>
                  <a:srgbClr val="202124"/>
                </a:solidFill>
                <a:effectLst/>
                <a:latin typeface="Roboto" panose="02000000000000000000" pitchFamily="2" charset="0"/>
              </a:rPr>
              <a:t>Viola-Jones algorithm”  </a:t>
            </a:r>
            <a:r>
              <a:rPr lang="en-IN" i="0" dirty="0">
                <a:solidFill>
                  <a:srgbClr val="202124"/>
                </a:solidFill>
                <a:effectLst/>
                <a:latin typeface="Roboto" panose="02000000000000000000" pitchFamily="2" charset="0"/>
              </a:rPr>
              <a:t>is to scan the detector many times through the same image- each time with new size.</a:t>
            </a:r>
            <a:endParaRPr lang="en-US" dirty="0"/>
          </a:p>
          <a:p>
            <a:r>
              <a:rPr lang="en-US" dirty="0"/>
              <a:t>This algorithm will concentrate on discarding non faces quickly and spend more time on probable face regions.</a:t>
            </a:r>
          </a:p>
          <a:p>
            <a:r>
              <a:rPr lang="en-US" dirty="0"/>
              <a:t>Cascade classifier is used ,which is composed of stages each containing a strong classifier.</a:t>
            </a:r>
          </a:p>
          <a:p>
            <a:endParaRPr lang="en-IN" dirty="0"/>
          </a:p>
        </p:txBody>
      </p:sp>
      <p:pic>
        <p:nvPicPr>
          <p:cNvPr id="5" name="Picture 4">
            <a:extLst>
              <a:ext uri="{FF2B5EF4-FFF2-40B4-BE49-F238E27FC236}">
                <a16:creationId xmlns:a16="http://schemas.microsoft.com/office/drawing/2014/main" id="{DBFF1E8D-800D-4DD9-8C28-03E646BF0544}"/>
              </a:ext>
            </a:extLst>
          </p:cNvPr>
          <p:cNvPicPr>
            <a:picLocks noChangeAspect="1"/>
          </p:cNvPicPr>
          <p:nvPr/>
        </p:nvPicPr>
        <p:blipFill>
          <a:blip r:embed="rId2"/>
          <a:stretch>
            <a:fillRect/>
          </a:stretch>
        </p:blipFill>
        <p:spPr>
          <a:xfrm>
            <a:off x="3199779" y="4358432"/>
            <a:ext cx="5076825" cy="828675"/>
          </a:xfrm>
          <a:prstGeom prst="rect">
            <a:avLst/>
          </a:prstGeom>
        </p:spPr>
      </p:pic>
    </p:spTree>
    <p:extLst>
      <p:ext uri="{BB962C8B-B14F-4D97-AF65-F5344CB8AC3E}">
        <p14:creationId xmlns:p14="http://schemas.microsoft.com/office/powerpoint/2010/main" val="42917591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88</TotalTime>
  <Words>413</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Gill Sans MT</vt:lpstr>
      <vt:lpstr>Roboto</vt:lpstr>
      <vt:lpstr>Times New Roman</vt:lpstr>
      <vt:lpstr>Gallery</vt:lpstr>
      <vt:lpstr>      Face  recognition          at  varying  angles</vt:lpstr>
      <vt:lpstr>WHAT IS FACIAL RECOGNITION?</vt:lpstr>
      <vt:lpstr>FACE DETECTION</vt:lpstr>
      <vt:lpstr>HAAR FEATURE(FEATURE SELECTION)</vt:lpstr>
      <vt:lpstr>INTEGRAL IMAGE</vt:lpstr>
      <vt:lpstr>ADABOOST</vt:lpstr>
      <vt:lpstr>CASCADING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FACIAL RECOGNITION</dc:title>
  <dc:creator>sreenithi</dc:creator>
  <cp:lastModifiedBy>PRIYANKA VIJAY KUMAR</cp:lastModifiedBy>
  <cp:revision>2</cp:revision>
  <dcterms:created xsi:type="dcterms:W3CDTF">2021-09-11T02:46:43Z</dcterms:created>
  <dcterms:modified xsi:type="dcterms:W3CDTF">2021-09-11T14:03:44Z</dcterms:modified>
</cp:coreProperties>
</file>