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Admin\Documents\NM%20PROJECT%20PRIYANK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PROJECT PRIYANKA.xlsx]Sheet2!PivotTable1</c:name>
    <c:fmtId val="3"/>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Sheet2!$B$3:$B$5</c:f>
              <c:strCache>
                <c:ptCount val="1"/>
                <c:pt idx="0">
                  <c:v>Bangalore - Finance</c:v>
                </c:pt>
              </c:strCache>
            </c:strRef>
          </c:tx>
          <c:spPr>
            <a:solidFill>
              <a:schemeClr val="accent1"/>
            </a:solidFill>
            <a:ln>
              <a:noFill/>
            </a:ln>
            <a:effectLst/>
            <a:sp3d/>
          </c:spPr>
          <c:invertIfNegative val="0"/>
          <c:cat>
            <c:strRef>
              <c:f>Sheet2!$A$6:$A$8</c:f>
              <c:strCache>
                <c:ptCount val="2"/>
                <c:pt idx="0">
                  <c:v>no</c:v>
                </c:pt>
                <c:pt idx="1">
                  <c:v>yes</c:v>
                </c:pt>
              </c:strCache>
            </c:strRef>
          </c:cat>
          <c:val>
            <c:numRef>
              <c:f>Sheet2!$B$6:$B$8</c:f>
              <c:numCache>
                <c:formatCode>General</c:formatCode>
                <c:ptCount val="2"/>
                <c:pt idx="0">
                  <c:v>5</c:v>
                </c:pt>
              </c:numCache>
            </c:numRef>
          </c:val>
          <c:extLst>
            <c:ext xmlns:c16="http://schemas.microsoft.com/office/drawing/2014/chart" uri="{C3380CC4-5D6E-409C-BE32-E72D297353CC}">
              <c16:uniqueId val="{00000000-5A09-4995-BD0C-CD9EC1EBE8FB}"/>
            </c:ext>
          </c:extLst>
        </c:ser>
        <c:ser>
          <c:idx val="1"/>
          <c:order val="1"/>
          <c:tx>
            <c:strRef>
              <c:f>Sheet2!$C$3:$C$5</c:f>
              <c:strCache>
                <c:ptCount val="1"/>
                <c:pt idx="0">
                  <c:v>Bangalore - HR</c:v>
                </c:pt>
              </c:strCache>
            </c:strRef>
          </c:tx>
          <c:spPr>
            <a:solidFill>
              <a:schemeClr val="accent2"/>
            </a:solidFill>
            <a:ln>
              <a:noFill/>
            </a:ln>
            <a:effectLst/>
            <a:sp3d/>
          </c:spPr>
          <c:invertIfNegative val="0"/>
          <c:cat>
            <c:strRef>
              <c:f>Sheet2!$A$6:$A$8</c:f>
              <c:strCache>
                <c:ptCount val="2"/>
                <c:pt idx="0">
                  <c:v>no</c:v>
                </c:pt>
                <c:pt idx="1">
                  <c:v>yes</c:v>
                </c:pt>
              </c:strCache>
            </c:strRef>
          </c:cat>
          <c:val>
            <c:numRef>
              <c:f>Sheet2!$C$6:$C$8</c:f>
              <c:numCache>
                <c:formatCode>General</c:formatCode>
                <c:ptCount val="2"/>
                <c:pt idx="0">
                  <c:v>8</c:v>
                </c:pt>
              </c:numCache>
            </c:numRef>
          </c:val>
          <c:extLst>
            <c:ext xmlns:c16="http://schemas.microsoft.com/office/drawing/2014/chart" uri="{C3380CC4-5D6E-409C-BE32-E72D297353CC}">
              <c16:uniqueId val="{00000001-5A09-4995-BD0C-CD9EC1EBE8FB}"/>
            </c:ext>
          </c:extLst>
        </c:ser>
        <c:ser>
          <c:idx val="2"/>
          <c:order val="2"/>
          <c:tx>
            <c:strRef>
              <c:f>Sheet2!$D$3:$D$5</c:f>
              <c:strCache>
                <c:ptCount val="1"/>
                <c:pt idx="0">
                  <c:v>Bangalore - Tech</c:v>
                </c:pt>
              </c:strCache>
            </c:strRef>
          </c:tx>
          <c:spPr>
            <a:solidFill>
              <a:schemeClr val="accent3"/>
            </a:solidFill>
            <a:ln>
              <a:noFill/>
            </a:ln>
            <a:effectLst/>
            <a:sp3d/>
          </c:spPr>
          <c:invertIfNegative val="0"/>
          <c:cat>
            <c:strRef>
              <c:f>Sheet2!$A$6:$A$8</c:f>
              <c:strCache>
                <c:ptCount val="2"/>
                <c:pt idx="0">
                  <c:v>no</c:v>
                </c:pt>
                <c:pt idx="1">
                  <c:v>yes</c:v>
                </c:pt>
              </c:strCache>
            </c:strRef>
          </c:cat>
          <c:val>
            <c:numRef>
              <c:f>Sheet2!$D$6:$D$8</c:f>
              <c:numCache>
                <c:formatCode>General</c:formatCode>
                <c:ptCount val="2"/>
                <c:pt idx="1">
                  <c:v>7</c:v>
                </c:pt>
              </c:numCache>
            </c:numRef>
          </c:val>
          <c:extLst>
            <c:ext xmlns:c16="http://schemas.microsoft.com/office/drawing/2014/chart" uri="{C3380CC4-5D6E-409C-BE32-E72D297353CC}">
              <c16:uniqueId val="{00000002-5A09-4995-BD0C-CD9EC1EBE8FB}"/>
            </c:ext>
          </c:extLst>
        </c:ser>
        <c:ser>
          <c:idx val="3"/>
          <c:order val="3"/>
          <c:tx>
            <c:strRef>
              <c:f>Sheet2!$F$3:$F$5</c:f>
              <c:strCache>
                <c:ptCount val="1"/>
                <c:pt idx="0">
                  <c:v>Mumbai - Tech</c:v>
                </c:pt>
              </c:strCache>
            </c:strRef>
          </c:tx>
          <c:spPr>
            <a:solidFill>
              <a:schemeClr val="accent4"/>
            </a:solidFill>
            <a:ln>
              <a:noFill/>
            </a:ln>
            <a:effectLst/>
            <a:sp3d/>
          </c:spPr>
          <c:invertIfNegative val="0"/>
          <c:cat>
            <c:strRef>
              <c:f>Sheet2!$A$6:$A$8</c:f>
              <c:strCache>
                <c:ptCount val="2"/>
                <c:pt idx="0">
                  <c:v>no</c:v>
                </c:pt>
                <c:pt idx="1">
                  <c:v>yes</c:v>
                </c:pt>
              </c:strCache>
            </c:strRef>
          </c:cat>
          <c:val>
            <c:numRef>
              <c:f>Sheet2!$F$6:$F$8</c:f>
              <c:numCache>
                <c:formatCode>General</c:formatCode>
                <c:ptCount val="2"/>
                <c:pt idx="0">
                  <c:v>5</c:v>
                </c:pt>
              </c:numCache>
            </c:numRef>
          </c:val>
          <c:extLst>
            <c:ext xmlns:c16="http://schemas.microsoft.com/office/drawing/2014/chart" uri="{C3380CC4-5D6E-409C-BE32-E72D297353CC}">
              <c16:uniqueId val="{00000003-5A09-4995-BD0C-CD9EC1EBE8FB}"/>
            </c:ext>
          </c:extLst>
        </c:ser>
        <c:ser>
          <c:idx val="4"/>
          <c:order val="4"/>
          <c:tx>
            <c:strRef>
              <c:f>Sheet2!$H$3:$H$5</c:f>
              <c:strCache>
                <c:ptCount val="1"/>
                <c:pt idx="0">
                  <c:v>Pune - Finance</c:v>
                </c:pt>
              </c:strCache>
            </c:strRef>
          </c:tx>
          <c:spPr>
            <a:solidFill>
              <a:schemeClr val="accent5"/>
            </a:solidFill>
            <a:ln>
              <a:noFill/>
            </a:ln>
            <a:effectLst/>
            <a:sp3d/>
          </c:spPr>
          <c:invertIfNegative val="0"/>
          <c:cat>
            <c:strRef>
              <c:f>Sheet2!$A$6:$A$8</c:f>
              <c:strCache>
                <c:ptCount val="2"/>
                <c:pt idx="0">
                  <c:v>no</c:v>
                </c:pt>
                <c:pt idx="1">
                  <c:v>yes</c:v>
                </c:pt>
              </c:strCache>
            </c:strRef>
          </c:cat>
          <c:val>
            <c:numRef>
              <c:f>Sheet2!$H$6:$H$8</c:f>
              <c:numCache>
                <c:formatCode>General</c:formatCode>
                <c:ptCount val="2"/>
                <c:pt idx="0">
                  <c:v>4</c:v>
                </c:pt>
              </c:numCache>
            </c:numRef>
          </c:val>
          <c:extLst>
            <c:ext xmlns:c16="http://schemas.microsoft.com/office/drawing/2014/chart" uri="{C3380CC4-5D6E-409C-BE32-E72D297353CC}">
              <c16:uniqueId val="{00000004-5A09-4995-BD0C-CD9EC1EBE8FB}"/>
            </c:ext>
          </c:extLst>
        </c:ser>
        <c:ser>
          <c:idx val="5"/>
          <c:order val="5"/>
          <c:tx>
            <c:strRef>
              <c:f>Sheet2!$I$3:$I$5</c:f>
              <c:strCache>
                <c:ptCount val="1"/>
                <c:pt idx="0">
                  <c:v>Pune - HR</c:v>
                </c:pt>
              </c:strCache>
            </c:strRef>
          </c:tx>
          <c:spPr>
            <a:solidFill>
              <a:schemeClr val="accent6"/>
            </a:solidFill>
            <a:ln>
              <a:noFill/>
            </a:ln>
            <a:effectLst/>
            <a:sp3d/>
          </c:spPr>
          <c:invertIfNegative val="0"/>
          <c:cat>
            <c:strRef>
              <c:f>Sheet2!$A$6:$A$8</c:f>
              <c:strCache>
                <c:ptCount val="2"/>
                <c:pt idx="0">
                  <c:v>no</c:v>
                </c:pt>
                <c:pt idx="1">
                  <c:v>yes</c:v>
                </c:pt>
              </c:strCache>
            </c:strRef>
          </c:cat>
          <c:val>
            <c:numRef>
              <c:f>Sheet2!$I$6:$I$8</c:f>
              <c:numCache>
                <c:formatCode>General</c:formatCode>
                <c:ptCount val="2"/>
                <c:pt idx="0">
                  <c:v>19</c:v>
                </c:pt>
                <c:pt idx="1">
                  <c:v>1</c:v>
                </c:pt>
              </c:numCache>
            </c:numRef>
          </c:val>
          <c:extLst>
            <c:ext xmlns:c16="http://schemas.microsoft.com/office/drawing/2014/chart" uri="{C3380CC4-5D6E-409C-BE32-E72D297353CC}">
              <c16:uniqueId val="{00000005-5A09-4995-BD0C-CD9EC1EBE8FB}"/>
            </c:ext>
          </c:extLst>
        </c:ser>
        <c:ser>
          <c:idx val="6"/>
          <c:order val="6"/>
          <c:tx>
            <c:strRef>
              <c:f>Sheet2!$J$3:$J$5</c:f>
              <c:strCache>
                <c:ptCount val="1"/>
                <c:pt idx="0">
                  <c:v>Pune - Tech</c:v>
                </c:pt>
              </c:strCache>
            </c:strRef>
          </c:tx>
          <c:spPr>
            <a:solidFill>
              <a:schemeClr val="accent1">
                <a:lumMod val="60000"/>
              </a:schemeClr>
            </a:solidFill>
            <a:ln>
              <a:noFill/>
            </a:ln>
            <a:effectLst/>
            <a:sp3d/>
          </c:spPr>
          <c:invertIfNegative val="0"/>
          <c:cat>
            <c:strRef>
              <c:f>Sheet2!$A$6:$A$8</c:f>
              <c:strCache>
                <c:ptCount val="2"/>
                <c:pt idx="0">
                  <c:v>no</c:v>
                </c:pt>
                <c:pt idx="1">
                  <c:v>yes</c:v>
                </c:pt>
              </c:strCache>
            </c:strRef>
          </c:cat>
          <c:val>
            <c:numRef>
              <c:f>Sheet2!$J$6:$J$8</c:f>
              <c:numCache>
                <c:formatCode>General</c:formatCode>
                <c:ptCount val="2"/>
                <c:pt idx="0">
                  <c:v>6</c:v>
                </c:pt>
              </c:numCache>
            </c:numRef>
          </c:val>
          <c:extLst>
            <c:ext xmlns:c16="http://schemas.microsoft.com/office/drawing/2014/chart" uri="{C3380CC4-5D6E-409C-BE32-E72D297353CC}">
              <c16:uniqueId val="{00000006-5A09-4995-BD0C-CD9EC1EBE8FB}"/>
            </c:ext>
          </c:extLst>
        </c:ser>
        <c:dLbls>
          <c:showLegendKey val="0"/>
          <c:showVal val="0"/>
          <c:showCatName val="0"/>
          <c:showSerName val="0"/>
          <c:showPercent val="0"/>
          <c:showBubbleSize val="0"/>
        </c:dLbls>
        <c:gapWidth val="150"/>
        <c:shape val="box"/>
        <c:axId val="1715548463"/>
        <c:axId val="1715546799"/>
        <c:axId val="0"/>
      </c:bar3DChart>
      <c:catAx>
        <c:axId val="171554846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5546799"/>
        <c:crosses val="autoZero"/>
        <c:auto val="1"/>
        <c:lblAlgn val="ctr"/>
        <c:lblOffset val="100"/>
        <c:noMultiLvlLbl val="0"/>
      </c:catAx>
      <c:valAx>
        <c:axId val="17155467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55484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47837" y="2874504"/>
            <a:ext cx="8418258"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 K.PRIYANKA</a:t>
            </a:r>
          </a:p>
          <a:p>
            <a:r>
              <a:rPr lang="en-US" sz="2400" dirty="0">
                <a:latin typeface="Times New Roman" panose="02020603050405020304" pitchFamily="18" charset="0"/>
                <a:cs typeface="Times New Roman" panose="02020603050405020304" pitchFamily="18" charset="0"/>
              </a:rPr>
              <a:t>REGISTER NO: 365AC4E90DE1715843042C2AE096142C</a:t>
            </a:r>
          </a:p>
          <a:p>
            <a:r>
              <a:rPr lang="en-US" sz="2400" dirty="0">
                <a:latin typeface="Times New Roman" panose="02020603050405020304" pitchFamily="18" charset="0"/>
                <a:cs typeface="Times New Roman" panose="02020603050405020304" pitchFamily="18" charset="0"/>
              </a:rPr>
              <a:t>DEPARTMENT: BACHELOR OF COMMERCE</a:t>
            </a:r>
          </a:p>
          <a:p>
            <a:r>
              <a:rPr lang="en-US" sz="2400" dirty="0">
                <a:latin typeface="Times New Roman" panose="02020603050405020304" pitchFamily="18" charset="0"/>
                <a:cs typeface="Times New Roman" panose="02020603050405020304" pitchFamily="18" charset="0"/>
              </a:rPr>
              <a:t>                           (CORPORATE SECRETARYSHIP)</a:t>
            </a:r>
          </a:p>
          <a:p>
            <a:r>
              <a:rPr lang="en-US" sz="2400" dirty="0">
                <a:latin typeface="Times New Roman" panose="02020603050405020304" pitchFamily="18" charset="0"/>
                <a:cs typeface="Times New Roman" panose="02020603050405020304" pitchFamily="18" charset="0"/>
              </a:rPr>
              <a:t>COLLEGE:  QUEEN MARY’S COLLEGE</a:t>
            </a: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0" name="TextBox 9">
            <a:extLst>
              <a:ext uri="{FF2B5EF4-FFF2-40B4-BE49-F238E27FC236}">
                <a16:creationId xmlns:a16="http://schemas.microsoft.com/office/drawing/2014/main" id="{AA0E17FC-AEC4-42A8-8126-463FDE1ADEBC}"/>
              </a:ext>
            </a:extLst>
          </p:cNvPr>
          <p:cNvSpPr txBox="1"/>
          <p:nvPr/>
        </p:nvSpPr>
        <p:spPr>
          <a:xfrm>
            <a:off x="457200" y="1299859"/>
            <a:ext cx="8700867" cy="4893647"/>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The image shows an Excel spreadsheet with a PivotTable and a corresponding PivotChart.Here's what you can see:</a:t>
            </a:r>
          </a:p>
          <a:p>
            <a:pPr algn="just"/>
            <a:r>
              <a:rPr lang="en-IN" sz="2400" dirty="0">
                <a:latin typeface="Times New Roman" panose="02020603050405020304" pitchFamily="18" charset="0"/>
                <a:cs typeface="Times New Roman" panose="02020603050405020304" pitchFamily="18" charset="0"/>
              </a:rPr>
              <a:t>PivotTable:The PivotTable summarizes data based on the "Location" and "Dept_name" fields. The values in the table represent the "Sum of ID" for each combination of location and department.</a:t>
            </a:r>
          </a:p>
          <a:p>
            <a:pPr algn="just"/>
            <a:r>
              <a:rPr lang="en-IN" sz="2400" dirty="0">
                <a:latin typeface="Times New Roman" panose="02020603050405020304" pitchFamily="18" charset="0"/>
                <a:cs typeface="Times New Roman" panose="02020603050405020304" pitchFamily="18" charset="0"/>
              </a:rPr>
              <a:t>PivotChart:The PivotChart visually represents the data from the PivotTable. The chart is a clustered column chart that shows the distribution of "Sum of ID" across different locations and departments.</a:t>
            </a:r>
          </a:p>
          <a:p>
            <a:pPr algn="just"/>
            <a:r>
              <a:rPr lang="en-IN" sz="2400" dirty="0">
                <a:latin typeface="Times New Roman" panose="02020603050405020304" pitchFamily="18" charset="0"/>
                <a:cs typeface="Times New Roman" panose="02020603050405020304" pitchFamily="18" charset="0"/>
              </a:rPr>
              <a:t>Filters:The PivotTable likely has filters applied to it, as indicated by the filter icons in the column headers</a:t>
            </a:r>
          </a:p>
          <a:p>
            <a:pPr algn="just"/>
            <a:r>
              <a:rPr lang="en-IN" sz="2400" dirty="0">
                <a:latin typeface="Times New Roman" panose="02020603050405020304" pitchFamily="18" charset="0"/>
                <a:cs typeface="Times New Roman" panose="02020603050405020304" pitchFamily="18" charset="0"/>
              </a:rPr>
              <a:t>.Data:The underlying data that the PivotTable is based on is not shown in the image.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graphicFrame>
        <p:nvGraphicFramePr>
          <p:cNvPr id="2" name="Table 1">
            <a:extLst>
              <a:ext uri="{FF2B5EF4-FFF2-40B4-BE49-F238E27FC236}">
                <a16:creationId xmlns:a16="http://schemas.microsoft.com/office/drawing/2014/main" id="{6B5127F2-A7AC-4090-AC6E-3E22C906FE75}"/>
              </a:ext>
            </a:extLst>
          </p:cNvPr>
          <p:cNvGraphicFramePr>
            <a:graphicFrameLocks noGrp="1"/>
          </p:cNvGraphicFramePr>
          <p:nvPr>
            <p:extLst>
              <p:ext uri="{D42A27DB-BD31-4B8C-83A1-F6EECF244321}">
                <p14:modId xmlns:p14="http://schemas.microsoft.com/office/powerpoint/2010/main" val="1007789561"/>
              </p:ext>
            </p:extLst>
          </p:nvPr>
        </p:nvGraphicFramePr>
        <p:xfrm>
          <a:off x="457200" y="1371600"/>
          <a:ext cx="8000999" cy="1412285"/>
        </p:xfrm>
        <a:graphic>
          <a:graphicData uri="http://schemas.openxmlformats.org/drawingml/2006/table">
            <a:tbl>
              <a:tblPr>
                <a:tableStyleId>{5C22544A-7EE6-4342-B048-85BDC9FD1C3A}</a:tableStyleId>
              </a:tblPr>
              <a:tblGrid>
                <a:gridCol w="914779">
                  <a:extLst>
                    <a:ext uri="{9D8B030D-6E8A-4147-A177-3AD203B41FA5}">
                      <a16:colId xmlns:a16="http://schemas.microsoft.com/office/drawing/2014/main" val="1985709622"/>
                    </a:ext>
                  </a:extLst>
                </a:gridCol>
                <a:gridCol w="1140159">
                  <a:extLst>
                    <a:ext uri="{9D8B030D-6E8A-4147-A177-3AD203B41FA5}">
                      <a16:colId xmlns:a16="http://schemas.microsoft.com/office/drawing/2014/main" val="4217887339"/>
                    </a:ext>
                  </a:extLst>
                </a:gridCol>
                <a:gridCol w="238637">
                  <a:extLst>
                    <a:ext uri="{9D8B030D-6E8A-4147-A177-3AD203B41FA5}">
                      <a16:colId xmlns:a16="http://schemas.microsoft.com/office/drawing/2014/main" val="2046336326"/>
                    </a:ext>
                  </a:extLst>
                </a:gridCol>
                <a:gridCol w="357956">
                  <a:extLst>
                    <a:ext uri="{9D8B030D-6E8A-4147-A177-3AD203B41FA5}">
                      <a16:colId xmlns:a16="http://schemas.microsoft.com/office/drawing/2014/main" val="641431320"/>
                    </a:ext>
                  </a:extLst>
                </a:gridCol>
                <a:gridCol w="1034098">
                  <a:extLst>
                    <a:ext uri="{9D8B030D-6E8A-4147-A177-3AD203B41FA5}">
                      <a16:colId xmlns:a16="http://schemas.microsoft.com/office/drawing/2014/main" val="186338057"/>
                    </a:ext>
                  </a:extLst>
                </a:gridCol>
                <a:gridCol w="715915">
                  <a:extLst>
                    <a:ext uri="{9D8B030D-6E8A-4147-A177-3AD203B41FA5}">
                      <a16:colId xmlns:a16="http://schemas.microsoft.com/office/drawing/2014/main" val="2691556395"/>
                    </a:ext>
                  </a:extLst>
                </a:gridCol>
                <a:gridCol w="941295">
                  <a:extLst>
                    <a:ext uri="{9D8B030D-6E8A-4147-A177-3AD203B41FA5}">
                      <a16:colId xmlns:a16="http://schemas.microsoft.com/office/drawing/2014/main" val="2099026848"/>
                    </a:ext>
                  </a:extLst>
                </a:gridCol>
                <a:gridCol w="546879">
                  <a:extLst>
                    <a:ext uri="{9D8B030D-6E8A-4147-A177-3AD203B41FA5}">
                      <a16:colId xmlns:a16="http://schemas.microsoft.com/office/drawing/2014/main" val="734733930"/>
                    </a:ext>
                  </a:extLst>
                </a:gridCol>
                <a:gridCol w="238637">
                  <a:extLst>
                    <a:ext uri="{9D8B030D-6E8A-4147-A177-3AD203B41FA5}">
                      <a16:colId xmlns:a16="http://schemas.microsoft.com/office/drawing/2014/main" val="2822653360"/>
                    </a:ext>
                  </a:extLst>
                </a:gridCol>
                <a:gridCol w="357956">
                  <a:extLst>
                    <a:ext uri="{9D8B030D-6E8A-4147-A177-3AD203B41FA5}">
                      <a16:colId xmlns:a16="http://schemas.microsoft.com/office/drawing/2014/main" val="1722585754"/>
                    </a:ext>
                  </a:extLst>
                </a:gridCol>
                <a:gridCol w="729172">
                  <a:extLst>
                    <a:ext uri="{9D8B030D-6E8A-4147-A177-3AD203B41FA5}">
                      <a16:colId xmlns:a16="http://schemas.microsoft.com/office/drawing/2014/main" val="3277266051"/>
                    </a:ext>
                  </a:extLst>
                </a:gridCol>
                <a:gridCol w="785516">
                  <a:extLst>
                    <a:ext uri="{9D8B030D-6E8A-4147-A177-3AD203B41FA5}">
                      <a16:colId xmlns:a16="http://schemas.microsoft.com/office/drawing/2014/main" val="2456613027"/>
                    </a:ext>
                  </a:extLst>
                </a:gridCol>
              </a:tblGrid>
              <a:tr h="247024">
                <a:tc>
                  <a:txBody>
                    <a:bodyPr/>
                    <a:lstStyle/>
                    <a:p>
                      <a:pPr algn="l" fontAlgn="b"/>
                      <a:r>
                        <a:rPr lang="en-IN" sz="1100" u="none" strike="noStrike" dirty="0">
                          <a:effectLst/>
                        </a:rPr>
                        <a:t>Sum of     ID</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Column Labels</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85783109"/>
                  </a:ext>
                </a:extLst>
              </a:tr>
              <a:tr h="247024">
                <a:tc>
                  <a:txBody>
                    <a:bodyPr/>
                    <a:lstStyle/>
                    <a:p>
                      <a:pPr algn="l" fontAlgn="b"/>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Bangalore</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Bangalore Total</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Mumbai</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Mumbai Total</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Pune</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Pune Total</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Grand Total</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3324195"/>
                  </a:ext>
                </a:extLst>
              </a:tr>
              <a:tr h="247024">
                <a:tc>
                  <a:txBody>
                    <a:bodyPr/>
                    <a:lstStyle/>
                    <a:p>
                      <a:pPr algn="l" fontAlgn="b"/>
                      <a:r>
                        <a:rPr lang="en-IN" sz="1100" u="none" strike="noStrike" dirty="0">
                          <a:effectLst/>
                        </a:rPr>
                        <a:t>Row Labels</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Finance</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HR</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Tech</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Tech</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Finance</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HR</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Tech</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50487275"/>
                  </a:ext>
                </a:extLst>
              </a:tr>
              <a:tr h="247024">
                <a:tc>
                  <a:txBody>
                    <a:bodyPr/>
                    <a:lstStyle/>
                    <a:p>
                      <a:pPr algn="l" fontAlgn="b"/>
                      <a:r>
                        <a:rPr lang="en-IN" sz="1100" u="none" strike="noStrike" dirty="0">
                          <a:effectLst/>
                        </a:rPr>
                        <a:t>no</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5</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8</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13</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5</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5</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4</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19</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6</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29</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47</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54169232"/>
                  </a:ext>
                </a:extLst>
              </a:tr>
              <a:tr h="136478">
                <a:tc>
                  <a:txBody>
                    <a:bodyPr/>
                    <a:lstStyle/>
                    <a:p>
                      <a:pPr algn="l" fontAlgn="b"/>
                      <a:r>
                        <a:rPr lang="en-IN" sz="1100" u="none" strike="noStrike" dirty="0">
                          <a:effectLst/>
                        </a:rPr>
                        <a:t>yes</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7</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7</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8</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94947649"/>
                  </a:ext>
                </a:extLst>
              </a:tr>
              <a:tr h="247024">
                <a:tc>
                  <a:txBody>
                    <a:bodyPr/>
                    <a:lstStyle/>
                    <a:p>
                      <a:pPr algn="l" fontAlgn="b"/>
                      <a:r>
                        <a:rPr lang="en-IN" sz="1100" u="none" strike="noStrike" dirty="0">
                          <a:effectLst/>
                        </a:rPr>
                        <a:t>Grand Total</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5</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8</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7</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20</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5</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5</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4</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20</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6</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30</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55</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37127503"/>
                  </a:ext>
                </a:extLst>
              </a:tr>
            </a:tbl>
          </a:graphicData>
        </a:graphic>
      </p:graphicFrame>
      <p:graphicFrame>
        <p:nvGraphicFramePr>
          <p:cNvPr id="10" name="Chart 9">
            <a:extLst>
              <a:ext uri="{FF2B5EF4-FFF2-40B4-BE49-F238E27FC236}">
                <a16:creationId xmlns:a16="http://schemas.microsoft.com/office/drawing/2014/main" id="{BF7994DB-2529-4E84-AFB9-29BF733A07CA}"/>
              </a:ext>
            </a:extLst>
          </p:cNvPr>
          <p:cNvGraphicFramePr>
            <a:graphicFrameLocks/>
          </p:cNvGraphicFramePr>
          <p:nvPr>
            <p:extLst>
              <p:ext uri="{D42A27DB-BD31-4B8C-83A1-F6EECF244321}">
                <p14:modId xmlns:p14="http://schemas.microsoft.com/office/powerpoint/2010/main" val="4039058882"/>
              </p:ext>
            </p:extLst>
          </p:nvPr>
        </p:nvGraphicFramePr>
        <p:xfrm>
          <a:off x="1295400" y="3107733"/>
          <a:ext cx="5943600" cy="353754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E28B163-D6F7-41B1-9EDC-070FCD6A4254}"/>
              </a:ext>
            </a:extLst>
          </p:cNvPr>
          <p:cNvSpPr txBox="1"/>
          <p:nvPr/>
        </p:nvSpPr>
        <p:spPr>
          <a:xfrm>
            <a:off x="755332" y="1676400"/>
            <a:ext cx="8402735" cy="4154984"/>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Based on the image, it appears to be a PivotTable in Excel with a corresponding PivotChart. The table displays the sum of IDs for different departments across various locations (Bangalore, Mumbai, Pune) and whether travel is required.Here's what you can conclude from the data:</a:t>
            </a:r>
          </a:p>
          <a:p>
            <a:pPr algn="just"/>
            <a:r>
              <a:rPr lang="en-IN" sz="2400" dirty="0">
                <a:latin typeface="Times New Roman" panose="02020603050405020304" pitchFamily="18" charset="0"/>
                <a:cs typeface="Times New Roman" panose="02020603050405020304" pitchFamily="18" charset="0"/>
              </a:rPr>
              <a:t>Travel: More employees who do not require travel compared to those who do.</a:t>
            </a:r>
          </a:p>
          <a:p>
            <a:pPr algn="just"/>
            <a:r>
              <a:rPr lang="en-IN" sz="2400" dirty="0">
                <a:latin typeface="Times New Roman" panose="02020603050405020304" pitchFamily="18" charset="0"/>
                <a:cs typeface="Times New Roman" panose="02020603050405020304" pitchFamily="18" charset="0"/>
              </a:rPr>
              <a:t>Departments: The "Tech" department has the most employees, followed by "Finance" and then "HR.“</a:t>
            </a:r>
          </a:p>
          <a:p>
            <a:pPr algn="just"/>
            <a:r>
              <a:rPr lang="en-IN" sz="2400" dirty="0">
                <a:latin typeface="Times New Roman" panose="02020603050405020304" pitchFamily="18" charset="0"/>
                <a:cs typeface="Times New Roman" panose="02020603050405020304" pitchFamily="18" charset="0"/>
              </a:rPr>
              <a:t>Locations: Bangalore has the highest number of employees, followed by Pune and then Mumbai.</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EMPLOYEE’S DEPARTMENT                                      DATASET</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1544" y="330993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CDB96D5-104A-470F-9052-6B85A1B6EC37}"/>
              </a:ext>
            </a:extLst>
          </p:cNvPr>
          <p:cNvSpPr txBox="1"/>
          <p:nvPr/>
        </p:nvSpPr>
        <p:spPr>
          <a:xfrm>
            <a:off x="676275" y="1389936"/>
            <a:ext cx="8624667" cy="5262979"/>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Here's a step-by-step approach to crafting a clear problem statement:</a:t>
            </a:r>
          </a:p>
          <a:p>
            <a:pPr algn="just">
              <a:buFont typeface="+mj-lt"/>
              <a:buAutoNum type="arabicPeriod"/>
            </a:pPr>
            <a:r>
              <a:rPr lang="en-US" sz="2400" b="1" dirty="0">
                <a:latin typeface="Times New Roman" panose="02020603050405020304" pitchFamily="18" charset="0"/>
                <a:cs typeface="Times New Roman" panose="02020603050405020304" pitchFamily="18" charset="0"/>
              </a:rPr>
              <a:t>Identify the Problem</a:t>
            </a:r>
            <a:r>
              <a:rPr lang="en-US" sz="2400" dirty="0">
                <a:latin typeface="Times New Roman" panose="02020603050405020304" pitchFamily="18" charset="0"/>
                <a:cs typeface="Times New Roman" panose="02020603050405020304" pitchFamily="18" charset="0"/>
              </a:rPr>
              <a:t>:Determine what issue or question you want to solve using Excel. This might involve financial forecasting, sales performance, data analysis, or another specific task.</a:t>
            </a:r>
          </a:p>
          <a:p>
            <a:pPr algn="just">
              <a:buFont typeface="+mj-lt"/>
              <a:buAutoNum type="arabicPeriod"/>
            </a:pPr>
            <a:r>
              <a:rPr lang="en-US" sz="2400" b="1" dirty="0">
                <a:latin typeface="Times New Roman" panose="02020603050405020304" pitchFamily="18" charset="0"/>
                <a:cs typeface="Times New Roman" panose="02020603050405020304" pitchFamily="18" charset="0"/>
              </a:rPr>
              <a:t>Define the Scope</a:t>
            </a:r>
            <a:r>
              <a:rPr lang="en-US" sz="2400" dirty="0">
                <a:latin typeface="Times New Roman" panose="02020603050405020304" pitchFamily="18" charset="0"/>
                <a:cs typeface="Times New Roman" panose="02020603050405020304" pitchFamily="18" charset="0"/>
              </a:rPr>
              <a:t>:Specify the parameters or boundaries of the problem. For instance, are you analyzing monthly sales data for the past year or calculating the profitability of a particular product line?</a:t>
            </a:r>
          </a:p>
          <a:p>
            <a:pPr algn="just">
              <a:buFont typeface="+mj-lt"/>
              <a:buAutoNum type="arabicPeriod"/>
            </a:pPr>
            <a:r>
              <a:rPr lang="en-US" sz="2400" b="1" dirty="0">
                <a:latin typeface="Times New Roman" panose="02020603050405020304" pitchFamily="18" charset="0"/>
                <a:cs typeface="Times New Roman" panose="02020603050405020304" pitchFamily="18" charset="0"/>
              </a:rPr>
              <a:t>Set Objectives</a:t>
            </a:r>
            <a:r>
              <a:rPr lang="en-US" sz="2400" dirty="0">
                <a:latin typeface="Times New Roman" panose="02020603050405020304" pitchFamily="18" charset="0"/>
                <a:cs typeface="Times New Roman" panose="02020603050405020304" pitchFamily="18" charset="0"/>
              </a:rPr>
              <a:t>:Clearly state what you aim to achieve with your analysis. Objectives might include finding trends, comparing performance, or making predictions.</a:t>
            </a:r>
          </a:p>
          <a:p>
            <a:pPr algn="just">
              <a:buFont typeface="+mj-lt"/>
              <a:buAutoNum type="arabicPeriod"/>
            </a:pPr>
            <a:r>
              <a:rPr lang="en-US" sz="2400" b="1" dirty="0">
                <a:latin typeface="Times New Roman" panose="02020603050405020304" pitchFamily="18" charset="0"/>
                <a:cs typeface="Times New Roman" panose="02020603050405020304" pitchFamily="18" charset="0"/>
              </a:rPr>
              <a:t>Formulate the Problem Statement</a:t>
            </a:r>
            <a:r>
              <a:rPr lang="en-US" sz="2400" dirty="0">
                <a:latin typeface="Times New Roman" panose="02020603050405020304" pitchFamily="18" charset="0"/>
                <a:cs typeface="Times New Roman" panose="02020603050405020304" pitchFamily="18" charset="0"/>
              </a:rPr>
              <a:t>:Write a concise and clear problem statement that encompasses the issue, scope, objectives, and data involved. This statement serves as a guide for your analysis.</a:t>
            </a:r>
          </a:p>
          <a:p>
            <a:endParaRPr lang="en-US"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219200" y="1857375"/>
            <a:ext cx="7667625" cy="3785652"/>
          </a:xfrm>
          <a:prstGeom prst="rect">
            <a:avLst/>
          </a:prstGeom>
          <a:noFill/>
        </p:spPr>
        <p:txBody>
          <a:bodyPr wrap="square" rtlCol="0">
            <a:spAutoFit/>
          </a:bodyPr>
          <a:lstStyle/>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The image displays a PivotTable and PivotChart in Microsoft Excel.</a:t>
            </a:r>
          </a:p>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PivotTable:The PivotTable summarizes data based on the fields "Dept name," "Location," and "travel_required."It calculates the sum of "ID" values for each combination of these fields.</a:t>
            </a:r>
          </a:p>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PivotChart:The PivotChart visually represents the data from the PivotTable.It is a clustered column chart, showing the sum of "ID" values across different departments, locations, and travel requirements.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1C17C29-2EAA-40A8-A576-DDF6747A3B58}"/>
              </a:ext>
            </a:extLst>
          </p:cNvPr>
          <p:cNvSpPr txBox="1"/>
          <p:nvPr/>
        </p:nvSpPr>
        <p:spPr>
          <a:xfrm>
            <a:off x="723900" y="1592892"/>
            <a:ext cx="9086850" cy="4524315"/>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The end users are the people who utilize the spreadsheet to input, analyze, and manipulate data. They can be individuals from various departments or roles within an organization, such as:</a:t>
            </a:r>
          </a:p>
          <a:p>
            <a:pPr algn="just"/>
            <a:r>
              <a:rPr lang="en-IN" sz="2400" dirty="0">
                <a:latin typeface="Times New Roman" panose="02020603050405020304" pitchFamily="18" charset="0"/>
                <a:cs typeface="Times New Roman" panose="02020603050405020304" pitchFamily="18" charset="0"/>
              </a:rPr>
              <a:t>Finance professionals: Creating budgets, tracking expenses, and analyzing financial data.</a:t>
            </a:r>
          </a:p>
          <a:p>
            <a:pPr algn="just"/>
            <a:r>
              <a:rPr lang="en-IN" sz="2400" dirty="0">
                <a:latin typeface="Times New Roman" panose="02020603050405020304" pitchFamily="18" charset="0"/>
                <a:cs typeface="Times New Roman" panose="02020603050405020304" pitchFamily="18" charset="0"/>
              </a:rPr>
              <a:t>Marketing teams: Managing customer data, analyzing campaign performance, and creating reports.</a:t>
            </a:r>
          </a:p>
          <a:p>
            <a:pPr algn="just"/>
            <a:r>
              <a:rPr lang="en-IN" sz="2400" dirty="0">
                <a:latin typeface="Times New Roman" panose="02020603050405020304" pitchFamily="18" charset="0"/>
                <a:cs typeface="Times New Roman" panose="02020603050405020304" pitchFamily="18" charset="0"/>
              </a:rPr>
              <a:t>Sales representatives: Tracking sales performance, managing customer relationships, and forecasting future sales.</a:t>
            </a:r>
          </a:p>
          <a:p>
            <a:pPr algn="just"/>
            <a:r>
              <a:rPr lang="en-IN" sz="2400" dirty="0">
                <a:latin typeface="Times New Roman" panose="02020603050405020304" pitchFamily="18" charset="0"/>
                <a:cs typeface="Times New Roman" panose="02020603050405020304" pitchFamily="18" charset="0"/>
              </a:rPr>
              <a:t>Data analysts: Cleaning and manipulating data, performing statistical analysis, and creating visualizations.Anyone who needs to organize, analyze, or visualize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BFC9BAA-FCFC-46FA-AD0E-EA8D35613B99}"/>
              </a:ext>
            </a:extLst>
          </p:cNvPr>
          <p:cNvSpPr txBox="1"/>
          <p:nvPr/>
        </p:nvSpPr>
        <p:spPr>
          <a:xfrm>
            <a:off x="3048000" y="1573388"/>
            <a:ext cx="6096000" cy="4894087"/>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Based on the image, here's a possible interpretation:</a:t>
            </a:r>
          </a:p>
          <a:p>
            <a:pPr algn="just"/>
            <a:r>
              <a:rPr lang="en-IN" sz="2400" dirty="0">
                <a:latin typeface="Times New Roman" panose="02020603050405020304" pitchFamily="18" charset="0"/>
                <a:cs typeface="Times New Roman" panose="02020603050405020304" pitchFamily="18" charset="0"/>
              </a:rPr>
              <a:t>Solution: The image seems to showcase a data analysis tool, possibly Microsoft Excel or Power BI. It's being used to analyze data related to departments, locations, travel requirements, and possibly employee IDs.</a:t>
            </a:r>
          </a:p>
          <a:p>
            <a:pPr algn="just"/>
            <a:r>
              <a:rPr lang="en-IN" sz="2400" dirty="0">
                <a:latin typeface="Times New Roman" panose="02020603050405020304" pitchFamily="18" charset="0"/>
                <a:cs typeface="Times New Roman" panose="02020603050405020304" pitchFamily="18" charset="0"/>
              </a:rPr>
              <a:t>Value Proposition: The solution allows users to quickly visualize and analyze data, making it easier to identify trends, patterns, and insights. This can help businesses make informed decisions, optimize operations, and improve overall efficiency.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60E0DA74-B37E-4A0D-9FA9-1BA5BF197221}"/>
              </a:ext>
            </a:extLst>
          </p:cNvPr>
          <p:cNvSpPr txBox="1"/>
          <p:nvPr/>
        </p:nvSpPr>
        <p:spPr>
          <a:xfrm>
            <a:off x="533400" y="1295400"/>
            <a:ext cx="8458199" cy="4893647"/>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The dataset in the image represents employee data across different locations and departments. Here's a breakdown:</a:t>
            </a:r>
          </a:p>
          <a:p>
            <a:pPr algn="just"/>
            <a:r>
              <a:rPr lang="en-IN" sz="2400" dirty="0">
                <a:latin typeface="Times New Roman" panose="02020603050405020304" pitchFamily="18" charset="0"/>
                <a:cs typeface="Times New Roman" panose="02020603050405020304" pitchFamily="18" charset="0"/>
              </a:rPr>
              <a:t>Variables:Location: The city where the employee works (Bangalore, Mumbai, Pune).</a:t>
            </a:r>
          </a:p>
          <a:p>
            <a:pPr algn="just"/>
            <a:r>
              <a:rPr lang="en-IN" sz="2400" dirty="0">
                <a:latin typeface="Times New Roman" panose="02020603050405020304" pitchFamily="18" charset="0"/>
                <a:cs typeface="Times New Roman" panose="02020603050405020304" pitchFamily="18" charset="0"/>
              </a:rPr>
              <a:t>Dept_name: The department the employee belongs to (Finance, HR, Tech).ID: A unique identifier for each employee.</a:t>
            </a:r>
          </a:p>
          <a:p>
            <a:pPr algn="just"/>
            <a:r>
              <a:rPr lang="en-IN" sz="2400" dirty="0">
                <a:latin typeface="Times New Roman" panose="02020603050405020304" pitchFamily="18" charset="0"/>
                <a:cs typeface="Times New Roman" panose="02020603050405020304" pitchFamily="18" charset="0"/>
              </a:rPr>
              <a:t>Travel_required: Indicates whether travel is required for the employee's role (Yes/No).Structure:The data is organized in a Pivot Table format in Microsoft Excel.The Row Labels represent the combination of Location and Dept_name.The Column Labels represent the 'Travel_required' variable.The values in the table cells represent the sum of employee IDs for each combination of Location, Dept_name, and Travel_required.</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9330104" y="3288618"/>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427014" y="1459012"/>
            <a:ext cx="8820149" cy="4893647"/>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Highlighting the "wow" factor in your solutions involves showcasing the unique, impactful, and impressive elements that set your solutions apart from others. Here’s how to articulate the “wow” factor in your solutions:</a:t>
            </a:r>
            <a:endParaRPr lang="en-US" sz="2400" b="1" dirty="0">
              <a:latin typeface="Times New Roman" panose="02020603050405020304" pitchFamily="18" charset="0"/>
              <a:cs typeface="Times New Roman" panose="02020603050405020304" pitchFamily="18" charset="0"/>
            </a:endParaRPr>
          </a:p>
          <a:p>
            <a:pPr algn="just">
              <a:buFont typeface="+mj-lt"/>
              <a:buAutoNum type="arabicPeriod"/>
            </a:pPr>
            <a:r>
              <a:rPr lang="en-US" sz="2400" b="1" dirty="0">
                <a:latin typeface="Times New Roman" panose="02020603050405020304" pitchFamily="18" charset="0"/>
                <a:cs typeface="Times New Roman" panose="02020603050405020304" pitchFamily="18" charset="0"/>
              </a:rPr>
              <a:t>Innovation</a:t>
            </a:r>
            <a:r>
              <a:rPr lang="en-US" sz="2400" dirty="0">
                <a:latin typeface="Times New Roman" panose="02020603050405020304" pitchFamily="18" charset="0"/>
                <a:cs typeface="Times New Roman" panose="02020603050405020304" pitchFamily="18" charset="0"/>
              </a:rPr>
              <a:t>:Emphasize any novel approaches, technologies, or methodologies used in your solution. What makes your solution stand out as cutting-edge or forward-thinking?</a:t>
            </a:r>
          </a:p>
          <a:p>
            <a:pPr algn="just">
              <a:buFont typeface="+mj-lt"/>
              <a:buAutoNum type="arabicPeriod"/>
            </a:pPr>
            <a:r>
              <a:rPr lang="en-US" sz="2400" b="1" dirty="0">
                <a:latin typeface="Times New Roman" panose="02020603050405020304" pitchFamily="18" charset="0"/>
                <a:cs typeface="Times New Roman" panose="02020603050405020304" pitchFamily="18" charset="0"/>
              </a:rPr>
              <a:t>Impact</a:t>
            </a:r>
            <a:r>
              <a:rPr lang="en-US" sz="2400" dirty="0">
                <a:latin typeface="Times New Roman" panose="02020603050405020304" pitchFamily="18" charset="0"/>
                <a:cs typeface="Times New Roman" panose="02020603050405020304" pitchFamily="18" charset="0"/>
              </a:rPr>
              <a:t>:Demonstrate the significant positive outcomes your solution delivers. How does it drive change, improve efficiency, or solve problems in a meaningful way?</a:t>
            </a:r>
          </a:p>
          <a:p>
            <a:pPr algn="just">
              <a:buFont typeface="+mj-lt"/>
              <a:buAutoNum type="arabicPeriod"/>
            </a:pPr>
            <a:r>
              <a:rPr lang="en-US" sz="2400" b="1" dirty="0">
                <a:latin typeface="Times New Roman" panose="02020603050405020304" pitchFamily="18" charset="0"/>
                <a:cs typeface="Times New Roman" panose="02020603050405020304" pitchFamily="18" charset="0"/>
              </a:rPr>
              <a:t>Value</a:t>
            </a:r>
            <a:r>
              <a:rPr lang="en-US" sz="2400" dirty="0">
                <a:latin typeface="Times New Roman" panose="02020603050405020304" pitchFamily="18" charset="0"/>
                <a:cs typeface="Times New Roman" panose="02020603050405020304" pitchFamily="18" charset="0"/>
              </a:rPr>
              <a:t>:Highlight the tangible benefits your solution provides. This could include cost savings, time efficiency, enhanced performance, or user satisfaction.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TotalTime>
  <Words>1094</Words>
  <Application>Microsoft Office PowerPoint</Application>
  <PresentationFormat>Widescreen</PresentationFormat>
  <Paragraphs>120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Admin</cp:lastModifiedBy>
  <cp:revision>24</cp:revision>
  <dcterms:created xsi:type="dcterms:W3CDTF">2024-03-29T15:07:22Z</dcterms:created>
  <dcterms:modified xsi:type="dcterms:W3CDTF">2024-08-29T18:42:17Z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