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4" r:id="rId6"/>
    <p:sldId id="263" r:id="rId7"/>
    <p:sldId id="258" r:id="rId8"/>
    <p:sldId id="259" r:id="rId9"/>
    <p:sldId id="265" r:id="rId10"/>
    <p:sldId id="269" r:id="rId11"/>
    <p:sldId id="260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34" autoAdjust="0"/>
    <p:restoredTop sz="93011" autoAdjust="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D24C4-12D1-4075-A724-A99DBFF726B9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942C1-60BF-4F1A-A8C4-DA5DC3498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942C1-60BF-4F1A-A8C4-DA5DC34987D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942C1-60BF-4F1A-A8C4-DA5DC34987D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942C1-60BF-4F1A-A8C4-DA5DC34987D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942C1-60BF-4F1A-A8C4-DA5DC34987D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phenomenon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942C1-60BF-4F1A-A8C4-DA5DC34987D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942C1-60BF-4F1A-A8C4-DA5DC34987D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942C1-60BF-4F1A-A8C4-DA5DC34987D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29C5-2DD1-451A-B6FF-8D621400DD35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4AAF-0D68-4FDC-BDA7-8B6702C58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29C5-2DD1-451A-B6FF-8D621400DD35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4AAF-0D68-4FDC-BDA7-8B6702C58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29C5-2DD1-451A-B6FF-8D621400DD35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4AAF-0D68-4FDC-BDA7-8B6702C58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29C5-2DD1-451A-B6FF-8D621400DD35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4AAF-0D68-4FDC-BDA7-8B6702C58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29C5-2DD1-451A-B6FF-8D621400DD35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4AAF-0D68-4FDC-BDA7-8B6702C58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29C5-2DD1-451A-B6FF-8D621400DD35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4AAF-0D68-4FDC-BDA7-8B6702C58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29C5-2DD1-451A-B6FF-8D621400DD35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4AAF-0D68-4FDC-BDA7-8B6702C58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29C5-2DD1-451A-B6FF-8D621400DD35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4AAF-0D68-4FDC-BDA7-8B6702C58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29C5-2DD1-451A-B6FF-8D621400DD35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4AAF-0D68-4FDC-BDA7-8B6702C58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29C5-2DD1-451A-B6FF-8D621400DD35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4AAF-0D68-4FDC-BDA7-8B6702C58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29C5-2DD1-451A-B6FF-8D621400DD35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F4AAF-0D68-4FDC-BDA7-8B6702C58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729C5-2DD1-451A-B6FF-8D621400DD35}" type="datetimeFigureOut">
              <a:rPr lang="en-US" smtClean="0"/>
              <a:pPr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F4AAF-0D68-4FDC-BDA7-8B6702C58D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VISION GNN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itchFamily="18" charset="0"/>
              </a:rPr>
              <a:t>MODULE 2</a:t>
            </a:r>
            <a:endParaRPr lang="en-US" sz="2400" b="1" u="sng" dirty="0">
              <a:latin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ctr">
              <a:lnSpc>
                <a:spcPct val="150000"/>
              </a:lnSpc>
              <a:buNone/>
            </a:pPr>
            <a:endParaRPr lang="en-US" sz="2000" b="1" dirty="0" smtClean="0">
              <a:latin typeface="Times New Roman" pitchFamily="18" charset="0"/>
            </a:endParaRPr>
          </a:p>
          <a:p>
            <a:pPr lvl="1">
              <a:lnSpc>
                <a:spcPct val="150000"/>
              </a:lnSpc>
              <a:buNone/>
            </a:pPr>
            <a:endParaRPr lang="en-US" sz="2000" b="1" dirty="0" smtClean="0">
              <a:latin typeface="Times New Roman" pitchFamily="18" charset="0"/>
            </a:endParaRPr>
          </a:p>
          <a:p>
            <a:pPr lvl="1">
              <a:lnSpc>
                <a:spcPct val="200000"/>
              </a:lnSpc>
              <a:buNone/>
            </a:pP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2209800"/>
            <a:ext cx="2971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</a:rPr>
              <a:t>GRAPH  CONVOLUTION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</a:rPr>
              <a:t>NETWORK</a:t>
            </a: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5000" y="2209800"/>
            <a:ext cx="2819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FEED FORWARD 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3800" y="51816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Vision GNN</a:t>
            </a:r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7200" y="2895600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r>
              <a:rPr lang="en-US" sz="4400" dirty="0" smtClean="0"/>
              <a:t>+</a:t>
            </a:r>
            <a:endParaRPr lang="en-US" sz="4400" dirty="0"/>
          </a:p>
        </p:txBody>
      </p:sp>
      <p:sp>
        <p:nvSpPr>
          <p:cNvPr id="19" name="TextBox 18"/>
          <p:cNvSpPr txBox="1"/>
          <p:nvPr/>
        </p:nvSpPr>
        <p:spPr>
          <a:xfrm>
            <a:off x="2971800" y="518160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MODULE 3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8)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371600"/>
            <a:ext cx="8305800" cy="5105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MODULE 4</a:t>
            </a:r>
            <a:b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u="sng" dirty="0" smtClean="0">
                <a:latin typeface="Times New Roman" pitchFamily="18" charset="0"/>
              </a:rPr>
              <a:t>COMPUTER VISION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</a:rPr>
              <a:t>Isotropic architecture (</a:t>
            </a:r>
            <a:r>
              <a:rPr lang="en-US" sz="2000" b="1" dirty="0" err="1" smtClean="0">
                <a:latin typeface="Times New Roman" pitchFamily="18" charset="0"/>
              </a:rPr>
              <a:t>ViT</a:t>
            </a:r>
            <a:r>
              <a:rPr lang="en-US" sz="2000" b="1" dirty="0" smtClean="0">
                <a:latin typeface="Times New Roman" pitchFamily="18" charset="0"/>
              </a:rPr>
              <a:t>) 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</a:rPr>
              <a:t>    -input image  is in same size in whole network, size doesn’t change.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</a:rPr>
              <a:t>Pyramid architecture(</a:t>
            </a:r>
            <a:r>
              <a:rPr lang="en-US" sz="2000" b="1" dirty="0" err="1" smtClean="0">
                <a:latin typeface="Times New Roman" pitchFamily="18" charset="0"/>
              </a:rPr>
              <a:t>ResNet</a:t>
            </a:r>
            <a:r>
              <a:rPr lang="en-US" sz="2000" b="1" dirty="0" smtClean="0">
                <a:latin typeface="Times New Roman" pitchFamily="18" charset="0"/>
              </a:rPr>
              <a:t>)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</a:rPr>
              <a:t>  </a:t>
            </a:r>
            <a:r>
              <a:rPr lang="en-US" sz="2000" b="1" dirty="0" smtClean="0">
                <a:latin typeface="Times New Roman" pitchFamily="18" charset="0"/>
              </a:rPr>
              <a:t>  -</a:t>
            </a:r>
            <a:r>
              <a:rPr lang="en-US" sz="2000" b="1" dirty="0" err="1" smtClean="0">
                <a:latin typeface="Times New Roman" pitchFamily="18" charset="0"/>
              </a:rPr>
              <a:t>multiscale</a:t>
            </a:r>
            <a:r>
              <a:rPr lang="en-US" sz="2000" b="1" dirty="0" smtClean="0">
                <a:latin typeface="Times New Roman" pitchFamily="18" charset="0"/>
              </a:rPr>
              <a:t> image properties and small spatial sizes as layer goes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</a:rPr>
              <a:t>d</a:t>
            </a:r>
            <a:r>
              <a:rPr lang="en-US" sz="2000" b="1" dirty="0" smtClean="0">
                <a:latin typeface="Times New Roman" pitchFamily="18" charset="0"/>
              </a:rPr>
              <a:t>eep.</a:t>
            </a:r>
          </a:p>
          <a:p>
            <a:pPr lvl="1">
              <a:lnSpc>
                <a:spcPct val="150000"/>
              </a:lnSpc>
              <a:buNone/>
            </a:pPr>
            <a:endParaRPr lang="en-US" sz="20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itchFamily="18" charset="0"/>
              </a:rPr>
              <a:t>DATASET</a:t>
            </a:r>
            <a:endParaRPr lang="en-US" sz="2400" b="1" u="sng" dirty="0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classificaton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ImageNet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For detection - COCO2017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For data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augumentation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RandAugument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Mixup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Cutmix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Random erasing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To implement the network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Pytroch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indSpore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itchFamily="18" charset="0"/>
              </a:rPr>
              <a:t>EXISTING SYSTEM</a:t>
            </a:r>
            <a:endParaRPr lang="en-US" sz="2400" b="1" u="sng" dirty="0">
              <a:latin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latin typeface="Times New Roman" pitchFamily="18" charset="0"/>
              </a:rPr>
              <a:t>COMPUTER VISION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</a:rPr>
              <a:t>CNN</a:t>
            </a:r>
          </a:p>
          <a:p>
            <a:pPr marL="1314450" lvl="2" indent="-400050">
              <a:buFont typeface="Wingdings" pitchFamily="2" charset="2"/>
              <a:buChar char="Ø"/>
            </a:pPr>
            <a:r>
              <a:rPr lang="en-US" sz="1800" b="1" dirty="0" err="1" smtClean="0">
                <a:latin typeface="Times New Roman" pitchFamily="18" charset="0"/>
              </a:rPr>
              <a:t>LeNet</a:t>
            </a:r>
            <a:r>
              <a:rPr lang="en-US" sz="1800" b="1" dirty="0" smtClean="0">
                <a:latin typeface="Times New Roman" pitchFamily="18" charset="0"/>
              </a:rPr>
              <a:t> for Image Classification , Object </a:t>
            </a:r>
            <a:r>
              <a:rPr lang="en-US" sz="1800" b="1" dirty="0" err="1" smtClean="0">
                <a:latin typeface="Times New Roman" pitchFamily="18" charset="0"/>
              </a:rPr>
              <a:t>Detection,Semantic</a:t>
            </a:r>
            <a:r>
              <a:rPr lang="en-US" sz="1800" b="1" dirty="0" smtClean="0">
                <a:latin typeface="Times New Roman" pitchFamily="18" charset="0"/>
              </a:rPr>
              <a:t>     Segmentation</a:t>
            </a:r>
          </a:p>
          <a:p>
            <a:pPr marL="1314450" lvl="2" indent="-400050">
              <a:buFont typeface="Wingdings" pitchFamily="2" charset="2"/>
              <a:buChar char="Ø"/>
            </a:pPr>
            <a:r>
              <a:rPr lang="en-US" sz="1800" b="1" dirty="0" err="1" smtClean="0">
                <a:latin typeface="Times New Roman" pitchFamily="18" charset="0"/>
              </a:rPr>
              <a:t>ResNet</a:t>
            </a:r>
            <a:r>
              <a:rPr lang="en-US" sz="1800" b="1" dirty="0" smtClean="0">
                <a:latin typeface="Times New Roman" pitchFamily="18" charset="0"/>
              </a:rPr>
              <a:t> ,</a:t>
            </a:r>
            <a:r>
              <a:rPr lang="en-US" sz="1800" b="1" dirty="0" err="1" smtClean="0">
                <a:latin typeface="Times New Roman" pitchFamily="18" charset="0"/>
              </a:rPr>
              <a:t>MobileNet</a:t>
            </a:r>
            <a:r>
              <a:rPr lang="en-US" sz="1800" b="1" dirty="0" smtClean="0">
                <a:latin typeface="Times New Roman" pitchFamily="18" charset="0"/>
              </a:rPr>
              <a:t> &amp; NAS for representation</a:t>
            </a:r>
          </a:p>
          <a:p>
            <a:pPr lvl="1">
              <a:buNone/>
            </a:pPr>
            <a:endParaRPr lang="en-US" sz="2000" b="1" u="sng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sz="2400" b="1" u="sng" dirty="0" smtClean="0">
                <a:latin typeface="Times New Roman" pitchFamily="18" charset="0"/>
              </a:rPr>
              <a:t>DISADVANTAGES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</a:rPr>
              <a:t>Difficult to recognize the objects in an image when the shape is irregular </a:t>
            </a:r>
            <a:endParaRPr lang="en-US" sz="20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itchFamily="18" charset="0"/>
              </a:rPr>
              <a:t>PROPOSED SYSTEM</a:t>
            </a:r>
            <a:endParaRPr lang="en-US" sz="2400" b="1" u="sng" dirty="0">
              <a:latin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u="sng" dirty="0" smtClean="0">
                <a:latin typeface="Times New Roman" pitchFamily="18" charset="0"/>
              </a:rPr>
              <a:t>VISION GNN</a:t>
            </a:r>
          </a:p>
          <a:p>
            <a:pPr lvl="2">
              <a:lnSpc>
                <a:spcPct val="150000"/>
              </a:lnSpc>
            </a:pPr>
            <a:r>
              <a:rPr lang="en-US" sz="1600" b="1" dirty="0" smtClean="0">
                <a:latin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</a:rPr>
              <a:t>S</a:t>
            </a:r>
            <a:r>
              <a:rPr lang="en-US" sz="2000" b="1" dirty="0" smtClean="0">
                <a:latin typeface="Times New Roman" pitchFamily="18" charset="0"/>
              </a:rPr>
              <a:t>plit the image to a number of patches which are viewed as nodes.</a:t>
            </a:r>
          </a:p>
          <a:p>
            <a:pPr lvl="2"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</a:rPr>
              <a:t>Construct a graph by connecting the nearest neighbors.</a:t>
            </a:r>
          </a:p>
          <a:p>
            <a:pPr lvl="2"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</a:rPr>
              <a:t>Build </a:t>
            </a:r>
            <a:r>
              <a:rPr lang="en-US" sz="2000" b="1" dirty="0" err="1" smtClean="0">
                <a:latin typeface="Times New Roman" pitchFamily="18" charset="0"/>
              </a:rPr>
              <a:t>ViG</a:t>
            </a:r>
            <a:r>
              <a:rPr lang="en-US" sz="2000" b="1" dirty="0" smtClean="0">
                <a:latin typeface="Times New Roman" pitchFamily="18" charset="0"/>
              </a:rPr>
              <a:t> model to transform and exchange information among all the nodes</a:t>
            </a:r>
          </a:p>
          <a:p>
            <a:pPr lvl="2">
              <a:lnSpc>
                <a:spcPct val="150000"/>
              </a:lnSpc>
            </a:pPr>
            <a:r>
              <a:rPr lang="en-US" sz="2000" b="1" dirty="0" err="1" smtClean="0">
                <a:latin typeface="Times New Roman" pitchFamily="18" charset="0"/>
              </a:rPr>
              <a:t>ViG</a:t>
            </a:r>
            <a:r>
              <a:rPr lang="en-US" sz="2000" b="1" dirty="0" smtClean="0">
                <a:latin typeface="Times New Roman" pitchFamily="18" charset="0"/>
              </a:rPr>
              <a:t> consists of two basic modules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</a:rPr>
              <a:t>G</a:t>
            </a:r>
            <a:r>
              <a:rPr lang="en-US" b="1" dirty="0" err="1" smtClean="0">
                <a:latin typeface="Times New Roman" pitchFamily="18" charset="0"/>
              </a:rPr>
              <a:t>rapher</a:t>
            </a:r>
            <a:r>
              <a:rPr lang="en-US" b="1" dirty="0" smtClean="0">
                <a:latin typeface="Times New Roman" pitchFamily="18" charset="0"/>
              </a:rPr>
              <a:t> module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</a:rPr>
              <a:t>FFN module</a:t>
            </a:r>
          </a:p>
          <a:p>
            <a:pPr lvl="2">
              <a:lnSpc>
                <a:spcPct val="150000"/>
              </a:lnSpc>
              <a:buNone/>
            </a:pPr>
            <a:endParaRPr lang="en-US" sz="1600" b="1" dirty="0" smtClean="0"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7200" y="2895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itchFamily="18" charset="0"/>
              </a:rPr>
              <a:t>MODULES</a:t>
            </a:r>
            <a:endParaRPr lang="en-US" sz="2400" b="1" u="sng" dirty="0">
              <a:latin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514600" y="2286000"/>
            <a:ext cx="2362200" cy="220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REPRESENTATION OF IMAGE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876800" y="2209800"/>
            <a:ext cx="1981200" cy="220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PROCESSING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6629400" y="2590800"/>
            <a:ext cx="2209800" cy="2133600"/>
          </a:xfrm>
          <a:custGeom>
            <a:avLst/>
            <a:gdLst>
              <a:gd name="connsiteX0" fmla="*/ 0 w 2590800"/>
              <a:gd name="connsiteY0" fmla="*/ 1143000 h 2286000"/>
              <a:gd name="connsiteX1" fmla="*/ 647700 w 2590800"/>
              <a:gd name="connsiteY1" fmla="*/ 1143000 h 2286000"/>
              <a:gd name="connsiteX2" fmla="*/ 647700 w 2590800"/>
              <a:gd name="connsiteY2" fmla="*/ 0 h 2286000"/>
              <a:gd name="connsiteX3" fmla="*/ 1943100 w 2590800"/>
              <a:gd name="connsiteY3" fmla="*/ 0 h 2286000"/>
              <a:gd name="connsiteX4" fmla="*/ 1943100 w 2590800"/>
              <a:gd name="connsiteY4" fmla="*/ 1143000 h 2286000"/>
              <a:gd name="connsiteX5" fmla="*/ 2590800 w 2590800"/>
              <a:gd name="connsiteY5" fmla="*/ 1143000 h 2286000"/>
              <a:gd name="connsiteX6" fmla="*/ 1295400 w 2590800"/>
              <a:gd name="connsiteY6" fmla="*/ 2286000 h 2286000"/>
              <a:gd name="connsiteX7" fmla="*/ 0 w 2590800"/>
              <a:gd name="connsiteY7" fmla="*/ 1143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2286000">
                <a:moveTo>
                  <a:pt x="0" y="1143000"/>
                </a:moveTo>
                <a:lnTo>
                  <a:pt x="647700" y="1143000"/>
                </a:lnTo>
                <a:lnTo>
                  <a:pt x="647700" y="0"/>
                </a:lnTo>
                <a:lnTo>
                  <a:pt x="1943100" y="0"/>
                </a:lnTo>
                <a:lnTo>
                  <a:pt x="1943100" y="1143000"/>
                </a:lnTo>
                <a:lnTo>
                  <a:pt x="2590800" y="1143000"/>
                </a:lnTo>
                <a:lnTo>
                  <a:pt x="1295400" y="2286000"/>
                </a:lnTo>
                <a:lnTo>
                  <a:pt x="0" y="11430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</a:t>
            </a:r>
          </a:p>
          <a:p>
            <a:pPr algn="ctr"/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17" name="Left Arrow 16"/>
          <p:cNvSpPr/>
          <p:nvPr/>
        </p:nvSpPr>
        <p:spPr>
          <a:xfrm>
            <a:off x="6019800" y="4267200"/>
            <a:ext cx="2057400" cy="1981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DETECTION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590800"/>
            <a:ext cx="18573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3810000" y="5105400"/>
            <a:ext cx="2590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VISUALIZATION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itchFamily="18" charset="0"/>
              </a:rPr>
              <a:t>FLOW DIAGRAM</a:t>
            </a:r>
            <a:endParaRPr lang="en-US" sz="2400" b="1" u="sng" dirty="0">
              <a:latin typeface="Times New Roman" pitchFamily="18" charset="0"/>
            </a:endParaRPr>
          </a:p>
        </p:txBody>
      </p:sp>
      <p:pic>
        <p:nvPicPr>
          <p:cNvPr id="4" name="Content Placeholder 3" descr="Screenshot (1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295400"/>
            <a:ext cx="8469086" cy="395224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itchFamily="18" charset="0"/>
              </a:rPr>
              <a:t>MODULE 1</a:t>
            </a:r>
            <a:endParaRPr lang="en-US" sz="2400" b="1" u="sng" dirty="0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GRAPH REPRESENTATION OF IMAGE</a:t>
            </a:r>
            <a:endParaRPr lang="en-US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209801"/>
            <a:ext cx="228600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2971800" y="2590800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0" y="2362200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Transforming each patch into feature vector with D as feature dimension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Z=[x1,x2,….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867400" y="2438400"/>
            <a:ext cx="762000" cy="762000"/>
          </a:xfrm>
          <a:prstGeom prst="rightArrow">
            <a:avLst>
              <a:gd name="adj1" fmla="val 50000"/>
              <a:gd name="adj2" fmla="val 40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81800" y="2438400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Features are set of unordered nodes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V=[v1,v2,….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6858000" y="3810000"/>
            <a:ext cx="1066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0" y="4876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05600" y="48768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 each node Vi its k nearest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neighbours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are found N(Vi)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5715000" y="5029200"/>
            <a:ext cx="838200" cy="1066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00400" y="51054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Adding an edge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eji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directed from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Vj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to Vi for all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Vj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belongs to N(Vi)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eft Arrow 18"/>
          <p:cNvSpPr/>
          <p:nvPr/>
        </p:nvSpPr>
        <p:spPr>
          <a:xfrm>
            <a:off x="2362200" y="5105400"/>
            <a:ext cx="762000" cy="914400"/>
          </a:xfrm>
          <a:prstGeom prst="leftArrow">
            <a:avLst>
              <a:gd name="adj1" fmla="val 50000"/>
              <a:gd name="adj2" fmla="val 44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9600" y="5257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Finally graph is constructed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itchFamily="18" charset="0"/>
              </a:rPr>
              <a:t>MODULE 1</a:t>
            </a:r>
            <a:endParaRPr lang="en-US" sz="2400" b="1" u="sng" dirty="0">
              <a:latin typeface="Times New Roman" pitchFamily="18" charset="0"/>
            </a:endParaRPr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362200"/>
            <a:ext cx="2286001" cy="228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3429000"/>
            <a:ext cx="259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67400" y="2286000"/>
            <a:ext cx="2971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895600" y="49530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b="1" dirty="0" smtClean="0"/>
              <a:t>b) Sequence structure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5257800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(a) Grid structure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48400" y="5257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b="1" dirty="0" smtClean="0"/>
              <a:t>c) Graph structure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543800" cy="137160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itchFamily="18" charset="0"/>
              </a:rPr>
              <a:t>MODULE 2</a:t>
            </a:r>
            <a:endParaRPr lang="en-US" sz="2400" b="1" u="sng" dirty="0">
              <a:latin typeface="Times New Roman" pitchFamily="18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b="1" u="sng" dirty="0" smtClean="0">
                <a:latin typeface="Times New Roman" pitchFamily="18" charset="0"/>
              </a:rPr>
              <a:t>Graph </a:t>
            </a:r>
            <a:r>
              <a:rPr lang="en-US" sz="2400" b="1" u="sng" dirty="0" smtClean="0">
                <a:latin typeface="Times New Roman" pitchFamily="18" charset="0"/>
              </a:rPr>
              <a:t>Processing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u="sng" dirty="0" smtClean="0">
                <a:latin typeface="Times New Roman" pitchFamily="18" charset="0"/>
              </a:rPr>
              <a:t>Graph </a:t>
            </a:r>
            <a:r>
              <a:rPr lang="en-US" sz="2400" b="1" u="sng" dirty="0" err="1" smtClean="0">
                <a:latin typeface="Times New Roman" pitchFamily="18" charset="0"/>
              </a:rPr>
              <a:t>convolutional</a:t>
            </a:r>
            <a:r>
              <a:rPr lang="en-US" sz="2400" b="1" u="sng" dirty="0" smtClean="0">
                <a:latin typeface="Times New Roman" pitchFamily="18" charset="0"/>
              </a:rPr>
              <a:t> network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</a:rPr>
              <a:t>T</a:t>
            </a:r>
            <a:r>
              <a:rPr lang="en-US" sz="2000" b="1" dirty="0" smtClean="0">
                <a:latin typeface="Times New Roman" pitchFamily="18" charset="0"/>
              </a:rPr>
              <a:t>he graph convolution applies </a:t>
            </a:r>
            <a:r>
              <a:rPr lang="en-US" sz="2000" b="1" dirty="0" err="1" smtClean="0">
                <a:latin typeface="Times New Roman" pitchFamily="18" charset="0"/>
              </a:rPr>
              <a:t>multihead</a:t>
            </a:r>
            <a:r>
              <a:rPr lang="en-US" sz="2000" b="1" dirty="0" smtClean="0">
                <a:latin typeface="Times New Roman" pitchFamily="18" charset="0"/>
              </a:rPr>
              <a:t> update operation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</a:rPr>
              <a:t>because there are several nodes and there are diverse features among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</a:rPr>
              <a:t>different node.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</a:rPr>
              <a:t>By using multithread operation ,multiple representation can be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</a:rPr>
              <a:t>u</a:t>
            </a:r>
            <a:r>
              <a:rPr lang="en-US" sz="2000" b="1" dirty="0" smtClean="0">
                <a:latin typeface="Times New Roman" pitchFamily="18" charset="0"/>
              </a:rPr>
              <a:t>pdated simultaneously.</a:t>
            </a:r>
            <a:endParaRPr lang="en-US" sz="2000" b="1" dirty="0" smtClean="0">
              <a:latin typeface="Times New Roman" pitchFamily="18" charset="0"/>
            </a:endParaRPr>
          </a:p>
          <a:p>
            <a:pPr>
              <a:buNone/>
            </a:pPr>
            <a:endParaRPr lang="en-US" sz="2400" b="1" u="sng" dirty="0" smtClean="0">
              <a:latin typeface="Times New Roman" pitchFamily="18" charset="0"/>
            </a:endParaRPr>
          </a:p>
          <a:p>
            <a:pPr>
              <a:buNone/>
            </a:pPr>
            <a:endParaRPr lang="en-US" sz="2400" b="1" u="sng" dirty="0" smtClean="0">
              <a:latin typeface="Times New Roman" pitchFamily="18" charset="0"/>
            </a:endParaRPr>
          </a:p>
          <a:p>
            <a:pPr>
              <a:buNone/>
            </a:pPr>
            <a:endParaRPr lang="en-US" sz="2000" b="1" u="sng" dirty="0" smtClean="0">
              <a:latin typeface="Times New Roman" pitchFamily="18" charset="0"/>
            </a:endParaRPr>
          </a:p>
          <a:p>
            <a:pPr>
              <a:buNone/>
            </a:pPr>
            <a:endParaRPr lang="en-US" sz="2400" b="1" u="sng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>
                <a:latin typeface="Times New Roman" pitchFamily="18" charset="0"/>
              </a:rPr>
              <a:t>MODULE 2</a:t>
            </a:r>
            <a:endParaRPr lang="en-US" sz="2400" b="1" u="sng" dirty="0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FEED  FORWARD NETWORK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To encourage the feature transformation capacity and relief the over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smoothing phenomenon , a feed forward network is applied on each node.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FFN module is a simple multilayer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with two fully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connected layers.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359</Words>
  <Application>Microsoft Office PowerPoint</Application>
  <PresentationFormat>On-screen Show (4:3)</PresentationFormat>
  <Paragraphs>95</Paragraphs>
  <Slides>13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VISION GNN</vt:lpstr>
      <vt:lpstr>EXISTING SYSTEM</vt:lpstr>
      <vt:lpstr>PROPOSED SYSTEM</vt:lpstr>
      <vt:lpstr>MODULES</vt:lpstr>
      <vt:lpstr>FLOW DIAGRAM</vt:lpstr>
      <vt:lpstr>MODULE 1</vt:lpstr>
      <vt:lpstr>MODULE 1</vt:lpstr>
      <vt:lpstr>MODULE 2</vt:lpstr>
      <vt:lpstr>MODULE 2</vt:lpstr>
      <vt:lpstr>MODULE 2</vt:lpstr>
      <vt:lpstr>MODULE 3</vt:lpstr>
      <vt:lpstr>MODULE 4 </vt:lpstr>
      <vt:lpstr>DATASET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33</cp:revision>
  <dcterms:created xsi:type="dcterms:W3CDTF">2022-06-24T16:50:01Z</dcterms:created>
  <dcterms:modified xsi:type="dcterms:W3CDTF">2022-06-25T14:03:13Z</dcterms:modified>
</cp:coreProperties>
</file>