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7" r:id="rId7"/>
    <p:sldId id="261" r:id="rId8"/>
    <p:sldId id="269" r:id="rId9"/>
    <p:sldId id="268" r:id="rId10"/>
    <p:sldId id="270" r:id="rId11"/>
    <p:sldId id="262" r:id="rId12"/>
    <p:sldId id="263" r:id="rId13"/>
    <p:sldId id="264" r:id="rId14"/>
    <p:sldId id="265"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7393D81-6181-41FD-B9BB-11E0F6C92346}" type="datetimeFigureOut">
              <a:rPr lang="en-IN" smtClean="0"/>
              <a:t>25-04-2024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4D7D55-7880-45E0-A9EB-51356F94419D}" type="slidenum">
              <a:rPr lang="en-IN" smtClean="0"/>
              <a:t>‹#›</a:t>
            </a:fld>
            <a:endParaRPr lang="en-IN"/>
          </a:p>
        </p:txBody>
      </p:sp>
    </p:spTree>
    <p:extLst>
      <p:ext uri="{BB962C8B-B14F-4D97-AF65-F5344CB8AC3E}">
        <p14:creationId xmlns:p14="http://schemas.microsoft.com/office/powerpoint/2010/main" val="402348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7</a:t>
            </a:fld>
            <a:endParaRPr lang="en-IN"/>
          </a:p>
        </p:txBody>
      </p:sp>
    </p:spTree>
    <p:extLst>
      <p:ext uri="{BB962C8B-B14F-4D97-AF65-F5344CB8AC3E}">
        <p14:creationId xmlns:p14="http://schemas.microsoft.com/office/powerpoint/2010/main" val="59362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8</a:t>
            </a:fld>
            <a:endParaRPr lang="en-IN"/>
          </a:p>
        </p:txBody>
      </p:sp>
    </p:spTree>
    <p:extLst>
      <p:ext uri="{BB962C8B-B14F-4D97-AF65-F5344CB8AC3E}">
        <p14:creationId xmlns:p14="http://schemas.microsoft.com/office/powerpoint/2010/main" val="382692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9</a:t>
            </a:fld>
            <a:endParaRPr lang="en-IN"/>
          </a:p>
        </p:txBody>
      </p:sp>
    </p:spTree>
    <p:extLst>
      <p:ext uri="{BB962C8B-B14F-4D97-AF65-F5344CB8AC3E}">
        <p14:creationId xmlns:p14="http://schemas.microsoft.com/office/powerpoint/2010/main" val="11240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10</a:t>
            </a:fld>
            <a:endParaRPr lang="en-IN"/>
          </a:p>
        </p:txBody>
      </p:sp>
    </p:spTree>
    <p:extLst>
      <p:ext uri="{BB962C8B-B14F-4D97-AF65-F5344CB8AC3E}">
        <p14:creationId xmlns:p14="http://schemas.microsoft.com/office/powerpoint/2010/main" val="66102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13</a:t>
            </a:fld>
            <a:endParaRPr lang="en-IN"/>
          </a:p>
        </p:txBody>
      </p:sp>
    </p:spTree>
    <p:extLst>
      <p:ext uri="{BB962C8B-B14F-4D97-AF65-F5344CB8AC3E}">
        <p14:creationId xmlns:p14="http://schemas.microsoft.com/office/powerpoint/2010/main" val="273455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 /><Relationship Id="rId2" Type="http://schemas.openxmlformats.org/officeDocument/2006/relationships/slideLayout" Target="../slideLayouts/slideLayout4.xml" /><Relationship Id="rId1" Type="http://schemas.openxmlformats.org/officeDocument/2006/relationships/themeOverride" Target="../theme/themeOverride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 /><Relationship Id="rId2" Type="http://schemas.openxmlformats.org/officeDocument/2006/relationships/slideLayout" Target="../slideLayouts/slideLayout4.xml" /><Relationship Id="rId1" Type="http://schemas.openxmlformats.org/officeDocument/2006/relationships/themeOverride" Target="../theme/themeOverride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2200" y="2043225"/>
            <a:ext cx="8762999"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a:cs typeface="Arial"/>
              </a:rPr>
              <a:t>MOVIE TICKET BOOKING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919238" y="4112381"/>
            <a:ext cx="10673972" cy="283154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IN" sz="2000" b="1" spc="10" dirty="0" err="1">
                <a:solidFill>
                  <a:srgbClr val="1382AC"/>
                </a:solidFill>
                <a:latin typeface="Arial"/>
                <a:cs typeface="Arial"/>
              </a:rPr>
              <a:t>Priyanka.R</a:t>
            </a:r>
            <a:r>
              <a:rPr lang="en-IN" sz="2000" b="1" spc="10" dirty="0">
                <a:solidFill>
                  <a:srgbClr val="1382AC"/>
                </a:solidFill>
                <a:latin typeface="Arial"/>
                <a:cs typeface="Arial"/>
              </a:rPr>
              <a:t> </a:t>
            </a:r>
            <a:r>
              <a:rPr lang="en-IN" sz="2000" b="1" spc="-25" dirty="0">
                <a:solidFill>
                  <a:srgbClr val="1382AC"/>
                </a:solidFill>
                <a:latin typeface="Arial"/>
                <a:cs typeface="Arial"/>
              </a:rPr>
              <a:t>(Alagappa College of Technology)</a:t>
            </a:r>
          </a:p>
          <a:p>
            <a:pPr marL="2763520">
              <a:lnSpc>
                <a:spcPct val="100000"/>
              </a:lnSpc>
            </a:pPr>
            <a:r>
              <a:rPr lang="en-IN" sz="2000" b="1" spc="-25" dirty="0">
                <a:solidFill>
                  <a:srgbClr val="1382AC"/>
                </a:solidFill>
                <a:latin typeface="Arial"/>
                <a:cs typeface="Arial"/>
              </a:rPr>
              <a:t>    Department of biotechnology</a:t>
            </a:r>
          </a:p>
          <a:p>
            <a:pPr marL="2763520">
              <a:lnSpc>
                <a:spcPct val="100000"/>
              </a:lnSpc>
            </a:pPr>
            <a:r>
              <a:rPr lang="en-IN" sz="2000" b="1" spc="-25" dirty="0">
                <a:solidFill>
                  <a:srgbClr val="1382AC"/>
                </a:solidFill>
                <a:latin typeface="Arial"/>
                <a:cs typeface="Arial"/>
              </a:rPr>
              <a:t>    Food technology</a:t>
            </a:r>
          </a:p>
          <a:p>
            <a:pPr marL="2763520">
              <a:lnSpc>
                <a:spcPct val="100000"/>
              </a:lnSpc>
            </a:pPr>
            <a:r>
              <a:rPr lang="en-IN" sz="2000" b="1" spc="-25" dirty="0">
                <a:solidFill>
                  <a:srgbClr val="1382AC"/>
                </a:solidFill>
                <a:latin typeface="Arial"/>
                <a:cs typeface="Arial"/>
              </a:rPr>
              <a:t>    2021304027</a:t>
            </a:r>
          </a:p>
          <a:p>
            <a:pPr marL="2763520">
              <a:lnSpc>
                <a:spcPct val="100000"/>
              </a:lnSpc>
            </a:pPr>
            <a:endParaRPr lang="en-IN" sz="2000" b="1" spc="-25" dirty="0">
              <a:solidFill>
                <a:srgbClr val="1382AC"/>
              </a:solidFill>
              <a:latin typeface="Arial"/>
              <a:cs typeface="Arial"/>
            </a:endParaRP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646331"/>
          </a:xfrm>
          <a:prstGeom prst="rect">
            <a:avLst/>
          </a:prstGeom>
          <a:noFill/>
        </p:spPr>
        <p:txBody>
          <a:bodyPr wrap="square" rtlCol="0">
            <a:spAutoFit/>
          </a:bodyPr>
          <a:lstStyle/>
          <a:p>
            <a:endParaRPr lang="en-US" b="0" i="0" dirty="0">
              <a:solidFill>
                <a:srgbClr val="0D0D0D"/>
              </a:solidFill>
              <a:effectLst/>
              <a:latin typeface="Söhne"/>
            </a:endParaRPr>
          </a:p>
          <a:p>
            <a:endParaRPr lang="en-IN" dirty="0"/>
          </a:p>
        </p:txBody>
      </p:sp>
      <p:sp>
        <p:nvSpPr>
          <p:cNvPr id="4" name="TextBox 3">
            <a:extLst>
              <a:ext uri="{FF2B5EF4-FFF2-40B4-BE49-F238E27FC236}">
                <a16:creationId xmlns:a16="http://schemas.microsoft.com/office/drawing/2014/main" id="{AA1E2C1C-4444-2EDB-F897-FA2F5CE6255D}"/>
              </a:ext>
            </a:extLst>
          </p:cNvPr>
          <p:cNvSpPr txBox="1"/>
          <p:nvPr/>
        </p:nvSpPr>
        <p:spPr>
          <a:xfrm>
            <a:off x="457200" y="1295400"/>
            <a:ext cx="11277600" cy="4524315"/>
          </a:xfrm>
          <a:prstGeom prst="rect">
            <a:avLst/>
          </a:prstGeom>
          <a:noFill/>
        </p:spPr>
        <p:txBody>
          <a:bodyPr wrap="square" rtlCol="0">
            <a:spAutoFit/>
          </a:bodyPr>
          <a:lstStyle/>
          <a:p>
            <a:pPr algn="just"/>
            <a:r>
              <a:rPr lang="en-US" b="1" i="0" dirty="0">
                <a:solidFill>
                  <a:srgbClr val="0D0D0D"/>
                </a:solidFill>
                <a:effectLst/>
                <a:latin typeface="Söhne"/>
              </a:rPr>
              <a:t>3. Prediction Process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After training the models, deploy them to make predictions in real-time.</a:t>
            </a:r>
          </a:p>
          <a:p>
            <a:pPr marL="742950" lvl="1" indent="-285750" algn="just">
              <a:buFont typeface="+mj-lt"/>
              <a:buAutoNum type="arabicPeriod"/>
            </a:pPr>
            <a:r>
              <a:rPr lang="en-US" b="0" i="0" dirty="0">
                <a:solidFill>
                  <a:srgbClr val="0D0D0D"/>
                </a:solidFill>
                <a:effectLst/>
                <a:latin typeface="Söhne"/>
              </a:rPr>
              <a:t>Develop prediction APIs or functions to accept input data (e.g., user preferences, movie details) and return predictions (e.g., recommended movies or predicted ticket demand).</a:t>
            </a:r>
          </a:p>
          <a:p>
            <a:pPr marL="742950" lvl="1" indent="-285750" algn="just">
              <a:buFont typeface="+mj-lt"/>
              <a:buAutoNum type="arabicPeriod"/>
            </a:pPr>
            <a:r>
              <a:rPr lang="en-US" b="0" i="0" dirty="0">
                <a:solidFill>
                  <a:srgbClr val="0D0D0D"/>
                </a:solidFill>
                <a:effectLst/>
                <a:latin typeface="Söhne"/>
              </a:rPr>
              <a:t>Ensure scalability and reliability of the prediction process to handle concurrent user requests.</a:t>
            </a:r>
          </a:p>
          <a:p>
            <a:pPr marL="742950" lvl="1" indent="-285750" algn="just">
              <a:buFont typeface="+mj-lt"/>
              <a:buAutoNum type="arabicPeriod"/>
            </a:pPr>
            <a:r>
              <a:rPr lang="en-US" b="0" i="0" dirty="0">
                <a:solidFill>
                  <a:srgbClr val="0D0D0D"/>
                </a:solidFill>
                <a:effectLst/>
                <a:latin typeface="Söhne"/>
              </a:rPr>
              <a:t>Implement error handling and logging mechanisms to monitor the performance of prediction algorithms and detect anomalies.</a:t>
            </a:r>
          </a:p>
          <a:p>
            <a:pPr lvl="1" algn="just"/>
            <a:endParaRPr lang="en-US" b="0" i="0" dirty="0">
              <a:solidFill>
                <a:srgbClr val="0D0D0D"/>
              </a:solidFill>
              <a:effectLst/>
              <a:latin typeface="Söhne"/>
            </a:endParaRPr>
          </a:p>
          <a:p>
            <a:pPr algn="just"/>
            <a:r>
              <a:rPr lang="en-US" b="0" i="0" dirty="0">
                <a:solidFill>
                  <a:srgbClr val="0D0D0D"/>
                </a:solidFill>
                <a:effectLst/>
                <a:latin typeface="Söhne"/>
              </a:rPr>
              <a:t>For deploying these processes in a Python codebase, you can use web frameworks like Django or Flask for developing APIs, frontend frameworks like React or Angular for building user interfaces, and libraries like scikit-learn or TensorFlow for machine learning tasks.</a:t>
            </a:r>
          </a:p>
          <a:p>
            <a:pPr algn="just"/>
            <a:r>
              <a:rPr lang="en-US" b="0" i="0" dirty="0">
                <a:solidFill>
                  <a:srgbClr val="0D0D0D"/>
                </a:solidFill>
                <a:effectLst/>
                <a:latin typeface="Söhne"/>
              </a:rPr>
              <a:t>Additionally, consider deploying your application on a cloud platform like AWS, Google Cloud Platform, or Microsoft Azure for scalability, reliability, and ease of management. Containerization tools like Docker and orchestration frameworks like Kubernetes can help streamline the deployment process and ensure consistency across different environments.</a:t>
            </a:r>
          </a:p>
          <a:p>
            <a:endParaRPr lang="en-IN" dirty="0"/>
          </a:p>
        </p:txBody>
      </p:sp>
    </p:spTree>
    <p:extLst>
      <p:ext uri="{BB962C8B-B14F-4D97-AF65-F5344CB8AC3E}">
        <p14:creationId xmlns:p14="http://schemas.microsoft.com/office/powerpoint/2010/main" val="300376738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48FCD2EA-7C17-65C8-D9A8-49FFA6A24C03}"/>
              </a:ext>
            </a:extLst>
          </p:cNvPr>
          <p:cNvPicPr>
            <a:picLocks noChangeAspect="1"/>
          </p:cNvPicPr>
          <p:nvPr/>
        </p:nvPicPr>
        <p:blipFill>
          <a:blip r:embed="rId2"/>
          <a:stretch>
            <a:fillRect/>
          </a:stretch>
        </p:blipFill>
        <p:spPr>
          <a:xfrm>
            <a:off x="7010400" y="1056860"/>
            <a:ext cx="3439416" cy="3028950"/>
          </a:xfrm>
          <a:prstGeom prst="rect">
            <a:avLst/>
          </a:prstGeom>
        </p:spPr>
      </p:pic>
      <p:pic>
        <p:nvPicPr>
          <p:cNvPr id="6" name="Picture 5">
            <a:extLst>
              <a:ext uri="{FF2B5EF4-FFF2-40B4-BE49-F238E27FC236}">
                <a16:creationId xmlns:a16="http://schemas.microsoft.com/office/drawing/2014/main" id="{57F65CE8-B931-C883-BCC9-AADAE193AA1B}"/>
              </a:ext>
            </a:extLst>
          </p:cNvPr>
          <p:cNvPicPr>
            <a:picLocks noChangeAspect="1"/>
          </p:cNvPicPr>
          <p:nvPr/>
        </p:nvPicPr>
        <p:blipFill rotWithShape="1">
          <a:blip r:embed="rId3"/>
          <a:srcRect t="16667"/>
          <a:stretch/>
        </p:blipFill>
        <p:spPr>
          <a:xfrm>
            <a:off x="660400" y="1210957"/>
            <a:ext cx="5749706" cy="2874853"/>
          </a:xfrm>
          <a:prstGeom prst="rect">
            <a:avLst/>
          </a:prstGeom>
        </p:spPr>
      </p:pic>
      <p:sp>
        <p:nvSpPr>
          <p:cNvPr id="7" name="TextBox 6">
            <a:extLst>
              <a:ext uri="{FF2B5EF4-FFF2-40B4-BE49-F238E27FC236}">
                <a16:creationId xmlns:a16="http://schemas.microsoft.com/office/drawing/2014/main" id="{E5A13544-C252-EA78-F40D-DF4D224942F7}"/>
              </a:ext>
            </a:extLst>
          </p:cNvPr>
          <p:cNvSpPr txBox="1"/>
          <p:nvPr/>
        </p:nvSpPr>
        <p:spPr>
          <a:xfrm>
            <a:off x="381000" y="4419600"/>
            <a:ext cx="11353800" cy="923330"/>
          </a:xfrm>
          <a:prstGeom prst="rect">
            <a:avLst/>
          </a:prstGeom>
          <a:noFill/>
        </p:spPr>
        <p:txBody>
          <a:bodyPr wrap="square" rtlCol="0">
            <a:spAutoFit/>
          </a:bodyPr>
          <a:lstStyle/>
          <a:p>
            <a:pPr algn="just"/>
            <a:r>
              <a:rPr lang="en-IN" dirty="0"/>
              <a:t>Using the python code for movie ticket booking we are able to perceive the success rate of a certain genre of movie by calculating the number of tickets sold. This helps us determine the number of shows that has to be allotted for a certain genre.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CFAF9B94-886C-5F0D-70AA-8FBA34538027}"/>
              </a:ext>
            </a:extLst>
          </p:cNvPr>
          <p:cNvSpPr txBox="1"/>
          <p:nvPr/>
        </p:nvSpPr>
        <p:spPr>
          <a:xfrm>
            <a:off x="457200" y="1371600"/>
            <a:ext cx="11277600" cy="3477875"/>
          </a:xfrm>
          <a:prstGeom prst="rect">
            <a:avLst/>
          </a:prstGeom>
          <a:noFill/>
        </p:spPr>
        <p:txBody>
          <a:bodyPr wrap="square" rtlCol="0">
            <a:spAutoFit/>
          </a:bodyPr>
          <a:lstStyle/>
          <a:p>
            <a:pPr algn="just"/>
            <a:r>
              <a:rPr lang="en-US" sz="2200" b="0" i="0" dirty="0">
                <a:solidFill>
                  <a:srgbClr val="0D0D0D"/>
                </a:solidFill>
                <a:effectLst/>
                <a:latin typeface="Söhne"/>
              </a:rPr>
              <a:t>In conclusion, Python algorithms play a pivotal role in streamlining the movie ticket booking process, enhancing efficiency, and improving user experience. By leveraging Python's versatility and rich ecosystem of libraries and frameworks, developers can design and implement algorithms that handle various aspects of ticket booking seamlessly. From managing user authentication and processing payments securely to optimizing seat allocation and providing personalized recommendations, Python algorithms contribute significantly to the smooth functioning of movie ticket booking systems. Additionally, Python's scalability and ease of integration with other technologies enable movie theaters to adapt to changing demands and incorporate new features swiftly. Overall, Python algorithms empower movie ticket booking platforms to deliver a user-centric experience, ensuring hassle-free transactions, and enhancing customer satisfaction.</a:t>
            </a:r>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10" name="TextBox 9">
            <a:extLst>
              <a:ext uri="{FF2B5EF4-FFF2-40B4-BE49-F238E27FC236}">
                <a16:creationId xmlns:a16="http://schemas.microsoft.com/office/drawing/2014/main" id="{0A6EF5BD-1109-6666-A087-9E3FE43320D9}"/>
              </a:ext>
            </a:extLst>
          </p:cNvPr>
          <p:cNvSpPr txBox="1"/>
          <p:nvPr/>
        </p:nvSpPr>
        <p:spPr>
          <a:xfrm>
            <a:off x="457200" y="1447800"/>
            <a:ext cx="11277600" cy="4093428"/>
          </a:xfrm>
          <a:prstGeom prst="rect">
            <a:avLst/>
          </a:prstGeom>
          <a:noFill/>
        </p:spPr>
        <p:txBody>
          <a:bodyPr wrap="square" rtlCol="0">
            <a:spAutoFit/>
          </a:bodyPr>
          <a:lstStyle/>
          <a:p>
            <a:pPr algn="just"/>
            <a:r>
              <a:rPr lang="en-US" sz="2000" dirty="0"/>
              <a:t>The future scope of using Python code for movie ticket booking is promising, with opportunities for further enhancements and innovations. As technology continues to evolve, Python's versatility and robust ecosystem make it well-suited for meeting the evolving needs of the entertainment industry. One avenue for future development lies in leveraging artificial intelligence and machine learning algorithms to enhance the user experience. By analyzing user preferences, viewing habits, and historical data, personalized recommendations can be provided, improving customer satisfaction and driving ticket sales. Additionally, Python's extensive libraries for data visualization and analytics enable theater operators to gain valuable insights into audience demographics, movie preferences, and market trends, empowering informed decision-making and targeted marketing strategies. Furthermore, advancements in web development frameworks like Django and Flask facilitate the creation of sophisticated booking platforms with seamless integrations, responsive designs, and enhanced security features. As digital technologies continue to reshape the entertainment landscape, Python remains at the forefront, offering endless possibilities for optimizing the movie ticket booking experience and shaping the future of cinema-going.</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4F0BBB36-EE05-73A9-80FB-4E39B76328BB}"/>
              </a:ext>
            </a:extLst>
          </p:cNvPr>
          <p:cNvSpPr txBox="1"/>
          <p:nvPr/>
        </p:nvSpPr>
        <p:spPr>
          <a:xfrm>
            <a:off x="533400" y="1447800"/>
            <a:ext cx="11125200"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hlinkClick r:id="rId2"/>
              </a:rPr>
              <a:t>https://www.kaggle.com/datasets</a:t>
            </a:r>
            <a:r>
              <a:rPr lang="en-IN" sz="2400" dirty="0"/>
              <a:t> </a:t>
            </a:r>
          </a:p>
          <a:p>
            <a:pPr marL="285750" indent="-285750">
              <a:buFont typeface="Arial" panose="020B0604020202020204" pitchFamily="34" charset="0"/>
              <a:buChar char="•"/>
            </a:pPr>
            <a:r>
              <a:rPr lang="en-IN" sz="2400" dirty="0"/>
              <a:t>https//pandas.pydata.org/pandas-docs/stable/user guide/index.html</a:t>
            </a:r>
          </a:p>
          <a:p>
            <a:pPr marL="285750" indent="-285750">
              <a:buFont typeface="Arial" panose="020B0604020202020204" pitchFamily="34" charset="0"/>
              <a:buChar char="•"/>
            </a:pPr>
            <a:r>
              <a:rPr lang="en-IN" sz="2400" dirty="0"/>
              <a:t>https//seaborn pydata.org/</a:t>
            </a:r>
          </a:p>
          <a:p>
            <a:pPr marL="285750" indent="-285750">
              <a:buFont typeface="Arial" panose="020B0604020202020204" pitchFamily="34" charset="0"/>
              <a:buChar char="•"/>
            </a:pPr>
            <a:r>
              <a:rPr lang="en-IN" sz="2400" dirty="0"/>
              <a:t>https://matplotlib.org/stable/contents.html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447800"/>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208F0B1F-AEB2-2A5A-8489-CB4C8B595B3E}"/>
              </a:ext>
            </a:extLst>
          </p:cNvPr>
          <p:cNvSpPr txBox="1"/>
          <p:nvPr/>
        </p:nvSpPr>
        <p:spPr>
          <a:xfrm>
            <a:off x="533400" y="1447800"/>
            <a:ext cx="11201400" cy="2308324"/>
          </a:xfrm>
          <a:prstGeom prst="rect">
            <a:avLst/>
          </a:prstGeom>
          <a:noFill/>
        </p:spPr>
        <p:txBody>
          <a:bodyPr wrap="square" rtlCol="0">
            <a:spAutoFit/>
          </a:bodyPr>
          <a:lstStyle/>
          <a:p>
            <a:pPr algn="just"/>
            <a:r>
              <a:rPr lang="en-US" dirty="0">
                <a:solidFill>
                  <a:srgbClr val="0D0D0D"/>
                </a:solidFill>
                <a:latin typeface="Söhne"/>
              </a:rPr>
              <a:t>D</a:t>
            </a:r>
            <a:r>
              <a:rPr lang="en-US" b="0" i="0" dirty="0">
                <a:solidFill>
                  <a:srgbClr val="0D0D0D"/>
                </a:solidFill>
                <a:effectLst/>
                <a:latin typeface="Söhne"/>
              </a:rPr>
              <a:t>eveloping a movie ticket booking system revolves around creating a seamless and efficient platform that facilitates the hassle-free booking of movie tickets for users. This entails addressing several key challenges. Firstly, the system needs to handle multiple users concurrently while ensuring data integrity and security. Secondly, it must provide a user-friendly interface that enables users to easily search for movies, select showtimes, and reserve seats. Additionally, integrating payment gateways securely is crucial to facilitate smooth transactions. Another aspect is managing seat availability in real-time to prevent overbooking and ensure an optimal viewing experience for customers. Furthermore, incorporating features like seat selection, ticket cancellation, and booking history enhances the user experience.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a:extLst>
              <a:ext uri="{FF2B5EF4-FFF2-40B4-BE49-F238E27FC236}">
                <a16:creationId xmlns:a16="http://schemas.microsoft.com/office/drawing/2014/main" id="{DC67B9BD-E8F7-AC31-50CE-53EAA84B284A}"/>
              </a:ext>
            </a:extLst>
          </p:cNvPr>
          <p:cNvSpPr txBox="1"/>
          <p:nvPr/>
        </p:nvSpPr>
        <p:spPr>
          <a:xfrm>
            <a:off x="457200" y="1447800"/>
            <a:ext cx="11201400" cy="3416320"/>
          </a:xfrm>
          <a:prstGeom prst="rect">
            <a:avLst/>
          </a:prstGeom>
          <a:noFill/>
        </p:spPr>
        <p:txBody>
          <a:bodyPr wrap="square" rtlCol="0">
            <a:spAutoFit/>
          </a:bodyPr>
          <a:lstStyle/>
          <a:p>
            <a:pPr algn="just"/>
            <a:r>
              <a:rPr lang="en-US" b="0" i="0" dirty="0">
                <a:solidFill>
                  <a:srgbClr val="0D0D0D"/>
                </a:solidFill>
                <a:effectLst/>
                <a:latin typeface="Söhne"/>
              </a:rPr>
              <a:t>The proposed solution for the movie ticket booking code involves the development of a comprehensive and user-friendly platform that addresses the key challenges faced in the current system. Firstly, implementing a robust backend system capable of handling concurrent user requests efficiently is crucial. Utilizing technologies such as microservices architecture can ensure scalability and reliability. Additionally, integrating a user-friendly frontend interface with advanced search and filtering capabilities will enhance the user experience, allowing customers to easily find and select movies, showtimes, and seats. Incorporating secure payment gateways and encryption protocols will ensure the safety of user transactions and data. Real-time seat availability tracking and dynamic pricing algorithms will prevent overbooking and optimize revenue. Furthermore, features like seat selection, ticket cancellation, and booking history will be seamlessly integrated to provide a convenient and personalized experience for users. Regular testing and updates will be conducted to maintain system performance and security. Overall, the proposed solution aims to deliver a cutting-edge movie ticket booking platform that streamlines the entire process, enhancing customer satisfaction and operational efficiency.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TextBox 3">
            <a:extLst>
              <a:ext uri="{FF2B5EF4-FFF2-40B4-BE49-F238E27FC236}">
                <a16:creationId xmlns:a16="http://schemas.microsoft.com/office/drawing/2014/main" id="{C46A488F-B46A-F04E-2889-CF2A2D6E4770}"/>
              </a:ext>
            </a:extLst>
          </p:cNvPr>
          <p:cNvSpPr txBox="1"/>
          <p:nvPr/>
        </p:nvSpPr>
        <p:spPr>
          <a:xfrm>
            <a:off x="453887" y="1129665"/>
            <a:ext cx="11353800" cy="5632311"/>
          </a:xfrm>
          <a:prstGeom prst="rect">
            <a:avLst/>
          </a:prstGeom>
          <a:noFill/>
        </p:spPr>
        <p:txBody>
          <a:bodyPr wrap="square" rtlCol="0">
            <a:spAutoFit/>
          </a:bodyPr>
          <a:lstStyle/>
          <a:p>
            <a:pPr algn="just"/>
            <a:r>
              <a:rPr lang="en-US" b="0" i="0" dirty="0">
                <a:solidFill>
                  <a:srgbClr val="0D0D0D"/>
                </a:solidFill>
                <a:effectLst/>
                <a:latin typeface="Söhne"/>
              </a:rPr>
              <a:t>A system approach for developing a movie ticket booking code involves careful consideration of hardware, software, and library requirements to ensure a robust and scalable solution. Here's a breakdown of each aspect:</a:t>
            </a:r>
          </a:p>
          <a:p>
            <a:pPr algn="just">
              <a:buFont typeface="+mj-lt"/>
              <a:buAutoNum type="arabicPeriod"/>
            </a:pPr>
            <a:r>
              <a:rPr lang="en-US" b="1" i="0" dirty="0">
                <a:solidFill>
                  <a:srgbClr val="0D0D0D"/>
                </a:solidFill>
                <a:effectLst/>
                <a:latin typeface="Söhne"/>
              </a:rPr>
              <a:t>Hardware Requirements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Server: A powerful server or cloud hosting service is necessary to handle concurrent user requests and database operations efficiently.</a:t>
            </a:r>
          </a:p>
          <a:p>
            <a:pPr marL="742950" lvl="1" indent="-285750" algn="just">
              <a:buFont typeface="+mj-lt"/>
              <a:buAutoNum type="arabicPeriod"/>
            </a:pPr>
            <a:r>
              <a:rPr lang="en-US" b="0" i="0" dirty="0">
                <a:solidFill>
                  <a:srgbClr val="0D0D0D"/>
                </a:solidFill>
                <a:effectLst/>
                <a:latin typeface="Söhne"/>
              </a:rPr>
              <a:t>Database Server: Depending on the scale of the application, a relational database management system (e.g., MySQL, PostgreSQL) or a NoSQL database (e.g., MongoDB) may be suitable for storing movie information, user data, and transaction records.</a:t>
            </a:r>
          </a:p>
          <a:p>
            <a:pPr marL="742950" lvl="1" indent="-285750" algn="just">
              <a:buFont typeface="+mj-lt"/>
              <a:buAutoNum type="arabicPeriod"/>
            </a:pPr>
            <a:r>
              <a:rPr lang="en-US" b="0" i="0" dirty="0">
                <a:solidFill>
                  <a:srgbClr val="0D0D0D"/>
                </a:solidFill>
                <a:effectLst/>
                <a:latin typeface="Söhne"/>
              </a:rPr>
              <a:t>Networking Equipment: Reliable network infrastructure is essential to ensure seamless communication between the client-side application and the server.</a:t>
            </a:r>
          </a:p>
          <a:p>
            <a:pPr algn="just">
              <a:buFont typeface="+mj-lt"/>
              <a:buAutoNum type="arabicPeriod"/>
            </a:pPr>
            <a:r>
              <a:rPr lang="en-US" b="1" i="0" dirty="0">
                <a:solidFill>
                  <a:srgbClr val="0D0D0D"/>
                </a:solidFill>
                <a:effectLst/>
                <a:latin typeface="Söhne"/>
              </a:rPr>
              <a:t>Software Requirements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Programming Languages: The backend logic can be implemented using languages such as Python, Java, or Node.js for handling server-side operations. For the frontend, HTML, CSS, and JavaScript frameworks like React or Angular can be employed.</a:t>
            </a:r>
          </a:p>
          <a:p>
            <a:pPr marL="742950" lvl="1" indent="-285750" algn="just">
              <a:buFont typeface="+mj-lt"/>
              <a:buAutoNum type="arabicPeriod"/>
            </a:pPr>
            <a:r>
              <a:rPr lang="en-US" b="0" i="0" dirty="0">
                <a:solidFill>
                  <a:srgbClr val="0D0D0D"/>
                </a:solidFill>
                <a:effectLst/>
                <a:latin typeface="Söhne"/>
              </a:rPr>
              <a:t>Web Servers: Deploying a web server (e.g., Apache, Nginx) to serve web pages and handle HTTP requests is necessary.</a:t>
            </a:r>
          </a:p>
          <a:p>
            <a:pPr marL="742950" lvl="1" indent="-285750" algn="just">
              <a:buFont typeface="+mj-lt"/>
              <a:buAutoNum type="arabicPeriod"/>
            </a:pPr>
            <a:r>
              <a:rPr lang="en-US" b="0" i="0" dirty="0">
                <a:solidFill>
                  <a:srgbClr val="0D0D0D"/>
                </a:solidFill>
                <a:effectLst/>
                <a:latin typeface="Söhne"/>
              </a:rPr>
              <a:t>Frameworks and Libraries: Utilizing web development frameworks like Django (Python) or Spring Boot (Java) can expedite the development process. Additionally, libraries for handling tasks such as user authentication (e.g., OAuth), database ORM (e.g., </a:t>
            </a:r>
            <a:r>
              <a:rPr lang="en-US" b="0" i="0" dirty="0" err="1">
                <a:solidFill>
                  <a:srgbClr val="0D0D0D"/>
                </a:solidFill>
                <a:effectLst/>
                <a:latin typeface="Söhne"/>
              </a:rPr>
              <a:t>SQLAlchemy</a:t>
            </a:r>
            <a:r>
              <a:rPr lang="en-US" b="0" i="0" dirty="0">
                <a:solidFill>
                  <a:srgbClr val="0D0D0D"/>
                </a:solidFill>
                <a:effectLst/>
                <a:latin typeface="Söhne"/>
              </a:rPr>
              <a:t> for Python), and payment integration (e.g., Stripe API) are essential.</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84074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IN" sz="3950" spc="-15" dirty="0">
                <a:solidFill>
                  <a:srgbClr val="1CACE3"/>
                </a:solidFill>
              </a:rPr>
              <a:t> (</a:t>
            </a:r>
            <a:r>
              <a:rPr lang="en-IN" sz="3950" spc="-15" dirty="0" err="1">
                <a:solidFill>
                  <a:srgbClr val="1CACE3"/>
                </a:solidFill>
              </a:rPr>
              <a:t>Cont</a:t>
            </a:r>
            <a:r>
              <a:rPr lang="en-IN" sz="3950" spc="-15" dirty="0">
                <a:solidFill>
                  <a:srgbClr val="1CACE3"/>
                </a:solidFill>
              </a:rPr>
              <a:t>)</a:t>
            </a:r>
            <a:endParaRPr sz="3950" dirty="0"/>
          </a:p>
        </p:txBody>
      </p:sp>
      <p:sp>
        <p:nvSpPr>
          <p:cNvPr id="3" name="TextBox 2">
            <a:extLst>
              <a:ext uri="{FF2B5EF4-FFF2-40B4-BE49-F238E27FC236}">
                <a16:creationId xmlns:a16="http://schemas.microsoft.com/office/drawing/2014/main" id="{A94F4BA6-63FE-3B55-3291-070F15444F9E}"/>
              </a:ext>
            </a:extLst>
          </p:cNvPr>
          <p:cNvSpPr txBox="1"/>
          <p:nvPr/>
        </p:nvSpPr>
        <p:spPr>
          <a:xfrm>
            <a:off x="533400" y="1447800"/>
            <a:ext cx="11125200" cy="4247317"/>
          </a:xfrm>
          <a:prstGeom prst="rect">
            <a:avLst/>
          </a:prstGeom>
          <a:noFill/>
        </p:spPr>
        <p:txBody>
          <a:bodyPr wrap="square" rtlCol="0">
            <a:spAutoFit/>
          </a:bodyPr>
          <a:lstStyle/>
          <a:p>
            <a:pPr algn="just"/>
            <a:r>
              <a:rPr lang="en-US" b="1" i="0" dirty="0">
                <a:solidFill>
                  <a:srgbClr val="0D0D0D"/>
                </a:solidFill>
                <a:effectLst/>
                <a:latin typeface="Söhne"/>
              </a:rPr>
              <a:t>3.Library Requirements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API Integrations: Integrating with third-party APIs for fetching movie information (e.g., IMDb API), handling payment transactions (e.g., Stripe API), and sending notifications (e.g., email or SMS) is crucial.</a:t>
            </a:r>
          </a:p>
          <a:p>
            <a:pPr marL="742950" lvl="1" indent="-285750" algn="just">
              <a:buFont typeface="+mj-lt"/>
              <a:buAutoNum type="arabicPeriod"/>
            </a:pPr>
            <a:r>
              <a:rPr lang="en-US" b="0" i="0" dirty="0">
                <a:solidFill>
                  <a:srgbClr val="0D0D0D"/>
                </a:solidFill>
                <a:effectLst/>
                <a:latin typeface="Söhne"/>
              </a:rPr>
              <a:t>Frontend Libraries: Using frontend libraries and frameworks like React.js or Vue.js can simplify UI development and enhance user interactivity.</a:t>
            </a:r>
          </a:p>
          <a:p>
            <a:pPr marL="742950" lvl="1" indent="-285750" algn="just">
              <a:buFont typeface="+mj-lt"/>
              <a:buAutoNum type="arabicPeriod"/>
            </a:pPr>
            <a:r>
              <a:rPr lang="en-US" b="0" i="0" dirty="0">
                <a:solidFill>
                  <a:srgbClr val="0D0D0D"/>
                </a:solidFill>
                <a:effectLst/>
                <a:latin typeface="Söhne"/>
              </a:rPr>
              <a:t>Testing Frameworks: Employing testing frameworks (e.g., </a:t>
            </a:r>
            <a:r>
              <a:rPr lang="en-US" b="0" i="0" dirty="0" err="1">
                <a:solidFill>
                  <a:srgbClr val="0D0D0D"/>
                </a:solidFill>
                <a:effectLst/>
                <a:latin typeface="Söhne"/>
              </a:rPr>
              <a:t>Pytest</a:t>
            </a:r>
            <a:r>
              <a:rPr lang="en-US" b="0" i="0" dirty="0">
                <a:solidFill>
                  <a:srgbClr val="0D0D0D"/>
                </a:solidFill>
                <a:effectLst/>
                <a:latin typeface="Söhne"/>
              </a:rPr>
              <a:t> for Python, JUnit for Java) for unit testing, integration testing, and end-to-end testing ensures code reliability and helps identify bugs early in the development cycle.</a:t>
            </a:r>
          </a:p>
          <a:p>
            <a:pPr marL="742950" lvl="1" indent="-285750" algn="just">
              <a:buFont typeface="+mj-lt"/>
              <a:buAutoNum type="arabicPeriod"/>
            </a:pPr>
            <a:r>
              <a:rPr lang="en-US" b="0" i="0" dirty="0">
                <a:solidFill>
                  <a:srgbClr val="0D0D0D"/>
                </a:solidFill>
                <a:effectLst/>
                <a:latin typeface="Söhne"/>
              </a:rPr>
              <a:t>Security Libraries: Utilizing security libraries and best practices (e.g., OWASP guidelines) for protecting against common web vulnerabilities such as cross-site scripting (XSS) and SQL injection is essential to safeguard user data and transactions.</a:t>
            </a:r>
          </a:p>
          <a:p>
            <a:pPr algn="just"/>
            <a:r>
              <a:rPr lang="en-US" b="0" i="0" dirty="0">
                <a:solidFill>
                  <a:srgbClr val="0D0D0D"/>
                </a:solidFill>
                <a:effectLst/>
                <a:latin typeface="Söhne"/>
              </a:rPr>
              <a:t>By carefully addressing these hardware, software, and library requirements, developers can design and implement a robust movie ticket booking system that meets the needs of both users and stakeholders while ensuring scalability, security, and performance.</a:t>
            </a:r>
          </a:p>
          <a:p>
            <a:endParaRPr lang="en-IN" dirty="0"/>
          </a:p>
        </p:txBody>
      </p:sp>
    </p:spTree>
    <p:extLst>
      <p:ext uri="{BB962C8B-B14F-4D97-AF65-F5344CB8AC3E}">
        <p14:creationId xmlns:p14="http://schemas.microsoft.com/office/powerpoint/2010/main" val="425600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5355312"/>
          </a:xfrm>
          <a:prstGeom prst="rect">
            <a:avLst/>
          </a:prstGeom>
          <a:noFill/>
        </p:spPr>
        <p:txBody>
          <a:bodyPr wrap="square" rtlCol="0">
            <a:spAutoFit/>
          </a:bodyPr>
          <a:lstStyle/>
          <a:p>
            <a:pPr algn="ctr"/>
            <a:r>
              <a:rPr lang="en-US" b="1" i="0" dirty="0">
                <a:solidFill>
                  <a:srgbClr val="0D0D0D"/>
                </a:solidFill>
                <a:effectLst/>
                <a:latin typeface="Söhne"/>
              </a:rPr>
              <a:t>Algorithm</a:t>
            </a:r>
          </a:p>
          <a:p>
            <a:pPr algn="just"/>
            <a:r>
              <a:rPr lang="en-US" b="0" i="0" dirty="0">
                <a:solidFill>
                  <a:srgbClr val="0D0D0D"/>
                </a:solidFill>
                <a:effectLst/>
                <a:latin typeface="Söhne"/>
              </a:rPr>
              <a:t>For a movie ticket booking system in Python, the algorithm selection will depend on several factors such as data exploration, problem formulation, and specific requirements of the system. Here's how we can approach it:</a:t>
            </a:r>
          </a:p>
          <a:p>
            <a:pPr algn="just"/>
            <a:endParaRPr lang="en-US" b="0" i="0" dirty="0">
              <a:solidFill>
                <a:srgbClr val="0D0D0D"/>
              </a:solidFill>
              <a:effectLst/>
              <a:latin typeface="Söhne"/>
            </a:endParaRPr>
          </a:p>
          <a:p>
            <a:pPr algn="just">
              <a:buFont typeface="+mj-lt"/>
              <a:buAutoNum type="arabicPeriod"/>
            </a:pPr>
            <a:r>
              <a:rPr lang="en-US" b="1" i="0" dirty="0">
                <a:solidFill>
                  <a:srgbClr val="0D0D0D"/>
                </a:solidFill>
                <a:effectLst/>
                <a:latin typeface="Söhne"/>
              </a:rPr>
              <a:t>Data Exploration</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Identify the data needed for the system. This includes movie details (title, genre, showtimes, etc.), theater information (location, seating capacity), user data (login credentials, booking history), and transaction records.</a:t>
            </a:r>
          </a:p>
          <a:p>
            <a:pPr marL="742950" lvl="1" indent="-285750" algn="just">
              <a:buFont typeface="+mj-lt"/>
              <a:buAutoNum type="arabicPeriod"/>
            </a:pPr>
            <a:r>
              <a:rPr lang="en-US" b="0" i="0" dirty="0">
                <a:solidFill>
                  <a:srgbClr val="0D0D0D"/>
                </a:solidFill>
                <a:effectLst/>
                <a:latin typeface="Söhne"/>
              </a:rPr>
              <a:t>Determine the structure of the data and how it will be stored. This could involve relational databases for structured data and NoSQL databases for more flexible data models.</a:t>
            </a:r>
          </a:p>
          <a:p>
            <a:pPr algn="just">
              <a:buFont typeface="+mj-lt"/>
              <a:buAutoNum type="arabicPeriod"/>
            </a:pPr>
            <a:r>
              <a:rPr lang="en-US" b="1" i="0" dirty="0">
                <a:solidFill>
                  <a:srgbClr val="0D0D0D"/>
                </a:solidFill>
                <a:effectLst/>
                <a:latin typeface="Söhne"/>
              </a:rPr>
              <a:t>Problem Formulation</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Define the core functionalities of the movie ticket booking system, such as:</a:t>
            </a:r>
          </a:p>
          <a:p>
            <a:pPr marL="1143000" lvl="2" indent="-228600" algn="just">
              <a:buFont typeface="+mj-lt"/>
              <a:buAutoNum type="arabicPeriod"/>
            </a:pPr>
            <a:r>
              <a:rPr lang="en-US" b="0" i="0" dirty="0">
                <a:solidFill>
                  <a:srgbClr val="0D0D0D"/>
                </a:solidFill>
                <a:effectLst/>
                <a:latin typeface="Söhne"/>
              </a:rPr>
              <a:t>User authentication and registration</a:t>
            </a:r>
          </a:p>
          <a:p>
            <a:pPr marL="1143000" lvl="2" indent="-228600" algn="just">
              <a:buFont typeface="+mj-lt"/>
              <a:buAutoNum type="arabicPeriod"/>
            </a:pPr>
            <a:r>
              <a:rPr lang="en-US" b="0" i="0" dirty="0">
                <a:solidFill>
                  <a:srgbClr val="0D0D0D"/>
                </a:solidFill>
                <a:effectLst/>
                <a:latin typeface="Söhne"/>
              </a:rPr>
              <a:t>Movie and showtime selection</a:t>
            </a:r>
          </a:p>
          <a:p>
            <a:pPr marL="1143000" lvl="2" indent="-228600" algn="just">
              <a:buFont typeface="+mj-lt"/>
              <a:buAutoNum type="arabicPeriod"/>
            </a:pPr>
            <a:r>
              <a:rPr lang="en-US" b="0" i="0" dirty="0">
                <a:solidFill>
                  <a:srgbClr val="0D0D0D"/>
                </a:solidFill>
                <a:effectLst/>
                <a:latin typeface="Söhne"/>
              </a:rPr>
              <a:t>Seat reservation and availability tracking</a:t>
            </a:r>
          </a:p>
          <a:p>
            <a:pPr marL="1143000" lvl="2" indent="-228600" algn="just">
              <a:buFont typeface="+mj-lt"/>
              <a:buAutoNum type="arabicPeriod"/>
            </a:pPr>
            <a:r>
              <a:rPr lang="en-US" b="0" i="0" dirty="0">
                <a:solidFill>
                  <a:srgbClr val="0D0D0D"/>
                </a:solidFill>
                <a:effectLst/>
                <a:latin typeface="Söhne"/>
              </a:rPr>
              <a:t>Payment processing</a:t>
            </a:r>
          </a:p>
          <a:p>
            <a:pPr marL="1143000" lvl="2" indent="-228600" algn="just">
              <a:buFont typeface="+mj-lt"/>
              <a:buAutoNum type="arabicPeriod"/>
            </a:pPr>
            <a:r>
              <a:rPr lang="en-US" b="0" i="0" dirty="0">
                <a:solidFill>
                  <a:srgbClr val="0D0D0D"/>
                </a:solidFill>
                <a:effectLst/>
                <a:latin typeface="Söhne"/>
              </a:rPr>
              <a:t>Booking confirmation and ticket generation</a:t>
            </a:r>
          </a:p>
          <a:p>
            <a:pPr marL="742950" lvl="1" indent="-285750" algn="just">
              <a:buFont typeface="+mj-lt"/>
              <a:buAutoNum type="arabicPeriod"/>
            </a:pPr>
            <a:r>
              <a:rPr lang="en-US" b="0" i="0" dirty="0">
                <a:solidFill>
                  <a:srgbClr val="0D0D0D"/>
                </a:solidFill>
                <a:effectLst/>
                <a:latin typeface="Söhne"/>
              </a:rPr>
              <a:t>Consider any additional features like user reviews, recommendations, or promotional offers.</a:t>
            </a:r>
          </a:p>
          <a:p>
            <a:pPr algn="just"/>
            <a:endParaRPr lang="en-US" b="0" i="0" dirty="0">
              <a:solidFill>
                <a:srgbClr val="0D0D0D"/>
              </a:solidFill>
              <a:effectLst/>
              <a:latin typeface="Söhne"/>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6186309"/>
          </a:xfrm>
          <a:prstGeom prst="rect">
            <a:avLst/>
          </a:prstGeom>
          <a:noFill/>
        </p:spPr>
        <p:txBody>
          <a:bodyPr wrap="square" rtlCol="0">
            <a:spAutoFit/>
          </a:bodyPr>
          <a:lstStyle/>
          <a:p>
            <a:pPr algn="just"/>
            <a:r>
              <a:rPr lang="en-US" b="1" i="0" dirty="0">
                <a:solidFill>
                  <a:srgbClr val="0D0D0D"/>
                </a:solidFill>
                <a:effectLst/>
                <a:latin typeface="Söhne"/>
              </a:rPr>
              <a:t>3. Algorithm Selection</a:t>
            </a:r>
            <a:r>
              <a:rPr lang="en-US" b="0" i="0" dirty="0">
                <a:solidFill>
                  <a:srgbClr val="0D0D0D"/>
                </a:solidFill>
                <a:effectLst/>
                <a:latin typeface="Söhne"/>
              </a:rPr>
              <a:t>:</a:t>
            </a:r>
          </a:p>
          <a:p>
            <a:pPr marL="285750" indent="-285750" algn="just">
              <a:buFont typeface="Courier New" panose="02070309020205020404" pitchFamily="49" charset="0"/>
              <a:buChar char="o"/>
            </a:pPr>
            <a:r>
              <a:rPr lang="en-US" b="1" i="0" dirty="0">
                <a:solidFill>
                  <a:srgbClr val="0D0D0D"/>
                </a:solidFill>
                <a:effectLst/>
                <a:latin typeface="Söhne"/>
              </a:rPr>
              <a:t>User Authentication and Registration</a:t>
            </a:r>
            <a:r>
              <a:rPr lang="en-US" b="0" i="0" dirty="0">
                <a:solidFill>
                  <a:srgbClr val="0D0D0D"/>
                </a:solidFill>
                <a:effectLst/>
                <a:latin typeface="Söhne"/>
              </a:rPr>
              <a:t>: Simple algorithms for user authentication using username/password hashing (e.g., </a:t>
            </a:r>
            <a:r>
              <a:rPr lang="en-US" b="0" i="0" dirty="0" err="1">
                <a:solidFill>
                  <a:srgbClr val="0D0D0D"/>
                </a:solidFill>
                <a:effectLst/>
                <a:latin typeface="Söhne"/>
              </a:rPr>
              <a:t>bcrypt</a:t>
            </a:r>
            <a:r>
              <a:rPr lang="en-US" b="0" i="0" dirty="0">
                <a:solidFill>
                  <a:srgbClr val="0D0D0D"/>
                </a:solidFill>
                <a:effectLst/>
                <a:latin typeface="Söhne"/>
              </a:rPr>
              <a:t>) or token-based authentication (JWT) can be employed.</a:t>
            </a:r>
          </a:p>
          <a:p>
            <a:pPr marL="285750" indent="-285750" algn="just">
              <a:buFont typeface="Courier New" panose="02070309020205020404" pitchFamily="49" charset="0"/>
              <a:buChar char="o"/>
            </a:pPr>
            <a:r>
              <a:rPr lang="en-US" b="1" i="0" dirty="0">
                <a:solidFill>
                  <a:srgbClr val="0D0D0D"/>
                </a:solidFill>
                <a:effectLst/>
                <a:latin typeface="Söhne"/>
              </a:rPr>
              <a:t>Movie and Showtime Selection</a:t>
            </a:r>
            <a:r>
              <a:rPr lang="en-US" b="0" i="0" dirty="0">
                <a:solidFill>
                  <a:srgbClr val="0D0D0D"/>
                </a:solidFill>
                <a:effectLst/>
                <a:latin typeface="Söhne"/>
              </a:rPr>
              <a:t>: Algorithms for searching and filtering movie titles based on user preferences (genre, language, release date) can be implemented. This could involve basic search algorithms like linear search or more advanced algorithms like binary search for faster retrieval.</a:t>
            </a:r>
          </a:p>
          <a:p>
            <a:pPr marL="285750" indent="-285750" algn="just">
              <a:buFont typeface="Courier New" panose="02070309020205020404" pitchFamily="49" charset="0"/>
              <a:buChar char="o"/>
            </a:pPr>
            <a:r>
              <a:rPr lang="en-US" b="1" i="0" dirty="0">
                <a:solidFill>
                  <a:srgbClr val="0D0D0D"/>
                </a:solidFill>
                <a:effectLst/>
                <a:latin typeface="Söhne"/>
              </a:rPr>
              <a:t>Seat Reservation and Availability Tracking</a:t>
            </a:r>
            <a:r>
              <a:rPr lang="en-US" b="0" i="0" dirty="0">
                <a:solidFill>
                  <a:srgbClr val="0D0D0D"/>
                </a:solidFill>
                <a:effectLst/>
                <a:latin typeface="Söhne"/>
              </a:rPr>
              <a:t>: Implement algorithms to track seat availability in real-time. Data structures like arrays or matrices can be used to represent seat layouts, and algorithms like First-Come-First-Served (FCFS) or Least Recently Used (LRU) can be employed for seat allocation.</a:t>
            </a:r>
          </a:p>
          <a:p>
            <a:pPr marL="285750" indent="-285750" algn="just">
              <a:buFont typeface="Courier New" panose="02070309020205020404" pitchFamily="49" charset="0"/>
              <a:buChar char="o"/>
            </a:pPr>
            <a:r>
              <a:rPr lang="en-US" b="1" i="0" dirty="0">
                <a:solidFill>
                  <a:srgbClr val="0D0D0D"/>
                </a:solidFill>
                <a:effectLst/>
                <a:latin typeface="Söhne"/>
              </a:rPr>
              <a:t>Payment Processing</a:t>
            </a:r>
            <a:r>
              <a:rPr lang="en-US" b="0" i="0" dirty="0">
                <a:solidFill>
                  <a:srgbClr val="0D0D0D"/>
                </a:solidFill>
                <a:effectLst/>
                <a:latin typeface="Söhne"/>
              </a:rPr>
              <a:t>: Utilize secure payment processing algorithms provided by payment gateways (e.g., Stripe API) to handle transactions securely.</a:t>
            </a:r>
          </a:p>
          <a:p>
            <a:pPr marL="285750" indent="-285750" algn="just">
              <a:buFont typeface="Courier New" panose="02070309020205020404" pitchFamily="49" charset="0"/>
              <a:buChar char="o"/>
            </a:pPr>
            <a:r>
              <a:rPr lang="en-US" b="1" i="0" dirty="0">
                <a:solidFill>
                  <a:srgbClr val="0D0D0D"/>
                </a:solidFill>
                <a:effectLst/>
                <a:latin typeface="Söhne"/>
              </a:rPr>
              <a:t>Booking Confirmation and Ticket Generation</a:t>
            </a:r>
            <a:r>
              <a:rPr lang="en-US" b="0" i="0" dirty="0">
                <a:solidFill>
                  <a:srgbClr val="0D0D0D"/>
                </a:solidFill>
                <a:effectLst/>
                <a:latin typeface="Söhne"/>
              </a:rPr>
              <a:t>: Algorithms for generating booking confirmations and digital tickets can be simple, involving string formatting and data retrieval from the database.</a:t>
            </a:r>
          </a:p>
          <a:p>
            <a:pPr algn="just"/>
            <a:endParaRPr lang="en-US" b="1" dirty="0">
              <a:solidFill>
                <a:srgbClr val="0D0D0D"/>
              </a:solidFill>
              <a:latin typeface="Söhne"/>
            </a:endParaRPr>
          </a:p>
          <a:p>
            <a:pPr algn="just"/>
            <a:r>
              <a:rPr lang="en-US" b="0" i="0" dirty="0">
                <a:solidFill>
                  <a:srgbClr val="0D0D0D"/>
                </a:solidFill>
                <a:effectLst/>
                <a:latin typeface="Söhne"/>
              </a:rPr>
              <a:t>For a Python implementation, popular libraries and frameworks like Django or Flask can be used for building the backend server, handling HTTP requests, and interacting with the database. Frontend frameworks like React or Vue.js can be employed for building the user interface.</a:t>
            </a:r>
          </a:p>
          <a:p>
            <a:pPr algn="just"/>
            <a:r>
              <a:rPr lang="en-US" b="0" i="0" dirty="0">
                <a:solidFill>
                  <a:srgbClr val="0D0D0D"/>
                </a:solidFill>
                <a:effectLst/>
                <a:latin typeface="Söhne"/>
              </a:rPr>
              <a:t>Overall, the selection of algorithms should prioritize efficiency, security, and scalability, ensuring a seamless experience for users while meeting the requirements of the movie ticket booking system.</a:t>
            </a:r>
          </a:p>
          <a:p>
            <a:pPr algn="just"/>
            <a:endParaRPr lang="en-US" b="0" i="0" dirty="0">
              <a:solidFill>
                <a:srgbClr val="0D0D0D"/>
              </a:solidFill>
              <a:effectLst/>
              <a:latin typeface="Söhne"/>
            </a:endParaRPr>
          </a:p>
          <a:p>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94728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646331"/>
          </a:xfrm>
          <a:prstGeom prst="rect">
            <a:avLst/>
          </a:prstGeom>
          <a:noFill/>
        </p:spPr>
        <p:txBody>
          <a:bodyPr wrap="square" rtlCol="0">
            <a:spAutoFit/>
          </a:bodyPr>
          <a:lstStyle/>
          <a:p>
            <a:endParaRPr lang="en-US" b="0" i="0" dirty="0">
              <a:solidFill>
                <a:srgbClr val="0D0D0D"/>
              </a:solidFill>
              <a:effectLst/>
              <a:latin typeface="Söhne"/>
            </a:endParaRPr>
          </a:p>
          <a:p>
            <a:endParaRPr lang="en-IN" dirty="0"/>
          </a:p>
        </p:txBody>
      </p:sp>
      <p:sp>
        <p:nvSpPr>
          <p:cNvPr id="4" name="TextBox 3">
            <a:extLst>
              <a:ext uri="{FF2B5EF4-FFF2-40B4-BE49-F238E27FC236}">
                <a16:creationId xmlns:a16="http://schemas.microsoft.com/office/drawing/2014/main" id="{AA1E2C1C-4444-2EDB-F897-FA2F5CE6255D}"/>
              </a:ext>
            </a:extLst>
          </p:cNvPr>
          <p:cNvSpPr txBox="1"/>
          <p:nvPr/>
        </p:nvSpPr>
        <p:spPr>
          <a:xfrm>
            <a:off x="457200" y="1295400"/>
            <a:ext cx="11277600" cy="5909310"/>
          </a:xfrm>
          <a:prstGeom prst="rect">
            <a:avLst/>
          </a:prstGeom>
          <a:noFill/>
        </p:spPr>
        <p:txBody>
          <a:bodyPr wrap="square" rtlCol="0">
            <a:spAutoFit/>
          </a:bodyPr>
          <a:lstStyle/>
          <a:p>
            <a:pPr algn="ctr"/>
            <a:r>
              <a:rPr lang="en-US" b="1" i="0" dirty="0">
                <a:solidFill>
                  <a:srgbClr val="0D0D0D"/>
                </a:solidFill>
                <a:effectLst/>
                <a:latin typeface="Söhne"/>
              </a:rPr>
              <a:t>DEPLOYMENT</a:t>
            </a:r>
          </a:p>
          <a:p>
            <a:pPr algn="just"/>
            <a:r>
              <a:rPr lang="en-US" b="0" i="0" dirty="0">
                <a:solidFill>
                  <a:srgbClr val="0D0D0D"/>
                </a:solidFill>
                <a:effectLst/>
                <a:latin typeface="Söhne"/>
              </a:rPr>
              <a:t>For deploying a movie ticket booking Python code, you'll need to consider the data input, training process, and prediction process aspects. Here's how you can approach deployment:</a:t>
            </a:r>
          </a:p>
          <a:p>
            <a:pPr algn="just">
              <a:buFont typeface="+mj-lt"/>
              <a:buAutoNum type="arabicPeriod"/>
            </a:pPr>
            <a:r>
              <a:rPr lang="en-US" b="1" i="0" dirty="0">
                <a:solidFill>
                  <a:srgbClr val="0D0D0D"/>
                </a:solidFill>
                <a:effectLst/>
                <a:latin typeface="Söhne"/>
              </a:rPr>
              <a:t>Data Input</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Input data in a movie ticket booking system typically includes user information, movie details, theater information, and booking preferences.</a:t>
            </a:r>
          </a:p>
          <a:p>
            <a:pPr marL="742950" lvl="1" indent="-285750" algn="just">
              <a:buFont typeface="+mj-lt"/>
              <a:buAutoNum type="arabicPeriod"/>
            </a:pPr>
            <a:r>
              <a:rPr lang="en-US" b="0" i="0" dirty="0">
                <a:solidFill>
                  <a:srgbClr val="0D0D0D"/>
                </a:solidFill>
                <a:effectLst/>
                <a:latin typeface="Söhne"/>
              </a:rPr>
              <a:t>Develop input interfaces such as web forms or APIs to collect user data. For example, users can input their preferences through a web application or a mobile app.</a:t>
            </a:r>
          </a:p>
          <a:p>
            <a:pPr marL="742950" lvl="1" indent="-285750" algn="just">
              <a:buFont typeface="+mj-lt"/>
              <a:buAutoNum type="arabicPeriod"/>
            </a:pPr>
            <a:r>
              <a:rPr lang="en-US" b="0" i="0" dirty="0">
                <a:solidFill>
                  <a:srgbClr val="0D0D0D"/>
                </a:solidFill>
                <a:effectLst/>
                <a:latin typeface="Söhne"/>
              </a:rPr>
              <a:t>Ensure data validation and sanitization to prevent security vulnerabilities such as SQL injection or cross-site scripting (XSS).</a:t>
            </a:r>
          </a:p>
          <a:p>
            <a:pPr algn="just"/>
            <a:r>
              <a:rPr lang="en-US" b="1" i="0" dirty="0">
                <a:solidFill>
                  <a:srgbClr val="0D0D0D"/>
                </a:solidFill>
                <a:effectLst/>
                <a:latin typeface="Söhne"/>
              </a:rPr>
              <a:t>2.Training Process</a:t>
            </a:r>
            <a:r>
              <a:rPr lang="en-US" b="0" i="0" dirty="0">
                <a:solidFill>
                  <a:srgbClr val="0D0D0D"/>
                </a:solidFill>
                <a:effectLst/>
                <a:latin typeface="Söhne"/>
              </a:rPr>
              <a:t>:</a:t>
            </a:r>
          </a:p>
          <a:p>
            <a:pPr marL="800100" indent="-352425" algn="just">
              <a:buFont typeface="+mj-lt"/>
              <a:buAutoNum type="arabicPeriod"/>
            </a:pPr>
            <a:r>
              <a:rPr lang="en-US" b="0" i="0" dirty="0">
                <a:solidFill>
                  <a:srgbClr val="0D0D0D"/>
                </a:solidFill>
                <a:effectLst/>
                <a:latin typeface="Söhne"/>
              </a:rPr>
              <a:t>If machine learning models are used for personalized recommendations or predictive analytics (e.g., recommending movies based on user preferences or predicting ticket demand), the training process is crucial.</a:t>
            </a:r>
          </a:p>
          <a:p>
            <a:pPr marL="800100" indent="-352425" algn="just">
              <a:buFont typeface="+mj-lt"/>
              <a:buAutoNum type="arabicPeriod"/>
            </a:pPr>
            <a:r>
              <a:rPr lang="en-US" b="0" i="0" dirty="0">
                <a:solidFill>
                  <a:srgbClr val="0D0D0D"/>
                </a:solidFill>
                <a:effectLst/>
                <a:latin typeface="Söhne"/>
              </a:rPr>
              <a:t>Use historical booking data, user preferences, movie ratings, and other relevant features to train machine learning models.</a:t>
            </a:r>
          </a:p>
          <a:p>
            <a:pPr marL="800100" indent="-352425" algn="just">
              <a:buFont typeface="+mj-lt"/>
              <a:buAutoNum type="arabicPeriod"/>
            </a:pPr>
            <a:r>
              <a:rPr lang="en-US" b="0" i="0" dirty="0">
                <a:solidFill>
                  <a:srgbClr val="0D0D0D"/>
                </a:solidFill>
                <a:effectLst/>
                <a:latin typeface="Söhne"/>
              </a:rPr>
              <a:t>Preprocess the data, handle missing values, encode categorical variables, and scale numerical features if necessary.</a:t>
            </a:r>
          </a:p>
          <a:p>
            <a:pPr marL="800100" indent="-352425" algn="just">
              <a:buFont typeface="+mj-lt"/>
              <a:buAutoNum type="arabicPeriod"/>
            </a:pPr>
            <a:r>
              <a:rPr lang="en-US" b="0" i="0" dirty="0">
                <a:solidFill>
                  <a:srgbClr val="0D0D0D"/>
                </a:solidFill>
                <a:effectLst/>
                <a:latin typeface="Söhne"/>
              </a:rPr>
              <a:t>Train the models using appropriate algorithms such as collaborative filtering, content-based filtering, or deep learning models like neural networks.</a:t>
            </a:r>
          </a:p>
          <a:p>
            <a:pPr marL="800100" lvl="1" indent="-352425" algn="just">
              <a:buFont typeface="+mj-lt"/>
              <a:buAutoNum type="arabicPeriod"/>
            </a:pP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78450580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77</TotalTime>
  <Words>2112</Words>
  <Application>Microsoft Office PowerPoint</Application>
  <PresentationFormat>Widescreen</PresentationFormat>
  <Paragraphs>104</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Dhanvanth SB</dc:creator>
  <cp:lastModifiedBy>priyanka rajasekar</cp:lastModifiedBy>
  <cp:revision>3</cp:revision>
  <dcterms:created xsi:type="dcterms:W3CDTF">2024-04-04T18:00:51Z</dcterms:created>
  <dcterms:modified xsi:type="dcterms:W3CDTF">2024-04-25T09:35:16Z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