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9"/>
  </p:notesMasterIdLst>
  <p:sldIdLst>
    <p:sldId id="256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2690" y="3429000"/>
            <a:ext cx="7501651" cy="726140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HAND GESTURE CONTROLLED TELEVISION SYSTEM USING COMPUTER VISION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Arrow: Bent 3">
            <a:extLst>
              <a:ext uri="{FF2B5EF4-FFF2-40B4-BE49-F238E27FC236}">
                <a16:creationId xmlns:a16="http://schemas.microsoft.com/office/drawing/2014/main" id="{596C46CF-2205-4681-9644-77FA3DC00279}"/>
              </a:ext>
            </a:extLst>
          </p:cNvPr>
          <p:cNvSpPr/>
          <p:nvPr/>
        </p:nvSpPr>
        <p:spPr>
          <a:xfrm rot="5400000">
            <a:off x="7187456" y="3247468"/>
            <a:ext cx="954732" cy="1748115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9B94-AD05-4DA4-B956-57612D18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40" y="329722"/>
            <a:ext cx="9720072" cy="772937"/>
          </a:xfrm>
        </p:spPr>
        <p:txBody>
          <a:bodyPr/>
          <a:lstStyle/>
          <a:p>
            <a:r>
              <a:rPr lang="en-IN" u="sng" dirty="0"/>
              <a:t>Steps for designing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469C-ACAA-48B7-9F29-055DE716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41" y="1411941"/>
            <a:ext cx="7918166" cy="51163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1 : Capture Video</a:t>
            </a:r>
          </a:p>
          <a:p>
            <a:pPr marL="0" indent="0">
              <a:buNone/>
            </a:pPr>
            <a:r>
              <a:rPr lang="en-IN" dirty="0"/>
              <a:t>The first step is to capture the video from a camera using Video Capture class of OpenCV.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2 : Pre-Processing of Video</a:t>
            </a:r>
          </a:p>
          <a:p>
            <a:pPr marL="0" indent="0">
              <a:buNone/>
            </a:pPr>
            <a:r>
              <a:rPr lang="en-IN" dirty="0"/>
              <a:t>The second step is to pre-process the video frames to reduce noise and enhance the contrast using OpenCV function like : Gaussian blur and </a:t>
            </a:r>
            <a:r>
              <a:rPr lang="en-IN" dirty="0" err="1"/>
              <a:t>Threshholding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3 : Detecting the hand region</a:t>
            </a:r>
          </a:p>
          <a:p>
            <a:pPr marL="0" indent="0">
              <a:buNone/>
            </a:pPr>
            <a:r>
              <a:rPr lang="en-IN" dirty="0"/>
              <a:t>The hand region can be detected and isolated from the rest of the image using the following techniques like : Shape detection and Background subtraction.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2E993-EEEA-4B81-8C30-439DEFD3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307" y="3906103"/>
            <a:ext cx="3760693" cy="2622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4C6E1D-2EB5-43B5-A5B5-D8A31929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235" y="107575"/>
            <a:ext cx="2187388" cy="35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BDDC-E51C-49C1-8C18-FE94D6E5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33" y="549984"/>
            <a:ext cx="8456049" cy="59462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4 : Extracting the features</a:t>
            </a:r>
          </a:p>
          <a:p>
            <a:pPr marL="0" indent="0">
              <a:buNone/>
            </a:pPr>
            <a:r>
              <a:rPr lang="en-IN" dirty="0"/>
              <a:t>Once the hand region is detected various features such as Contour , Convex hull and deflects can be extracted from it. </a:t>
            </a:r>
          </a:p>
          <a:p>
            <a:pPr marL="0" indent="0">
              <a:buNone/>
            </a:pPr>
            <a:r>
              <a:rPr lang="en-IN" dirty="0"/>
              <a:t>These features can then be used to recognize different hand gestures.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5 : Classifying Hand gesture</a:t>
            </a:r>
          </a:p>
          <a:p>
            <a:pPr marL="0" indent="0">
              <a:buNone/>
            </a:pPr>
            <a:r>
              <a:rPr lang="en-IN" dirty="0"/>
              <a:t>Finally the extracted feature can then be used to classify the hand gesture using the following machine learning algorithms: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K Nearest Neighbour (KNN)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Support Vector Machine (SVM)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Step 6 : Performing the Task</a:t>
            </a:r>
          </a:p>
          <a:p>
            <a:pPr marL="0" indent="0">
              <a:buNone/>
            </a:pPr>
            <a:r>
              <a:rPr lang="en-IN" dirty="0"/>
              <a:t>Based on the detected gesture a control signal will be generated to perform &amp; execute the various operation/action of the television system that are assigned to that gesture.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09714-105F-4938-8884-3F6B71692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12" y="3164028"/>
            <a:ext cx="3558988" cy="29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1D2F-EBA8-41B8-B3F5-C48A5FAA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22" y="437299"/>
            <a:ext cx="9720072" cy="705702"/>
          </a:xfrm>
        </p:spPr>
        <p:txBody>
          <a:bodyPr>
            <a:normAutofit fontScale="90000"/>
          </a:bodyPr>
          <a:lstStyle/>
          <a:p>
            <a:r>
              <a:rPr lang="en-IN" u="sng" dirty="0" err="1"/>
              <a:t>Diagramatic</a:t>
            </a:r>
            <a:r>
              <a:rPr lang="en-IN" u="sng" dirty="0"/>
              <a:t> representation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8A3BFA-6153-4152-BB8F-65C20988F8A0}"/>
              </a:ext>
            </a:extLst>
          </p:cNvPr>
          <p:cNvSpPr/>
          <p:nvPr/>
        </p:nvSpPr>
        <p:spPr>
          <a:xfrm>
            <a:off x="365222" y="1378593"/>
            <a:ext cx="1694329" cy="11360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video from Camera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D9E00-7625-468B-BAB3-096CE548F703}"/>
              </a:ext>
            </a:extLst>
          </p:cNvPr>
          <p:cNvCxnSpPr/>
          <p:nvPr/>
        </p:nvCxnSpPr>
        <p:spPr>
          <a:xfrm>
            <a:off x="2059551" y="194659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17C6FC-5435-4EE8-B9A7-0FBC9881713E}"/>
              </a:ext>
            </a:extLst>
          </p:cNvPr>
          <p:cNvSpPr/>
          <p:nvPr/>
        </p:nvSpPr>
        <p:spPr>
          <a:xfrm>
            <a:off x="2973951" y="1533233"/>
            <a:ext cx="1398494" cy="8267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Frame Capture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054ECD-FD77-4513-BDE7-5A14C5EAA4DB}"/>
              </a:ext>
            </a:extLst>
          </p:cNvPr>
          <p:cNvCxnSpPr/>
          <p:nvPr/>
        </p:nvCxnSpPr>
        <p:spPr>
          <a:xfrm>
            <a:off x="4372445" y="1946595"/>
            <a:ext cx="80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5A6C62-F2EF-4259-8BF5-35CE551DF836}"/>
              </a:ext>
            </a:extLst>
          </p:cNvPr>
          <p:cNvSpPr/>
          <p:nvPr/>
        </p:nvSpPr>
        <p:spPr>
          <a:xfrm>
            <a:off x="7492163" y="1539956"/>
            <a:ext cx="1519518" cy="8132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Hand Segmentation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84AD0E7-3466-4702-8B49-524C031613B9}"/>
              </a:ext>
            </a:extLst>
          </p:cNvPr>
          <p:cNvSpPr/>
          <p:nvPr/>
        </p:nvSpPr>
        <p:spPr>
          <a:xfrm>
            <a:off x="10719457" y="5382052"/>
            <a:ext cx="1075765" cy="1264023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Pre-Stored gesture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EE85A1-78A1-4B73-90BA-4AC336046E6E}"/>
              </a:ext>
            </a:extLst>
          </p:cNvPr>
          <p:cNvSpPr/>
          <p:nvPr/>
        </p:nvSpPr>
        <p:spPr>
          <a:xfrm>
            <a:off x="5179269" y="1475948"/>
            <a:ext cx="1398494" cy="941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Pre-Processing of Image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A8485E-C82E-49A1-95D7-1885DF7E2103}"/>
              </a:ext>
            </a:extLst>
          </p:cNvPr>
          <p:cNvCxnSpPr/>
          <p:nvPr/>
        </p:nvCxnSpPr>
        <p:spPr>
          <a:xfrm>
            <a:off x="6577763" y="1946595"/>
            <a:ext cx="90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0793A1-0791-488F-874A-E5CD5D0E5DEC}"/>
              </a:ext>
            </a:extLst>
          </p:cNvPr>
          <p:cNvSpPr/>
          <p:nvPr/>
        </p:nvSpPr>
        <p:spPr>
          <a:xfrm>
            <a:off x="9872293" y="1475948"/>
            <a:ext cx="1385047" cy="941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extraction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9C4DEF-F2DB-4E9C-BF2B-EA302A7FF790}"/>
              </a:ext>
            </a:extLst>
          </p:cNvPr>
          <p:cNvCxnSpPr/>
          <p:nvPr/>
        </p:nvCxnSpPr>
        <p:spPr>
          <a:xfrm>
            <a:off x="9025128" y="1946594"/>
            <a:ext cx="833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17D467-B8B4-4AC5-9251-64DF95ACEDDC}"/>
              </a:ext>
            </a:extLst>
          </p:cNvPr>
          <p:cNvCxnSpPr>
            <a:cxnSpLocks/>
          </p:cNvCxnSpPr>
          <p:nvPr/>
        </p:nvCxnSpPr>
        <p:spPr>
          <a:xfrm flipH="1">
            <a:off x="10085294" y="2417242"/>
            <a:ext cx="569080" cy="133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9F219C-A98A-49E1-9423-F7B1BA9F14E3}"/>
              </a:ext>
            </a:extLst>
          </p:cNvPr>
          <p:cNvSpPr/>
          <p:nvPr/>
        </p:nvSpPr>
        <p:spPr>
          <a:xfrm>
            <a:off x="8884027" y="3775404"/>
            <a:ext cx="1909482" cy="11360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Classification and prediction using ML Algorithms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EF2CC-99BF-42A9-9DD2-63AD2910F260}"/>
              </a:ext>
            </a:extLst>
          </p:cNvPr>
          <p:cNvCxnSpPr>
            <a:cxnSpLocks/>
          </p:cNvCxnSpPr>
          <p:nvPr/>
        </p:nvCxnSpPr>
        <p:spPr>
          <a:xfrm flipH="1" flipV="1">
            <a:off x="9441987" y="4935081"/>
            <a:ext cx="1277470" cy="111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609DC1-CEB0-4248-8F79-2F59F7235251}"/>
              </a:ext>
            </a:extLst>
          </p:cNvPr>
          <p:cNvCxnSpPr/>
          <p:nvPr/>
        </p:nvCxnSpPr>
        <p:spPr>
          <a:xfrm flipH="1">
            <a:off x="7637257" y="4450976"/>
            <a:ext cx="1229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511580-F177-4759-A762-501AFF99D8DE}"/>
              </a:ext>
            </a:extLst>
          </p:cNvPr>
          <p:cNvSpPr/>
          <p:nvPr/>
        </p:nvSpPr>
        <p:spPr>
          <a:xfrm>
            <a:off x="6355794" y="3930046"/>
            <a:ext cx="1264023" cy="8267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Matched Image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952CDF0-8BBC-47E9-9E0B-C86EB639FB77}"/>
              </a:ext>
            </a:extLst>
          </p:cNvPr>
          <p:cNvSpPr/>
          <p:nvPr/>
        </p:nvSpPr>
        <p:spPr>
          <a:xfrm>
            <a:off x="2866437" y="3729944"/>
            <a:ext cx="2216614" cy="13344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Generation of control signal for performing action on TV based on gesture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DCC01A-466E-490D-9F58-9D0F0D1C87A1}"/>
              </a:ext>
            </a:extLst>
          </p:cNvPr>
          <p:cNvCxnSpPr/>
          <p:nvPr/>
        </p:nvCxnSpPr>
        <p:spPr>
          <a:xfrm flipH="1">
            <a:off x="5091771" y="4397188"/>
            <a:ext cx="126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Monitor with solid fill">
            <a:extLst>
              <a:ext uri="{FF2B5EF4-FFF2-40B4-BE49-F238E27FC236}">
                <a16:creationId xmlns:a16="http://schemas.microsoft.com/office/drawing/2014/main" id="{2B970A6D-EE9D-43AE-BDE8-71D93DE08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65" y="3751729"/>
            <a:ext cx="1409612" cy="133448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7F48A6-D71C-47ED-9E1B-302700E433CA}"/>
              </a:ext>
            </a:extLst>
          </p:cNvPr>
          <p:cNvCxnSpPr/>
          <p:nvPr/>
        </p:nvCxnSpPr>
        <p:spPr>
          <a:xfrm flipH="1">
            <a:off x="1584974" y="4361025"/>
            <a:ext cx="1281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Wave 36">
            <a:extLst>
              <a:ext uri="{FF2B5EF4-FFF2-40B4-BE49-F238E27FC236}">
                <a16:creationId xmlns:a16="http://schemas.microsoft.com/office/drawing/2014/main" id="{9D778C74-FF6A-4F47-B232-013D26851C41}"/>
              </a:ext>
            </a:extLst>
          </p:cNvPr>
          <p:cNvSpPr/>
          <p:nvPr/>
        </p:nvSpPr>
        <p:spPr>
          <a:xfrm>
            <a:off x="123351" y="6194009"/>
            <a:ext cx="1524000" cy="581445"/>
          </a:xfrm>
          <a:prstGeom prst="wav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7670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201</TotalTime>
  <Words>263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Tw Cen MT</vt:lpstr>
      <vt:lpstr>Tw Cen MT Condensed</vt:lpstr>
      <vt:lpstr>Wingdings</vt:lpstr>
      <vt:lpstr>Wingdings 3</vt:lpstr>
      <vt:lpstr>Integral</vt:lpstr>
      <vt:lpstr>Project on</vt:lpstr>
      <vt:lpstr>Steps for designing the system</vt:lpstr>
      <vt:lpstr>PowerPoint Presentation</vt:lpstr>
      <vt:lpstr>Diagramatic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</dc:title>
  <dc:creator>OM SHRI RADHE</dc:creator>
  <cp:lastModifiedBy>OM SHRI RADHE</cp:lastModifiedBy>
  <cp:revision>3</cp:revision>
  <dcterms:created xsi:type="dcterms:W3CDTF">2023-11-06T15:08:36Z</dcterms:created>
  <dcterms:modified xsi:type="dcterms:W3CDTF">2023-11-06T18:30:28Z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