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211197629" r:id="rId1"/>
  </p:sldMasterIdLst>
  <p:sldIdLst>
    <p:sldId id="713392818" r:id="rId2"/>
    <p:sldId id="572239187" r:id="rId3"/>
    <p:sldId id="752288732" r:id="rId4"/>
    <p:sldId id="66622511" r:id="rId5"/>
    <p:sldId id="1336983575" r:id="rId6"/>
    <p:sldId id="2145943039" r:id="rId7"/>
    <p:sldId id="683080944" r:id="rId8"/>
    <p:sldId id="1590444355" r:id="rId9"/>
    <p:sldId id="1788062783" r:id="rId10"/>
    <p:sldId id="24155508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415583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1</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738664"/>
          </a:xfrm>
          <a:prstGeom prst="rect">
            <a:avLst/>
          </a:prstGeom>
          <a:noFill/>
        </p:spPr>
        <p:txBody>
          <a:bodyPr wrap="square" lIns="0" tIns="0" rIns="0" bIns="0">
            <a:spAutoFit/>
          </a:bodyPr>
          <a:lstStyle/>
          <a:p>
            <a:pPr algn="l"/>
            <a:r>
              <a:rPr lang="en-US" sz="2400" b="1" i="1" dirty="0">
                <a:solidFill>
                  <a:srgbClr val="7B418F"/>
                </a:solidFill>
                <a:latin typeface="Inter Tight Medium" pitchFamily="2" charset="0"/>
                <a:ea typeface="Inter Tight Medium" pitchFamily="2" charset="0"/>
                <a:cs typeface="Inter Tight Medium" pitchFamily="2" charset="0"/>
              </a:rPr>
              <a:t>How Technology Has Transformed Management Practices :- </a:t>
            </a:r>
          </a:p>
          <a:p>
            <a:pPr algn="l"/>
            <a:r>
              <a:rPr lang="en-US" sz="2400" b="1" i="1" dirty="0">
                <a:solidFill>
                  <a:srgbClr val="7B418F"/>
                </a:solidFill>
                <a:latin typeface="Inter Tight Medium" pitchFamily="2" charset="0"/>
                <a:ea typeface="Inter Tight Medium" pitchFamily="2" charset="0"/>
                <a:cs typeface="Inter Tight Medium" pitchFamily="2" charset="0"/>
              </a:rPr>
              <a:t>                                   A Comprehensive Analysis</a:t>
            </a:r>
            <a:endParaRPr lang="en-US" sz="24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982800"/>
            <a:ext cx="4284000" cy="3799800"/>
            <a:chOff x="216000" y="982800"/>
            <a:chExt cx="4284000" cy="3799800"/>
          </a:xfrm>
        </p:grpSpPr>
        <p:grpSp>
          <p:nvGrpSpPr>
            <p:cNvPr id="8" name="Group 7" descr="Group"/>
            <p:cNvGrpSpPr/>
            <p:nvPr/>
          </p:nvGrpSpPr>
          <p:grpSpPr>
            <a:xfrm>
              <a:off x="216000" y="982800"/>
              <a:ext cx="4284000" cy="3799800"/>
              <a:chOff x="216000" y="982800"/>
              <a:chExt cx="4284000" cy="3799800"/>
            </a:xfrm>
          </p:grpSpPr>
          <p:pic>
            <p:nvPicPr>
              <p:cNvPr id="21" name="Picture" descr="Picture"/>
              <p:cNvPicPr>
                <a:picLocks/>
              </p:cNvPicPr>
              <p:nvPr/>
            </p:nvPicPr>
            <p:blipFill>
              <a:blip r:embed="rId3"/>
              <a:srcRect l="13922" r="13922"/>
              <a:stretch/>
            </p:blipFill>
            <p:spPr>
              <a:xfrm>
                <a:off x="216000" y="982800"/>
                <a:ext cx="4284000" cy="3799800"/>
              </a:xfrm>
              <a:prstGeom prst="roundRect">
                <a:avLst>
                  <a:gd name="adj" fmla="val 9184"/>
                </a:avLst>
              </a:prstGeom>
            </p:spPr>
          </p:pic>
          <p:sp>
            <p:nvSpPr>
              <p:cNvPr id="9" name="Shape" descr="Shape"/>
              <p:cNvSpPr/>
              <p:nvPr/>
            </p:nvSpPr>
            <p:spPr>
              <a:xfrm>
                <a:off x="216000" y="982800"/>
                <a:ext cx="4284000" cy="3799800"/>
              </a:xfrm>
              <a:prstGeom prst="roundRect">
                <a:avLst>
                  <a:gd name="adj" fmla="val 9184"/>
                </a:avLst>
              </a:prstGeom>
              <a:solidFill>
                <a:srgbClr val="FFF8F2">
                  <a:alpha val="20000"/>
                </a:srgbClr>
              </a:solidFill>
            </p:spPr>
            <p:style>
              <a:lnRef idx="0">
                <a:srgbClr val="FFF8F2"/>
              </a:lnRef>
              <a:fillRef idx="1">
                <a:schemeClr val="accent1"/>
              </a:fillRef>
              <a:effectRef idx="0">
                <a:schemeClr val="accent1"/>
              </a:effectRef>
              <a:fontRef idx="minor">
                <a:schemeClr val="lt1"/>
              </a:fontRef>
            </p:style>
          </p:sp>
        </p:grpSp>
      </p:grpSp>
      <p:grpSp>
        <p:nvGrpSpPr>
          <p:cNvPr id="10" name="Group 7" descr="Group"/>
          <p:cNvGrpSpPr/>
          <p:nvPr/>
        </p:nvGrpSpPr>
        <p:grpSpPr>
          <a:xfrm>
            <a:off x="4644000" y="2051703"/>
            <a:ext cx="4284000" cy="1661993"/>
            <a:chOff x="4644000" y="2051703"/>
            <a:chExt cx="4284000" cy="1661993"/>
          </a:xfrm>
        </p:grpSpPr>
        <p:sp>
          <p:nvSpPr>
            <p:cNvPr id="11" name="Shape" descr="Shape"/>
            <p:cNvSpPr/>
            <p:nvPr/>
          </p:nvSpPr>
          <p:spPr>
            <a:xfrm>
              <a:off x="4644000" y="2051703"/>
              <a:ext cx="4284000" cy="1661993"/>
            </a:xfrm>
            <a:prstGeom prst="rect">
              <a:avLst/>
            </a:prstGeom>
            <a:noFill/>
          </p:spPr>
          <p:txBody>
            <a:bodyPr wrap="square" lIns="0" tIns="0" rIns="0" bIns="0" anchor="ctr">
              <a:spAutoFit/>
            </a:bodyPr>
            <a:lstStyle/>
            <a:p>
              <a:pPr algn="ctr"/>
              <a:r>
                <a:rPr lang="en-US" dirty="0">
                  <a:solidFill>
                    <a:srgbClr val="8D418F"/>
                  </a:solidFill>
                  <a:latin typeface="Inter Tight Medium" pitchFamily="2" charset="0"/>
                  <a:ea typeface="Inter Tight Medium" pitchFamily="2" charset="0"/>
                  <a:cs typeface="Inter Tight Medium" pitchFamily="2" charset="0"/>
                </a:rPr>
                <a:t>Submitted by: Priyansh Saxena</a:t>
              </a:r>
              <a:endParaRPr lang="en-US" dirty="0">
                <a:latin typeface="Inter Tight Medium" pitchFamily="2" charset="0"/>
                <a:ea typeface="Inter Tight Medium" pitchFamily="2" charset="0"/>
                <a:cs typeface="Inter Tight Medium" pitchFamily="2" charset="0"/>
              </a:endParaRPr>
            </a:p>
            <a:p>
              <a:pPr algn="ctr"/>
              <a:r>
                <a:rPr lang="en-US" dirty="0">
                  <a:solidFill>
                    <a:srgbClr val="8D418F"/>
                  </a:solidFill>
                  <a:latin typeface="Inter Tight Medium" pitchFamily="2" charset="0"/>
                  <a:ea typeface="Inter Tight Medium" pitchFamily="2" charset="0"/>
                  <a:cs typeface="Inter Tight Medium" pitchFamily="2" charset="0"/>
                </a:rPr>
                <a:t>University Roll No : 220089020056</a:t>
              </a:r>
              <a:endParaRPr lang="en-US" dirty="0">
                <a:latin typeface="Inter Tight Medium" pitchFamily="2" charset="0"/>
                <a:ea typeface="Inter Tight Medium" pitchFamily="2" charset="0"/>
                <a:cs typeface="Inter Tight Medium" pitchFamily="2" charset="0"/>
              </a:endParaRPr>
            </a:p>
            <a:p>
              <a:pPr algn="ctr"/>
              <a:r>
                <a:rPr lang="en-US" dirty="0">
                  <a:solidFill>
                    <a:srgbClr val="8D418F"/>
                  </a:solidFill>
                  <a:latin typeface="Inter Tight Medium" pitchFamily="2" charset="0"/>
                  <a:ea typeface="Inter Tight Medium" pitchFamily="2" charset="0"/>
                  <a:cs typeface="Inter Tight Medium" pitchFamily="2" charset="0"/>
                </a:rPr>
                <a:t>Class Roll No.: 21CS10</a:t>
              </a:r>
              <a:endParaRPr lang="en-US" dirty="0">
                <a:latin typeface="Inter Tight Medium" pitchFamily="2" charset="0"/>
                <a:ea typeface="Inter Tight Medium" pitchFamily="2" charset="0"/>
                <a:cs typeface="Inter Tight Medium" pitchFamily="2" charset="0"/>
              </a:endParaRPr>
            </a:p>
            <a:p>
              <a:pPr algn="ctr"/>
              <a:r>
                <a:rPr lang="en-US" dirty="0">
                  <a:solidFill>
                    <a:srgbClr val="8D418F"/>
                  </a:solidFill>
                  <a:latin typeface="Inter Tight Medium" pitchFamily="2" charset="0"/>
                  <a:ea typeface="Inter Tight Medium" pitchFamily="2" charset="0"/>
                  <a:cs typeface="Inter Tight Medium" pitchFamily="2" charset="0"/>
                </a:rPr>
                <a:t>Subject Code: HU - 449T</a:t>
              </a:r>
              <a:endParaRPr lang="en-US" dirty="0">
                <a:latin typeface="Inter Tight Medium" pitchFamily="2" charset="0"/>
                <a:ea typeface="Inter Tight Medium" pitchFamily="2" charset="0"/>
                <a:cs typeface="Inter Tight Medium" pitchFamily="2" charset="0"/>
              </a:endParaRPr>
            </a:p>
            <a:p>
              <a:pPr algn="ctr"/>
              <a:r>
                <a:rPr lang="en-US" dirty="0">
                  <a:solidFill>
                    <a:srgbClr val="8D418F"/>
                  </a:solidFill>
                  <a:latin typeface="Inter Tight Medium" pitchFamily="2" charset="0"/>
                  <a:ea typeface="Inter Tight Medium" pitchFamily="2" charset="0"/>
                  <a:cs typeface="Inter Tight Medium" pitchFamily="2" charset="0"/>
                </a:rPr>
                <a:t>Supervised by: Dr. </a:t>
              </a:r>
              <a:r>
                <a:rPr lang="en-US" dirty="0" err="1">
                  <a:solidFill>
                    <a:srgbClr val="8D418F"/>
                  </a:solidFill>
                  <a:latin typeface="Inter Tight Medium" pitchFamily="2" charset="0"/>
                  <a:ea typeface="Inter Tight Medium" pitchFamily="2" charset="0"/>
                  <a:cs typeface="Inter Tight Medium" pitchFamily="2" charset="0"/>
                </a:rPr>
                <a:t>Sinshupa</a:t>
              </a:r>
              <a:endParaRPr lang="en-US" dirty="0">
                <a:latin typeface="Inter Tight Medium" pitchFamily="2" charset="0"/>
                <a:ea typeface="Inter Tight Medium" pitchFamily="2" charset="0"/>
                <a:cs typeface="Inter Tight Medium" pitchFamily="2" charset="0"/>
              </a:endParaRPr>
            </a:p>
            <a:p>
              <a:pPr algn="ctr"/>
              <a:r>
                <a:rPr lang="en-US" dirty="0">
                  <a:solidFill>
                    <a:srgbClr val="8D418F"/>
                  </a:solidFill>
                  <a:latin typeface="Inter Tight Medium" pitchFamily="2" charset="0"/>
                  <a:ea typeface="Inter Tight Medium" pitchFamily="2" charset="0"/>
                  <a:cs typeface="Inter Tight Medium" pitchFamily="2" charset="0"/>
                </a:rPr>
                <a:t>FET, MJP Rohilkhand University, Bareilly</a:t>
              </a:r>
              <a:endParaRPr lang="en-US"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10</a:t>
            </a:r>
            <a:endParaRPr lang="en-US" sz="716">
              <a:latin typeface="Inter Tight Medium" pitchFamily="2" charset="0"/>
              <a:ea typeface="Inter Tight Medium" pitchFamily="2" charset="0"/>
              <a:cs typeface="Inter Tight Medium" pitchFamily="2" charset="0"/>
            </a:endParaRPr>
          </a:p>
        </p:txBody>
      </p:sp>
      <p:grpSp>
        <p:nvGrpSpPr>
          <p:cNvPr id="6" name="Group 7" descr="Group"/>
          <p:cNvGrpSpPr/>
          <p:nvPr/>
        </p:nvGrpSpPr>
        <p:grpSpPr>
          <a:xfrm>
            <a:off x="432000" y="2062456"/>
            <a:ext cx="8280000" cy="430887"/>
            <a:chOff x="432000" y="2062456"/>
            <a:chExt cx="8280000" cy="430887"/>
          </a:xfrm>
        </p:grpSpPr>
        <p:sp>
          <p:nvSpPr>
            <p:cNvPr id="7" name="Shape" descr="Shape"/>
            <p:cNvSpPr/>
            <p:nvPr/>
          </p:nvSpPr>
          <p:spPr>
            <a:xfrm>
              <a:off x="432000" y="2062456"/>
              <a:ext cx="8280000" cy="430887"/>
            </a:xfrm>
            <a:prstGeom prst="rect">
              <a:avLst/>
            </a:prstGeom>
            <a:noFill/>
          </p:spPr>
          <p:txBody>
            <a:bodyPr wrap="square" lIns="0" tIns="0" rIns="0" bIns="0" anchor="ctr">
              <a:spAutoFit/>
            </a:bodyPr>
            <a:lstStyle/>
            <a:p>
              <a:pPr algn="ctr"/>
              <a:r>
                <a:rPr lang="en-US" sz="2800" b="1" i="1" dirty="0">
                  <a:solidFill>
                    <a:srgbClr val="8D418F"/>
                  </a:solidFill>
                  <a:latin typeface="Inter Tight Medium" pitchFamily="2" charset="0"/>
                  <a:ea typeface="Inter Tight Medium" pitchFamily="2" charset="0"/>
                  <a:cs typeface="Inter Tight Medium" pitchFamily="2" charset="0"/>
                </a:rPr>
                <a:t>THANK YOU</a:t>
              </a:r>
              <a:endParaRPr lang="en-US" sz="2800" dirty="0">
                <a:latin typeface="Inter Tight Medium" pitchFamily="2" charset="0"/>
                <a:ea typeface="Inter Tight Medium" pitchFamily="2" charset="0"/>
                <a:cs typeface="Inter Tight Medium" pitchFamily="2" charset="0"/>
              </a:endParaRPr>
            </a:p>
          </p:txBody>
        </p:sp>
      </p:grpSp>
      <p:grpSp>
        <p:nvGrpSpPr>
          <p:cNvPr id="8" name="Group 7" descr="Group"/>
          <p:cNvGrpSpPr/>
          <p:nvPr/>
        </p:nvGrpSpPr>
        <p:grpSpPr>
          <a:xfrm>
            <a:off x="648000" y="4099940"/>
            <a:ext cx="8280000" cy="738664"/>
            <a:chOff x="648000" y="3289618"/>
            <a:chExt cx="8280000" cy="738664"/>
          </a:xfrm>
        </p:grpSpPr>
        <p:sp>
          <p:nvSpPr>
            <p:cNvPr id="11" name="Shape" descr="Shape"/>
            <p:cNvSpPr/>
            <p:nvPr/>
          </p:nvSpPr>
          <p:spPr>
            <a:xfrm>
              <a:off x="648000" y="3289618"/>
              <a:ext cx="8280000" cy="738664"/>
            </a:xfrm>
            <a:prstGeom prst="rect">
              <a:avLst/>
            </a:prstGeom>
            <a:noFill/>
          </p:spPr>
          <p:txBody>
            <a:bodyPr wrap="square" lIns="0" tIns="0" rIns="0" bIns="0" anchor="ctr">
              <a:spAutoFit/>
            </a:bodyPr>
            <a:lstStyle/>
            <a:p>
              <a:pPr algn="r"/>
              <a:r>
                <a:rPr lang="en-US" sz="2400" b="1" i="1" dirty="0">
                  <a:solidFill>
                    <a:srgbClr val="8D418F"/>
                  </a:solidFill>
                  <a:latin typeface="Inter Tight Medium" pitchFamily="2" charset="0"/>
                  <a:ea typeface="Inter Tight Medium" pitchFamily="2" charset="0"/>
                  <a:cs typeface="Inter Tight Medium" pitchFamily="2" charset="0"/>
                </a:rPr>
                <a:t>by:- Priyansh Saxena</a:t>
              </a:r>
            </a:p>
            <a:p>
              <a:pPr algn="r"/>
              <a:r>
                <a:rPr lang="en-US" sz="2400" b="1" i="1" dirty="0">
                  <a:solidFill>
                    <a:srgbClr val="8D418F"/>
                  </a:solidFill>
                  <a:latin typeface="Inter Tight Medium" pitchFamily="2" charset="0"/>
                  <a:ea typeface="Inter Tight Medium" pitchFamily="2" charset="0"/>
                  <a:cs typeface="Inter Tight Medium" pitchFamily="2" charset="0"/>
                </a:rPr>
                <a:t>21CS10</a:t>
              </a:r>
              <a:endParaRPr lang="en-US" sz="2400"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descr="Group"/>
          <p:cNvGrpSpPr/>
          <p:nvPr/>
        </p:nvGrpSpPr>
        <p:grpSpPr>
          <a:xfrm>
            <a:off x="0" y="0"/>
            <a:ext cx="9144000" cy="5142600"/>
            <a:chOff x="0" y="0"/>
            <a:chExt cx="9144000" cy="5142600"/>
          </a:xfrm>
        </p:grpSpPr>
        <p:pic>
          <p:nvPicPr>
            <p:cNvPr id="3" name="Picture" descr="Picture"/>
            <p:cNvPicPr>
              <a:picLocks/>
            </p:cNvPicPr>
            <p:nvPr/>
          </p:nvPicPr>
          <p:blipFill>
            <a:blip r:embed="rId2"/>
            <a:srcRect l="36" r="36"/>
            <a:stretch/>
          </p:blipFill>
          <p:spPr>
            <a:xfrm>
              <a:off x="0" y="0"/>
              <a:ext cx="9144000" cy="5142600"/>
            </a:xfrm>
            <a:prstGeom prst="rect">
              <a:avLst/>
            </a:prstGeom>
          </p:spPr>
        </p:pic>
        <p:sp>
          <p:nvSpPr>
            <p:cNvPr id="4"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grpSp>
        <p:nvGrpSpPr>
          <p:cNvPr id="5" name="Group 7" descr="Group"/>
          <p:cNvGrpSpPr/>
          <p:nvPr/>
        </p:nvGrpSpPr>
        <p:grpSpPr>
          <a:xfrm>
            <a:off x="216000" y="68726"/>
            <a:ext cx="8712000" cy="2267659"/>
            <a:chOff x="216000" y="68726"/>
            <a:chExt cx="8712000" cy="2267659"/>
          </a:xfrm>
        </p:grpSpPr>
        <p:sp>
          <p:nvSpPr>
            <p:cNvPr id="11" name="Shape" descr="Shape"/>
            <p:cNvSpPr/>
            <p:nvPr/>
          </p:nvSpPr>
          <p:spPr>
            <a:xfrm>
              <a:off x="216000" y="68726"/>
              <a:ext cx="8712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How Technology Has Transformed Management Practices-A Comprehensive Analysis</a:t>
              </a:r>
              <a:endParaRPr lang="en-US" sz="2400" dirty="0">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951390"/>
              <a:ext cx="8712000" cy="1384995"/>
            </a:xfrm>
            <a:prstGeom prst="rect">
              <a:avLst/>
            </a:prstGeom>
            <a:noFill/>
          </p:spPr>
          <p:txBody>
            <a:bodyPr wrap="square" lIns="0" tIns="0" rIns="0" bIns="0">
              <a:spAutoFit/>
            </a:bodyPr>
            <a:lstStyle/>
            <a:p>
              <a:pPr algn="l"/>
              <a:r>
                <a:rPr lang="en-US" dirty="0">
                  <a:solidFill>
                    <a:srgbClr val="273E6C"/>
                  </a:solidFill>
                  <a:latin typeface="Inter Tight Medium" pitchFamily="2" charset="0"/>
                  <a:ea typeface="Inter Tight Medium" pitchFamily="2" charset="0"/>
                  <a:cs typeface="Inter Tight Medium" pitchFamily="2" charset="0"/>
                </a:rPr>
                <a:t>Introduction to Technology in Management provides an overview of how technology is used to enhance decision-making, improve efficiency, and drive innovation in various organizational settings. It explores the role of technology in areas such as data analysis, communication, project management, and strategic planning, highlighting the importance of integrating technology into modern management practices.</a:t>
              </a:r>
              <a:endParaRPr lang="en-US" dirty="0">
                <a:latin typeface="Inter Tight Medium" pitchFamily="2" charset="0"/>
                <a:ea typeface="Inter Tight Medium" pitchFamily="2" charset="0"/>
                <a:cs typeface="Inter Tight Medium" pitchFamily="2" charset="0"/>
              </a:endParaRPr>
            </a:p>
          </p:txBody>
        </p:sp>
      </p:grpSp>
      <p:grpSp>
        <p:nvGrpSpPr>
          <p:cNvPr id="7" name="Group 7" descr="Group"/>
          <p:cNvGrpSpPr/>
          <p:nvPr/>
        </p:nvGrpSpPr>
        <p:grpSpPr>
          <a:xfrm>
            <a:off x="0" y="2643300"/>
            <a:ext cx="9144000" cy="2355300"/>
            <a:chOff x="648000" y="2643300"/>
            <a:chExt cx="7848000" cy="2355300"/>
          </a:xfrm>
        </p:grpSpPr>
        <p:grpSp>
          <p:nvGrpSpPr>
            <p:cNvPr id="8" name="Group 7" descr="Group"/>
            <p:cNvGrpSpPr/>
            <p:nvPr/>
          </p:nvGrpSpPr>
          <p:grpSpPr>
            <a:xfrm>
              <a:off x="648000" y="2643300"/>
              <a:ext cx="7848000" cy="2355300"/>
              <a:chOff x="648000" y="2643300"/>
              <a:chExt cx="7848000" cy="2355300"/>
            </a:xfrm>
          </p:grpSpPr>
          <p:pic>
            <p:nvPicPr>
              <p:cNvPr id="21" name="Picture" descr="Picture"/>
              <p:cNvPicPr>
                <a:picLocks/>
              </p:cNvPicPr>
              <p:nvPr/>
            </p:nvPicPr>
            <p:blipFill>
              <a:blip r:embed="rId3"/>
              <a:srcRect/>
              <a:stretch/>
            </p:blipFill>
            <p:spPr>
              <a:xfrm>
                <a:off x="2806408" y="2643300"/>
                <a:ext cx="3531184" cy="2355300"/>
              </a:xfrm>
              <a:prstGeom prst="roundRect">
                <a:avLst>
                  <a:gd name="adj" fmla="val 9184"/>
                </a:avLst>
              </a:prstGeom>
            </p:spPr>
          </p:pic>
          <p:sp>
            <p:nvSpPr>
              <p:cNvPr id="9" name="Shape" descr="Shape"/>
              <p:cNvSpPr/>
              <p:nvPr/>
            </p:nvSpPr>
            <p:spPr>
              <a:xfrm>
                <a:off x="648000" y="2643300"/>
                <a:ext cx="7848000" cy="2355300"/>
              </a:xfrm>
              <a:prstGeom prst="roundRect">
                <a:avLst>
                  <a:gd name="adj" fmla="val 9184"/>
                </a:avLst>
              </a:prstGeom>
              <a:solidFill>
                <a:srgbClr val="FFF8F2">
                  <a:alpha val="20000"/>
                </a:srgbClr>
              </a:solidFill>
            </p:spPr>
            <p:style>
              <a:lnRef idx="0">
                <a:srgbClr val="FFF8F2"/>
              </a:lnRef>
              <a:fillRef idx="1">
                <a:schemeClr val="accent1"/>
              </a:fillRef>
              <a:effectRef idx="0">
                <a:schemeClr val="accent1"/>
              </a:effectRef>
              <a:fontRef idx="minor">
                <a:schemeClr val="lt1"/>
              </a:fontRef>
            </p:style>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3</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430887"/>
          </a:xfrm>
          <a:prstGeom prst="rect">
            <a:avLst/>
          </a:prstGeom>
          <a:noFill/>
        </p:spPr>
        <p:txBody>
          <a:bodyPr wrap="square" lIns="0" tIns="0" rIns="0" bIns="0">
            <a:spAutoFit/>
          </a:bodyPr>
          <a:lstStyle/>
          <a:p>
            <a:pPr algn="l"/>
            <a:r>
              <a:rPr lang="en-US" sz="2800" b="1" dirty="0">
                <a:solidFill>
                  <a:srgbClr val="273E6C"/>
                </a:solidFill>
                <a:latin typeface="Inter Tight Medium" pitchFamily="2" charset="0"/>
                <a:ea typeface="Inter Tight Medium" pitchFamily="2" charset="0"/>
                <a:cs typeface="Inter Tight Medium" pitchFamily="2" charset="0"/>
              </a:rPr>
              <a:t>Evolution of Management Practices with Technology</a:t>
            </a:r>
            <a:endParaRPr lang="en-US" sz="28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1287028"/>
            <a:ext cx="4284000" cy="1590549"/>
            <a:chOff x="216000" y="1287028"/>
            <a:chExt cx="4284000" cy="1590549"/>
          </a:xfrm>
        </p:grpSpPr>
        <p:sp>
          <p:nvSpPr>
            <p:cNvPr id="8" name="Shape" descr="Shape"/>
            <p:cNvSpPr/>
            <p:nvPr/>
          </p:nvSpPr>
          <p:spPr>
            <a:xfrm>
              <a:off x="216000" y="1287028"/>
              <a:ext cx="4284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Efficiency and Communication</a:t>
              </a:r>
              <a:endParaRPr lang="en-US" sz="2400" dirty="0">
                <a:latin typeface="Inter Tight Medium" pitchFamily="2" charset="0"/>
                <a:ea typeface="Inter Tight Medium" pitchFamily="2" charset="0"/>
                <a:cs typeface="Inter Tight Medium" pitchFamily="2" charset="0"/>
              </a:endParaRPr>
            </a:p>
          </p:txBody>
        </p:sp>
        <p:sp>
          <p:nvSpPr>
            <p:cNvPr id="9" name="Shape" descr="Shape"/>
            <p:cNvSpPr/>
            <p:nvPr/>
          </p:nvSpPr>
          <p:spPr>
            <a:xfrm>
              <a:off x="216000" y="1800359"/>
              <a:ext cx="4284000" cy="1077218"/>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The evolution of management practices with technology has revolutionized the way organizations operate. With the advancement of technology, managers are able to streamline processes, improve communication, and make data-driven decisions more efficiently. </a:t>
              </a:r>
              <a:endParaRPr lang="en-US" sz="1400" dirty="0">
                <a:latin typeface="Inter Tight Medium" pitchFamily="2" charset="0"/>
                <a:ea typeface="Inter Tight Medium" pitchFamily="2" charset="0"/>
                <a:cs typeface="Inter Tight Medium" pitchFamily="2" charset="0"/>
              </a:endParaRPr>
            </a:p>
          </p:txBody>
        </p:sp>
      </p:grpSp>
      <p:grpSp>
        <p:nvGrpSpPr>
          <p:cNvPr id="10" name="Group 7" descr="Group"/>
          <p:cNvGrpSpPr/>
          <p:nvPr/>
        </p:nvGrpSpPr>
        <p:grpSpPr>
          <a:xfrm>
            <a:off x="216000" y="3258928"/>
            <a:ext cx="4284000" cy="1375105"/>
            <a:chOff x="216000" y="3258928"/>
            <a:chExt cx="4284000" cy="1375105"/>
          </a:xfrm>
        </p:grpSpPr>
        <p:sp>
          <p:nvSpPr>
            <p:cNvPr id="12" name="Shape" descr="Shape"/>
            <p:cNvSpPr/>
            <p:nvPr/>
          </p:nvSpPr>
          <p:spPr>
            <a:xfrm>
              <a:off x="216000" y="3258928"/>
              <a:ext cx="4284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Data-Driven Decision Making</a:t>
              </a:r>
              <a:endParaRPr lang="en-US" sz="2400" dirty="0">
                <a:latin typeface="Inter Tight Medium" pitchFamily="2" charset="0"/>
                <a:ea typeface="Inter Tight Medium" pitchFamily="2" charset="0"/>
                <a:cs typeface="Inter Tight Medium" pitchFamily="2" charset="0"/>
              </a:endParaRPr>
            </a:p>
          </p:txBody>
        </p:sp>
        <p:sp>
          <p:nvSpPr>
            <p:cNvPr id="13" name="Shape" descr="Shape"/>
            <p:cNvSpPr/>
            <p:nvPr/>
          </p:nvSpPr>
          <p:spPr>
            <a:xfrm>
              <a:off x="216000" y="3772259"/>
              <a:ext cx="4284000" cy="861774"/>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Furthermore, technology has enabled managers to access real-time data and analytics, allowing for more informed decision-making. This has led to increased productivity and improved overall performance within organizations. </a:t>
              </a:r>
              <a:endParaRPr lang="en-US" sz="1400" dirty="0">
                <a:latin typeface="Inter Tight Medium" pitchFamily="2" charset="0"/>
                <a:ea typeface="Inter Tight Medium" pitchFamily="2" charset="0"/>
                <a:cs typeface="Inter Tight Medium" pitchFamily="2" charset="0"/>
              </a:endParaRPr>
            </a:p>
          </p:txBody>
        </p:sp>
      </p:grpSp>
      <p:grpSp>
        <p:nvGrpSpPr>
          <p:cNvPr id="14" name="Group 7" descr="Group"/>
          <p:cNvGrpSpPr/>
          <p:nvPr/>
        </p:nvGrpSpPr>
        <p:grpSpPr>
          <a:xfrm>
            <a:off x="4644000" y="917696"/>
            <a:ext cx="4284000" cy="1959881"/>
            <a:chOff x="4644000" y="917696"/>
            <a:chExt cx="4284000" cy="1959881"/>
          </a:xfrm>
        </p:grpSpPr>
        <p:sp>
          <p:nvSpPr>
            <p:cNvPr id="15" name="Shape" descr="Shape"/>
            <p:cNvSpPr/>
            <p:nvPr/>
          </p:nvSpPr>
          <p:spPr>
            <a:xfrm>
              <a:off x="4644000" y="917696"/>
              <a:ext cx="4284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Remote Work and Global Collaboration</a:t>
              </a:r>
              <a:endParaRPr lang="en-US" sz="2400" dirty="0">
                <a:latin typeface="Inter Tight Medium" pitchFamily="2" charset="0"/>
                <a:ea typeface="Inter Tight Medium" pitchFamily="2" charset="0"/>
                <a:cs typeface="Inter Tight Medium" pitchFamily="2" charset="0"/>
              </a:endParaRPr>
            </a:p>
          </p:txBody>
        </p:sp>
        <p:sp>
          <p:nvSpPr>
            <p:cNvPr id="16" name="Shape" descr="Shape"/>
            <p:cNvSpPr/>
            <p:nvPr/>
          </p:nvSpPr>
          <p:spPr>
            <a:xfrm>
              <a:off x="4644000" y="1800359"/>
              <a:ext cx="4284000" cy="1077218"/>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Additionally, the use of technology in management practices has facilitated remote work capabilities, allowing for greater flexibility and work-life balance for employees. This has also opened up opportunities for global collaboration and networking. </a:t>
              </a:r>
              <a:endParaRPr lang="en-US" sz="1400" dirty="0">
                <a:latin typeface="Inter Tight Medium" pitchFamily="2" charset="0"/>
                <a:ea typeface="Inter Tight Medium" pitchFamily="2" charset="0"/>
                <a:cs typeface="Inter Tight Medium" pitchFamily="2" charset="0"/>
              </a:endParaRPr>
            </a:p>
          </p:txBody>
        </p:sp>
      </p:grpSp>
      <p:grpSp>
        <p:nvGrpSpPr>
          <p:cNvPr id="17" name="Group 7" descr="Group"/>
          <p:cNvGrpSpPr/>
          <p:nvPr/>
        </p:nvGrpSpPr>
        <p:grpSpPr>
          <a:xfrm>
            <a:off x="4644000" y="3258928"/>
            <a:ext cx="4284000" cy="1805993"/>
            <a:chOff x="4644000" y="3258928"/>
            <a:chExt cx="4284000" cy="1805993"/>
          </a:xfrm>
        </p:grpSpPr>
        <p:sp>
          <p:nvSpPr>
            <p:cNvPr id="11" name="Shape" descr="Shape"/>
            <p:cNvSpPr/>
            <p:nvPr/>
          </p:nvSpPr>
          <p:spPr>
            <a:xfrm>
              <a:off x="4644000" y="3258928"/>
              <a:ext cx="4284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Transformation and Adaptation</a:t>
              </a:r>
              <a:endParaRPr lang="en-US" sz="2400" dirty="0">
                <a:latin typeface="Inter Tight Medium" pitchFamily="2" charset="0"/>
                <a:ea typeface="Inter Tight Medium" pitchFamily="2" charset="0"/>
                <a:cs typeface="Inter Tight Medium" pitchFamily="2" charset="0"/>
              </a:endParaRPr>
            </a:p>
          </p:txBody>
        </p:sp>
        <p:sp>
          <p:nvSpPr>
            <p:cNvPr id="18" name="Shape" descr="Shape"/>
            <p:cNvSpPr/>
            <p:nvPr/>
          </p:nvSpPr>
          <p:spPr>
            <a:xfrm>
              <a:off x="4644000" y="3772259"/>
              <a:ext cx="4284000" cy="1292662"/>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Overall, the integration of technology into management practices has transformed the way organizations operate, leading to increased efficiency, productivity, and collaboration. It is essential for managers to adapt to these technological advancements in order to stay competitive in today's rapidly changing business landscape. </a:t>
              </a:r>
              <a:endParaRPr lang="en-US" sz="1400"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4</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430887"/>
          </a:xfrm>
          <a:prstGeom prst="rect">
            <a:avLst/>
          </a:prstGeom>
          <a:noFill/>
        </p:spPr>
        <p:txBody>
          <a:bodyPr wrap="square" lIns="0" tIns="0" rIns="0" bIns="0">
            <a:spAutoFit/>
          </a:bodyPr>
          <a:lstStyle/>
          <a:p>
            <a:pPr algn="l"/>
            <a:r>
              <a:rPr lang="en-US" sz="2800" b="1" dirty="0">
                <a:solidFill>
                  <a:srgbClr val="273E6C"/>
                </a:solidFill>
                <a:latin typeface="Inter Tight Medium" pitchFamily="2" charset="0"/>
                <a:ea typeface="Inter Tight Medium" pitchFamily="2" charset="0"/>
                <a:cs typeface="Inter Tight Medium" pitchFamily="2" charset="0"/>
              </a:rPr>
              <a:t>Impact of Digital Tools on Decision Making</a:t>
            </a:r>
            <a:endParaRPr lang="en-US" sz="28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1340876"/>
            <a:ext cx="2070000" cy="2390769"/>
            <a:chOff x="216000" y="1340876"/>
            <a:chExt cx="2070000" cy="2390769"/>
          </a:xfrm>
        </p:grpSpPr>
        <p:sp>
          <p:nvSpPr>
            <p:cNvPr id="8" name="Shape" descr="Shape"/>
            <p:cNvSpPr/>
            <p:nvPr/>
          </p:nvSpPr>
          <p:spPr>
            <a:xfrm>
              <a:off x="216000" y="1340876"/>
              <a:ext cx="2070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Efficiency and accuracy</a:t>
              </a:r>
              <a:endParaRPr lang="en-US" sz="2400" dirty="0">
                <a:latin typeface="Inter Tight Medium" pitchFamily="2" charset="0"/>
                <a:ea typeface="Inter Tight Medium" pitchFamily="2" charset="0"/>
                <a:cs typeface="Inter Tight Medium" pitchFamily="2" charset="0"/>
              </a:endParaRPr>
            </a:p>
          </p:txBody>
        </p:sp>
        <p:sp>
          <p:nvSpPr>
            <p:cNvPr id="9" name="Shape" descr="Shape"/>
            <p:cNvSpPr/>
            <p:nvPr/>
          </p:nvSpPr>
          <p:spPr>
            <a:xfrm>
              <a:off x="216000" y="2223540"/>
              <a:ext cx="2070000" cy="1508105"/>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Digital tools have revolutionized the way decisions are made in various industries. These tools provide real-time data and analytics that help in making informed decisions. </a:t>
              </a:r>
              <a:endParaRPr lang="en-US" sz="1400" dirty="0">
                <a:latin typeface="Inter Tight Medium" pitchFamily="2" charset="0"/>
                <a:ea typeface="Inter Tight Medium" pitchFamily="2" charset="0"/>
                <a:cs typeface="Inter Tight Medium" pitchFamily="2" charset="0"/>
              </a:endParaRPr>
            </a:p>
          </p:txBody>
        </p:sp>
      </p:grpSp>
      <p:grpSp>
        <p:nvGrpSpPr>
          <p:cNvPr id="10" name="Group 7" descr="Group"/>
          <p:cNvGrpSpPr/>
          <p:nvPr/>
        </p:nvGrpSpPr>
        <p:grpSpPr>
          <a:xfrm>
            <a:off x="2430000" y="1340876"/>
            <a:ext cx="2070000" cy="3037100"/>
            <a:chOff x="2430000" y="1340876"/>
            <a:chExt cx="2070000" cy="3037100"/>
          </a:xfrm>
        </p:grpSpPr>
        <p:sp>
          <p:nvSpPr>
            <p:cNvPr id="12" name="Shape" descr="Shape"/>
            <p:cNvSpPr/>
            <p:nvPr/>
          </p:nvSpPr>
          <p:spPr>
            <a:xfrm>
              <a:off x="2430000" y="1340876"/>
              <a:ext cx="2070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Enhanced communication</a:t>
              </a:r>
              <a:endParaRPr lang="en-US" sz="2400" dirty="0">
                <a:latin typeface="Inter Tight Medium" pitchFamily="2" charset="0"/>
                <a:ea typeface="Inter Tight Medium" pitchFamily="2" charset="0"/>
                <a:cs typeface="Inter Tight Medium" pitchFamily="2" charset="0"/>
              </a:endParaRPr>
            </a:p>
          </p:txBody>
        </p:sp>
        <p:sp>
          <p:nvSpPr>
            <p:cNvPr id="13" name="Shape" descr="Shape"/>
            <p:cNvSpPr/>
            <p:nvPr/>
          </p:nvSpPr>
          <p:spPr>
            <a:xfrm>
              <a:off x="2430000" y="2223540"/>
              <a:ext cx="2070000" cy="2154436"/>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Furthermore, digital tools allow for better collaboration among team members, leading to more effective decision-making processes. With the ability to share information and communicate instantly, teams can work together seamlessly. </a:t>
              </a:r>
              <a:endParaRPr lang="en-US" sz="1400" dirty="0">
                <a:latin typeface="Inter Tight Medium" pitchFamily="2" charset="0"/>
                <a:ea typeface="Inter Tight Medium" pitchFamily="2" charset="0"/>
                <a:cs typeface="Inter Tight Medium" pitchFamily="2" charset="0"/>
              </a:endParaRPr>
            </a:p>
          </p:txBody>
        </p:sp>
      </p:grpSp>
      <p:grpSp>
        <p:nvGrpSpPr>
          <p:cNvPr id="14" name="Group 7" descr="Group"/>
          <p:cNvGrpSpPr/>
          <p:nvPr/>
        </p:nvGrpSpPr>
        <p:grpSpPr>
          <a:xfrm>
            <a:off x="4644000" y="971544"/>
            <a:ext cx="2070000" cy="3190988"/>
            <a:chOff x="4644000" y="971544"/>
            <a:chExt cx="2070000" cy="3190988"/>
          </a:xfrm>
        </p:grpSpPr>
        <p:sp>
          <p:nvSpPr>
            <p:cNvPr id="15" name="Shape" descr="Shape"/>
            <p:cNvSpPr/>
            <p:nvPr/>
          </p:nvSpPr>
          <p:spPr>
            <a:xfrm>
              <a:off x="4644000" y="971544"/>
              <a:ext cx="2070000" cy="1107996"/>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Access to diverse information</a:t>
              </a:r>
              <a:endParaRPr lang="en-US" sz="2400" dirty="0">
                <a:latin typeface="Inter Tight Medium" pitchFamily="2" charset="0"/>
                <a:ea typeface="Inter Tight Medium" pitchFamily="2" charset="0"/>
                <a:cs typeface="Inter Tight Medium" pitchFamily="2" charset="0"/>
              </a:endParaRPr>
            </a:p>
          </p:txBody>
        </p:sp>
        <p:sp>
          <p:nvSpPr>
            <p:cNvPr id="16" name="Shape" descr="Shape"/>
            <p:cNvSpPr/>
            <p:nvPr/>
          </p:nvSpPr>
          <p:spPr>
            <a:xfrm>
              <a:off x="4644000" y="2223540"/>
              <a:ext cx="2070000" cy="1938992"/>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In addition, digital tools enable decision makers to access a wide range of information sources, helping them to consider multiple perspectives before making a decision. This leads to more well-rounded and thoughtful decision-making. </a:t>
              </a:r>
              <a:endParaRPr lang="en-US" sz="1400" dirty="0">
                <a:latin typeface="Inter Tight Medium" pitchFamily="2" charset="0"/>
                <a:ea typeface="Inter Tight Medium" pitchFamily="2" charset="0"/>
                <a:cs typeface="Inter Tight Medium" pitchFamily="2" charset="0"/>
              </a:endParaRPr>
            </a:p>
          </p:txBody>
        </p:sp>
      </p:grpSp>
      <p:grpSp>
        <p:nvGrpSpPr>
          <p:cNvPr id="17" name="Group 7" descr="Group"/>
          <p:cNvGrpSpPr/>
          <p:nvPr/>
        </p:nvGrpSpPr>
        <p:grpSpPr>
          <a:xfrm>
            <a:off x="6858000" y="971544"/>
            <a:ext cx="2070000" cy="3621876"/>
            <a:chOff x="6858000" y="971544"/>
            <a:chExt cx="2070000" cy="3621876"/>
          </a:xfrm>
        </p:grpSpPr>
        <p:sp>
          <p:nvSpPr>
            <p:cNvPr id="11" name="Shape" descr="Shape"/>
            <p:cNvSpPr/>
            <p:nvPr/>
          </p:nvSpPr>
          <p:spPr>
            <a:xfrm>
              <a:off x="6858000" y="971544"/>
              <a:ext cx="2070000" cy="1107996"/>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Positive impact on decision-making</a:t>
              </a:r>
              <a:endParaRPr lang="en-US" sz="2400" dirty="0">
                <a:latin typeface="Inter Tight Medium" pitchFamily="2" charset="0"/>
                <a:ea typeface="Inter Tight Medium" pitchFamily="2" charset="0"/>
                <a:cs typeface="Inter Tight Medium" pitchFamily="2" charset="0"/>
              </a:endParaRPr>
            </a:p>
          </p:txBody>
        </p:sp>
        <p:sp>
          <p:nvSpPr>
            <p:cNvPr id="18" name="Shape" descr="Shape"/>
            <p:cNvSpPr/>
            <p:nvPr/>
          </p:nvSpPr>
          <p:spPr>
            <a:xfrm>
              <a:off x="6858000" y="2223540"/>
              <a:ext cx="2070000" cy="2369880"/>
            </a:xfrm>
            <a:prstGeom prst="rect">
              <a:avLst/>
            </a:prstGeom>
            <a:noFill/>
          </p:spPr>
          <p:txBody>
            <a:bodyPr wrap="square" lIns="0" tIns="0" rIns="0" bIns="0">
              <a:spAutoFit/>
            </a:bodyPr>
            <a:lstStyle/>
            <a:p>
              <a:pPr algn="l"/>
              <a:r>
                <a:rPr lang="en-US" sz="1400" dirty="0">
                  <a:solidFill>
                    <a:srgbClr val="273E6C"/>
                  </a:solidFill>
                  <a:latin typeface="Inter Tight Medium" pitchFamily="2" charset="0"/>
                  <a:ea typeface="Inter Tight Medium" pitchFamily="2" charset="0"/>
                  <a:cs typeface="Inter Tight Medium" pitchFamily="2" charset="0"/>
                </a:rPr>
                <a:t>Overall, the impact of digital tools on decision-making is undeniable, as they offer increased efficiency, improved communication, and access to diverse information sources. This ultimately leads to better and more informed decisions being made across various industries. </a:t>
              </a:r>
              <a:endParaRPr lang="en-US" sz="1400"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52039"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5</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430887"/>
          </a:xfrm>
          <a:prstGeom prst="rect">
            <a:avLst/>
          </a:prstGeom>
          <a:noFill/>
        </p:spPr>
        <p:txBody>
          <a:bodyPr wrap="square" lIns="0" tIns="0" rIns="0" bIns="0">
            <a:spAutoFit/>
          </a:bodyPr>
          <a:lstStyle/>
          <a:p>
            <a:pPr algn="l"/>
            <a:r>
              <a:rPr lang="en-US" sz="2800" b="1" dirty="0">
                <a:solidFill>
                  <a:srgbClr val="273E6C"/>
                </a:solidFill>
                <a:latin typeface="Inter Tight Medium" pitchFamily="2" charset="0"/>
                <a:ea typeface="Inter Tight Medium" pitchFamily="2" charset="0"/>
                <a:cs typeface="Inter Tight Medium" pitchFamily="2" charset="0"/>
              </a:rPr>
              <a:t>Automation and Efficiency in Operations</a:t>
            </a:r>
            <a:endParaRPr lang="en-US" sz="28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1198768"/>
            <a:ext cx="8712000" cy="3753750"/>
            <a:chOff x="216000" y="1198768"/>
            <a:chExt cx="8712000" cy="3753750"/>
          </a:xfrm>
        </p:grpSpPr>
        <p:grpSp>
          <p:nvGrpSpPr>
            <p:cNvPr id="8" name="Group 7" descr="Group"/>
            <p:cNvGrpSpPr/>
            <p:nvPr/>
          </p:nvGrpSpPr>
          <p:grpSpPr>
            <a:xfrm>
              <a:off x="216000" y="1220700"/>
              <a:ext cx="694800" cy="694800"/>
              <a:chOff x="216000" y="1220700"/>
              <a:chExt cx="694800" cy="694800"/>
            </a:xfrm>
          </p:grpSpPr>
          <p:sp>
            <p:nvSpPr>
              <p:cNvPr id="9" name="Shape" descr="Shape"/>
              <p:cNvSpPr/>
              <p:nvPr/>
            </p:nvSpPr>
            <p:spPr>
              <a:xfrm>
                <a:off x="216000" y="1220700"/>
                <a:ext cx="694800" cy="694800"/>
              </a:xfrm>
              <a:prstGeom prst="flowChartConnector">
                <a:avLst/>
              </a:prstGeom>
              <a:solidFill>
                <a:srgbClr val="F2E1D3"/>
              </a:solidFill>
            </p:spPr>
            <p:style>
              <a:lnRef idx="0">
                <a:srgbClr val="F2E1D3"/>
              </a:lnRef>
              <a:fillRef idx="1">
                <a:schemeClr val="accent1"/>
              </a:fillRef>
              <a:effectRef idx="0">
                <a:schemeClr val="accent1"/>
              </a:effectRef>
              <a:fontRef idx="minor">
                <a:schemeClr val="lt1"/>
              </a:fontRef>
            </p:style>
          </p:sp>
          <p:sp>
            <p:nvSpPr>
              <p:cNvPr id="10" name="Shape" descr="Shape"/>
              <p:cNvSpPr/>
              <p:nvPr/>
            </p:nvSpPr>
            <p:spPr>
              <a:xfrm>
                <a:off x="446400" y="1506900"/>
                <a:ext cx="234000" cy="122400"/>
              </a:xfrm>
              <a:prstGeom prst="rect">
                <a:avLst/>
              </a:prstGeom>
              <a:noFill/>
            </p:spPr>
            <p:txBody>
              <a:bodyPr wrap="square" lIns="0" tIns="0" rIns="0" bIns="0" anchor="ctr">
                <a:spAutoFit/>
              </a:bodyPr>
              <a:lstStyle/>
              <a:p>
                <a:pPr algn="ctr"/>
                <a:r>
                  <a:rPr lang="en-US" sz="1254">
                    <a:solidFill>
                      <a:srgbClr val="273E6C"/>
                    </a:solidFill>
                    <a:latin typeface="Inter Tight Medium" pitchFamily="2" charset="0"/>
                    <a:ea typeface="Inter Tight Medium" pitchFamily="2" charset="0"/>
                    <a:cs typeface="Inter Tight Medium" pitchFamily="2" charset="0"/>
                  </a:rPr>
                  <a:t>1</a:t>
                </a:r>
                <a:endParaRPr lang="en-US" sz="1254">
                  <a:latin typeface="Inter Tight Medium" pitchFamily="2" charset="0"/>
                  <a:ea typeface="Inter Tight Medium" pitchFamily="2" charset="0"/>
                  <a:cs typeface="Inter Tight Medium" pitchFamily="2" charset="0"/>
                </a:endParaRPr>
              </a:p>
            </p:txBody>
          </p:sp>
        </p:grpSp>
        <p:sp>
          <p:nvSpPr>
            <p:cNvPr id="11" name="Shape" descr="Shape"/>
            <p:cNvSpPr/>
            <p:nvPr/>
          </p:nvSpPr>
          <p:spPr>
            <a:xfrm>
              <a:off x="1072800" y="1198768"/>
              <a:ext cx="78552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Increased productivity</a:t>
              </a:r>
              <a:endParaRPr lang="en-US" sz="2400" dirty="0">
                <a:latin typeface="Inter Tight Medium" pitchFamily="2" charset="0"/>
                <a:ea typeface="Inter Tight Medium" pitchFamily="2" charset="0"/>
                <a:cs typeface="Inter Tight Medium" pitchFamily="2" charset="0"/>
              </a:endParaRPr>
            </a:p>
          </p:txBody>
        </p:sp>
        <p:sp>
          <p:nvSpPr>
            <p:cNvPr id="12" name="Shape" descr="Shape"/>
            <p:cNvSpPr/>
            <p:nvPr/>
          </p:nvSpPr>
          <p:spPr>
            <a:xfrm>
              <a:off x="1072800" y="1583751"/>
              <a:ext cx="7855200" cy="553998"/>
            </a:xfrm>
            <a:prstGeom prst="rect">
              <a:avLst/>
            </a:prstGeom>
            <a:noFill/>
          </p:spPr>
          <p:txBody>
            <a:bodyPr wrap="square" lIns="0" tIns="0" rIns="0" bIns="0" anchor="ctr">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Automation and efficiency in operations refer to the use of technology and streamlined processes to enhance productivity and reduce manual labor. By automating repetitive tasks and workflows, organizations can save time and resources, allowing employees to focus on more strategic activities. This results in improved operational efficiency and overall performance. </a:t>
              </a:r>
              <a:endParaRPr lang="en-US" sz="1200" dirty="0">
                <a:latin typeface="Inter Tight Medium" pitchFamily="2" charset="0"/>
                <a:ea typeface="Inter Tight Medium" pitchFamily="2" charset="0"/>
                <a:cs typeface="Inter Tight Medium" pitchFamily="2" charset="0"/>
              </a:endParaRPr>
            </a:p>
          </p:txBody>
        </p:sp>
        <p:grpSp>
          <p:nvGrpSpPr>
            <p:cNvPr id="17" name="Group 7" descr="Group"/>
            <p:cNvGrpSpPr/>
            <p:nvPr/>
          </p:nvGrpSpPr>
          <p:grpSpPr>
            <a:xfrm>
              <a:off x="216000" y="2535300"/>
              <a:ext cx="694800" cy="694800"/>
              <a:chOff x="216000" y="2535300"/>
              <a:chExt cx="694800" cy="694800"/>
            </a:xfrm>
          </p:grpSpPr>
          <p:sp>
            <p:nvSpPr>
              <p:cNvPr id="18" name="Shape" descr="Shape"/>
              <p:cNvSpPr/>
              <p:nvPr/>
            </p:nvSpPr>
            <p:spPr>
              <a:xfrm>
                <a:off x="216000" y="2535300"/>
                <a:ext cx="694800" cy="694800"/>
              </a:xfrm>
              <a:prstGeom prst="flowChartConnector">
                <a:avLst/>
              </a:prstGeom>
              <a:solidFill>
                <a:srgbClr val="F2E1D3"/>
              </a:solidFill>
            </p:spPr>
            <p:style>
              <a:lnRef idx="0">
                <a:srgbClr val="F2E1D3"/>
              </a:lnRef>
              <a:fillRef idx="1">
                <a:schemeClr val="accent1"/>
              </a:fillRef>
              <a:effectRef idx="0">
                <a:schemeClr val="accent1"/>
              </a:effectRef>
              <a:fontRef idx="minor">
                <a:schemeClr val="lt1"/>
              </a:fontRef>
            </p:style>
          </p:sp>
          <p:sp>
            <p:nvSpPr>
              <p:cNvPr id="19" name="Shape" descr="Shape"/>
              <p:cNvSpPr/>
              <p:nvPr/>
            </p:nvSpPr>
            <p:spPr>
              <a:xfrm>
                <a:off x="446400" y="2821500"/>
                <a:ext cx="234000" cy="122400"/>
              </a:xfrm>
              <a:prstGeom prst="rect">
                <a:avLst/>
              </a:prstGeom>
              <a:noFill/>
            </p:spPr>
            <p:txBody>
              <a:bodyPr wrap="square" lIns="0" tIns="0" rIns="0" bIns="0" anchor="ctr">
                <a:spAutoFit/>
              </a:bodyPr>
              <a:lstStyle/>
              <a:p>
                <a:pPr algn="ctr"/>
                <a:r>
                  <a:rPr lang="en-US" sz="1254">
                    <a:solidFill>
                      <a:srgbClr val="273E6C"/>
                    </a:solidFill>
                    <a:latin typeface="Inter Tight Medium" pitchFamily="2" charset="0"/>
                    <a:ea typeface="Inter Tight Medium" pitchFamily="2" charset="0"/>
                    <a:cs typeface="Inter Tight Medium" pitchFamily="2" charset="0"/>
                  </a:rPr>
                  <a:t>2</a:t>
                </a:r>
                <a:endParaRPr lang="en-US" sz="1254">
                  <a:latin typeface="Inter Tight Medium" pitchFamily="2" charset="0"/>
                  <a:ea typeface="Inter Tight Medium" pitchFamily="2" charset="0"/>
                  <a:cs typeface="Inter Tight Medium" pitchFamily="2" charset="0"/>
                </a:endParaRPr>
              </a:p>
            </p:txBody>
          </p:sp>
        </p:grpSp>
        <p:sp>
          <p:nvSpPr>
            <p:cNvPr id="13" name="Shape" descr="Shape"/>
            <p:cNvSpPr/>
            <p:nvPr/>
          </p:nvSpPr>
          <p:spPr>
            <a:xfrm>
              <a:off x="1072800" y="2513368"/>
              <a:ext cx="78552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Enhanced accuracy</a:t>
              </a:r>
              <a:endParaRPr lang="en-US" sz="2400" dirty="0">
                <a:latin typeface="Inter Tight Medium" pitchFamily="2" charset="0"/>
                <a:ea typeface="Inter Tight Medium" pitchFamily="2" charset="0"/>
                <a:cs typeface="Inter Tight Medium" pitchFamily="2" charset="0"/>
              </a:endParaRPr>
            </a:p>
          </p:txBody>
        </p:sp>
        <p:sp>
          <p:nvSpPr>
            <p:cNvPr id="14" name="Shape" descr="Shape"/>
            <p:cNvSpPr/>
            <p:nvPr/>
          </p:nvSpPr>
          <p:spPr>
            <a:xfrm>
              <a:off x="1072800" y="2898351"/>
              <a:ext cx="7855200" cy="553998"/>
            </a:xfrm>
            <a:prstGeom prst="rect">
              <a:avLst/>
            </a:prstGeom>
            <a:noFill/>
          </p:spPr>
          <p:txBody>
            <a:bodyPr wrap="square" lIns="0" tIns="0" rIns="0" bIns="0" anchor="ctr">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Furthermore, automation in operations allows for better accuracy and consistency in tasks, reducing the margin for error. By implementing automated systems, organizations can minimize human error and ensure that processes are carried out in a standardized manner. This leads to higher quality outputs and increased customer satisfaction. </a:t>
              </a:r>
              <a:endParaRPr lang="en-US" sz="1200" dirty="0">
                <a:latin typeface="Inter Tight Medium" pitchFamily="2" charset="0"/>
                <a:ea typeface="Inter Tight Medium" pitchFamily="2" charset="0"/>
                <a:cs typeface="Inter Tight Medium" pitchFamily="2" charset="0"/>
              </a:endParaRPr>
            </a:p>
          </p:txBody>
        </p:sp>
        <p:grpSp>
          <p:nvGrpSpPr>
            <p:cNvPr id="20" name="Group 7" descr="Group"/>
            <p:cNvGrpSpPr/>
            <p:nvPr/>
          </p:nvGrpSpPr>
          <p:grpSpPr>
            <a:xfrm>
              <a:off x="216000" y="3849900"/>
              <a:ext cx="694800" cy="694800"/>
              <a:chOff x="216000" y="3849900"/>
              <a:chExt cx="694800" cy="694800"/>
            </a:xfrm>
          </p:grpSpPr>
          <p:sp>
            <p:nvSpPr>
              <p:cNvPr id="21" name="Shape" descr="Shape"/>
              <p:cNvSpPr/>
              <p:nvPr/>
            </p:nvSpPr>
            <p:spPr>
              <a:xfrm>
                <a:off x="216000" y="3849900"/>
                <a:ext cx="694800" cy="694800"/>
              </a:xfrm>
              <a:prstGeom prst="flowChartConnector">
                <a:avLst/>
              </a:prstGeom>
              <a:solidFill>
                <a:srgbClr val="F2E1D3"/>
              </a:solidFill>
            </p:spPr>
            <p:style>
              <a:lnRef idx="0">
                <a:srgbClr val="F2E1D3"/>
              </a:lnRef>
              <a:fillRef idx="1">
                <a:schemeClr val="accent1"/>
              </a:fillRef>
              <a:effectRef idx="0">
                <a:schemeClr val="accent1"/>
              </a:effectRef>
              <a:fontRef idx="minor">
                <a:schemeClr val="lt1"/>
              </a:fontRef>
            </p:style>
          </p:sp>
          <p:sp>
            <p:nvSpPr>
              <p:cNvPr id="22" name="Shape" descr="Shape"/>
              <p:cNvSpPr/>
              <p:nvPr/>
            </p:nvSpPr>
            <p:spPr>
              <a:xfrm>
                <a:off x="446400" y="4136100"/>
                <a:ext cx="234000" cy="122400"/>
              </a:xfrm>
              <a:prstGeom prst="rect">
                <a:avLst/>
              </a:prstGeom>
              <a:noFill/>
            </p:spPr>
            <p:txBody>
              <a:bodyPr wrap="square" lIns="0" tIns="0" rIns="0" bIns="0" anchor="ctr">
                <a:spAutoFit/>
              </a:bodyPr>
              <a:lstStyle/>
              <a:p>
                <a:pPr algn="ctr"/>
                <a:r>
                  <a:rPr lang="en-US" sz="1254">
                    <a:solidFill>
                      <a:srgbClr val="273E6C"/>
                    </a:solidFill>
                    <a:latin typeface="Inter Tight Medium" pitchFamily="2" charset="0"/>
                    <a:ea typeface="Inter Tight Medium" pitchFamily="2" charset="0"/>
                    <a:cs typeface="Inter Tight Medium" pitchFamily="2" charset="0"/>
                  </a:rPr>
                  <a:t>3</a:t>
                </a:r>
                <a:endParaRPr lang="en-US" sz="1254">
                  <a:latin typeface="Inter Tight Medium" pitchFamily="2" charset="0"/>
                  <a:ea typeface="Inter Tight Medium" pitchFamily="2" charset="0"/>
                  <a:cs typeface="Inter Tight Medium" pitchFamily="2" charset="0"/>
                </a:endParaRPr>
              </a:p>
            </p:txBody>
          </p:sp>
        </p:grpSp>
        <p:sp>
          <p:nvSpPr>
            <p:cNvPr id="15" name="Shape" descr="Shape"/>
            <p:cNvSpPr/>
            <p:nvPr/>
          </p:nvSpPr>
          <p:spPr>
            <a:xfrm>
              <a:off x="1072800" y="3827968"/>
              <a:ext cx="78552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Competitive advantage</a:t>
              </a:r>
              <a:endParaRPr lang="en-US" sz="2400" dirty="0">
                <a:latin typeface="Inter Tight Medium" pitchFamily="2" charset="0"/>
                <a:ea typeface="Inter Tight Medium" pitchFamily="2" charset="0"/>
                <a:cs typeface="Inter Tight Medium" pitchFamily="2" charset="0"/>
              </a:endParaRPr>
            </a:p>
          </p:txBody>
        </p:sp>
        <p:sp>
          <p:nvSpPr>
            <p:cNvPr id="16" name="Shape" descr="Shape"/>
            <p:cNvSpPr/>
            <p:nvPr/>
          </p:nvSpPr>
          <p:spPr>
            <a:xfrm>
              <a:off x="1072800" y="4213854"/>
              <a:ext cx="7855200" cy="738664"/>
            </a:xfrm>
            <a:prstGeom prst="rect">
              <a:avLst/>
            </a:prstGeom>
            <a:noFill/>
          </p:spPr>
          <p:txBody>
            <a:bodyPr wrap="square" lIns="0" tIns="0" rIns="0" bIns="0" anchor="ctr">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Overall, automation and efficiency in operations are essential for organizations to remain competitive in today's fast-paced business environment. By leveraging technology and optimizing processes, companies can streamline their operations, reduce costs, and deliver products and services more effectively. This ultimately leads to improved performance and long-term success. </a:t>
              </a:r>
              <a:endParaRPr lang="en-US" sz="1200"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6</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430887"/>
          </a:xfrm>
          <a:prstGeom prst="rect">
            <a:avLst/>
          </a:prstGeom>
          <a:noFill/>
        </p:spPr>
        <p:txBody>
          <a:bodyPr wrap="square" lIns="0" tIns="0" rIns="0" bIns="0">
            <a:spAutoFit/>
          </a:bodyPr>
          <a:lstStyle/>
          <a:p>
            <a:pPr algn="ctr"/>
            <a:r>
              <a:rPr lang="en-US" sz="2800" b="1" dirty="0">
                <a:solidFill>
                  <a:srgbClr val="273E6C"/>
                </a:solidFill>
                <a:latin typeface="Inter Tight Medium" pitchFamily="2" charset="0"/>
                <a:ea typeface="Inter Tight Medium" pitchFamily="2" charset="0"/>
                <a:cs typeface="Inter Tight Medium" pitchFamily="2" charset="0"/>
              </a:rPr>
              <a:t>Communication and Collaboration in the Digital Age</a:t>
            </a:r>
            <a:endParaRPr lang="en-US" sz="28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749306"/>
            <a:ext cx="2876605" cy="1990660"/>
            <a:chOff x="216000" y="749306"/>
            <a:chExt cx="2876605" cy="1990660"/>
          </a:xfrm>
        </p:grpSpPr>
        <p:sp>
          <p:nvSpPr>
            <p:cNvPr id="8" name="Shape" descr="Shape"/>
            <p:cNvSpPr/>
            <p:nvPr/>
          </p:nvSpPr>
          <p:spPr>
            <a:xfrm>
              <a:off x="216000" y="749306"/>
              <a:ext cx="2808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Importance of technology</a:t>
              </a:r>
              <a:endParaRPr lang="en-US" sz="2400" dirty="0">
                <a:latin typeface="Inter Tight Medium" pitchFamily="2" charset="0"/>
                <a:ea typeface="Inter Tight Medium" pitchFamily="2" charset="0"/>
                <a:cs typeface="Inter Tight Medium" pitchFamily="2" charset="0"/>
              </a:endParaRPr>
            </a:p>
          </p:txBody>
        </p:sp>
        <p:sp>
          <p:nvSpPr>
            <p:cNvPr id="9" name="Shape" descr="Shape"/>
            <p:cNvSpPr/>
            <p:nvPr/>
          </p:nvSpPr>
          <p:spPr>
            <a:xfrm>
              <a:off x="216000" y="1631970"/>
              <a:ext cx="2876605"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Communication and collaboration in the digital age have become increasingly important as technology continues to advance. With the rise of social media platforms, individuals and organizations can connect and share information instantly. </a:t>
              </a:r>
              <a:endParaRPr lang="en-US" sz="1200" dirty="0">
                <a:latin typeface="Inter Tight Medium" pitchFamily="2" charset="0"/>
                <a:ea typeface="Inter Tight Medium" pitchFamily="2" charset="0"/>
                <a:cs typeface="Inter Tight Medium" pitchFamily="2" charset="0"/>
              </a:endParaRPr>
            </a:p>
          </p:txBody>
        </p:sp>
      </p:grpSp>
      <p:grpSp>
        <p:nvGrpSpPr>
          <p:cNvPr id="10" name="Group 7" descr="Group"/>
          <p:cNvGrpSpPr/>
          <p:nvPr/>
        </p:nvGrpSpPr>
        <p:grpSpPr>
          <a:xfrm>
            <a:off x="216000" y="2721206"/>
            <a:ext cx="2808000" cy="1990660"/>
            <a:chOff x="216000" y="2721206"/>
            <a:chExt cx="2808000" cy="1990660"/>
          </a:xfrm>
        </p:grpSpPr>
        <p:sp>
          <p:nvSpPr>
            <p:cNvPr id="12" name="Shape" descr="Shape"/>
            <p:cNvSpPr/>
            <p:nvPr/>
          </p:nvSpPr>
          <p:spPr>
            <a:xfrm>
              <a:off x="216000" y="2721206"/>
              <a:ext cx="2808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Efficiency in collaboration</a:t>
              </a:r>
              <a:endParaRPr lang="en-US" sz="2400" dirty="0">
                <a:latin typeface="Inter Tight Medium" pitchFamily="2" charset="0"/>
                <a:ea typeface="Inter Tight Medium" pitchFamily="2" charset="0"/>
                <a:cs typeface="Inter Tight Medium" pitchFamily="2" charset="0"/>
              </a:endParaRPr>
            </a:p>
          </p:txBody>
        </p:sp>
        <p:sp>
          <p:nvSpPr>
            <p:cNvPr id="13" name="Shape" descr="Shape"/>
            <p:cNvSpPr/>
            <p:nvPr/>
          </p:nvSpPr>
          <p:spPr>
            <a:xfrm>
              <a:off x="216000" y="3603870"/>
              <a:ext cx="2808000"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Digital tools such as video conferencing, instant messaging, and project management software have made it easier for people to work together regardless of physical location. This has led to more efficient and productive collaboration among teams. </a:t>
              </a:r>
              <a:endParaRPr lang="en-US" sz="1200" dirty="0">
                <a:latin typeface="Inter Tight Medium" pitchFamily="2" charset="0"/>
                <a:ea typeface="Inter Tight Medium" pitchFamily="2" charset="0"/>
                <a:cs typeface="Inter Tight Medium" pitchFamily="2" charset="0"/>
              </a:endParaRPr>
            </a:p>
          </p:txBody>
        </p:sp>
      </p:grpSp>
      <p:grpSp>
        <p:nvGrpSpPr>
          <p:cNvPr id="14" name="Group 7" descr="Group"/>
          <p:cNvGrpSpPr/>
          <p:nvPr/>
        </p:nvGrpSpPr>
        <p:grpSpPr>
          <a:xfrm>
            <a:off x="3168000" y="749306"/>
            <a:ext cx="2808000" cy="1990660"/>
            <a:chOff x="3168000" y="749306"/>
            <a:chExt cx="2808000" cy="1990660"/>
          </a:xfrm>
        </p:grpSpPr>
        <p:sp>
          <p:nvSpPr>
            <p:cNvPr id="15" name="Shape" descr="Shape"/>
            <p:cNvSpPr/>
            <p:nvPr/>
          </p:nvSpPr>
          <p:spPr>
            <a:xfrm>
              <a:off x="3168000" y="749306"/>
              <a:ext cx="2808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Real-time communication</a:t>
              </a:r>
              <a:endParaRPr lang="en-US" sz="2400" dirty="0">
                <a:latin typeface="Inter Tight Medium" pitchFamily="2" charset="0"/>
                <a:ea typeface="Inter Tight Medium" pitchFamily="2" charset="0"/>
                <a:cs typeface="Inter Tight Medium" pitchFamily="2" charset="0"/>
              </a:endParaRPr>
            </a:p>
          </p:txBody>
        </p:sp>
        <p:sp>
          <p:nvSpPr>
            <p:cNvPr id="16" name="Shape" descr="Shape"/>
            <p:cNvSpPr/>
            <p:nvPr/>
          </p:nvSpPr>
          <p:spPr>
            <a:xfrm>
              <a:off x="3168000" y="1631970"/>
              <a:ext cx="2808000"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The ability to communicate and collaborate in real-time has also improved decision-making processes and problem-solving. Teams can now brainstorm ideas and provide feedback quickly, leading to faster and more effective solutions. </a:t>
              </a:r>
              <a:endParaRPr lang="en-US" sz="1200" dirty="0">
                <a:latin typeface="Inter Tight Medium" pitchFamily="2" charset="0"/>
                <a:ea typeface="Inter Tight Medium" pitchFamily="2" charset="0"/>
                <a:cs typeface="Inter Tight Medium" pitchFamily="2" charset="0"/>
              </a:endParaRPr>
            </a:p>
          </p:txBody>
        </p:sp>
      </p:grpSp>
      <p:grpSp>
        <p:nvGrpSpPr>
          <p:cNvPr id="17" name="Group 7" descr="Group"/>
          <p:cNvGrpSpPr/>
          <p:nvPr/>
        </p:nvGrpSpPr>
        <p:grpSpPr>
          <a:xfrm>
            <a:off x="3168000" y="2721206"/>
            <a:ext cx="2808000" cy="1805994"/>
            <a:chOff x="3168000" y="2721206"/>
            <a:chExt cx="2808000" cy="1805994"/>
          </a:xfrm>
        </p:grpSpPr>
        <p:sp>
          <p:nvSpPr>
            <p:cNvPr id="11" name="Shape" descr="Shape"/>
            <p:cNvSpPr/>
            <p:nvPr/>
          </p:nvSpPr>
          <p:spPr>
            <a:xfrm>
              <a:off x="3168000" y="2721206"/>
              <a:ext cx="2808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Revolutionizing interactions</a:t>
              </a:r>
              <a:endParaRPr lang="en-US" sz="2400" dirty="0">
                <a:latin typeface="Inter Tight Medium" pitchFamily="2" charset="0"/>
                <a:ea typeface="Inter Tight Medium" pitchFamily="2" charset="0"/>
                <a:cs typeface="Inter Tight Medium" pitchFamily="2" charset="0"/>
              </a:endParaRPr>
            </a:p>
          </p:txBody>
        </p:sp>
        <p:sp>
          <p:nvSpPr>
            <p:cNvPr id="18" name="Shape" descr="Shape"/>
            <p:cNvSpPr/>
            <p:nvPr/>
          </p:nvSpPr>
          <p:spPr>
            <a:xfrm>
              <a:off x="3168000" y="3603870"/>
              <a:ext cx="2808000" cy="923330"/>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Overall, the digital age has revolutionized the way people interact and work together, making communication and collaboration more seamless and accessible than ever before. </a:t>
              </a:r>
              <a:endParaRPr lang="en-US" sz="1200" dirty="0">
                <a:latin typeface="Inter Tight Medium" pitchFamily="2" charset="0"/>
                <a:ea typeface="Inter Tight Medium" pitchFamily="2" charset="0"/>
                <a:cs typeface="Inter Tight Medium" pitchFamily="2" charset="0"/>
              </a:endParaRPr>
            </a:p>
          </p:txBody>
        </p:sp>
      </p:grpSp>
      <p:grpSp>
        <p:nvGrpSpPr>
          <p:cNvPr id="19" name="Group 7" descr="Group"/>
          <p:cNvGrpSpPr/>
          <p:nvPr/>
        </p:nvGrpSpPr>
        <p:grpSpPr>
          <a:xfrm>
            <a:off x="6120000" y="982800"/>
            <a:ext cx="2808000" cy="3799800"/>
            <a:chOff x="6120000" y="982800"/>
            <a:chExt cx="2808000" cy="3799800"/>
          </a:xfrm>
        </p:grpSpPr>
        <p:grpSp>
          <p:nvGrpSpPr>
            <p:cNvPr id="20" name="Group 7" descr="Group"/>
            <p:cNvGrpSpPr/>
            <p:nvPr/>
          </p:nvGrpSpPr>
          <p:grpSpPr>
            <a:xfrm>
              <a:off x="6120000" y="982800"/>
              <a:ext cx="2808000" cy="1827900"/>
              <a:chOff x="6120000" y="982800"/>
              <a:chExt cx="2808000" cy="1827900"/>
            </a:xfrm>
          </p:grpSpPr>
          <p:pic>
            <p:nvPicPr>
              <p:cNvPr id="21" name="Picture" descr="Picture"/>
              <p:cNvPicPr>
                <a:picLocks/>
              </p:cNvPicPr>
              <p:nvPr/>
            </p:nvPicPr>
            <p:blipFill>
              <a:blip r:embed="rId3"/>
              <a:srcRect t="1129" b="1129"/>
              <a:stretch/>
            </p:blipFill>
            <p:spPr>
              <a:xfrm>
                <a:off x="6120000" y="982800"/>
                <a:ext cx="2808000" cy="1827900"/>
              </a:xfrm>
              <a:prstGeom prst="roundRect">
                <a:avLst>
                  <a:gd name="adj" fmla="val 9184"/>
                </a:avLst>
              </a:prstGeom>
            </p:spPr>
          </p:pic>
          <p:sp>
            <p:nvSpPr>
              <p:cNvPr id="23" name="Shape" descr="Shape"/>
              <p:cNvSpPr/>
              <p:nvPr/>
            </p:nvSpPr>
            <p:spPr>
              <a:xfrm>
                <a:off x="6120000" y="982800"/>
                <a:ext cx="2808000" cy="1827900"/>
              </a:xfrm>
              <a:prstGeom prst="roundRect">
                <a:avLst>
                  <a:gd name="adj" fmla="val 9184"/>
                </a:avLst>
              </a:prstGeom>
              <a:solidFill>
                <a:srgbClr val="FFF8F2">
                  <a:alpha val="20000"/>
                </a:srgbClr>
              </a:solidFill>
            </p:spPr>
            <p:style>
              <a:lnRef idx="0">
                <a:srgbClr val="FFF8F2"/>
              </a:lnRef>
              <a:fillRef idx="1">
                <a:schemeClr val="accent1"/>
              </a:fillRef>
              <a:effectRef idx="0">
                <a:schemeClr val="accent1"/>
              </a:effectRef>
              <a:fontRef idx="minor">
                <a:schemeClr val="lt1"/>
              </a:fontRef>
            </p:style>
          </p:sp>
        </p:grpSp>
        <p:grpSp>
          <p:nvGrpSpPr>
            <p:cNvPr id="24" name="Group 7" descr="Group"/>
            <p:cNvGrpSpPr/>
            <p:nvPr/>
          </p:nvGrpSpPr>
          <p:grpSpPr>
            <a:xfrm>
              <a:off x="6120000" y="2954700"/>
              <a:ext cx="2808000" cy="1827900"/>
              <a:chOff x="6120000" y="2954700"/>
              <a:chExt cx="2808000" cy="1827900"/>
            </a:xfrm>
          </p:grpSpPr>
          <p:pic>
            <p:nvPicPr>
              <p:cNvPr id="22" name="Picture" descr="Picture"/>
              <p:cNvPicPr>
                <a:picLocks/>
              </p:cNvPicPr>
              <p:nvPr/>
            </p:nvPicPr>
            <p:blipFill>
              <a:blip r:embed="rId4"/>
              <a:srcRect l="10674" r="10674"/>
              <a:stretch/>
            </p:blipFill>
            <p:spPr>
              <a:xfrm>
                <a:off x="6120000" y="2954700"/>
                <a:ext cx="2808000" cy="1827900"/>
              </a:xfrm>
              <a:prstGeom prst="roundRect">
                <a:avLst>
                  <a:gd name="adj" fmla="val 9184"/>
                </a:avLst>
              </a:prstGeom>
            </p:spPr>
          </p:pic>
          <p:sp>
            <p:nvSpPr>
              <p:cNvPr id="25" name="Shape" descr="Shape"/>
              <p:cNvSpPr/>
              <p:nvPr/>
            </p:nvSpPr>
            <p:spPr>
              <a:xfrm>
                <a:off x="6120000" y="2954700"/>
                <a:ext cx="2808000" cy="1827900"/>
              </a:xfrm>
              <a:prstGeom prst="roundRect">
                <a:avLst>
                  <a:gd name="adj" fmla="val 9184"/>
                </a:avLst>
              </a:prstGeom>
              <a:solidFill>
                <a:srgbClr val="FFF8F2">
                  <a:alpha val="20000"/>
                </a:srgbClr>
              </a:solidFill>
            </p:spPr>
            <p:style>
              <a:lnRef idx="0">
                <a:srgbClr val="FFF8F2"/>
              </a:lnRef>
              <a:fillRef idx="1">
                <a:schemeClr val="accent1"/>
              </a:fillRef>
              <a:effectRef idx="0">
                <a:schemeClr val="accent1"/>
              </a:effectRef>
              <a:fontRef idx="minor">
                <a:schemeClr val="lt1"/>
              </a:fontRef>
            </p:style>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7</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430887"/>
          </a:xfrm>
          <a:prstGeom prst="rect">
            <a:avLst/>
          </a:prstGeom>
          <a:noFill/>
        </p:spPr>
        <p:txBody>
          <a:bodyPr wrap="square" lIns="0" tIns="0" rIns="0" bIns="0">
            <a:spAutoFit/>
          </a:bodyPr>
          <a:lstStyle/>
          <a:p>
            <a:pPr algn="l"/>
            <a:r>
              <a:rPr lang="en-US" sz="2800" b="1" dirty="0">
                <a:solidFill>
                  <a:srgbClr val="273E6C"/>
                </a:solidFill>
                <a:latin typeface="Inter Tight Medium" pitchFamily="2" charset="0"/>
                <a:ea typeface="Inter Tight Medium" pitchFamily="2" charset="0"/>
                <a:cs typeface="Inter Tight Medium" pitchFamily="2" charset="0"/>
              </a:rPr>
              <a:t>Data Analytics and Business Intelligence</a:t>
            </a:r>
            <a:endParaRPr lang="en-US" sz="28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917696"/>
            <a:ext cx="4284000" cy="2359991"/>
            <a:chOff x="216000" y="917696"/>
            <a:chExt cx="4284000" cy="2359991"/>
          </a:xfrm>
        </p:grpSpPr>
        <p:sp>
          <p:nvSpPr>
            <p:cNvPr id="8" name="Shape" descr="Shape"/>
            <p:cNvSpPr/>
            <p:nvPr/>
          </p:nvSpPr>
          <p:spPr>
            <a:xfrm>
              <a:off x="216000" y="917696"/>
              <a:ext cx="4284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Importance of Data Analytics and Business Intelligence</a:t>
              </a:r>
              <a:endParaRPr lang="en-US" sz="2400" dirty="0">
                <a:latin typeface="Inter Tight Medium" pitchFamily="2" charset="0"/>
                <a:ea typeface="Inter Tight Medium" pitchFamily="2" charset="0"/>
                <a:cs typeface="Inter Tight Medium" pitchFamily="2" charset="0"/>
              </a:endParaRPr>
            </a:p>
          </p:txBody>
        </p:sp>
        <p:sp>
          <p:nvSpPr>
            <p:cNvPr id="9" name="Shape" descr="Shape"/>
            <p:cNvSpPr/>
            <p:nvPr/>
          </p:nvSpPr>
          <p:spPr>
            <a:xfrm>
              <a:off x="216000" y="1800359"/>
              <a:ext cx="4284000" cy="1477328"/>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Data Analytics and Business Intelligence are essential tools for organizations to make informed decisions based on data-driven insights. Data analytics involves the process of examining data sets to draw conclusions, while business intelligence focuses on using data to identify trends and patterns that can help improve business performance. Together, these two practices provide a comprehensive approach to understanding and leveraging data for strategic decision-making. </a:t>
              </a:r>
              <a:endParaRPr lang="en-US" sz="1200" dirty="0">
                <a:latin typeface="Inter Tight Medium" pitchFamily="2" charset="0"/>
                <a:ea typeface="Inter Tight Medium" pitchFamily="2" charset="0"/>
                <a:cs typeface="Inter Tight Medium" pitchFamily="2" charset="0"/>
              </a:endParaRPr>
            </a:p>
          </p:txBody>
        </p:sp>
      </p:grpSp>
      <p:grpSp>
        <p:nvGrpSpPr>
          <p:cNvPr id="10" name="Group 7" descr="Group"/>
          <p:cNvGrpSpPr/>
          <p:nvPr/>
        </p:nvGrpSpPr>
        <p:grpSpPr>
          <a:xfrm>
            <a:off x="180000" y="3231089"/>
            <a:ext cx="4284000" cy="1912411"/>
            <a:chOff x="216000" y="2889596"/>
            <a:chExt cx="4284000" cy="1912411"/>
          </a:xfrm>
        </p:grpSpPr>
        <p:sp>
          <p:nvSpPr>
            <p:cNvPr id="12" name="Shape" descr="Shape"/>
            <p:cNvSpPr/>
            <p:nvPr/>
          </p:nvSpPr>
          <p:spPr>
            <a:xfrm>
              <a:off x="216000" y="2889596"/>
              <a:ext cx="4284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Benefits of Data Analytics and Business Intelligence</a:t>
              </a:r>
              <a:endParaRPr lang="en-US" sz="2400" dirty="0">
                <a:latin typeface="Inter Tight Medium" pitchFamily="2" charset="0"/>
                <a:ea typeface="Inter Tight Medium" pitchFamily="2" charset="0"/>
                <a:cs typeface="Inter Tight Medium" pitchFamily="2" charset="0"/>
              </a:endParaRPr>
            </a:p>
          </p:txBody>
        </p:sp>
        <p:sp>
          <p:nvSpPr>
            <p:cNvPr id="13" name="Shape" descr="Shape"/>
            <p:cNvSpPr/>
            <p:nvPr/>
          </p:nvSpPr>
          <p:spPr>
            <a:xfrm>
              <a:off x="216000" y="3694011"/>
              <a:ext cx="4248000"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By utilizing data analytics and business intelligence, companies can gain a competitive advantage by identifying opportunities for growth and efficiency. These tools allow organizations to track key performance indicators, monitor market trends, and forecast future outcomes. By leveraging data effectively, businesses can make more informed decisions that drive success and profitability. </a:t>
              </a:r>
              <a:endParaRPr lang="en-US" sz="1200" dirty="0">
                <a:latin typeface="Inter Tight Medium" pitchFamily="2" charset="0"/>
                <a:ea typeface="Inter Tight Medium" pitchFamily="2" charset="0"/>
                <a:cs typeface="Inter Tight Medium" pitchFamily="2" charset="0"/>
              </a:endParaRPr>
            </a:p>
          </p:txBody>
        </p:sp>
      </p:grpSp>
      <p:grpSp>
        <p:nvGrpSpPr>
          <p:cNvPr id="14" name="Group 7" descr="Group"/>
          <p:cNvGrpSpPr/>
          <p:nvPr/>
        </p:nvGrpSpPr>
        <p:grpSpPr>
          <a:xfrm>
            <a:off x="4644000" y="1706456"/>
            <a:ext cx="4284000" cy="2175325"/>
            <a:chOff x="4644000" y="1706456"/>
            <a:chExt cx="4284000" cy="2175325"/>
          </a:xfrm>
        </p:grpSpPr>
        <p:sp>
          <p:nvSpPr>
            <p:cNvPr id="11" name="Shape" descr="Shape"/>
            <p:cNvSpPr/>
            <p:nvPr/>
          </p:nvSpPr>
          <p:spPr>
            <a:xfrm>
              <a:off x="4644000" y="1706456"/>
              <a:ext cx="4284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Impact of Data Analytics and Business Intelligence</a:t>
              </a:r>
              <a:endParaRPr lang="en-US" sz="2400" dirty="0">
                <a:latin typeface="Inter Tight Medium" pitchFamily="2" charset="0"/>
                <a:ea typeface="Inter Tight Medium" pitchFamily="2" charset="0"/>
                <a:cs typeface="Inter Tight Medium" pitchFamily="2" charset="0"/>
              </a:endParaRPr>
            </a:p>
          </p:txBody>
        </p:sp>
        <p:sp>
          <p:nvSpPr>
            <p:cNvPr id="15" name="Shape" descr="Shape"/>
            <p:cNvSpPr/>
            <p:nvPr/>
          </p:nvSpPr>
          <p:spPr>
            <a:xfrm>
              <a:off x="4644000" y="2589119"/>
              <a:ext cx="4284000" cy="1292662"/>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The integration of data analytics and business intelligence into organizational processes can lead to improved operational efficiency and enhanced decision-making. By harnessing the power of data, businesses can optimize their operations, streamline processes, and improve overall performance. This integration enables organizations to stay agile and responsive in a rapidly changing business environment. </a:t>
              </a:r>
              <a:endParaRPr lang="en-US" sz="1200"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0" y="0"/>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8</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369332"/>
          </a:xfrm>
          <a:prstGeom prst="rect">
            <a:avLst/>
          </a:prstGeom>
          <a:noFill/>
        </p:spPr>
        <p:txBody>
          <a:bodyPr wrap="square" lIns="0" tIns="0" rIns="0" bIns="0">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Challenges and Opportunities in Adopting New Technologies</a:t>
            </a:r>
            <a:endParaRPr lang="en-US" sz="24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1118638"/>
            <a:ext cx="2808000" cy="1805994"/>
            <a:chOff x="216000" y="1118638"/>
            <a:chExt cx="2808000" cy="1805994"/>
          </a:xfrm>
        </p:grpSpPr>
        <p:sp>
          <p:nvSpPr>
            <p:cNvPr id="8" name="Shape" descr="Shape"/>
            <p:cNvSpPr/>
            <p:nvPr/>
          </p:nvSpPr>
          <p:spPr>
            <a:xfrm>
              <a:off x="216000" y="1118638"/>
              <a:ext cx="2808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Cost and Training</a:t>
              </a:r>
              <a:endParaRPr lang="en-US" sz="2400" dirty="0">
                <a:latin typeface="Inter Tight Medium" pitchFamily="2" charset="0"/>
                <a:ea typeface="Inter Tight Medium" pitchFamily="2" charset="0"/>
                <a:cs typeface="Inter Tight Medium" pitchFamily="2" charset="0"/>
              </a:endParaRPr>
            </a:p>
          </p:txBody>
        </p:sp>
        <p:sp>
          <p:nvSpPr>
            <p:cNvPr id="9" name="Shape" descr="Shape"/>
            <p:cNvSpPr/>
            <p:nvPr/>
          </p:nvSpPr>
          <p:spPr>
            <a:xfrm>
              <a:off x="216000" y="1631970"/>
              <a:ext cx="2808000" cy="1292662"/>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One of the main challenges in adopting new technologies is the initial cost associated with implementation and training. Companies often have to invest a significant amount of money in purchasing new technology and providing employees with the necessary training. </a:t>
              </a:r>
              <a:endParaRPr lang="en-US" sz="1200" dirty="0">
                <a:latin typeface="Inter Tight Medium" pitchFamily="2" charset="0"/>
                <a:ea typeface="Inter Tight Medium" pitchFamily="2" charset="0"/>
                <a:cs typeface="Inter Tight Medium" pitchFamily="2" charset="0"/>
              </a:endParaRPr>
            </a:p>
          </p:txBody>
        </p:sp>
      </p:grpSp>
      <p:grpSp>
        <p:nvGrpSpPr>
          <p:cNvPr id="10" name="Group 7" descr="Group"/>
          <p:cNvGrpSpPr/>
          <p:nvPr/>
        </p:nvGrpSpPr>
        <p:grpSpPr>
          <a:xfrm>
            <a:off x="216000" y="3090538"/>
            <a:ext cx="2808000" cy="1621328"/>
            <a:chOff x="216000" y="3090538"/>
            <a:chExt cx="2808000" cy="1621328"/>
          </a:xfrm>
        </p:grpSpPr>
        <p:sp>
          <p:nvSpPr>
            <p:cNvPr id="12" name="Shape" descr="Shape"/>
            <p:cNvSpPr/>
            <p:nvPr/>
          </p:nvSpPr>
          <p:spPr>
            <a:xfrm>
              <a:off x="216000" y="3090538"/>
              <a:ext cx="2808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Employee Resistance</a:t>
              </a:r>
              <a:endParaRPr lang="en-US" sz="2400" dirty="0">
                <a:latin typeface="Inter Tight Medium" pitchFamily="2" charset="0"/>
                <a:ea typeface="Inter Tight Medium" pitchFamily="2" charset="0"/>
                <a:cs typeface="Inter Tight Medium" pitchFamily="2" charset="0"/>
              </a:endParaRPr>
            </a:p>
          </p:txBody>
        </p:sp>
        <p:sp>
          <p:nvSpPr>
            <p:cNvPr id="13" name="Shape" descr="Shape"/>
            <p:cNvSpPr/>
            <p:nvPr/>
          </p:nvSpPr>
          <p:spPr>
            <a:xfrm>
              <a:off x="216000" y="3603870"/>
              <a:ext cx="2808000"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Another challenge is the resistance to change from employees who may be comfortable with the current systems. It can be difficult to convince employees to embrace new technologies and adapt to new ways of working. </a:t>
              </a:r>
              <a:endParaRPr lang="en-US" sz="1200" dirty="0">
                <a:latin typeface="Inter Tight Medium" pitchFamily="2" charset="0"/>
                <a:ea typeface="Inter Tight Medium" pitchFamily="2" charset="0"/>
                <a:cs typeface="Inter Tight Medium" pitchFamily="2" charset="0"/>
              </a:endParaRPr>
            </a:p>
          </p:txBody>
        </p:sp>
      </p:grpSp>
      <p:grpSp>
        <p:nvGrpSpPr>
          <p:cNvPr id="14" name="Group 7" descr="Group"/>
          <p:cNvGrpSpPr/>
          <p:nvPr/>
        </p:nvGrpSpPr>
        <p:grpSpPr>
          <a:xfrm>
            <a:off x="3168000" y="749306"/>
            <a:ext cx="2808000" cy="1805994"/>
            <a:chOff x="3168000" y="749306"/>
            <a:chExt cx="2808000" cy="1805994"/>
          </a:xfrm>
        </p:grpSpPr>
        <p:sp>
          <p:nvSpPr>
            <p:cNvPr id="15" name="Shape" descr="Shape"/>
            <p:cNvSpPr/>
            <p:nvPr/>
          </p:nvSpPr>
          <p:spPr>
            <a:xfrm>
              <a:off x="3168000" y="749306"/>
              <a:ext cx="2808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Efficiency and Productivity</a:t>
              </a:r>
              <a:endParaRPr lang="en-US" sz="2400" dirty="0">
                <a:latin typeface="Inter Tight Medium" pitchFamily="2" charset="0"/>
                <a:ea typeface="Inter Tight Medium" pitchFamily="2" charset="0"/>
                <a:cs typeface="Inter Tight Medium" pitchFamily="2" charset="0"/>
              </a:endParaRPr>
            </a:p>
          </p:txBody>
        </p:sp>
        <p:sp>
          <p:nvSpPr>
            <p:cNvPr id="16" name="Shape" descr="Shape"/>
            <p:cNvSpPr/>
            <p:nvPr/>
          </p:nvSpPr>
          <p:spPr>
            <a:xfrm>
              <a:off x="3168000" y="1631970"/>
              <a:ext cx="2808000" cy="923330"/>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However, adopting new technologies also presents opportunities for increased efficiency and productivity. New technologies can streamline processes and improve communication within the organization. </a:t>
              </a:r>
              <a:endParaRPr lang="en-US" sz="1200" dirty="0">
                <a:latin typeface="Inter Tight Medium" pitchFamily="2" charset="0"/>
                <a:ea typeface="Inter Tight Medium" pitchFamily="2" charset="0"/>
                <a:cs typeface="Inter Tight Medium" pitchFamily="2" charset="0"/>
              </a:endParaRPr>
            </a:p>
          </p:txBody>
        </p:sp>
      </p:grpSp>
      <p:grpSp>
        <p:nvGrpSpPr>
          <p:cNvPr id="17" name="Group 7" descr="Group"/>
          <p:cNvGrpSpPr/>
          <p:nvPr/>
        </p:nvGrpSpPr>
        <p:grpSpPr>
          <a:xfrm>
            <a:off x="3168000" y="2721206"/>
            <a:ext cx="2808000" cy="1805994"/>
            <a:chOff x="3168000" y="2721206"/>
            <a:chExt cx="2808000" cy="1805994"/>
          </a:xfrm>
        </p:grpSpPr>
        <p:sp>
          <p:nvSpPr>
            <p:cNvPr id="11" name="Shape" descr="Shape"/>
            <p:cNvSpPr/>
            <p:nvPr/>
          </p:nvSpPr>
          <p:spPr>
            <a:xfrm>
              <a:off x="3168000" y="2721206"/>
              <a:ext cx="2808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Benefits and Competitiveness</a:t>
              </a:r>
              <a:endParaRPr lang="en-US" sz="2400" dirty="0">
                <a:latin typeface="Inter Tight Medium" pitchFamily="2" charset="0"/>
                <a:ea typeface="Inter Tight Medium" pitchFamily="2" charset="0"/>
                <a:cs typeface="Inter Tight Medium" pitchFamily="2" charset="0"/>
              </a:endParaRPr>
            </a:p>
          </p:txBody>
        </p:sp>
        <p:sp>
          <p:nvSpPr>
            <p:cNvPr id="18" name="Shape" descr="Shape"/>
            <p:cNvSpPr/>
            <p:nvPr/>
          </p:nvSpPr>
          <p:spPr>
            <a:xfrm>
              <a:off x="3168000" y="3603870"/>
              <a:ext cx="2808000" cy="923330"/>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Overall, while there are challenges in adopting new technologies, the potential benefits make it a worthwhile endeavor for companies looking to stay competitive in a rapidly evolving business environment. </a:t>
              </a:r>
              <a:endParaRPr lang="en-US" sz="1200" dirty="0">
                <a:latin typeface="Inter Tight Medium" pitchFamily="2" charset="0"/>
                <a:ea typeface="Inter Tight Medium" pitchFamily="2" charset="0"/>
                <a:cs typeface="Inter Tight Medium" pitchFamily="2" charset="0"/>
              </a:endParaRPr>
            </a:p>
          </p:txBody>
        </p:sp>
      </p:grpSp>
      <p:grpSp>
        <p:nvGrpSpPr>
          <p:cNvPr id="19" name="Group 7" descr="Group"/>
          <p:cNvGrpSpPr/>
          <p:nvPr/>
        </p:nvGrpSpPr>
        <p:grpSpPr>
          <a:xfrm>
            <a:off x="6120000" y="982800"/>
            <a:ext cx="2808000" cy="3799800"/>
            <a:chOff x="6120000" y="982800"/>
            <a:chExt cx="2808000" cy="3799800"/>
          </a:xfrm>
        </p:grpSpPr>
        <p:grpSp>
          <p:nvGrpSpPr>
            <p:cNvPr id="20" name="Group 7" descr="Group"/>
            <p:cNvGrpSpPr/>
            <p:nvPr/>
          </p:nvGrpSpPr>
          <p:grpSpPr>
            <a:xfrm>
              <a:off x="6120000" y="982800"/>
              <a:ext cx="2808000" cy="1827900"/>
              <a:chOff x="6120000" y="982800"/>
              <a:chExt cx="2808000" cy="1827900"/>
            </a:xfrm>
          </p:grpSpPr>
          <p:pic>
            <p:nvPicPr>
              <p:cNvPr id="21" name="Picture" descr="Picture"/>
              <p:cNvPicPr>
                <a:picLocks/>
              </p:cNvPicPr>
              <p:nvPr/>
            </p:nvPicPr>
            <p:blipFill>
              <a:blip r:embed="rId3"/>
              <a:srcRect t="4028" b="4028"/>
              <a:stretch/>
            </p:blipFill>
            <p:spPr>
              <a:xfrm>
                <a:off x="6120000" y="982800"/>
                <a:ext cx="2808000" cy="1827900"/>
              </a:xfrm>
              <a:prstGeom prst="roundRect">
                <a:avLst>
                  <a:gd name="adj" fmla="val 9184"/>
                </a:avLst>
              </a:prstGeom>
            </p:spPr>
          </p:pic>
          <p:sp>
            <p:nvSpPr>
              <p:cNvPr id="23" name="Shape" descr="Shape"/>
              <p:cNvSpPr/>
              <p:nvPr/>
            </p:nvSpPr>
            <p:spPr>
              <a:xfrm>
                <a:off x="6120000" y="982800"/>
                <a:ext cx="2808000" cy="1827900"/>
              </a:xfrm>
              <a:prstGeom prst="roundRect">
                <a:avLst>
                  <a:gd name="adj" fmla="val 9184"/>
                </a:avLst>
              </a:prstGeom>
              <a:solidFill>
                <a:srgbClr val="FFF8F2">
                  <a:alpha val="20000"/>
                </a:srgbClr>
              </a:solidFill>
            </p:spPr>
            <p:style>
              <a:lnRef idx="0">
                <a:srgbClr val="FFF8F2"/>
              </a:lnRef>
              <a:fillRef idx="1">
                <a:schemeClr val="accent1"/>
              </a:fillRef>
              <a:effectRef idx="0">
                <a:schemeClr val="accent1"/>
              </a:effectRef>
              <a:fontRef idx="minor">
                <a:schemeClr val="lt1"/>
              </a:fontRef>
            </p:style>
          </p:sp>
        </p:grpSp>
        <p:grpSp>
          <p:nvGrpSpPr>
            <p:cNvPr id="24" name="Group 7" descr="Group"/>
            <p:cNvGrpSpPr/>
            <p:nvPr/>
          </p:nvGrpSpPr>
          <p:grpSpPr>
            <a:xfrm>
              <a:off x="6120000" y="2954700"/>
              <a:ext cx="2808000" cy="1827900"/>
              <a:chOff x="6120000" y="2954700"/>
              <a:chExt cx="2808000" cy="1827900"/>
            </a:xfrm>
          </p:grpSpPr>
          <p:pic>
            <p:nvPicPr>
              <p:cNvPr id="22" name="Picture" descr="Picture"/>
              <p:cNvPicPr>
                <a:picLocks/>
              </p:cNvPicPr>
              <p:nvPr/>
            </p:nvPicPr>
            <p:blipFill>
              <a:blip r:embed="rId4"/>
              <a:srcRect t="1056" b="1056"/>
              <a:stretch/>
            </p:blipFill>
            <p:spPr>
              <a:xfrm>
                <a:off x="6120000" y="2954700"/>
                <a:ext cx="2808000" cy="1827900"/>
              </a:xfrm>
              <a:prstGeom prst="roundRect">
                <a:avLst>
                  <a:gd name="adj" fmla="val 9184"/>
                </a:avLst>
              </a:prstGeom>
            </p:spPr>
          </p:pic>
          <p:sp>
            <p:nvSpPr>
              <p:cNvPr id="25" name="Shape" descr="Shape"/>
              <p:cNvSpPr/>
              <p:nvPr/>
            </p:nvSpPr>
            <p:spPr>
              <a:xfrm>
                <a:off x="6120000" y="2954700"/>
                <a:ext cx="2808000" cy="1827900"/>
              </a:xfrm>
              <a:prstGeom prst="roundRect">
                <a:avLst>
                  <a:gd name="adj" fmla="val 9184"/>
                </a:avLst>
              </a:prstGeom>
              <a:solidFill>
                <a:srgbClr val="FFF8F2">
                  <a:alpha val="20000"/>
                </a:srgbClr>
              </a:solidFill>
            </p:spPr>
            <p:style>
              <a:lnRef idx="0">
                <a:srgbClr val="FFF8F2"/>
              </a:lnRef>
              <a:fillRef idx="1">
                <a:schemeClr val="accent1"/>
              </a:fillRef>
              <a:effectRef idx="0">
                <a:schemeClr val="accent1"/>
              </a:effectRef>
              <a:fontRef idx="minor">
                <a:schemeClr val="lt1"/>
              </a:fontRef>
            </p:style>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descr="Group"/>
          <p:cNvGrpSpPr/>
          <p:nvPr/>
        </p:nvGrpSpPr>
        <p:grpSpPr>
          <a:xfrm>
            <a:off x="72000" y="47752"/>
            <a:ext cx="9144000" cy="5142600"/>
            <a:chOff x="0" y="0"/>
            <a:chExt cx="9144000" cy="5142600"/>
          </a:xfrm>
        </p:grpSpPr>
        <p:pic>
          <p:nvPicPr>
            <p:cNvPr id="4" name="Picture" descr="Picture"/>
            <p:cNvPicPr>
              <a:picLocks/>
            </p:cNvPicPr>
            <p:nvPr/>
          </p:nvPicPr>
          <p:blipFill>
            <a:blip r:embed="rId2"/>
            <a:srcRect l="36" r="36"/>
            <a:stretch/>
          </p:blipFill>
          <p:spPr>
            <a:xfrm>
              <a:off x="0" y="0"/>
              <a:ext cx="9144000" cy="5142600"/>
            </a:xfrm>
            <a:prstGeom prst="rect">
              <a:avLst/>
            </a:prstGeom>
          </p:spPr>
        </p:pic>
        <p:sp>
          <p:nvSpPr>
            <p:cNvPr id="5" name="Shape" descr="Shape"/>
            <p:cNvSpPr/>
            <p:nvPr/>
          </p:nvSpPr>
          <p:spPr>
            <a:xfrm>
              <a:off x="0" y="0"/>
              <a:ext cx="9144000" cy="5142600"/>
            </a:xfrm>
            <a:prstGeom prst="rect">
              <a:avLst/>
            </a:prstGeom>
            <a:solidFill>
              <a:srgbClr val="FFF8F2">
                <a:alpha val="60000"/>
              </a:srgbClr>
            </a:solidFill>
          </p:spPr>
          <p:style>
            <a:lnRef idx="0">
              <a:srgbClr val="FFF8F2"/>
            </a:lnRef>
            <a:fillRef idx="1">
              <a:schemeClr val="accent1"/>
            </a:fillRef>
            <a:effectRef idx="0">
              <a:schemeClr val="accent1"/>
            </a:effectRef>
            <a:fontRef idx="minor">
              <a:schemeClr val="lt1"/>
            </a:fontRef>
          </p:style>
        </p:sp>
      </p:grpSp>
      <p:sp>
        <p:nvSpPr>
          <p:cNvPr id="2" name="Shape" descr="Shape"/>
          <p:cNvSpPr/>
          <p:nvPr/>
        </p:nvSpPr>
        <p:spPr>
          <a:xfrm>
            <a:off x="8460000" y="4926600"/>
            <a:ext cx="468000" cy="216000"/>
          </a:xfrm>
          <a:prstGeom prst="rect">
            <a:avLst/>
          </a:prstGeom>
          <a:noFill/>
        </p:spPr>
        <p:txBody>
          <a:bodyPr wrap="square" lIns="0" tIns="0" rIns="0" bIns="0" anchor="ctr">
            <a:spAutoFit/>
          </a:bodyPr>
          <a:lstStyle/>
          <a:p>
            <a:pPr algn="r"/>
            <a:r>
              <a:rPr lang="en-US" sz="716">
                <a:solidFill>
                  <a:srgbClr val="4B6394"/>
                </a:solidFill>
                <a:latin typeface="Inter Tight Medium" pitchFamily="2" charset="0"/>
                <a:ea typeface="Inter Tight Medium" pitchFamily="2" charset="0"/>
                <a:cs typeface="Inter Tight Medium" pitchFamily="2" charset="0"/>
              </a:rPr>
              <a:t>9</a:t>
            </a:r>
            <a:endParaRPr lang="en-US" sz="716">
              <a:latin typeface="Inter Tight Medium" pitchFamily="2" charset="0"/>
              <a:ea typeface="Inter Tight Medium" pitchFamily="2" charset="0"/>
              <a:cs typeface="Inter Tight Medium" pitchFamily="2" charset="0"/>
            </a:endParaRPr>
          </a:p>
        </p:txBody>
      </p:sp>
      <p:sp>
        <p:nvSpPr>
          <p:cNvPr id="6" name="Shape" descr="Shape"/>
          <p:cNvSpPr/>
          <p:nvPr/>
        </p:nvSpPr>
        <p:spPr>
          <a:xfrm>
            <a:off x="216000" y="144000"/>
            <a:ext cx="8712000" cy="430887"/>
          </a:xfrm>
          <a:prstGeom prst="rect">
            <a:avLst/>
          </a:prstGeom>
          <a:noFill/>
        </p:spPr>
        <p:txBody>
          <a:bodyPr wrap="square" lIns="0" tIns="0" rIns="0" bIns="0">
            <a:spAutoFit/>
          </a:bodyPr>
          <a:lstStyle/>
          <a:p>
            <a:pPr algn="ctr"/>
            <a:r>
              <a:rPr lang="en-US" sz="2800" b="1" dirty="0">
                <a:solidFill>
                  <a:srgbClr val="273E6C"/>
                </a:solidFill>
                <a:latin typeface="Inter Tight Medium" pitchFamily="2" charset="0"/>
                <a:ea typeface="Inter Tight Medium" pitchFamily="2" charset="0"/>
                <a:cs typeface="Inter Tight Medium" pitchFamily="2" charset="0"/>
              </a:rPr>
              <a:t>Future Trends in Technology-Driven Management Practices</a:t>
            </a:r>
            <a:endParaRPr lang="en-US" sz="2800" dirty="0">
              <a:latin typeface="Inter Tight Medium" pitchFamily="2" charset="0"/>
              <a:ea typeface="Inter Tight Medium" pitchFamily="2" charset="0"/>
              <a:cs typeface="Inter Tight Medium" pitchFamily="2" charset="0"/>
            </a:endParaRPr>
          </a:p>
        </p:txBody>
      </p:sp>
      <p:grpSp>
        <p:nvGrpSpPr>
          <p:cNvPr id="7" name="Group 7" descr="Group"/>
          <p:cNvGrpSpPr/>
          <p:nvPr/>
        </p:nvGrpSpPr>
        <p:grpSpPr>
          <a:xfrm>
            <a:off x="216000" y="1287028"/>
            <a:ext cx="4284000" cy="1990659"/>
            <a:chOff x="216000" y="1287028"/>
            <a:chExt cx="4284000" cy="1990659"/>
          </a:xfrm>
        </p:grpSpPr>
        <p:sp>
          <p:nvSpPr>
            <p:cNvPr id="8" name="Shape" descr="Shape"/>
            <p:cNvSpPr/>
            <p:nvPr/>
          </p:nvSpPr>
          <p:spPr>
            <a:xfrm>
              <a:off x="216000" y="1287028"/>
              <a:ext cx="4284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Data Analytics and BI</a:t>
              </a:r>
              <a:endParaRPr lang="en-US" sz="2400" dirty="0">
                <a:latin typeface="Inter Tight Medium" pitchFamily="2" charset="0"/>
                <a:ea typeface="Inter Tight Medium" pitchFamily="2" charset="0"/>
                <a:cs typeface="Inter Tight Medium" pitchFamily="2" charset="0"/>
              </a:endParaRPr>
            </a:p>
          </p:txBody>
        </p:sp>
        <p:sp>
          <p:nvSpPr>
            <p:cNvPr id="9" name="Shape" descr="Shape"/>
            <p:cNvSpPr/>
            <p:nvPr/>
          </p:nvSpPr>
          <p:spPr>
            <a:xfrm>
              <a:off x="216000" y="1800359"/>
              <a:ext cx="4284000" cy="1477328"/>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Technology-driven management practices are constantly evolving, with new trends emerging to help businesses stay competitive in the digital age. One future trend is the increased use of artificial intelligence and machine learning to automate decision-making processes and improve efficiency {Automation and AI}. Another trend is the growing importance of data analytics and business intelligence tools to help organizations make data-driven decisions and gain insights into their operations .</a:t>
              </a:r>
              <a:endParaRPr lang="en-US" sz="1200" dirty="0">
                <a:latin typeface="Inter Tight Medium" pitchFamily="2" charset="0"/>
                <a:ea typeface="Inter Tight Medium" pitchFamily="2" charset="0"/>
                <a:cs typeface="Inter Tight Medium" pitchFamily="2" charset="0"/>
              </a:endParaRPr>
            </a:p>
          </p:txBody>
        </p:sp>
      </p:grpSp>
      <p:grpSp>
        <p:nvGrpSpPr>
          <p:cNvPr id="10" name="Group 7" descr="Group"/>
          <p:cNvGrpSpPr/>
          <p:nvPr/>
        </p:nvGrpSpPr>
        <p:grpSpPr>
          <a:xfrm>
            <a:off x="216000" y="3296897"/>
            <a:ext cx="4284000" cy="1583358"/>
            <a:chOff x="216000" y="3296897"/>
            <a:chExt cx="4284000" cy="1583358"/>
          </a:xfrm>
        </p:grpSpPr>
        <p:sp>
          <p:nvSpPr>
            <p:cNvPr id="12" name="Shape" descr="Shape"/>
            <p:cNvSpPr/>
            <p:nvPr/>
          </p:nvSpPr>
          <p:spPr>
            <a:xfrm>
              <a:off x="216000" y="3296897"/>
              <a:ext cx="4284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Remote Work and Virtual Teams</a:t>
              </a:r>
              <a:endParaRPr lang="en-US" sz="2400" dirty="0">
                <a:latin typeface="Inter Tight Medium" pitchFamily="2" charset="0"/>
                <a:ea typeface="Inter Tight Medium" pitchFamily="2" charset="0"/>
                <a:cs typeface="Inter Tight Medium" pitchFamily="2" charset="0"/>
              </a:endParaRPr>
            </a:p>
          </p:txBody>
        </p:sp>
        <p:sp>
          <p:nvSpPr>
            <p:cNvPr id="13" name="Shape" descr="Shape"/>
            <p:cNvSpPr/>
            <p:nvPr/>
          </p:nvSpPr>
          <p:spPr>
            <a:xfrm>
              <a:off x="216000" y="3772259"/>
              <a:ext cx="4284000"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Additionally, the rise of remote work and virtual teams is shaping the way businesses are managed, with technology playing a crucial role in facilitating communication and collaboration among team members . This trend is expected to continue as more companies embrace flexible work arrangements and seek to tap into a global talent pool.</a:t>
              </a:r>
              <a:endParaRPr lang="en-US" sz="1200" dirty="0">
                <a:latin typeface="Inter Tight Medium" pitchFamily="2" charset="0"/>
                <a:ea typeface="Inter Tight Medium" pitchFamily="2" charset="0"/>
                <a:cs typeface="Inter Tight Medium" pitchFamily="2" charset="0"/>
              </a:endParaRPr>
            </a:p>
          </p:txBody>
        </p:sp>
      </p:grpSp>
      <p:grpSp>
        <p:nvGrpSpPr>
          <p:cNvPr id="14" name="Group 7" descr="Group"/>
          <p:cNvGrpSpPr/>
          <p:nvPr/>
        </p:nvGrpSpPr>
        <p:grpSpPr>
          <a:xfrm>
            <a:off x="4644000" y="1287028"/>
            <a:ext cx="4284000" cy="1621327"/>
            <a:chOff x="4644000" y="1287028"/>
            <a:chExt cx="4284000" cy="1621327"/>
          </a:xfrm>
        </p:grpSpPr>
        <p:sp>
          <p:nvSpPr>
            <p:cNvPr id="15" name="Shape" descr="Shape"/>
            <p:cNvSpPr/>
            <p:nvPr/>
          </p:nvSpPr>
          <p:spPr>
            <a:xfrm>
              <a:off x="4644000" y="1287028"/>
              <a:ext cx="4284000" cy="369332"/>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IoT Integration</a:t>
              </a:r>
              <a:endParaRPr lang="en-US" sz="2400" dirty="0">
                <a:latin typeface="Inter Tight Medium" pitchFamily="2" charset="0"/>
                <a:ea typeface="Inter Tight Medium" pitchFamily="2" charset="0"/>
                <a:cs typeface="Inter Tight Medium" pitchFamily="2" charset="0"/>
              </a:endParaRPr>
            </a:p>
          </p:txBody>
        </p:sp>
        <p:sp>
          <p:nvSpPr>
            <p:cNvPr id="16" name="Shape" descr="Shape"/>
            <p:cNvSpPr/>
            <p:nvPr/>
          </p:nvSpPr>
          <p:spPr>
            <a:xfrm>
              <a:off x="4644000" y="1800359"/>
              <a:ext cx="4284000" cy="1107996"/>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Furthermore, the integration of Internet of Things (IoT) devices into business operations is set to revolutionize management practices by providing real-time data on processes and assets, enabling predictive maintenance and improving overall efficiency . This trend will allow businesses to optimize their operations and reduce downtime, leading to cost savings and improved productivity.</a:t>
              </a:r>
              <a:endParaRPr lang="en-US" sz="1200" dirty="0">
                <a:latin typeface="Inter Tight Medium" pitchFamily="2" charset="0"/>
                <a:ea typeface="Inter Tight Medium" pitchFamily="2" charset="0"/>
                <a:cs typeface="Inter Tight Medium" pitchFamily="2" charset="0"/>
              </a:endParaRPr>
            </a:p>
          </p:txBody>
        </p:sp>
      </p:grpSp>
      <p:grpSp>
        <p:nvGrpSpPr>
          <p:cNvPr id="17" name="Group 7" descr="Group"/>
          <p:cNvGrpSpPr/>
          <p:nvPr/>
        </p:nvGrpSpPr>
        <p:grpSpPr>
          <a:xfrm>
            <a:off x="4644000" y="2947130"/>
            <a:ext cx="4284000" cy="2117791"/>
            <a:chOff x="4644000" y="2947130"/>
            <a:chExt cx="4284000" cy="2117791"/>
          </a:xfrm>
        </p:grpSpPr>
        <p:sp>
          <p:nvSpPr>
            <p:cNvPr id="11" name="Shape" descr="Shape"/>
            <p:cNvSpPr/>
            <p:nvPr/>
          </p:nvSpPr>
          <p:spPr>
            <a:xfrm>
              <a:off x="4644000" y="2947130"/>
              <a:ext cx="4284000" cy="738664"/>
            </a:xfrm>
            <a:prstGeom prst="rect">
              <a:avLst/>
            </a:prstGeom>
            <a:noFill/>
          </p:spPr>
          <p:txBody>
            <a:bodyPr wrap="square" lIns="0" tIns="0" rIns="0" bIns="0" anchor="b">
              <a:spAutoFit/>
            </a:bodyPr>
            <a:lstStyle/>
            <a:p>
              <a:pPr algn="l"/>
              <a:r>
                <a:rPr lang="en-US" sz="2400" b="1" dirty="0">
                  <a:solidFill>
                    <a:srgbClr val="273E6C"/>
                  </a:solidFill>
                  <a:latin typeface="Inter Tight Medium" pitchFamily="2" charset="0"/>
                  <a:ea typeface="Inter Tight Medium" pitchFamily="2" charset="0"/>
                  <a:cs typeface="Inter Tight Medium" pitchFamily="2" charset="0"/>
                </a:rPr>
                <a:t>Future of Technology in Management</a:t>
              </a:r>
              <a:endParaRPr lang="en-US" sz="2400" dirty="0">
                <a:latin typeface="Inter Tight Medium" pitchFamily="2" charset="0"/>
                <a:ea typeface="Inter Tight Medium" pitchFamily="2" charset="0"/>
                <a:cs typeface="Inter Tight Medium" pitchFamily="2" charset="0"/>
              </a:endParaRPr>
            </a:p>
          </p:txBody>
        </p:sp>
        <p:sp>
          <p:nvSpPr>
            <p:cNvPr id="18" name="Shape" descr="Shape"/>
            <p:cNvSpPr/>
            <p:nvPr/>
          </p:nvSpPr>
          <p:spPr>
            <a:xfrm>
              <a:off x="4644000" y="3772259"/>
              <a:ext cx="4284000" cy="1292662"/>
            </a:xfrm>
            <a:prstGeom prst="rect">
              <a:avLst/>
            </a:prstGeom>
            <a:noFill/>
          </p:spPr>
          <p:txBody>
            <a:bodyPr wrap="square" lIns="0" tIns="0" rIns="0" bIns="0">
              <a:spAutoFit/>
            </a:bodyPr>
            <a:lstStyle/>
            <a:p>
              <a:pPr algn="l"/>
              <a:r>
                <a:rPr lang="en-US" sz="1200" dirty="0">
                  <a:solidFill>
                    <a:srgbClr val="273E6C"/>
                  </a:solidFill>
                  <a:latin typeface="Inter Tight Medium" pitchFamily="2" charset="0"/>
                  <a:ea typeface="Inter Tight Medium" pitchFamily="2" charset="0"/>
                  <a:cs typeface="Inter Tight Medium" pitchFamily="2" charset="0"/>
                </a:rPr>
                <a:t>Overall, technology-driven management practices will continue to evolve and shape the way businesses operate in the future, with trends such as automation, data analytics, remote work, virtual teams, and IoT integration playing a key role in driving innovation and efficiency . As businesses adapt to these trends, they will be better positioned to thrive in an increasingly digital and competitive business environment.</a:t>
              </a:r>
              <a:endParaRPr lang="en-US" sz="1200" dirty="0">
                <a:latin typeface="Inter Tight Medium" pitchFamily="2" charset="0"/>
                <a:ea typeface="Inter Tight Medium" pitchFamily="2" charset="0"/>
                <a:cs typeface="Inter Tight Medium" pitchFamily="2"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1440</Words>
  <Application>Microsoft Office PowerPoint</Application>
  <PresentationFormat>On-screen Show (16:9)</PresentationFormat>
  <Paragraphs>84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Inter Tight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Zero Book</cp:lastModifiedBy>
  <cp:revision>1</cp:revision>
  <cp:lastPrinted>2024-12-08T17:36:08Z</cp:lastPrinted>
  <dcterms:modified xsi:type="dcterms:W3CDTF">2024-12-08T17:36:14Z</dcterms:modified>
</cp:coreProperties>
</file>