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57" r:id="rId4"/>
    <p:sldId id="275" r:id="rId5"/>
    <p:sldId id="258" r:id="rId6"/>
    <p:sldId id="260" r:id="rId7"/>
    <p:sldId id="268" r:id="rId8"/>
    <p:sldId id="261" r:id="rId9"/>
    <p:sldId id="276" r:id="rId10"/>
    <p:sldId id="267" r:id="rId11"/>
    <p:sldId id="277" r:id="rId12"/>
    <p:sldId id="266" r:id="rId13"/>
    <p:sldId id="278" r:id="rId14"/>
    <p:sldId id="279" r:id="rId15"/>
    <p:sldId id="280" r:id="rId16"/>
    <p:sldId id="285" r:id="rId17"/>
    <p:sldId id="282" r:id="rId18"/>
    <p:sldId id="281" r:id="rId19"/>
    <p:sldId id="283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8" d="100"/>
          <a:sy n="78" d="100"/>
        </p:scale>
        <p:origin x="159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Department of CSIT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2A87E-E9FB-4CB0-A64A-1383BD21092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3060E-81D7-4882-B106-2583FF4E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916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Department of CSIT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96BE-6D07-4D16-B16D-4C4BDDADDD1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1597-2A1F-4F71-980A-A06D099F6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55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1597-2A1F-4F71-980A-A06D099F67C3}" type="slidenum">
              <a:rPr lang="en-IN" smtClean="0"/>
              <a:t>1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/>
              <a:t>Department of CSIT</a:t>
            </a:r>
          </a:p>
        </p:txBody>
      </p:sp>
    </p:spTree>
    <p:extLst>
      <p:ext uri="{BB962C8B-B14F-4D97-AF65-F5344CB8AC3E}">
        <p14:creationId xmlns:p14="http://schemas.microsoft.com/office/powerpoint/2010/main" val="78479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F4B7C6F-E7BD-47A5-9DCE-785E1E14FF1F}" type="datetime5">
              <a:rPr lang="en-IN" smtClean="0"/>
              <a:pPr/>
              <a:t>22-Nov-24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Presentation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4C0610-B9F5-46DF-AF12-D59B8F0FC28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26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ABE5-3F4E-4098-9DA1-7BAF2DE731A4}" type="datetime5">
              <a:rPr lang="en-IN" smtClean="0"/>
              <a:t>22-Nov-24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9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2322-4225-4E96-9458-731873001EFB}" type="datetime5">
              <a:rPr lang="en-IN" smtClean="0"/>
              <a:t>22-Nov-24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2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E708-A049-471B-A281-EC371BA61E5E}" type="datetime5">
              <a:rPr lang="en-IN" smtClean="0"/>
              <a:t>22-Nov-24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8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D2B2-5760-451A-AA2C-79458343C301}" type="datetime5">
              <a:rPr lang="en-IN" smtClean="0"/>
              <a:t>22-Nov-24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25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4B0A-15B4-4AB6-87C4-529A057CB096}" type="datetime5">
              <a:rPr lang="en-IN" smtClean="0"/>
              <a:t>22-Nov-24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8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00CB-31F3-496A-9C0C-1C76CE33988D}" type="datetime5">
              <a:rPr lang="en-IN" smtClean="0"/>
              <a:t>22-Nov-24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0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F9B2-4502-420A-BEBA-6CE237760F56}" type="datetime5">
              <a:rPr lang="en-IN" smtClean="0"/>
              <a:t>22-Nov-24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EF72-B88F-469D-BC47-B802B9E87B48}" type="datetime5">
              <a:rPr lang="en-IN" smtClean="0"/>
              <a:t>22-Nov-24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9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8C60-6117-4919-8D2B-6A8DA6B25FC1}" type="datetime5">
              <a:rPr lang="en-IN" smtClean="0"/>
              <a:t>22-Nov-24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5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3C1-CF0B-4FD0-8F58-C5E92C5E1781}" type="datetime5">
              <a:rPr lang="en-IN" smtClean="0"/>
              <a:t>22-Nov-24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5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48-67EA-4682-912C-74AB17FE669A}" type="datetime5">
              <a:rPr lang="en-IN" smtClean="0"/>
              <a:t>22-Nov-24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5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7E6EF34-2827-4DDF-8517-1D24D7BF7560}" type="datetime5">
              <a:rPr lang="en-IN" smtClean="0"/>
              <a:pPr/>
              <a:t>22-Nov-24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IN" dirty="0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4C0610-B9F5-46DF-AF12-D59B8F0FC28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990600" y="0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1900" b="0" baseline="0" dirty="0">
                <a:latin typeface="Arial Rounded MT Bold" pitchFamily="34" charset="0"/>
                <a:cs typeface="Times New Roman" pitchFamily="18" charset="0"/>
              </a:rPr>
              <a:t>Department of Computer Science &amp; Information Technology</a:t>
            </a:r>
          </a:p>
          <a:p>
            <a:pPr algn="ctr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000" b="0" baseline="0" dirty="0">
                <a:latin typeface="Arial Rounded MT Bold" pitchFamily="34" charset="0"/>
                <a:cs typeface="Times New Roman" pitchFamily="18" charset="0"/>
              </a:rPr>
              <a:t>Mahatma Jyotiba Phule Rohilkhand University, Bareilly</a:t>
            </a:r>
          </a:p>
          <a:p>
            <a:pPr algn="ctr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1500" b="0" baseline="0" dirty="0">
                <a:latin typeface="Arial Rounded MT Bold" pitchFamily="34" charset="0"/>
                <a:cs typeface="Times New Roman" pitchFamily="18" charset="0"/>
              </a:rPr>
              <a:t>A State University – Government of  Uttar Pradesh; NAAC A++ Accredited  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4" y="76200"/>
            <a:ext cx="93916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12700">
            <a:solidFill>
              <a:srgbClr val="00206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6200"/>
            <a:ext cx="111709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27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9906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>
                <a:latin typeface="Arial Rounded MT Bold" pitchFamily="34" charset="0"/>
                <a:cs typeface="Times New Roman" pitchFamily="18" charset="0"/>
              </a:rPr>
              <a:t>A </a:t>
            </a:r>
          </a:p>
          <a:p>
            <a:pPr>
              <a:buFontTx/>
              <a:buNone/>
            </a:pPr>
            <a:r>
              <a:rPr lang="en-US" altLang="en-US" sz="2000" b="1" dirty="0">
                <a:latin typeface="Arial Rounded MT Bold" pitchFamily="34" charset="0"/>
                <a:cs typeface="Times New Roman" pitchFamily="18" charset="0"/>
              </a:rPr>
              <a:t>Seminar Presentation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Arial Rounded MT Bold" pitchFamily="34" charset="0"/>
                <a:cs typeface="Times New Roman" pitchFamily="18" charset="0"/>
              </a:rPr>
              <a:t>                                   </a:t>
            </a:r>
            <a:br>
              <a:rPr lang="en-US" altLang="en-US" sz="2000" b="1" dirty="0">
                <a:latin typeface="Arial Rounded MT Bold" pitchFamily="34" charset="0"/>
                <a:cs typeface="Times New Roman" pitchFamily="18" charset="0"/>
              </a:rPr>
            </a:br>
            <a:r>
              <a:rPr lang="en-US" altLang="en-US" sz="2000" b="1" dirty="0">
                <a:latin typeface="Arial Rounded MT Bold" pitchFamily="34" charset="0"/>
                <a:cs typeface="Times New Roman" pitchFamily="18" charset="0"/>
              </a:rPr>
              <a:t>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Arial Rounded MT Bold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Cyber Laws</a:t>
            </a:r>
            <a:endParaRPr lang="en-US" altLang="en-US" sz="1600" dirty="0">
              <a:solidFill>
                <a:srgbClr val="0070C0"/>
              </a:solidFill>
              <a:latin typeface="Arial Rounded MT Bold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Arial Rounded MT Bold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Arial Rounded MT Bold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Arial Rounded MT Bold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Arial Rounded MT Bold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Arial Rounded MT Bold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Arial Rounded MT Bold" pitchFamily="34" charset="0"/>
                <a:cs typeface="Times New Roman" pitchFamily="18" charset="0"/>
              </a:rPr>
              <a:t>Presented by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Priyansh Saxena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Arial Rounded MT Bold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Arial Rounded MT Bold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b="1" dirty="0">
                <a:latin typeface="Arial Rounded MT Bold" pitchFamily="34" charset="0"/>
                <a:cs typeface="Times New Roman" pitchFamily="18" charset="0"/>
              </a:rPr>
              <a:t>Under the Supervision of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Mr. Ashwani Gupta</a:t>
            </a:r>
          </a:p>
          <a:p>
            <a:pPr>
              <a:spcBef>
                <a:spcPts val="1000"/>
              </a:spcBef>
              <a:buFontTx/>
              <a:buNone/>
            </a:pPr>
            <a:endParaRPr lang="en-US" alt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1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A71A15-5B82-EF1B-9ADA-3DB73F7D35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0"/>
            <a:ext cx="121920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33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10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5A104-E66C-6B67-8CFC-A58945DCC9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0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7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1C9F6-9F7E-F888-C414-EBD09445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11250"/>
            <a:ext cx="8229600" cy="609600"/>
          </a:xfrm>
        </p:spPr>
        <p:txBody>
          <a:bodyPr/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Elements of Cyber Laws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2385D-9C1A-37FC-F3CA-5BFD9849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368" y="1720850"/>
            <a:ext cx="5638800" cy="4416937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 Laws: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secure collection, storage, and transmission of personal data.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GDPR, California Consumer Privacy Act (CCPA).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Regulations: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online business transactions are secure and legally valid.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Legal status of e-contracts, digital signatures.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Jurisdiction: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challenges of legal authority over international cyber-crimes.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Intellectual Property Protection: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digital content is protected against piracy and unauthorized use.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11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9A7F6C-E090-B820-9D8F-476A7314F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3048000" cy="34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1C9F6-9F7E-F888-C414-EBD09445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038635"/>
            <a:ext cx="8229600" cy="609600"/>
          </a:xfrm>
        </p:spPr>
        <p:txBody>
          <a:bodyPr/>
          <a:lstStyle/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 of Cyber Threat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2385D-9C1A-37FC-F3CA-5BFD9849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708560"/>
            <a:ext cx="5029200" cy="339684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Impact: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 financial losses globally, e.g., WannaCry attack costing billions.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costs include damaged reputations and cybersecurity upgrades.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Security Risks: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Espionage (e.g., SolarWinds attack).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Threats to critical systems like defence and healthcare.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Impact: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public trust in digital platforms.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of democratic processes via misinformation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12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3AC49-C9FE-D004-0A2A-5BC96CE46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057400"/>
            <a:ext cx="3886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6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1C9F6-9F7E-F888-C414-EBD09445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960181"/>
            <a:ext cx="8229600" cy="609600"/>
          </a:xfrm>
        </p:spPr>
        <p:txBody>
          <a:bodyPr/>
          <a:lstStyle/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Security and Privacy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2385D-9C1A-37FC-F3CA-5BFD9849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632000"/>
            <a:ext cx="8534400" cy="4399730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and Privacy Protection: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individual rights to privacy are not compromised by digital surveillance and data collection.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to access, correct, and erase personal data.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Consent requirements for collecting personal data.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Emerging Technologies: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AI: Enhances cybersecurity but can also power advanced attacks.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Blockchain: Ensures data integrity but may be misused.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Computing: A potential threat to current encryption methods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Balancing privacy with national security and law enforcement needs.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concerns over government surveillance and data misuse.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Regulating harmful content while protecting free speech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2EBAD-F81A-2606-B147-044366575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38400"/>
            <a:ext cx="2438400" cy="13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9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1C9F6-9F7E-F888-C414-EBD09445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11250"/>
            <a:ext cx="8229600" cy="609600"/>
          </a:xfrm>
        </p:spPr>
        <p:txBody>
          <a:bodyPr/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Enforcing Cyber Laws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2385D-9C1A-37FC-F3CA-5BFD9849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909916"/>
            <a:ext cx="6629400" cy="4416937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Jurisdictional Issues: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Cybercrimes often involve multiple countries, each with its own laws.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cooperation is essential but difficult to achieve due to conflicting legal standards.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for Enforcement: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Legal Assistance Treaties (MLATs) and agreements like the Budapest Convention to foster cross-border cooperation.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tracking anonymous online perpetrators.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 pace of legal reforms to address new tech (AI, Blockchain, etc.).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14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A9BB8-46F2-0518-54BC-F0252C7EA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0"/>
            <a:ext cx="19812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1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1C9F6-9F7E-F888-C414-EBD09445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11250"/>
            <a:ext cx="8229600" cy="609600"/>
          </a:xfrm>
        </p:spPr>
        <p:txBody>
          <a:bodyPr/>
          <a:lstStyle/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Cybercrime Incidents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2385D-9C1A-37FC-F3CA-5BFD9849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909916"/>
            <a:ext cx="8229600" cy="4416937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WannaCry Ransomware (2017):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Affected over 300,000 computers in 150 countries of organizations globally, Exploited a Windows vulnerability, encrypting their files and demanding Bitcoin as ransom.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Issue: Lack of international coordination in responding to the attack.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Equifax Data Breach (2017):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Affected 147 million people, with sensitive personal information exposed.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Issue: Insufficient data protection practices led to massive losses.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Estonia Cyberattack (2007):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series of coordinated DDoS attacks targeted Estonian government and banking systems. Considered one of the first examples of cyber-warfare..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Issue: Lack of robust national cybersecurity laws and international support.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F4953-34BE-F00F-FA2A-726F7F43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D2B2-5760-451A-AA2C-79458343C301}" type="datetime5">
              <a:rPr lang="en-IN" smtClean="0"/>
              <a:t>22-Nov-24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E224C-707E-0717-5D9A-4A3A4247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93825-1808-3BD1-AAA8-9CD0E905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16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14DA4-62A0-CC03-CDC9-B990662BD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681162"/>
            <a:ext cx="4191001" cy="3495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2C1EC-64DC-5E49-F5A2-0F5BE581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81162"/>
            <a:ext cx="40386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5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1C9F6-9F7E-F888-C414-EBD09445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382000" cy="609600"/>
          </a:xfrm>
        </p:spPr>
        <p:txBody>
          <a:bodyPr/>
          <a:lstStyle/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Barriers to Effective Cyber Law Implementation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2385D-9C1A-37FC-F3CA-5BFD9849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909916"/>
            <a:ext cx="8305800" cy="4416937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Evolution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technologies like cryptocurrency, AI, and blockchain create new legal challenges.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Cross-Border Nature of Cybercrime: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Jurisdictional issues arise when cybercrimes involve multiple countries.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Global Coordination: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Varying national laws and enforcement mechanisms.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 progress in achieving international treaties and harmonized regulations.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Emerging Threats: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Cyberterrorism and cyber warfare, which are harder to address within existing legal frameworks.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9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1C9F6-9F7E-F888-C414-EBD09445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11250"/>
            <a:ext cx="8229600" cy="609600"/>
          </a:xfrm>
        </p:spPr>
        <p:txBody>
          <a:bodyPr/>
          <a:lstStyle/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Cyber Legal Frameworks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2385D-9C1A-37FC-F3CA-5BFD9849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909916"/>
            <a:ext cx="8229600" cy="4416937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Cooperation: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Strengthen international treaties and frameworks to tackle cross-border cybercrimes.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Expanding the Budapest Convention and similar international agreements.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Updates to Laws: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laws evolve with technology to cover new threats like AI, quantum computing, and cryptocurrency.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Stronger Data Protection: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 global standards like GDPR for better personal data protection.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 corporate compliance with stringent data security practices.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Awareness and Education: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Educate individuals and organizations about their rights and responsibilities under cyber laws.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63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1C9F6-9F7E-F888-C414-EBD09445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229600" cy="609600"/>
          </a:xfrm>
        </p:spPr>
        <p:txBody>
          <a:bodyPr/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the Digital Future Through Strong Cyber Laws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2385D-9C1A-37FC-F3CA-5BFD9849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2514601"/>
            <a:ext cx="8077200" cy="3733800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Laws are crucial for regulating digital spaces, online behavior, protecting data, individuals and preventing cybercrimes.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Cooperation: Effective enforcement requires international collaboration and legal advancements to combat cross-border crimes.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Future-Proofing Laws: Laws must evolve in step with technological advancements to remain effective.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Collective Responsibility: Governments, tech companies, and individuals must work together to ensure a safe and secure digital environment.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balancing innovation with ethical considerations, we can ensure a safer cyberspace for everyone.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8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1387C-245E-0780-CBFF-37E43EB0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5AEB6-6733-5EB8-9416-F5BC695A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E2A7B-9853-AAD2-9195-8DB3D1AE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26A213-1730-1E3E-C5BE-7A539BB0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22959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61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2779737-2442-AE84-0056-A14E6078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209800"/>
            <a:ext cx="5715000" cy="3581400"/>
          </a:xfrm>
        </p:spPr>
        <p:txBody>
          <a:bodyPr/>
          <a:lstStyle/>
          <a:p>
            <a:r>
              <a:rPr lang="en-IN" sz="8000" b="1" i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br>
              <a:rPr lang="en-IN" sz="8000" b="1" i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1" i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You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1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1C9F6-9F7E-F888-C414-EBD09445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11250"/>
            <a:ext cx="8229600" cy="609600"/>
          </a:xfrm>
        </p:spPr>
        <p:txBody>
          <a:bodyPr/>
          <a:lstStyle/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Laws : A Critical Pillar in Digital Age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2385D-9C1A-37FC-F3CA-5BFD9849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8382000" cy="4267200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Revolution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internet has revolutionized communication, commerce, and governance but introduced vulnerabilities that cybercriminals exploit. While enabling connectivity and innovation, it has also introduced risks like cybercrimes.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Laws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Cyber Law is the law governing the cyber-space. It is a legal framework that governs activities in cyberspace, protecting digital data, ensuring privacy, and preventing cybercrimes.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Crimes transcend borders, complicating enforcements.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these laws evolve to keep pace with emerging technologies and global digital activities.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8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1C9F6-9F7E-F888-C414-EBD09445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11250"/>
            <a:ext cx="8229600" cy="609600"/>
          </a:xfrm>
        </p:spPr>
        <p:txBody>
          <a:bodyPr/>
          <a:lstStyle/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Cyber Laws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2385D-9C1A-37FC-F3CA-5BFD9849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909916"/>
            <a:ext cx="8382000" cy="4338483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Safeguarding Privacy: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Protecting personal and sensitive data in the face of increasing data breaches and privacy violations.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Preventing Cybercrime: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Laws are needed to define illegal activities like hacking, fraud, and identity theft, and to deter such actions.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Regulating Digital Transactions: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secure online commerce, protecting intellectual property, and maintaining trust in digital systems.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Challenges: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Cybercrimes are often transnational, creating challenges for enforcement across borders.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43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1C9F6-9F7E-F888-C414-EBD09445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43000"/>
            <a:ext cx="9220200" cy="609600"/>
          </a:xfrm>
        </p:spPr>
        <p:txBody>
          <a:bodyPr/>
          <a:lstStyle/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Cybercrime and its Legal Implications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2385D-9C1A-37FC-F3CA-5BFD9849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752600"/>
            <a:ext cx="8763000" cy="4469888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Cybercrimes are criminal activities carried out using computers or digital devices.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Anonymity: Hidden identities using tools like VPNs or the dark web.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Reach: Cyber-attacks affect victims across borders, e.g., ransomware spreading internationally.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Complexity: Involves advanced methods like malware, phishing, and botnets.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Borderless Impact: Critical infrastructure attacks (e.g., on healthcare systems) can disrupt entire nations.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Enforcement: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global and anonymous nature of cybercrime complicates jurisdiction and prosecution. Existing laws often fail to cover the complexities of new technologies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2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1C9F6-9F7E-F888-C414-EBD09445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11250"/>
            <a:ext cx="8229600" cy="609600"/>
          </a:xfrm>
        </p:spPr>
        <p:txBody>
          <a:bodyPr/>
          <a:lstStyle/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Cyber-Crime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2385D-9C1A-37FC-F3CA-5BFD9849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750552"/>
            <a:ext cx="8649928" cy="4416937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Crimes Against Individuals: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theft: Personal data is stolen for fraud (e.g., Equifax breach).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Cyberstalking: Persistent harassment online, causing psychological harms.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scam emails that contain links to malicious websites.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Crimes Against Property: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Hacking: Unauthorized access to systems.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Intellectual Property Theft: Piracy of software, films, or music.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Crimes Against Governments: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terrorism: Attacks on national infrastructure.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Espionage: Theft of sensitive government data.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Crimes: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fraud and online banking theft.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6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D8E469-3D29-D05C-AACE-BE9D0FF1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2895600"/>
            <a:ext cx="141092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9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E2605-65DA-3F1D-C1FA-D85D6AE5B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29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1C9F6-9F7E-F888-C414-EBD09445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11250"/>
            <a:ext cx="8229600" cy="609600"/>
          </a:xfrm>
        </p:spPr>
        <p:txBody>
          <a:bodyPr/>
          <a:lstStyle/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Laws Across Borders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2385D-9C1A-37FC-F3CA-5BFD9849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720850"/>
            <a:ext cx="8382000" cy="4416937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efforts: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Budapest Convention (2001):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international treaty addressing cybercrime, aiming to harmonize national laws and promote international cooperation.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Data Protection Regulation (GDPR):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Europe's law regulating data privacy and security. It sets strict rules for how personal data is collected and processed.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Jurisdiction disputes for cross-border cases.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Laws struggle to keep pace with technological advances.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Variations in national laws make global enforcement difficult.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Cybercrimes that cross borders are harder to prosecute due to differing legal standards.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98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1C9F6-9F7E-F888-C414-EBD09445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11250"/>
            <a:ext cx="8229600" cy="609600"/>
          </a:xfrm>
        </p:spPr>
        <p:txBody>
          <a:bodyPr/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India’s Approach to Cyber Laws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2385D-9C1A-37FC-F3CA-5BFD9849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909916"/>
            <a:ext cx="8610600" cy="4416937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Act (2000):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India's primary legislation for addressing cybercrimes.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criminalizes hacking, identity theft, online fraud, and digital signatures.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Amendment Act (2008):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provisions for cyber terrorism.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Emphasized data protection and stricter penalties for cybercrimes.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Legal Provisions: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66A: Punishment for sending offensive messages.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43: Penalties for data theft and unauthorized access.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Enforcement: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technological changes outpace legal provision.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sufficient cybersecurity infrastructure in many organizations.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23-Nov-24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0610-B9F5-46DF-AF12-D59B8F0FC28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92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1401</Words>
  <Application>Microsoft Office PowerPoint</Application>
  <PresentationFormat>On-screen Show (4:3)</PresentationFormat>
  <Paragraphs>207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Rounded MT Bold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Cyber Laws : A Critical Pillar in Digital Age</vt:lpstr>
      <vt:lpstr>The Need for Cyber Laws</vt:lpstr>
      <vt:lpstr>Understanding Cybercrime and its Legal Implications</vt:lpstr>
      <vt:lpstr>Classifying Cyber-Crime</vt:lpstr>
      <vt:lpstr>PowerPoint Presentation</vt:lpstr>
      <vt:lpstr>Cyber Laws Across Borders</vt:lpstr>
      <vt:lpstr>India’s Approach to Cyber Laws</vt:lpstr>
      <vt:lpstr>PowerPoint Presentation</vt:lpstr>
      <vt:lpstr>Core Elements of Cyber Laws</vt:lpstr>
      <vt:lpstr>Consequences of Cyber Threat</vt:lpstr>
      <vt:lpstr>Balancing Security and Privacy</vt:lpstr>
      <vt:lpstr>Challenges in Enforcing Cyber Laws</vt:lpstr>
      <vt:lpstr>Real-World Cybercrime Incidents</vt:lpstr>
      <vt:lpstr>PowerPoint Presentation</vt:lpstr>
      <vt:lpstr>Barriers to Effective Cyber Law Implementation</vt:lpstr>
      <vt:lpstr>Improving Cyber Legal Frameworks</vt:lpstr>
      <vt:lpstr>Securing the Digital Future Through Strong Cyber Laws</vt:lpstr>
      <vt:lpstr>Thank      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Zero Book</cp:lastModifiedBy>
  <cp:revision>17</cp:revision>
  <dcterms:created xsi:type="dcterms:W3CDTF">2024-02-21T06:54:01Z</dcterms:created>
  <dcterms:modified xsi:type="dcterms:W3CDTF">2024-11-22T17:52:18Z</dcterms:modified>
</cp:coreProperties>
</file>