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rial Bold" charset="1" panose="020B0802020202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notesSlides/notesSlide2.xml" Type="http://schemas.openxmlformats.org/officeDocument/2006/relationships/notesSlide"/><Relationship Id="rId23" Target="notesSlides/notesSlide3.xml" Type="http://schemas.openxmlformats.org/officeDocument/2006/relationships/notesSlide"/><Relationship Id="rId24" Target="notesSlides/notesSlide4.xml" Type="http://schemas.openxmlformats.org/officeDocument/2006/relationships/notesSlide"/><Relationship Id="rId25" Target="notesSlides/notesSlide5.xml" Type="http://schemas.openxmlformats.org/officeDocument/2006/relationships/notesSlide"/><Relationship Id="rId26" Target="notesSlides/notesSlide6.xml" Type="http://schemas.openxmlformats.org/officeDocument/2006/relationships/notesSlide"/><Relationship Id="rId27" Target="notesSlides/notesSlide7.xml" Type="http://schemas.openxmlformats.org/officeDocument/2006/relationships/notesSlide"/><Relationship Id="rId28" Target="notesSlides/notesSlide8.xml" Type="http://schemas.openxmlformats.org/officeDocument/2006/relationships/notesSlide"/><Relationship Id="rId29" Target="notesSlides/notesSlide9.xml" Type="http://schemas.openxmlformats.org/officeDocument/2006/relationships/notesSlide"/><Relationship Id="rId3" Target="viewProps.xml" Type="http://schemas.openxmlformats.org/officeDocument/2006/relationships/viewProps"/><Relationship Id="rId30" Target="notesSlides/notesSlide10.xml" Type="http://schemas.openxmlformats.org/officeDocument/2006/relationships/notesSlide"/><Relationship Id="rId31" Target="notesSlides/notesSlide11.xml" Type="http://schemas.openxmlformats.org/officeDocument/2006/relationships/notesSlide"/><Relationship Id="rId32" Target="notesSlides/notesSlide12.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png" Type="http://schemas.openxmlformats.org/officeDocument/2006/relationships/image"/><Relationship Id="rId4"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embeddings/oleObject1.bin" Type="http://schemas.openxmlformats.org/officeDocument/2006/relationships/oleObjec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 Id="rId4"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543400" y="477776"/>
            <a:ext cx="11590200" cy="1093650"/>
          </a:xfrm>
          <a:prstGeom prst="rect">
            <a:avLst/>
          </a:prstGeom>
        </p:spPr>
        <p:txBody>
          <a:bodyPr anchor="t" rtlCol="false" tIns="0" lIns="0" bIns="0" rIns="0">
            <a:spAutoFit/>
          </a:bodyPr>
          <a:lstStyle/>
          <a:p>
            <a:pPr algn="ctr">
              <a:lnSpc>
                <a:spcPts val="8399"/>
              </a:lnSpc>
            </a:pPr>
            <a:r>
              <a:rPr lang="en-US" b="true" sz="4999">
                <a:solidFill>
                  <a:srgbClr val="000000"/>
                </a:solidFill>
                <a:latin typeface="Arial Bold"/>
                <a:ea typeface="Arial Bold"/>
                <a:cs typeface="Arial Bold"/>
                <a:sym typeface="Arial Bold"/>
              </a:rPr>
              <a:t>Problem Statement and Team Details</a:t>
            </a:r>
          </a:p>
        </p:txBody>
      </p:sp>
      <p:sp>
        <p:nvSpPr>
          <p:cNvPr name="TextBox 3" id="3"/>
          <p:cNvSpPr txBox="true"/>
          <p:nvPr/>
        </p:nvSpPr>
        <p:spPr>
          <a:xfrm rot="0">
            <a:off x="878924" y="1116889"/>
            <a:ext cx="14074400" cy="9729216"/>
          </a:xfrm>
          <a:prstGeom prst="rect">
            <a:avLst/>
          </a:prstGeom>
        </p:spPr>
        <p:txBody>
          <a:bodyPr anchor="t" rtlCol="false" tIns="0" lIns="0" bIns="0" rIns="0">
            <a:spAutoFit/>
          </a:bodyPr>
          <a:lstStyle/>
          <a:p>
            <a:pPr algn="just">
              <a:lnSpc>
                <a:spcPts val="5040"/>
              </a:lnSpc>
            </a:pPr>
            <a:r>
              <a:rPr lang="en-US" b="true" sz="3000">
                <a:solidFill>
                  <a:srgbClr val="000000"/>
                </a:solidFill>
                <a:latin typeface="Arial Bold"/>
                <a:ea typeface="Arial Bold"/>
                <a:cs typeface="Arial Bold"/>
                <a:sym typeface="Arial Bold"/>
              </a:rPr>
              <a:t> </a:t>
            </a:r>
          </a:p>
          <a:p>
            <a:pPr algn="just">
              <a:lnSpc>
                <a:spcPts val="4703"/>
              </a:lnSpc>
            </a:pPr>
          </a:p>
          <a:p>
            <a:pPr algn="l">
              <a:lnSpc>
                <a:spcPts val="5040"/>
              </a:lnSpc>
            </a:pPr>
            <a:r>
              <a:rPr lang="en-US" b="true" sz="3000">
                <a:solidFill>
                  <a:srgbClr val="000000"/>
                </a:solidFill>
                <a:latin typeface="Arial Bold"/>
                <a:ea typeface="Arial Bold"/>
                <a:cs typeface="Arial Bold"/>
                <a:sym typeface="Arial Bold"/>
              </a:rPr>
              <a:t>Problem Statement: Duality AI - Space Station Hackathon</a:t>
            </a:r>
          </a:p>
          <a:p>
            <a:pPr algn="just">
              <a:lnSpc>
                <a:spcPts val="4703"/>
              </a:lnSpc>
            </a:pPr>
          </a:p>
          <a:p>
            <a:pPr algn="just">
              <a:lnSpc>
                <a:spcPts val="5040"/>
              </a:lnSpc>
            </a:pPr>
            <a:r>
              <a:rPr lang="en-US" b="true" sz="3000">
                <a:solidFill>
                  <a:srgbClr val="000000"/>
                </a:solidFill>
                <a:latin typeface="Arial Bold"/>
                <a:ea typeface="Arial Bold"/>
                <a:cs typeface="Arial Bold"/>
                <a:sym typeface="Arial Bold"/>
              </a:rPr>
              <a:t>Team Name:    11:11 Crew</a:t>
            </a:r>
          </a:p>
          <a:p>
            <a:pPr algn="just">
              <a:lnSpc>
                <a:spcPts val="4703"/>
              </a:lnSpc>
            </a:pPr>
          </a:p>
          <a:p>
            <a:pPr algn="just">
              <a:lnSpc>
                <a:spcPts val="5040"/>
              </a:lnSpc>
            </a:pPr>
            <a:r>
              <a:rPr lang="en-US" b="true" sz="3000">
                <a:solidFill>
                  <a:srgbClr val="000000"/>
                </a:solidFill>
                <a:latin typeface="Arial Bold"/>
                <a:ea typeface="Arial Bold"/>
                <a:cs typeface="Arial Bold"/>
                <a:sym typeface="Arial Bold"/>
              </a:rPr>
              <a:t>Team Leader Name: Rabbika Azmi</a:t>
            </a:r>
          </a:p>
          <a:p>
            <a:pPr algn="just">
              <a:lnSpc>
                <a:spcPts val="4076"/>
              </a:lnSpc>
            </a:pPr>
          </a:p>
          <a:p>
            <a:pPr algn="just">
              <a:lnSpc>
                <a:spcPts val="5040"/>
              </a:lnSpc>
            </a:pPr>
            <a:r>
              <a:rPr lang="en-US" b="true" sz="3000">
                <a:solidFill>
                  <a:srgbClr val="000000"/>
                </a:solidFill>
                <a:latin typeface="Arial Bold"/>
                <a:ea typeface="Arial Bold"/>
                <a:cs typeface="Arial Bold"/>
                <a:sym typeface="Arial Bold"/>
              </a:rPr>
              <a:t>Institute Name: </a:t>
            </a:r>
          </a:p>
          <a:p>
            <a:pPr algn="just">
              <a:lnSpc>
                <a:spcPts val="4703"/>
              </a:lnSpc>
            </a:pPr>
          </a:p>
          <a:p>
            <a:pPr algn="just">
              <a:lnSpc>
                <a:spcPts val="5040"/>
              </a:lnSpc>
            </a:pPr>
            <a:r>
              <a:rPr lang="en-US" b="true" sz="3000">
                <a:solidFill>
                  <a:srgbClr val="000000"/>
                </a:solidFill>
                <a:latin typeface="Arial Bold"/>
                <a:ea typeface="Arial Bold"/>
                <a:cs typeface="Arial Bold"/>
                <a:sym typeface="Arial Bold"/>
              </a:rPr>
              <a:t>Theme Name: </a:t>
            </a:r>
          </a:p>
          <a:p>
            <a:pPr algn="just">
              <a:lnSpc>
                <a:spcPts val="4703"/>
              </a:lnSpc>
            </a:pPr>
          </a:p>
          <a:p>
            <a:pPr algn="just">
              <a:lnSpc>
                <a:spcPts val="5040"/>
              </a:lnSpc>
            </a:pPr>
            <a:r>
              <a:rPr lang="en-US" b="true" sz="3000">
                <a:solidFill>
                  <a:srgbClr val="000000"/>
                </a:solidFill>
                <a:latin typeface="Arial Bold"/>
                <a:ea typeface="Arial Bold"/>
                <a:cs typeface="Arial Bold"/>
                <a:sym typeface="Arial Bold"/>
              </a:rPr>
              <a:t>Team Leader Email ID:</a:t>
            </a:r>
          </a:p>
          <a:p>
            <a:pPr algn="just">
              <a:lnSpc>
                <a:spcPts val="4703"/>
              </a:lnSpc>
            </a:pPr>
          </a:p>
          <a:p>
            <a:pPr algn="just">
              <a:lnSpc>
                <a:spcPts val="4703"/>
              </a:lnSpc>
            </a:pPr>
          </a:p>
          <a:p>
            <a:pPr algn="just">
              <a:lnSpc>
                <a:spcPts val="4703"/>
              </a:lnSpc>
            </a:pPr>
          </a:p>
        </p:txBody>
      </p:sp>
      <p:grpSp>
        <p:nvGrpSpPr>
          <p:cNvPr name="Group 4" id="4"/>
          <p:cNvGrpSpPr>
            <a:grpSpLocks noChangeAspect="true"/>
          </p:cNvGrpSpPr>
          <p:nvPr/>
        </p:nvGrpSpPr>
        <p:grpSpPr>
          <a:xfrm rot="0">
            <a:off x="784100" y="160400"/>
            <a:ext cx="2052300" cy="2052300"/>
            <a:chOff x="0" y="0"/>
            <a:chExt cx="2736400" cy="2736400"/>
          </a:xfrm>
        </p:grpSpPr>
        <p:sp>
          <p:nvSpPr>
            <p:cNvPr name="Freeform 5" id="5"/>
            <p:cNvSpPr/>
            <p:nvPr/>
          </p:nvSpPr>
          <p:spPr>
            <a:xfrm flipH="false" flipV="false" rot="0">
              <a:off x="0" y="0"/>
              <a:ext cx="2736342" cy="2736342"/>
            </a:xfrm>
            <a:custGeom>
              <a:avLst/>
              <a:gdLst/>
              <a:ahLst/>
              <a:cxnLst/>
              <a:rect r="r" b="b" t="t" l="l"/>
              <a:pathLst>
                <a:path h="2736342" w="2736342">
                  <a:moveTo>
                    <a:pt x="0" y="0"/>
                  </a:moveTo>
                  <a:lnTo>
                    <a:pt x="2736342" y="0"/>
                  </a:lnTo>
                  <a:lnTo>
                    <a:pt x="2736342" y="2736342"/>
                  </a:lnTo>
                  <a:lnTo>
                    <a:pt x="0" y="2736342"/>
                  </a:lnTo>
                  <a:lnTo>
                    <a:pt x="0" y="0"/>
                  </a:lnTo>
                  <a:close/>
                </a:path>
              </a:pathLst>
            </a:custGeom>
            <a:blipFill>
              <a:blip r:embed="rId3"/>
              <a:stretch>
                <a:fillRect l="0" t="0" r="-2" b="-2"/>
              </a:stretch>
            </a:blip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839850" y="262050"/>
            <a:ext cx="2052300" cy="2052300"/>
            <a:chOff x="0" y="0"/>
            <a:chExt cx="2736400" cy="2736400"/>
          </a:xfrm>
        </p:grpSpPr>
        <p:sp>
          <p:nvSpPr>
            <p:cNvPr name="Freeform 3" id="3"/>
            <p:cNvSpPr/>
            <p:nvPr/>
          </p:nvSpPr>
          <p:spPr>
            <a:xfrm flipH="false" flipV="false" rot="0">
              <a:off x="0" y="0"/>
              <a:ext cx="2736342" cy="2736342"/>
            </a:xfrm>
            <a:custGeom>
              <a:avLst/>
              <a:gdLst/>
              <a:ahLst/>
              <a:cxnLst/>
              <a:rect r="r" b="b" t="t" l="l"/>
              <a:pathLst>
                <a:path h="2736342" w="2736342">
                  <a:moveTo>
                    <a:pt x="0" y="0"/>
                  </a:moveTo>
                  <a:lnTo>
                    <a:pt x="2736342" y="0"/>
                  </a:lnTo>
                  <a:lnTo>
                    <a:pt x="2736342" y="2736342"/>
                  </a:lnTo>
                  <a:lnTo>
                    <a:pt x="0" y="2736342"/>
                  </a:lnTo>
                  <a:lnTo>
                    <a:pt x="0" y="0"/>
                  </a:lnTo>
                  <a:close/>
                </a:path>
              </a:pathLst>
            </a:custGeom>
            <a:blipFill>
              <a:blip r:embed="rId3"/>
              <a:stretch>
                <a:fillRect l="0" t="0" r="-2" b="-2"/>
              </a:stretch>
            </a:blipFill>
          </p:spPr>
        </p:sp>
      </p:grpSp>
      <p:sp>
        <p:nvSpPr>
          <p:cNvPr name="Freeform 4" id="4"/>
          <p:cNvSpPr/>
          <p:nvPr/>
        </p:nvSpPr>
        <p:spPr>
          <a:xfrm flipH="false" flipV="false" rot="0">
            <a:off x="2702517" y="2031530"/>
            <a:ext cx="13240517" cy="7580196"/>
          </a:xfrm>
          <a:custGeom>
            <a:avLst/>
            <a:gdLst/>
            <a:ahLst/>
            <a:cxnLst/>
            <a:rect r="r" b="b" t="t" l="l"/>
            <a:pathLst>
              <a:path h="7580196" w="13240517">
                <a:moveTo>
                  <a:pt x="0" y="0"/>
                </a:moveTo>
                <a:lnTo>
                  <a:pt x="13240517" y="0"/>
                </a:lnTo>
                <a:lnTo>
                  <a:pt x="13240517" y="7580196"/>
                </a:lnTo>
                <a:lnTo>
                  <a:pt x="0" y="7580196"/>
                </a:lnTo>
                <a:lnTo>
                  <a:pt x="0" y="0"/>
                </a:lnTo>
                <a:close/>
              </a:path>
            </a:pathLst>
          </a:custGeom>
          <a:blipFill>
            <a:blip r:embed="rId4"/>
            <a:stretch>
              <a:fillRect l="0" t="0" r="0" b="0"/>
            </a:stretch>
          </a:blipFill>
        </p:spPr>
      </p:sp>
      <p:sp>
        <p:nvSpPr>
          <p:cNvPr name="TextBox 5" id="5"/>
          <p:cNvSpPr txBox="true"/>
          <p:nvPr/>
        </p:nvSpPr>
        <p:spPr>
          <a:xfrm rot="0">
            <a:off x="3933596" y="78850"/>
            <a:ext cx="10420800" cy="1093650"/>
          </a:xfrm>
          <a:prstGeom prst="rect">
            <a:avLst/>
          </a:prstGeom>
        </p:spPr>
        <p:txBody>
          <a:bodyPr anchor="t" rtlCol="false" tIns="0" lIns="0" bIns="0" rIns="0">
            <a:spAutoFit/>
          </a:bodyPr>
          <a:lstStyle/>
          <a:p>
            <a:pPr algn="ctr">
              <a:lnSpc>
                <a:spcPts val="8399"/>
              </a:lnSpc>
            </a:pPr>
            <a:r>
              <a:rPr lang="en-US" b="true" sz="4999">
                <a:solidFill>
                  <a:srgbClr val="000000"/>
                </a:solidFill>
                <a:latin typeface="Arial Bold"/>
                <a:ea typeface="Arial Bold"/>
                <a:cs typeface="Arial Bold"/>
                <a:sym typeface="Arial Bold"/>
              </a:rPr>
              <a:t>Flowchart &amp; Supporting Images</a:t>
            </a:r>
          </a:p>
        </p:txBody>
      </p:sp>
      <p:sp>
        <p:nvSpPr>
          <p:cNvPr name="TextBox 6" id="6"/>
          <p:cNvSpPr txBox="true"/>
          <p:nvPr/>
        </p:nvSpPr>
        <p:spPr>
          <a:xfrm rot="0">
            <a:off x="3933600" y="1050075"/>
            <a:ext cx="10420800" cy="848105"/>
          </a:xfrm>
          <a:prstGeom prst="rect">
            <a:avLst/>
          </a:prstGeom>
        </p:spPr>
        <p:txBody>
          <a:bodyPr anchor="t" rtlCol="false" tIns="0" lIns="0" bIns="0" rIns="0">
            <a:spAutoFit/>
          </a:bodyPr>
          <a:lstStyle/>
          <a:p>
            <a:pPr algn="ctr">
              <a:lnSpc>
                <a:spcPts val="6552"/>
              </a:lnSpc>
            </a:pPr>
            <a:r>
              <a:rPr lang="en-US" b="true" sz="3900">
                <a:solidFill>
                  <a:srgbClr val="000000"/>
                </a:solidFill>
                <a:latin typeface="Arial Bold"/>
                <a:ea typeface="Arial Bold"/>
                <a:cs typeface="Arial Bold"/>
                <a:sym typeface="Arial Bold"/>
              </a:rPr>
              <a:t>Sample Detection Output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828150" y="207926"/>
            <a:ext cx="1957248" cy="1957248"/>
            <a:chOff x="0" y="0"/>
            <a:chExt cx="2609664" cy="2609664"/>
          </a:xfrm>
        </p:grpSpPr>
        <p:sp>
          <p:nvSpPr>
            <p:cNvPr name="Freeform 3" id="3"/>
            <p:cNvSpPr/>
            <p:nvPr/>
          </p:nvSpPr>
          <p:spPr>
            <a:xfrm flipH="false" flipV="false" rot="0">
              <a:off x="0" y="0"/>
              <a:ext cx="2609723" cy="2609723"/>
            </a:xfrm>
            <a:custGeom>
              <a:avLst/>
              <a:gdLst/>
              <a:ahLst/>
              <a:cxnLst/>
              <a:rect r="r" b="b" t="t" l="l"/>
              <a:pathLst>
                <a:path h="2609723" w="2609723">
                  <a:moveTo>
                    <a:pt x="0" y="0"/>
                  </a:moveTo>
                  <a:lnTo>
                    <a:pt x="2609723" y="0"/>
                  </a:lnTo>
                  <a:lnTo>
                    <a:pt x="2609723" y="2609723"/>
                  </a:lnTo>
                  <a:lnTo>
                    <a:pt x="0" y="2609723"/>
                  </a:lnTo>
                  <a:lnTo>
                    <a:pt x="0" y="0"/>
                  </a:lnTo>
                  <a:close/>
                </a:path>
              </a:pathLst>
            </a:custGeom>
            <a:blipFill>
              <a:blip r:embed="rId3"/>
              <a:stretch>
                <a:fillRect l="0" t="0" r="2" b="2"/>
              </a:stretch>
            </a:blipFill>
          </p:spPr>
        </p:sp>
      </p:grpSp>
      <p:sp>
        <p:nvSpPr>
          <p:cNvPr name="TextBox 4" id="4"/>
          <p:cNvSpPr txBox="true"/>
          <p:nvPr/>
        </p:nvSpPr>
        <p:spPr>
          <a:xfrm rot="0">
            <a:off x="3959400" y="477800"/>
            <a:ext cx="10080600" cy="1093650"/>
          </a:xfrm>
          <a:prstGeom prst="rect">
            <a:avLst/>
          </a:prstGeom>
        </p:spPr>
        <p:txBody>
          <a:bodyPr anchor="t" rtlCol="false" tIns="0" lIns="0" bIns="0" rIns="0">
            <a:spAutoFit/>
          </a:bodyPr>
          <a:lstStyle/>
          <a:p>
            <a:pPr algn="ctr">
              <a:lnSpc>
                <a:spcPts val="8399"/>
              </a:lnSpc>
            </a:pPr>
            <a:r>
              <a:rPr lang="en-US" b="true" sz="4999">
                <a:solidFill>
                  <a:srgbClr val="000000"/>
                </a:solidFill>
                <a:latin typeface="Arial Bold"/>
                <a:ea typeface="Arial Bold"/>
                <a:cs typeface="Arial Bold"/>
                <a:sym typeface="Arial Bold"/>
              </a:rPr>
              <a:t>Feasibility and Market Use</a:t>
            </a:r>
          </a:p>
        </p:txBody>
      </p:sp>
      <p:grpSp>
        <p:nvGrpSpPr>
          <p:cNvPr name="Group 5" id="5"/>
          <p:cNvGrpSpPr/>
          <p:nvPr/>
        </p:nvGrpSpPr>
        <p:grpSpPr>
          <a:xfrm rot="0">
            <a:off x="7118225" y="9511325"/>
            <a:ext cx="1633050" cy="686250"/>
            <a:chOff x="0" y="0"/>
            <a:chExt cx="2177400" cy="915000"/>
          </a:xfrm>
        </p:grpSpPr>
        <p:sp>
          <p:nvSpPr>
            <p:cNvPr name="Freeform 6" id="6"/>
            <p:cNvSpPr/>
            <p:nvPr/>
          </p:nvSpPr>
          <p:spPr>
            <a:xfrm flipH="false" flipV="false" rot="0">
              <a:off x="12700" y="12700"/>
              <a:ext cx="2152015" cy="889635"/>
            </a:xfrm>
            <a:custGeom>
              <a:avLst/>
              <a:gdLst/>
              <a:ahLst/>
              <a:cxnLst/>
              <a:rect r="r" b="b" t="t" l="l"/>
              <a:pathLst>
                <a:path h="889635" w="2152015">
                  <a:moveTo>
                    <a:pt x="0" y="0"/>
                  </a:moveTo>
                  <a:lnTo>
                    <a:pt x="2152015" y="0"/>
                  </a:lnTo>
                  <a:lnTo>
                    <a:pt x="2152015" y="889635"/>
                  </a:lnTo>
                  <a:lnTo>
                    <a:pt x="0" y="889635"/>
                  </a:lnTo>
                  <a:close/>
                </a:path>
              </a:pathLst>
            </a:custGeom>
            <a:solidFill>
              <a:srgbClr val="FFFFFF"/>
            </a:solidFill>
          </p:spPr>
        </p:sp>
        <p:sp>
          <p:nvSpPr>
            <p:cNvPr name="Freeform 7" id="7"/>
            <p:cNvSpPr/>
            <p:nvPr/>
          </p:nvSpPr>
          <p:spPr>
            <a:xfrm flipH="false" flipV="false" rot="0">
              <a:off x="0" y="0"/>
              <a:ext cx="2177415" cy="915035"/>
            </a:xfrm>
            <a:custGeom>
              <a:avLst/>
              <a:gdLst/>
              <a:ahLst/>
              <a:cxnLst/>
              <a:rect r="r" b="b" t="t" l="l"/>
              <a:pathLst>
                <a:path h="915035" w="2177415">
                  <a:moveTo>
                    <a:pt x="12700" y="0"/>
                  </a:moveTo>
                  <a:lnTo>
                    <a:pt x="2164715" y="0"/>
                  </a:lnTo>
                  <a:cubicBezTo>
                    <a:pt x="2171700" y="0"/>
                    <a:pt x="2177415" y="5715"/>
                    <a:pt x="2177415" y="12700"/>
                  </a:cubicBezTo>
                  <a:lnTo>
                    <a:pt x="2177415" y="902335"/>
                  </a:lnTo>
                  <a:cubicBezTo>
                    <a:pt x="2177415" y="909320"/>
                    <a:pt x="2171700" y="915035"/>
                    <a:pt x="2164715" y="915035"/>
                  </a:cubicBezTo>
                  <a:lnTo>
                    <a:pt x="12700" y="915035"/>
                  </a:lnTo>
                  <a:cubicBezTo>
                    <a:pt x="5715" y="915035"/>
                    <a:pt x="0" y="909320"/>
                    <a:pt x="0" y="902335"/>
                  </a:cubicBezTo>
                  <a:lnTo>
                    <a:pt x="0" y="12700"/>
                  </a:lnTo>
                  <a:cubicBezTo>
                    <a:pt x="0" y="5715"/>
                    <a:pt x="5715" y="0"/>
                    <a:pt x="12700" y="0"/>
                  </a:cubicBezTo>
                  <a:moveTo>
                    <a:pt x="12700" y="25400"/>
                  </a:moveTo>
                  <a:lnTo>
                    <a:pt x="12700" y="12700"/>
                  </a:lnTo>
                  <a:lnTo>
                    <a:pt x="25400" y="12700"/>
                  </a:lnTo>
                  <a:lnTo>
                    <a:pt x="25400" y="902335"/>
                  </a:lnTo>
                  <a:lnTo>
                    <a:pt x="12700" y="902335"/>
                  </a:lnTo>
                  <a:lnTo>
                    <a:pt x="12700" y="889635"/>
                  </a:lnTo>
                  <a:lnTo>
                    <a:pt x="2164715" y="889635"/>
                  </a:lnTo>
                  <a:lnTo>
                    <a:pt x="2164715" y="902335"/>
                  </a:lnTo>
                  <a:lnTo>
                    <a:pt x="2152015" y="902335"/>
                  </a:lnTo>
                  <a:lnTo>
                    <a:pt x="2152015" y="12700"/>
                  </a:lnTo>
                  <a:lnTo>
                    <a:pt x="2164715" y="12700"/>
                  </a:lnTo>
                  <a:lnTo>
                    <a:pt x="2164715" y="25400"/>
                  </a:lnTo>
                  <a:lnTo>
                    <a:pt x="12700" y="25400"/>
                  </a:lnTo>
                  <a:close/>
                </a:path>
              </a:pathLst>
            </a:custGeom>
            <a:solidFill>
              <a:srgbClr val="FFFFFF"/>
            </a:solidFill>
          </p:spPr>
        </p:sp>
      </p:grpSp>
      <p:grpSp>
        <p:nvGrpSpPr>
          <p:cNvPr name="Group 8" id="8"/>
          <p:cNvGrpSpPr/>
          <p:nvPr/>
        </p:nvGrpSpPr>
        <p:grpSpPr>
          <a:xfrm rot="0">
            <a:off x="16608925" y="9661975"/>
            <a:ext cx="1331850" cy="428250"/>
            <a:chOff x="0" y="0"/>
            <a:chExt cx="1775800" cy="571000"/>
          </a:xfrm>
        </p:grpSpPr>
        <p:sp>
          <p:nvSpPr>
            <p:cNvPr name="Freeform 9" id="9"/>
            <p:cNvSpPr/>
            <p:nvPr/>
          </p:nvSpPr>
          <p:spPr>
            <a:xfrm flipH="false" flipV="false" rot="0">
              <a:off x="12700" y="12700"/>
              <a:ext cx="1750441" cy="545592"/>
            </a:xfrm>
            <a:custGeom>
              <a:avLst/>
              <a:gdLst/>
              <a:ahLst/>
              <a:cxnLst/>
              <a:rect r="r" b="b" t="t" l="l"/>
              <a:pathLst>
                <a:path h="545592" w="1750441">
                  <a:moveTo>
                    <a:pt x="0" y="0"/>
                  </a:moveTo>
                  <a:lnTo>
                    <a:pt x="1750441" y="0"/>
                  </a:lnTo>
                  <a:lnTo>
                    <a:pt x="1750441" y="545592"/>
                  </a:lnTo>
                  <a:lnTo>
                    <a:pt x="0" y="545592"/>
                  </a:lnTo>
                  <a:close/>
                </a:path>
              </a:pathLst>
            </a:custGeom>
            <a:solidFill>
              <a:srgbClr val="FFFFFF"/>
            </a:solidFill>
          </p:spPr>
        </p:sp>
        <p:sp>
          <p:nvSpPr>
            <p:cNvPr name="Freeform 10" id="10"/>
            <p:cNvSpPr/>
            <p:nvPr/>
          </p:nvSpPr>
          <p:spPr>
            <a:xfrm flipH="false" flipV="false" rot="0">
              <a:off x="0" y="0"/>
              <a:ext cx="1775841" cy="570992"/>
            </a:xfrm>
            <a:custGeom>
              <a:avLst/>
              <a:gdLst/>
              <a:ahLst/>
              <a:cxnLst/>
              <a:rect r="r" b="b" t="t" l="l"/>
              <a:pathLst>
                <a:path h="570992" w="1775841">
                  <a:moveTo>
                    <a:pt x="12700" y="0"/>
                  </a:moveTo>
                  <a:lnTo>
                    <a:pt x="1763141" y="0"/>
                  </a:lnTo>
                  <a:cubicBezTo>
                    <a:pt x="1770126" y="0"/>
                    <a:pt x="1775841" y="5715"/>
                    <a:pt x="1775841" y="12700"/>
                  </a:cubicBezTo>
                  <a:lnTo>
                    <a:pt x="1775841" y="558292"/>
                  </a:lnTo>
                  <a:cubicBezTo>
                    <a:pt x="1775841" y="565277"/>
                    <a:pt x="1770126" y="570992"/>
                    <a:pt x="1763141" y="570992"/>
                  </a:cubicBezTo>
                  <a:lnTo>
                    <a:pt x="12700" y="570992"/>
                  </a:lnTo>
                  <a:cubicBezTo>
                    <a:pt x="5715" y="570992"/>
                    <a:pt x="0" y="565277"/>
                    <a:pt x="0" y="558292"/>
                  </a:cubicBezTo>
                  <a:lnTo>
                    <a:pt x="0" y="12700"/>
                  </a:lnTo>
                  <a:cubicBezTo>
                    <a:pt x="0" y="5715"/>
                    <a:pt x="5715" y="0"/>
                    <a:pt x="12700" y="0"/>
                  </a:cubicBezTo>
                  <a:moveTo>
                    <a:pt x="12700" y="25400"/>
                  </a:moveTo>
                  <a:lnTo>
                    <a:pt x="12700" y="12700"/>
                  </a:lnTo>
                  <a:lnTo>
                    <a:pt x="25400" y="12700"/>
                  </a:lnTo>
                  <a:lnTo>
                    <a:pt x="25400" y="558292"/>
                  </a:lnTo>
                  <a:lnTo>
                    <a:pt x="12700" y="558292"/>
                  </a:lnTo>
                  <a:lnTo>
                    <a:pt x="12700" y="545592"/>
                  </a:lnTo>
                  <a:lnTo>
                    <a:pt x="1763141" y="545592"/>
                  </a:lnTo>
                  <a:lnTo>
                    <a:pt x="1763141" y="558292"/>
                  </a:lnTo>
                  <a:lnTo>
                    <a:pt x="1750441" y="558292"/>
                  </a:lnTo>
                  <a:lnTo>
                    <a:pt x="1750441" y="12700"/>
                  </a:lnTo>
                  <a:lnTo>
                    <a:pt x="1763141" y="12700"/>
                  </a:lnTo>
                  <a:lnTo>
                    <a:pt x="1763141" y="25400"/>
                  </a:lnTo>
                  <a:lnTo>
                    <a:pt x="12700" y="25400"/>
                  </a:lnTo>
                  <a:close/>
                </a:path>
              </a:pathLst>
            </a:custGeom>
            <a:solidFill>
              <a:srgbClr val="FFFFFF"/>
            </a:solidFill>
          </p:spPr>
        </p:sp>
      </p:grpSp>
      <p:sp>
        <p:nvSpPr>
          <p:cNvPr name="TextBox 11" id="11"/>
          <p:cNvSpPr txBox="true"/>
          <p:nvPr/>
        </p:nvSpPr>
        <p:spPr>
          <a:xfrm rot="0">
            <a:off x="2545318" y="2308904"/>
            <a:ext cx="13749814" cy="7250046"/>
          </a:xfrm>
          <a:prstGeom prst="rect">
            <a:avLst/>
          </a:prstGeom>
        </p:spPr>
        <p:txBody>
          <a:bodyPr anchor="t" rtlCol="false" tIns="0" lIns="0" bIns="0" rIns="0">
            <a:spAutoFit/>
          </a:bodyPr>
          <a:lstStyle/>
          <a:p>
            <a:pPr algn="just">
              <a:lnSpc>
                <a:spcPts val="5208"/>
              </a:lnSpc>
              <a:spcBef>
                <a:spcPct val="0"/>
              </a:spcBef>
            </a:pPr>
            <a:r>
              <a:rPr lang="en-US" b="true" sz="3100">
                <a:solidFill>
                  <a:srgbClr val="000000"/>
                </a:solidFill>
                <a:latin typeface="Arial Bold"/>
                <a:ea typeface="Arial Bold"/>
                <a:cs typeface="Arial Bold"/>
                <a:sym typeface="Arial Bold"/>
              </a:rPr>
              <a:t>✅ Feasibility</a:t>
            </a:r>
          </a:p>
          <a:p>
            <a:pPr algn="just">
              <a:lnSpc>
                <a:spcPts val="5208"/>
              </a:lnSpc>
              <a:spcBef>
                <a:spcPct val="0"/>
              </a:spcBef>
            </a:pPr>
            <a:r>
              <a:rPr lang="en-US" b="true" sz="3100">
                <a:solidFill>
                  <a:srgbClr val="000000"/>
                </a:solidFill>
                <a:latin typeface="Arial Bold"/>
                <a:ea typeface="Arial Bold"/>
                <a:cs typeface="Arial Bold"/>
                <a:sym typeface="Arial Bold"/>
              </a:rPr>
              <a:t>High accuracy: mAP@0.5 = 97.66%</a:t>
            </a:r>
          </a:p>
          <a:p>
            <a:pPr algn="just">
              <a:lnSpc>
                <a:spcPts val="5208"/>
              </a:lnSpc>
              <a:spcBef>
                <a:spcPct val="0"/>
              </a:spcBef>
            </a:pPr>
            <a:r>
              <a:rPr lang="en-US" b="true" sz="3100">
                <a:solidFill>
                  <a:srgbClr val="000000"/>
                </a:solidFill>
                <a:latin typeface="Arial Bold"/>
                <a:ea typeface="Arial Bold"/>
                <a:cs typeface="Arial Bold"/>
                <a:sym typeface="Arial Bold"/>
              </a:rPr>
              <a:t>Low latency: Suitable for real-time applications</a:t>
            </a:r>
          </a:p>
          <a:p>
            <a:pPr algn="just">
              <a:lnSpc>
                <a:spcPts val="5208"/>
              </a:lnSpc>
              <a:spcBef>
                <a:spcPct val="0"/>
              </a:spcBef>
            </a:pPr>
            <a:r>
              <a:rPr lang="en-US" b="true" sz="3100">
                <a:solidFill>
                  <a:srgbClr val="000000"/>
                </a:solidFill>
                <a:latin typeface="Arial Bold"/>
                <a:ea typeface="Arial Bold"/>
                <a:cs typeface="Arial Bold"/>
                <a:sym typeface="Arial Bold"/>
              </a:rPr>
              <a:t>Adaptability: Handles lighting variations and object occlusion</a:t>
            </a:r>
          </a:p>
          <a:p>
            <a:pPr algn="just">
              <a:lnSpc>
                <a:spcPts val="5208"/>
              </a:lnSpc>
              <a:spcBef>
                <a:spcPct val="0"/>
              </a:spcBef>
            </a:pPr>
            <a:r>
              <a:rPr lang="en-US" b="true" sz="3100">
                <a:solidFill>
                  <a:srgbClr val="000000"/>
                </a:solidFill>
                <a:latin typeface="Arial Bold"/>
                <a:ea typeface="Arial Bold"/>
                <a:cs typeface="Arial Bold"/>
                <a:sym typeface="Arial Bold"/>
              </a:rPr>
              <a:t>Scalable training infrastructure via cloud-based platforms</a:t>
            </a:r>
          </a:p>
          <a:p>
            <a:pPr algn="just">
              <a:lnSpc>
                <a:spcPts val="5208"/>
              </a:lnSpc>
              <a:spcBef>
                <a:spcPct val="0"/>
              </a:spcBef>
            </a:pPr>
            <a:r>
              <a:rPr lang="en-US" b="true" sz="3100">
                <a:solidFill>
                  <a:srgbClr val="000000"/>
                </a:solidFill>
                <a:latin typeface="Arial Bold"/>
                <a:ea typeface="Arial Bold"/>
                <a:cs typeface="Arial Bold"/>
                <a:sym typeface="Arial Bold"/>
              </a:rPr>
              <a:t>🌍 Market Use Cases</a:t>
            </a:r>
          </a:p>
          <a:p>
            <a:pPr algn="just">
              <a:lnSpc>
                <a:spcPts val="5208"/>
              </a:lnSpc>
              <a:spcBef>
                <a:spcPct val="0"/>
              </a:spcBef>
            </a:pPr>
            <a:r>
              <a:rPr lang="en-US" b="true" sz="3100">
                <a:solidFill>
                  <a:srgbClr val="000000"/>
                </a:solidFill>
                <a:latin typeface="Arial Bold"/>
                <a:ea typeface="Arial Bold"/>
                <a:cs typeface="Arial Bold"/>
                <a:sym typeface="Arial Bold"/>
              </a:rPr>
              <a:t>Space Missions &amp; ISS Operations – Detect essential gear in orbit</a:t>
            </a:r>
          </a:p>
          <a:p>
            <a:pPr algn="just">
              <a:lnSpc>
                <a:spcPts val="5208"/>
              </a:lnSpc>
              <a:spcBef>
                <a:spcPct val="0"/>
              </a:spcBef>
            </a:pPr>
            <a:r>
              <a:rPr lang="en-US" b="true" sz="3100">
                <a:solidFill>
                  <a:srgbClr val="000000"/>
                </a:solidFill>
                <a:latin typeface="Arial Bold"/>
                <a:ea typeface="Arial Bold"/>
                <a:cs typeface="Arial Bold"/>
                <a:sym typeface="Arial Bold"/>
              </a:rPr>
              <a:t>Aerospace Training Simulators – Assist in emergency preparedness</a:t>
            </a:r>
          </a:p>
          <a:p>
            <a:pPr algn="just">
              <a:lnSpc>
                <a:spcPts val="5208"/>
              </a:lnSpc>
              <a:spcBef>
                <a:spcPct val="0"/>
              </a:spcBef>
            </a:pPr>
            <a:r>
              <a:rPr lang="en-US" b="true" sz="3100">
                <a:solidFill>
                  <a:srgbClr val="000000"/>
                </a:solidFill>
                <a:latin typeface="Arial Bold"/>
                <a:ea typeface="Arial Bold"/>
                <a:cs typeface="Arial Bold"/>
                <a:sym typeface="Arial Bold"/>
              </a:rPr>
              <a:t>Industrial Safety Monitoring – Identify critical equipment on factory floors</a:t>
            </a:r>
          </a:p>
          <a:p>
            <a:pPr algn="just">
              <a:lnSpc>
                <a:spcPts val="5208"/>
              </a:lnSpc>
              <a:spcBef>
                <a:spcPct val="0"/>
              </a:spcBef>
            </a:pPr>
            <a:r>
              <a:rPr lang="en-US" b="true" sz="3100">
                <a:solidFill>
                  <a:srgbClr val="000000"/>
                </a:solidFill>
                <a:latin typeface="Arial Bold"/>
                <a:ea typeface="Arial Bold"/>
                <a:cs typeface="Arial Bold"/>
                <a:sym typeface="Arial Bold"/>
              </a:rPr>
              <a:t>Defense &amp; Disaster Zones – Locate tools during rescue operations</a:t>
            </a:r>
          </a:p>
          <a:p>
            <a:pPr algn="just">
              <a:lnSpc>
                <a:spcPts val="5208"/>
              </a:lnSpc>
              <a:spcBef>
                <a:spcPct val="0"/>
              </a:spcBef>
            </a:pPr>
            <a:r>
              <a:rPr lang="en-US" b="true" sz="3100">
                <a:solidFill>
                  <a:srgbClr val="000000"/>
                </a:solidFill>
                <a:latin typeface="Arial Bold"/>
                <a:ea typeface="Arial Bold"/>
                <a:cs typeface="Arial Bold"/>
                <a:sym typeface="Arial Bold"/>
              </a:rPr>
              <a:t>Smart Warehousing – Check for presence of safety kits and tools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828150" y="207926"/>
            <a:ext cx="1957248" cy="1957248"/>
            <a:chOff x="0" y="0"/>
            <a:chExt cx="2609664" cy="2609664"/>
          </a:xfrm>
        </p:grpSpPr>
        <p:sp>
          <p:nvSpPr>
            <p:cNvPr name="Freeform 3" id="3"/>
            <p:cNvSpPr/>
            <p:nvPr/>
          </p:nvSpPr>
          <p:spPr>
            <a:xfrm flipH="false" flipV="false" rot="0">
              <a:off x="0" y="0"/>
              <a:ext cx="2609723" cy="2609723"/>
            </a:xfrm>
            <a:custGeom>
              <a:avLst/>
              <a:gdLst/>
              <a:ahLst/>
              <a:cxnLst/>
              <a:rect r="r" b="b" t="t" l="l"/>
              <a:pathLst>
                <a:path h="2609723" w="2609723">
                  <a:moveTo>
                    <a:pt x="0" y="0"/>
                  </a:moveTo>
                  <a:lnTo>
                    <a:pt x="2609723" y="0"/>
                  </a:lnTo>
                  <a:lnTo>
                    <a:pt x="2609723" y="2609723"/>
                  </a:lnTo>
                  <a:lnTo>
                    <a:pt x="0" y="2609723"/>
                  </a:lnTo>
                  <a:lnTo>
                    <a:pt x="0" y="0"/>
                  </a:lnTo>
                  <a:close/>
                </a:path>
              </a:pathLst>
            </a:custGeom>
            <a:blipFill>
              <a:blip r:embed="rId3"/>
              <a:stretch>
                <a:fillRect l="0" t="0" r="2" b="2"/>
              </a:stretch>
            </a:blipFill>
          </p:spPr>
        </p:sp>
      </p:grpSp>
      <p:sp>
        <p:nvSpPr>
          <p:cNvPr name="TextBox 4" id="4"/>
          <p:cNvSpPr txBox="true"/>
          <p:nvPr/>
        </p:nvSpPr>
        <p:spPr>
          <a:xfrm rot="0">
            <a:off x="3959400" y="477800"/>
            <a:ext cx="10080600" cy="1093650"/>
          </a:xfrm>
          <a:prstGeom prst="rect">
            <a:avLst/>
          </a:prstGeom>
        </p:spPr>
        <p:txBody>
          <a:bodyPr anchor="t" rtlCol="false" tIns="0" lIns="0" bIns="0" rIns="0">
            <a:spAutoFit/>
          </a:bodyPr>
          <a:lstStyle/>
          <a:p>
            <a:pPr algn="ctr">
              <a:lnSpc>
                <a:spcPts val="8399"/>
              </a:lnSpc>
            </a:pPr>
            <a:r>
              <a:rPr lang="en-US" b="true" sz="4999">
                <a:solidFill>
                  <a:srgbClr val="000000"/>
                </a:solidFill>
                <a:latin typeface="Arial Bold"/>
                <a:ea typeface="Arial Bold"/>
                <a:cs typeface="Arial Bold"/>
                <a:sym typeface="Arial Bold"/>
              </a:rPr>
              <a:t>Conclusion</a:t>
            </a:r>
          </a:p>
        </p:txBody>
      </p:sp>
      <p:sp>
        <p:nvSpPr>
          <p:cNvPr name="TextBox 5" id="5"/>
          <p:cNvSpPr txBox="true"/>
          <p:nvPr/>
        </p:nvSpPr>
        <p:spPr>
          <a:xfrm rot="0">
            <a:off x="1959144" y="2239786"/>
            <a:ext cx="14369711" cy="7675242"/>
          </a:xfrm>
          <a:prstGeom prst="rect">
            <a:avLst/>
          </a:prstGeom>
        </p:spPr>
        <p:txBody>
          <a:bodyPr anchor="t" rtlCol="false" tIns="0" lIns="0" bIns="0" rIns="0">
            <a:spAutoFit/>
          </a:bodyPr>
          <a:lstStyle/>
          <a:p>
            <a:pPr algn="l">
              <a:lnSpc>
                <a:spcPts val="5040"/>
              </a:lnSpc>
              <a:spcBef>
                <a:spcPct val="0"/>
              </a:spcBef>
            </a:pPr>
            <a:r>
              <a:rPr lang="en-US" b="true" sz="3000">
                <a:solidFill>
                  <a:srgbClr val="000000"/>
                </a:solidFill>
                <a:latin typeface="Arial Bold"/>
                <a:ea typeface="Arial Bold"/>
                <a:cs typeface="Arial Bold"/>
                <a:sym typeface="Arial Bold"/>
              </a:rPr>
              <a:t>Eleven11 is a high-performance object detection system created to enhance safety in complex and critical environments. With excellent accuracy, strong recall, and intelligent design choices, the model proves effective in detecting crucial equipment under varied conditions.</a:t>
            </a:r>
          </a:p>
          <a:p>
            <a:pPr algn="l">
              <a:lnSpc>
                <a:spcPts val="5040"/>
              </a:lnSpc>
              <a:spcBef>
                <a:spcPct val="0"/>
              </a:spcBef>
            </a:pPr>
            <a:r>
              <a:rPr lang="en-US" b="true" sz="3000">
                <a:solidFill>
                  <a:srgbClr val="000000"/>
                </a:solidFill>
                <a:latin typeface="Arial Bold"/>
                <a:ea typeface="Arial Bold"/>
                <a:cs typeface="Arial Bold"/>
                <a:sym typeface="Arial Bold"/>
              </a:rPr>
              <a:t>🔮 Future Directions</a:t>
            </a:r>
          </a:p>
          <a:p>
            <a:pPr algn="l">
              <a:lnSpc>
                <a:spcPts val="5040"/>
              </a:lnSpc>
              <a:spcBef>
                <a:spcPct val="0"/>
              </a:spcBef>
            </a:pPr>
            <a:r>
              <a:rPr lang="en-US" b="true" sz="3000">
                <a:solidFill>
                  <a:srgbClr val="000000"/>
                </a:solidFill>
                <a:latin typeface="Arial Bold"/>
                <a:ea typeface="Arial Bold"/>
                <a:cs typeface="Arial Bold"/>
                <a:sym typeface="Arial Bold"/>
              </a:rPr>
              <a:t>Deploy on Web &amp; Mobile</a:t>
            </a:r>
          </a:p>
          <a:p>
            <a:pPr algn="l">
              <a:lnSpc>
                <a:spcPts val="5040"/>
              </a:lnSpc>
              <a:spcBef>
                <a:spcPct val="0"/>
              </a:spcBef>
            </a:pPr>
            <a:r>
              <a:rPr lang="en-US" b="true" sz="3000">
                <a:solidFill>
                  <a:srgbClr val="000000"/>
                </a:solidFill>
                <a:latin typeface="Arial Bold"/>
                <a:ea typeface="Arial Bold"/>
                <a:cs typeface="Arial Bold"/>
                <a:sym typeface="Arial Bold"/>
              </a:rPr>
              <a:t>Add 3D Spatial Mapping</a:t>
            </a:r>
          </a:p>
          <a:p>
            <a:pPr algn="l">
              <a:lnSpc>
                <a:spcPts val="5040"/>
              </a:lnSpc>
              <a:spcBef>
                <a:spcPct val="0"/>
              </a:spcBef>
            </a:pPr>
            <a:r>
              <a:rPr lang="en-US" b="true" sz="3000">
                <a:solidFill>
                  <a:srgbClr val="000000"/>
                </a:solidFill>
                <a:latin typeface="Arial Bold"/>
                <a:ea typeface="Arial Bold"/>
                <a:cs typeface="Arial Bold"/>
                <a:sym typeface="Arial Bold"/>
              </a:rPr>
              <a:t>Implement Real-time Alerts</a:t>
            </a:r>
          </a:p>
          <a:p>
            <a:pPr algn="l">
              <a:lnSpc>
                <a:spcPts val="5040"/>
              </a:lnSpc>
              <a:spcBef>
                <a:spcPct val="0"/>
              </a:spcBef>
            </a:pPr>
            <a:r>
              <a:rPr lang="en-US" b="true" sz="3000">
                <a:solidFill>
                  <a:srgbClr val="000000"/>
                </a:solidFill>
                <a:latin typeface="Arial Bold"/>
                <a:ea typeface="Arial Bold"/>
                <a:cs typeface="Arial Bold"/>
                <a:sym typeface="Arial Bold"/>
              </a:rPr>
              <a:t>Use Falcon for Continuous Learning</a:t>
            </a:r>
          </a:p>
          <a:p>
            <a:pPr algn="l">
              <a:lnSpc>
                <a:spcPts val="5040"/>
              </a:lnSpc>
              <a:spcBef>
                <a:spcPct val="0"/>
              </a:spcBef>
            </a:pPr>
            <a:r>
              <a:rPr lang="en-US" b="true" sz="3000">
                <a:solidFill>
                  <a:srgbClr val="000000"/>
                </a:solidFill>
                <a:latin typeface="Arial Bold"/>
                <a:ea typeface="Arial Bold"/>
                <a:cs typeface="Arial Bold"/>
                <a:sym typeface="Arial Bold"/>
              </a:rPr>
              <a:t>Expand to More Object Classes</a:t>
            </a:r>
          </a:p>
          <a:p>
            <a:pPr algn="l">
              <a:lnSpc>
                <a:spcPts val="5040"/>
              </a:lnSpc>
              <a:spcBef>
                <a:spcPct val="0"/>
              </a:spcBef>
            </a:pPr>
            <a:r>
              <a:rPr lang="en-US" b="true" sz="3000">
                <a:solidFill>
                  <a:srgbClr val="000000"/>
                </a:solidFill>
                <a:latin typeface="Arial Bold"/>
                <a:ea typeface="Arial Bold"/>
                <a:cs typeface="Arial Bold"/>
                <a:sym typeface="Arial Bold"/>
              </a:rPr>
              <a:t>Add Multi-language &amp; Audio Support</a:t>
            </a:r>
          </a:p>
          <a:p>
            <a:pPr algn="l">
              <a:lnSpc>
                <a:spcPts val="5040"/>
              </a:lnSpc>
              <a:spcBef>
                <a:spcPct val="0"/>
              </a:spcBef>
            </a:pPr>
            <a:r>
              <a:rPr lang="en-US" b="true" sz="3000">
                <a:solidFill>
                  <a:srgbClr val="000000"/>
                </a:solidFill>
                <a:latin typeface="Arial Bold"/>
                <a:ea typeface="Arial Bold"/>
                <a:cs typeface="Arial Bold"/>
                <a:sym typeface="Arial Bold"/>
              </a:rPr>
              <a:t>Integrate with Incident Reporting Systems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217600" y="0"/>
            <a:ext cx="2052300" cy="2052300"/>
            <a:chOff x="0" y="0"/>
            <a:chExt cx="2736400" cy="2736400"/>
          </a:xfrm>
        </p:grpSpPr>
        <p:sp>
          <p:nvSpPr>
            <p:cNvPr name="Freeform 3" id="3"/>
            <p:cNvSpPr/>
            <p:nvPr/>
          </p:nvSpPr>
          <p:spPr>
            <a:xfrm flipH="false" flipV="false" rot="0">
              <a:off x="0" y="0"/>
              <a:ext cx="2736342" cy="2736342"/>
            </a:xfrm>
            <a:custGeom>
              <a:avLst/>
              <a:gdLst/>
              <a:ahLst/>
              <a:cxnLst/>
              <a:rect r="r" b="b" t="t" l="l"/>
              <a:pathLst>
                <a:path h="2736342" w="2736342">
                  <a:moveTo>
                    <a:pt x="0" y="0"/>
                  </a:moveTo>
                  <a:lnTo>
                    <a:pt x="2736342" y="0"/>
                  </a:lnTo>
                  <a:lnTo>
                    <a:pt x="2736342" y="2736342"/>
                  </a:lnTo>
                  <a:lnTo>
                    <a:pt x="0" y="2736342"/>
                  </a:lnTo>
                  <a:lnTo>
                    <a:pt x="0" y="0"/>
                  </a:lnTo>
                  <a:close/>
                </a:path>
              </a:pathLst>
            </a:custGeom>
            <a:blipFill>
              <a:blip r:embed="rId3"/>
              <a:stretch>
                <a:fillRect l="0" t="0" r="-2" b="-2"/>
              </a:stretch>
            </a:blipFill>
          </p:spPr>
        </p:sp>
      </p:grpSp>
      <p:grpSp>
        <p:nvGrpSpPr>
          <p:cNvPr name="Group 4" id="4"/>
          <p:cNvGrpSpPr/>
          <p:nvPr/>
        </p:nvGrpSpPr>
        <p:grpSpPr>
          <a:xfrm rot="0">
            <a:off x="11164125" y="9382225"/>
            <a:ext cx="1439250" cy="535650"/>
            <a:chOff x="0" y="0"/>
            <a:chExt cx="1919000" cy="714200"/>
          </a:xfrm>
        </p:grpSpPr>
        <p:sp>
          <p:nvSpPr>
            <p:cNvPr name="Freeform 5" id="5"/>
            <p:cNvSpPr/>
            <p:nvPr/>
          </p:nvSpPr>
          <p:spPr>
            <a:xfrm flipH="false" flipV="false" rot="0">
              <a:off x="12700" y="12700"/>
              <a:ext cx="1893570" cy="688848"/>
            </a:xfrm>
            <a:custGeom>
              <a:avLst/>
              <a:gdLst/>
              <a:ahLst/>
              <a:cxnLst/>
              <a:rect r="r" b="b" t="t" l="l"/>
              <a:pathLst>
                <a:path h="688848" w="1893570">
                  <a:moveTo>
                    <a:pt x="0" y="0"/>
                  </a:moveTo>
                  <a:lnTo>
                    <a:pt x="1893570" y="0"/>
                  </a:lnTo>
                  <a:lnTo>
                    <a:pt x="1893570" y="688848"/>
                  </a:lnTo>
                  <a:lnTo>
                    <a:pt x="0" y="688848"/>
                  </a:lnTo>
                  <a:close/>
                </a:path>
              </a:pathLst>
            </a:custGeom>
            <a:solidFill>
              <a:srgbClr val="FFFFFF"/>
            </a:solidFill>
          </p:spPr>
        </p:sp>
        <p:sp>
          <p:nvSpPr>
            <p:cNvPr name="Freeform 6" id="6"/>
            <p:cNvSpPr/>
            <p:nvPr/>
          </p:nvSpPr>
          <p:spPr>
            <a:xfrm flipH="false" flipV="false" rot="0">
              <a:off x="0" y="0"/>
              <a:ext cx="1918970" cy="714248"/>
            </a:xfrm>
            <a:custGeom>
              <a:avLst/>
              <a:gdLst/>
              <a:ahLst/>
              <a:cxnLst/>
              <a:rect r="r" b="b" t="t" l="l"/>
              <a:pathLst>
                <a:path h="714248" w="1918970">
                  <a:moveTo>
                    <a:pt x="12700" y="0"/>
                  </a:moveTo>
                  <a:lnTo>
                    <a:pt x="1906270" y="0"/>
                  </a:lnTo>
                  <a:cubicBezTo>
                    <a:pt x="1913255" y="0"/>
                    <a:pt x="1918970" y="5715"/>
                    <a:pt x="1918970" y="12700"/>
                  </a:cubicBezTo>
                  <a:lnTo>
                    <a:pt x="1918970" y="701548"/>
                  </a:lnTo>
                  <a:cubicBezTo>
                    <a:pt x="1918970" y="708533"/>
                    <a:pt x="1913255" y="714248"/>
                    <a:pt x="1906270" y="714248"/>
                  </a:cubicBezTo>
                  <a:lnTo>
                    <a:pt x="12700" y="714248"/>
                  </a:lnTo>
                  <a:cubicBezTo>
                    <a:pt x="5715" y="714248"/>
                    <a:pt x="0" y="708533"/>
                    <a:pt x="0" y="701548"/>
                  </a:cubicBezTo>
                  <a:lnTo>
                    <a:pt x="0" y="12700"/>
                  </a:lnTo>
                  <a:cubicBezTo>
                    <a:pt x="0" y="5715"/>
                    <a:pt x="5715" y="0"/>
                    <a:pt x="12700" y="0"/>
                  </a:cubicBezTo>
                  <a:moveTo>
                    <a:pt x="12700" y="25400"/>
                  </a:moveTo>
                  <a:lnTo>
                    <a:pt x="12700" y="12700"/>
                  </a:lnTo>
                  <a:lnTo>
                    <a:pt x="25400" y="12700"/>
                  </a:lnTo>
                  <a:lnTo>
                    <a:pt x="25400" y="701548"/>
                  </a:lnTo>
                  <a:lnTo>
                    <a:pt x="12700" y="701548"/>
                  </a:lnTo>
                  <a:lnTo>
                    <a:pt x="12700" y="688848"/>
                  </a:lnTo>
                  <a:lnTo>
                    <a:pt x="1906270" y="688848"/>
                  </a:lnTo>
                  <a:lnTo>
                    <a:pt x="1906270" y="701548"/>
                  </a:lnTo>
                  <a:lnTo>
                    <a:pt x="1893570" y="701548"/>
                  </a:lnTo>
                  <a:lnTo>
                    <a:pt x="1893570" y="12700"/>
                  </a:lnTo>
                  <a:lnTo>
                    <a:pt x="1906270" y="12700"/>
                  </a:lnTo>
                  <a:lnTo>
                    <a:pt x="1906270" y="25400"/>
                  </a:lnTo>
                  <a:lnTo>
                    <a:pt x="12700" y="25400"/>
                  </a:lnTo>
                  <a:close/>
                </a:path>
              </a:pathLst>
            </a:custGeom>
            <a:solidFill>
              <a:srgbClr val="FFFFFF"/>
            </a:solidFill>
          </p:spPr>
        </p:sp>
      </p:grpSp>
      <p:grpSp>
        <p:nvGrpSpPr>
          <p:cNvPr name="Group 7" id="7"/>
          <p:cNvGrpSpPr/>
          <p:nvPr/>
        </p:nvGrpSpPr>
        <p:grpSpPr>
          <a:xfrm rot="0">
            <a:off x="17103925" y="9446775"/>
            <a:ext cx="1193850" cy="527250"/>
            <a:chOff x="0" y="0"/>
            <a:chExt cx="1591800" cy="703000"/>
          </a:xfrm>
        </p:grpSpPr>
        <p:sp>
          <p:nvSpPr>
            <p:cNvPr name="Freeform 8" id="8"/>
            <p:cNvSpPr/>
            <p:nvPr/>
          </p:nvSpPr>
          <p:spPr>
            <a:xfrm flipH="false" flipV="false" rot="0">
              <a:off x="12700" y="12700"/>
              <a:ext cx="1566418" cy="677545"/>
            </a:xfrm>
            <a:custGeom>
              <a:avLst/>
              <a:gdLst/>
              <a:ahLst/>
              <a:cxnLst/>
              <a:rect r="r" b="b" t="t" l="l"/>
              <a:pathLst>
                <a:path h="677545" w="1566418">
                  <a:moveTo>
                    <a:pt x="0" y="0"/>
                  </a:moveTo>
                  <a:lnTo>
                    <a:pt x="1566418" y="0"/>
                  </a:lnTo>
                  <a:lnTo>
                    <a:pt x="1566418" y="677545"/>
                  </a:lnTo>
                  <a:lnTo>
                    <a:pt x="0" y="677545"/>
                  </a:lnTo>
                  <a:close/>
                </a:path>
              </a:pathLst>
            </a:custGeom>
            <a:solidFill>
              <a:srgbClr val="FFFFFF"/>
            </a:solidFill>
          </p:spPr>
        </p:sp>
        <p:sp>
          <p:nvSpPr>
            <p:cNvPr name="Freeform 9" id="9"/>
            <p:cNvSpPr/>
            <p:nvPr/>
          </p:nvSpPr>
          <p:spPr>
            <a:xfrm flipH="false" flipV="false" rot="0">
              <a:off x="0" y="0"/>
              <a:ext cx="1591818" cy="702945"/>
            </a:xfrm>
            <a:custGeom>
              <a:avLst/>
              <a:gdLst/>
              <a:ahLst/>
              <a:cxnLst/>
              <a:rect r="r" b="b" t="t" l="l"/>
              <a:pathLst>
                <a:path h="702945" w="1591818">
                  <a:moveTo>
                    <a:pt x="12700" y="0"/>
                  </a:moveTo>
                  <a:lnTo>
                    <a:pt x="1579118" y="0"/>
                  </a:lnTo>
                  <a:cubicBezTo>
                    <a:pt x="1586103" y="0"/>
                    <a:pt x="1591818" y="5715"/>
                    <a:pt x="1591818" y="12700"/>
                  </a:cubicBezTo>
                  <a:lnTo>
                    <a:pt x="1591818" y="690245"/>
                  </a:lnTo>
                  <a:cubicBezTo>
                    <a:pt x="1591818" y="697230"/>
                    <a:pt x="1586103" y="702945"/>
                    <a:pt x="1579118" y="702945"/>
                  </a:cubicBezTo>
                  <a:lnTo>
                    <a:pt x="12700" y="702945"/>
                  </a:lnTo>
                  <a:cubicBezTo>
                    <a:pt x="5715" y="702945"/>
                    <a:pt x="0" y="697230"/>
                    <a:pt x="0" y="690245"/>
                  </a:cubicBezTo>
                  <a:lnTo>
                    <a:pt x="0" y="12700"/>
                  </a:lnTo>
                  <a:cubicBezTo>
                    <a:pt x="0" y="5715"/>
                    <a:pt x="5715" y="0"/>
                    <a:pt x="12700" y="0"/>
                  </a:cubicBezTo>
                  <a:moveTo>
                    <a:pt x="12700" y="25400"/>
                  </a:moveTo>
                  <a:lnTo>
                    <a:pt x="12700" y="12700"/>
                  </a:lnTo>
                  <a:lnTo>
                    <a:pt x="25400" y="12700"/>
                  </a:lnTo>
                  <a:lnTo>
                    <a:pt x="25400" y="690245"/>
                  </a:lnTo>
                  <a:lnTo>
                    <a:pt x="12700" y="690245"/>
                  </a:lnTo>
                  <a:lnTo>
                    <a:pt x="12700" y="677545"/>
                  </a:lnTo>
                  <a:lnTo>
                    <a:pt x="1579118" y="677545"/>
                  </a:lnTo>
                  <a:lnTo>
                    <a:pt x="1579118" y="690245"/>
                  </a:lnTo>
                  <a:lnTo>
                    <a:pt x="1566418" y="690245"/>
                  </a:lnTo>
                  <a:lnTo>
                    <a:pt x="1566418" y="12700"/>
                  </a:lnTo>
                  <a:lnTo>
                    <a:pt x="1579118" y="12700"/>
                  </a:lnTo>
                  <a:lnTo>
                    <a:pt x="1579118" y="25400"/>
                  </a:lnTo>
                  <a:lnTo>
                    <a:pt x="12700" y="25400"/>
                  </a:lnTo>
                  <a:close/>
                </a:path>
              </a:pathLst>
            </a:custGeom>
            <a:solidFill>
              <a:srgbClr val="FFFFFF"/>
            </a:solidFill>
          </p:spPr>
        </p:sp>
      </p:grpSp>
      <p:sp>
        <p:nvSpPr>
          <p:cNvPr name="TextBox 10" id="10"/>
          <p:cNvSpPr txBox="true"/>
          <p:nvPr/>
        </p:nvSpPr>
        <p:spPr>
          <a:xfrm rot="0">
            <a:off x="4124394" y="146562"/>
            <a:ext cx="10039200" cy="1093650"/>
          </a:xfrm>
          <a:prstGeom prst="rect">
            <a:avLst/>
          </a:prstGeom>
        </p:spPr>
        <p:txBody>
          <a:bodyPr anchor="t" rtlCol="false" tIns="0" lIns="0" bIns="0" rIns="0">
            <a:spAutoFit/>
          </a:bodyPr>
          <a:lstStyle/>
          <a:p>
            <a:pPr algn="ctr">
              <a:lnSpc>
                <a:spcPts val="8399"/>
              </a:lnSpc>
            </a:pPr>
            <a:r>
              <a:rPr lang="en-US" b="true" sz="4999">
                <a:solidFill>
                  <a:srgbClr val="000000"/>
                </a:solidFill>
                <a:latin typeface="Arial Bold"/>
                <a:ea typeface="Arial Bold"/>
                <a:cs typeface="Arial Bold"/>
                <a:sym typeface="Arial Bold"/>
              </a:rPr>
              <a:t>Problem and Solution</a:t>
            </a:r>
          </a:p>
        </p:txBody>
      </p:sp>
      <p:sp>
        <p:nvSpPr>
          <p:cNvPr name="TextBox 11" id="11"/>
          <p:cNvSpPr txBox="true"/>
          <p:nvPr/>
        </p:nvSpPr>
        <p:spPr>
          <a:xfrm rot="0">
            <a:off x="1128889" y="1542525"/>
            <a:ext cx="16030222" cy="8129775"/>
          </a:xfrm>
          <a:prstGeom prst="rect">
            <a:avLst/>
          </a:prstGeom>
        </p:spPr>
        <p:txBody>
          <a:bodyPr anchor="t" rtlCol="false" tIns="0" lIns="0" bIns="0" rIns="0">
            <a:spAutoFit/>
          </a:bodyPr>
          <a:lstStyle/>
          <a:p>
            <a:pPr algn="ctr">
              <a:lnSpc>
                <a:spcPts val="5376"/>
              </a:lnSpc>
              <a:spcBef>
                <a:spcPct val="0"/>
              </a:spcBef>
            </a:pPr>
            <a:r>
              <a:rPr lang="en-US" b="true" sz="3200">
                <a:solidFill>
                  <a:srgbClr val="000000"/>
                </a:solidFill>
                <a:latin typeface="Arial Bold"/>
                <a:ea typeface="Arial Bold"/>
                <a:cs typeface="Arial Bold"/>
                <a:sym typeface="Arial Bold"/>
              </a:rPr>
              <a:t>The Problem</a:t>
            </a:r>
          </a:p>
          <a:p>
            <a:pPr algn="ctr">
              <a:lnSpc>
                <a:spcPts val="5376"/>
              </a:lnSpc>
              <a:spcBef>
                <a:spcPct val="0"/>
              </a:spcBef>
            </a:pPr>
            <a:r>
              <a:rPr lang="en-US" b="true" sz="3200">
                <a:solidFill>
                  <a:srgbClr val="000000"/>
                </a:solidFill>
                <a:latin typeface="Arial Bold"/>
                <a:ea typeface="Arial Bold"/>
                <a:cs typeface="Arial Bold"/>
                <a:sym typeface="Arial Bold"/>
              </a:rPr>
              <a:t>In high-risk environments like space stations, quick and reliable access to critical safety equipment — such as fire extinguishers, oxygen tanks, and toolkits — is essential. However, due to clutter, disorganization, and limited visibility, locating these tools manually can delay emergency responses and pose serious safety risks.</a:t>
            </a:r>
          </a:p>
          <a:p>
            <a:pPr algn="ctr">
              <a:lnSpc>
                <a:spcPts val="5376"/>
              </a:lnSpc>
              <a:spcBef>
                <a:spcPct val="0"/>
              </a:spcBef>
            </a:pPr>
            <a:r>
              <a:rPr lang="en-US" b="true" sz="3200">
                <a:solidFill>
                  <a:srgbClr val="000000"/>
                </a:solidFill>
                <a:latin typeface="Arial Bold"/>
                <a:ea typeface="Arial Bold"/>
                <a:cs typeface="Arial Bold"/>
                <a:sym typeface="Arial Bold"/>
              </a:rPr>
              <a:t>The Solution</a:t>
            </a:r>
          </a:p>
          <a:p>
            <a:pPr algn="ctr">
              <a:lnSpc>
                <a:spcPts val="5376"/>
              </a:lnSpc>
              <a:spcBef>
                <a:spcPct val="0"/>
              </a:spcBef>
            </a:pPr>
            <a:r>
              <a:rPr lang="en-US" b="true" sz="3200">
                <a:solidFill>
                  <a:srgbClr val="000000"/>
                </a:solidFill>
                <a:latin typeface="Arial Bold"/>
                <a:ea typeface="Arial Bold"/>
                <a:cs typeface="Arial Bold"/>
                <a:sym typeface="Arial Bold"/>
              </a:rPr>
              <a:t>Eleven11, developed by the 11:11 Crew, is an AI-powered object detection web app designed to automatically detect and localize essential safety gear in complex space environments using real-time computer vision. By leveraging AI and deep learning, the system acts as a virtual assistant that helps astronauts and technicians find what they need — exactly when they need it.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475950" y="263100"/>
            <a:ext cx="2052300" cy="2052300"/>
            <a:chOff x="0" y="0"/>
            <a:chExt cx="2736400" cy="2736400"/>
          </a:xfrm>
        </p:grpSpPr>
        <p:sp>
          <p:nvSpPr>
            <p:cNvPr name="Freeform 3" id="3"/>
            <p:cNvSpPr/>
            <p:nvPr/>
          </p:nvSpPr>
          <p:spPr>
            <a:xfrm flipH="false" flipV="false" rot="0">
              <a:off x="0" y="0"/>
              <a:ext cx="2736342" cy="2736342"/>
            </a:xfrm>
            <a:custGeom>
              <a:avLst/>
              <a:gdLst/>
              <a:ahLst/>
              <a:cxnLst/>
              <a:rect r="r" b="b" t="t" l="l"/>
              <a:pathLst>
                <a:path h="2736342" w="2736342">
                  <a:moveTo>
                    <a:pt x="0" y="0"/>
                  </a:moveTo>
                  <a:lnTo>
                    <a:pt x="2736342" y="0"/>
                  </a:lnTo>
                  <a:lnTo>
                    <a:pt x="2736342" y="2736342"/>
                  </a:lnTo>
                  <a:lnTo>
                    <a:pt x="0" y="2736342"/>
                  </a:lnTo>
                  <a:lnTo>
                    <a:pt x="0" y="0"/>
                  </a:lnTo>
                  <a:close/>
                </a:path>
              </a:pathLst>
            </a:custGeom>
            <a:blipFill>
              <a:blip r:embed="rId3"/>
              <a:stretch>
                <a:fillRect l="0" t="0" r="-2" b="-2"/>
              </a:stretch>
            </a:blipFill>
          </p:spPr>
        </p:sp>
      </p:grpSp>
      <p:sp>
        <p:nvSpPr>
          <p:cNvPr name="TextBox 4" id="4"/>
          <p:cNvSpPr txBox="true"/>
          <p:nvPr/>
        </p:nvSpPr>
        <p:spPr>
          <a:xfrm rot="0">
            <a:off x="4103702" y="316750"/>
            <a:ext cx="10080600" cy="1093650"/>
          </a:xfrm>
          <a:prstGeom prst="rect">
            <a:avLst/>
          </a:prstGeom>
        </p:spPr>
        <p:txBody>
          <a:bodyPr anchor="t" rtlCol="false" tIns="0" lIns="0" bIns="0" rIns="0">
            <a:spAutoFit/>
          </a:bodyPr>
          <a:lstStyle/>
          <a:p>
            <a:pPr algn="ctr">
              <a:lnSpc>
                <a:spcPts val="8399"/>
              </a:lnSpc>
            </a:pPr>
            <a:r>
              <a:rPr lang="en-US" b="true" sz="4999">
                <a:solidFill>
                  <a:srgbClr val="000000"/>
                </a:solidFill>
                <a:latin typeface="Arial Bold"/>
                <a:ea typeface="Arial Bold"/>
                <a:cs typeface="Arial Bold"/>
                <a:sym typeface="Arial Bold"/>
              </a:rPr>
              <a:t>Methodology &amp; Implementation</a:t>
            </a:r>
          </a:p>
        </p:txBody>
      </p:sp>
      <p:sp>
        <p:nvSpPr>
          <p:cNvPr name="TextBox 5" id="5"/>
          <p:cNvSpPr txBox="true"/>
          <p:nvPr/>
        </p:nvSpPr>
        <p:spPr>
          <a:xfrm rot="0">
            <a:off x="1711650" y="2572575"/>
            <a:ext cx="15044773" cy="6642350"/>
          </a:xfrm>
          <a:prstGeom prst="rect">
            <a:avLst/>
          </a:prstGeom>
        </p:spPr>
        <p:txBody>
          <a:bodyPr anchor="t" rtlCol="false" tIns="0" lIns="0" bIns="0" rIns="0">
            <a:spAutoFit/>
          </a:bodyPr>
          <a:lstStyle/>
          <a:p>
            <a:pPr algn="l">
              <a:lnSpc>
                <a:spcPts val="4368"/>
              </a:lnSpc>
              <a:spcBef>
                <a:spcPct val="0"/>
              </a:spcBef>
            </a:pPr>
            <a:r>
              <a:rPr lang="en-US" b="true" sz="2600">
                <a:solidFill>
                  <a:srgbClr val="000000"/>
                </a:solidFill>
                <a:latin typeface="Arial Bold"/>
                <a:ea typeface="Arial Bold"/>
                <a:cs typeface="Arial Bold"/>
                <a:sym typeface="Arial Bold"/>
              </a:rPr>
              <a:t>🛠️ Methodology and Implementation</a:t>
            </a:r>
          </a:p>
          <a:p>
            <a:pPr algn="l">
              <a:lnSpc>
                <a:spcPts val="4368"/>
              </a:lnSpc>
              <a:spcBef>
                <a:spcPct val="0"/>
              </a:spcBef>
            </a:pPr>
            <a:r>
              <a:rPr lang="en-US" b="true" sz="2600">
                <a:solidFill>
                  <a:srgbClr val="000000"/>
                </a:solidFill>
                <a:latin typeface="Arial Bold"/>
                <a:ea typeface="Arial Bold"/>
                <a:cs typeface="Arial Bold"/>
                <a:sym typeface="Arial Bold"/>
              </a:rPr>
              <a:t>1. Dataset Preparation</a:t>
            </a:r>
          </a:p>
          <a:p>
            <a:pPr algn="l">
              <a:lnSpc>
                <a:spcPts val="4368"/>
              </a:lnSpc>
              <a:spcBef>
                <a:spcPct val="0"/>
              </a:spcBef>
            </a:pPr>
            <a:r>
              <a:rPr lang="en-US" b="true" sz="2600">
                <a:solidFill>
                  <a:srgbClr val="000000"/>
                </a:solidFill>
                <a:latin typeface="Arial Bold"/>
                <a:ea typeface="Arial Bold"/>
                <a:cs typeface="Arial Bold"/>
                <a:sym typeface="Arial Bold"/>
              </a:rPr>
              <a:t>Collected custom datasets containing images of fire extinguishers, oxygen tanks, and toolkits.</a:t>
            </a:r>
          </a:p>
          <a:p>
            <a:pPr algn="l">
              <a:lnSpc>
                <a:spcPts val="4368"/>
              </a:lnSpc>
              <a:spcBef>
                <a:spcPct val="0"/>
              </a:spcBef>
            </a:pPr>
            <a:r>
              <a:rPr lang="en-US" b="true" sz="2600">
                <a:solidFill>
                  <a:srgbClr val="000000"/>
                </a:solidFill>
                <a:latin typeface="Arial Bold"/>
                <a:ea typeface="Arial Bold"/>
                <a:cs typeface="Arial Bold"/>
                <a:sym typeface="Arial Bold"/>
              </a:rPr>
              <a:t>Annotated each image with bounding boxes (manual labeling).</a:t>
            </a:r>
          </a:p>
          <a:p>
            <a:pPr algn="l">
              <a:lnSpc>
                <a:spcPts val="4368"/>
              </a:lnSpc>
              <a:spcBef>
                <a:spcPct val="0"/>
              </a:spcBef>
            </a:pPr>
            <a:r>
              <a:rPr lang="en-US" b="true" sz="2600">
                <a:solidFill>
                  <a:srgbClr val="000000"/>
                </a:solidFill>
                <a:latin typeface="Arial Bold"/>
                <a:ea typeface="Arial Bold"/>
                <a:cs typeface="Arial Bold"/>
                <a:sym typeface="Arial Bold"/>
              </a:rPr>
              <a:t>Split into training, validation, and testing sets for robust learning and evaluation.</a:t>
            </a:r>
          </a:p>
          <a:p>
            <a:pPr algn="l">
              <a:lnSpc>
                <a:spcPts val="4368"/>
              </a:lnSpc>
              <a:spcBef>
                <a:spcPct val="0"/>
              </a:spcBef>
            </a:pPr>
            <a:r>
              <a:rPr lang="en-US" b="true" sz="2600">
                <a:solidFill>
                  <a:srgbClr val="000000"/>
                </a:solidFill>
                <a:latin typeface="Arial Bold"/>
                <a:ea typeface="Arial Bold"/>
                <a:cs typeface="Arial Bold"/>
                <a:sym typeface="Arial Bold"/>
              </a:rPr>
              <a:t>2. Model Selection</a:t>
            </a:r>
          </a:p>
          <a:p>
            <a:pPr algn="l">
              <a:lnSpc>
                <a:spcPts val="4368"/>
              </a:lnSpc>
              <a:spcBef>
                <a:spcPct val="0"/>
              </a:spcBef>
            </a:pPr>
            <a:r>
              <a:rPr lang="en-US" b="true" sz="2600">
                <a:solidFill>
                  <a:srgbClr val="000000"/>
                </a:solidFill>
                <a:latin typeface="Arial Bold"/>
                <a:ea typeface="Arial Bold"/>
                <a:cs typeface="Arial Bold"/>
                <a:sym typeface="Arial Bold"/>
              </a:rPr>
              <a:t>Used YOLOv8-Large (yolov8l.pt) for its balance of speed and accuracy.</a:t>
            </a:r>
          </a:p>
          <a:p>
            <a:pPr algn="l">
              <a:lnSpc>
                <a:spcPts val="4368"/>
              </a:lnSpc>
              <a:spcBef>
                <a:spcPct val="0"/>
              </a:spcBef>
            </a:pPr>
            <a:r>
              <a:rPr lang="en-US" b="true" sz="2600">
                <a:solidFill>
                  <a:srgbClr val="000000"/>
                </a:solidFill>
                <a:latin typeface="Arial Bold"/>
                <a:ea typeface="Arial Bold"/>
                <a:cs typeface="Arial Bold"/>
                <a:sym typeface="Arial Bold"/>
              </a:rPr>
              <a:t>Adapted to detect the 3 custom classes by fine-tuning pretrained weights.</a:t>
            </a:r>
          </a:p>
          <a:p>
            <a:pPr algn="l">
              <a:lnSpc>
                <a:spcPts val="4368"/>
              </a:lnSpc>
              <a:spcBef>
                <a:spcPct val="0"/>
              </a:spcBef>
            </a:pPr>
            <a:r>
              <a:rPr lang="en-US" b="true" sz="2600">
                <a:solidFill>
                  <a:srgbClr val="000000"/>
                </a:solidFill>
                <a:latin typeface="Arial Bold"/>
                <a:ea typeface="Arial Bold"/>
                <a:cs typeface="Arial Bold"/>
                <a:sym typeface="Arial Bold"/>
              </a:rPr>
              <a:t>3. Training Process</a:t>
            </a:r>
          </a:p>
          <a:p>
            <a:pPr algn="l">
              <a:lnSpc>
                <a:spcPts val="4368"/>
              </a:lnSpc>
              <a:spcBef>
                <a:spcPct val="0"/>
              </a:spcBef>
            </a:pPr>
            <a:r>
              <a:rPr lang="en-US" b="true" sz="2600">
                <a:solidFill>
                  <a:srgbClr val="000000"/>
                </a:solidFill>
                <a:latin typeface="Arial Bold"/>
                <a:ea typeface="Arial Bold"/>
                <a:cs typeface="Arial Bold"/>
                <a:sym typeface="Arial Bold"/>
              </a:rPr>
              <a:t>Trained for 50 epochs using a Tesla T4 GPU on Google Colab.</a:t>
            </a:r>
          </a:p>
          <a:p>
            <a:pPr algn="l">
              <a:lnSpc>
                <a:spcPts val="4368"/>
              </a:lnSpc>
              <a:spcBef>
                <a:spcPct val="0"/>
              </a:spcBef>
            </a:pPr>
            <a:r>
              <a:rPr lang="en-US" b="true" sz="2600">
                <a:solidFill>
                  <a:srgbClr val="000000"/>
                </a:solidFill>
                <a:latin typeface="Arial Bold"/>
                <a:ea typeface="Arial Bold"/>
                <a:cs typeface="Arial Bold"/>
                <a:sym typeface="Arial Bold"/>
              </a:rPr>
              <a:t>Image size: 640x640 | Batch size: 8</a:t>
            </a:r>
          </a:p>
          <a:p>
            <a:pPr algn="l">
              <a:lnSpc>
                <a:spcPts val="4368"/>
              </a:lnSpc>
              <a:spcBef>
                <a:spcPct val="0"/>
              </a:spcBef>
            </a:pPr>
            <a:r>
              <a:rPr lang="en-US" b="true" sz="2600">
                <a:solidFill>
                  <a:srgbClr val="000000"/>
                </a:solidFill>
                <a:latin typeface="Arial Bold"/>
                <a:ea typeface="Arial Bold"/>
                <a:cs typeface="Arial Bold"/>
                <a:sym typeface="Arial Bold"/>
              </a:rPr>
              <a:t>Enabled early stopping to prevent overfitting.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475950" y="263100"/>
            <a:ext cx="2052300" cy="2052300"/>
            <a:chOff x="0" y="0"/>
            <a:chExt cx="2736400" cy="2736400"/>
          </a:xfrm>
        </p:grpSpPr>
        <p:sp>
          <p:nvSpPr>
            <p:cNvPr name="Freeform 3" id="3"/>
            <p:cNvSpPr/>
            <p:nvPr/>
          </p:nvSpPr>
          <p:spPr>
            <a:xfrm flipH="false" flipV="false" rot="0">
              <a:off x="0" y="0"/>
              <a:ext cx="2736342" cy="2736342"/>
            </a:xfrm>
            <a:custGeom>
              <a:avLst/>
              <a:gdLst/>
              <a:ahLst/>
              <a:cxnLst/>
              <a:rect r="r" b="b" t="t" l="l"/>
              <a:pathLst>
                <a:path h="2736342" w="2736342">
                  <a:moveTo>
                    <a:pt x="0" y="0"/>
                  </a:moveTo>
                  <a:lnTo>
                    <a:pt x="2736342" y="0"/>
                  </a:lnTo>
                  <a:lnTo>
                    <a:pt x="2736342" y="2736342"/>
                  </a:lnTo>
                  <a:lnTo>
                    <a:pt x="0" y="2736342"/>
                  </a:lnTo>
                  <a:lnTo>
                    <a:pt x="0" y="0"/>
                  </a:lnTo>
                  <a:close/>
                </a:path>
              </a:pathLst>
            </a:custGeom>
            <a:blipFill>
              <a:blip r:embed="rId3"/>
              <a:stretch>
                <a:fillRect l="0" t="0" r="-2" b="-2"/>
              </a:stretch>
            </a:blipFill>
          </p:spPr>
        </p:sp>
      </p:grpSp>
      <p:sp>
        <p:nvSpPr>
          <p:cNvPr name="TextBox 4" id="4"/>
          <p:cNvSpPr txBox="true"/>
          <p:nvPr/>
        </p:nvSpPr>
        <p:spPr>
          <a:xfrm rot="0">
            <a:off x="4103702" y="316750"/>
            <a:ext cx="10080600" cy="1093650"/>
          </a:xfrm>
          <a:prstGeom prst="rect">
            <a:avLst/>
          </a:prstGeom>
        </p:spPr>
        <p:txBody>
          <a:bodyPr anchor="t" rtlCol="false" tIns="0" lIns="0" bIns="0" rIns="0">
            <a:spAutoFit/>
          </a:bodyPr>
          <a:lstStyle/>
          <a:p>
            <a:pPr algn="ctr">
              <a:lnSpc>
                <a:spcPts val="8399"/>
              </a:lnSpc>
            </a:pPr>
            <a:r>
              <a:rPr lang="en-US" b="true" sz="4999">
                <a:solidFill>
                  <a:srgbClr val="000000"/>
                </a:solidFill>
                <a:latin typeface="Arial Bold"/>
                <a:ea typeface="Arial Bold"/>
                <a:cs typeface="Arial Bold"/>
                <a:sym typeface="Arial Bold"/>
              </a:rPr>
              <a:t>Methodology &amp; Implementation</a:t>
            </a:r>
          </a:p>
        </p:txBody>
      </p:sp>
      <p:sp>
        <p:nvSpPr>
          <p:cNvPr name="TextBox 5" id="5"/>
          <p:cNvSpPr txBox="true"/>
          <p:nvPr/>
        </p:nvSpPr>
        <p:spPr>
          <a:xfrm rot="0">
            <a:off x="1744027" y="3232025"/>
            <a:ext cx="16145440" cy="3880100"/>
          </a:xfrm>
          <a:prstGeom prst="rect">
            <a:avLst/>
          </a:prstGeom>
        </p:spPr>
        <p:txBody>
          <a:bodyPr anchor="t" rtlCol="false" tIns="0" lIns="0" bIns="0" rIns="0">
            <a:spAutoFit/>
          </a:bodyPr>
          <a:lstStyle/>
          <a:p>
            <a:pPr algn="l">
              <a:lnSpc>
                <a:spcPts val="4368"/>
              </a:lnSpc>
              <a:spcBef>
                <a:spcPct val="0"/>
              </a:spcBef>
            </a:pPr>
            <a:r>
              <a:rPr lang="en-US" b="true" sz="2600">
                <a:solidFill>
                  <a:srgbClr val="000000"/>
                </a:solidFill>
                <a:latin typeface="Arial Bold"/>
                <a:ea typeface="Arial Bold"/>
                <a:cs typeface="Arial Bold"/>
                <a:sym typeface="Arial Bold"/>
              </a:rPr>
              <a:t>4. Optimization Techniques</a:t>
            </a:r>
          </a:p>
          <a:p>
            <a:pPr algn="l">
              <a:lnSpc>
                <a:spcPts val="4368"/>
              </a:lnSpc>
              <a:spcBef>
                <a:spcPct val="0"/>
              </a:spcBef>
            </a:pPr>
            <a:r>
              <a:rPr lang="en-US" b="true" sz="2600">
                <a:solidFill>
                  <a:srgbClr val="000000"/>
                </a:solidFill>
                <a:latin typeface="Arial Bold"/>
                <a:ea typeface="Arial Bold"/>
                <a:cs typeface="Arial Bold"/>
                <a:sym typeface="Arial Bold"/>
              </a:rPr>
              <a:t>Optimizer: SGD with learning rate 0.001</a:t>
            </a:r>
          </a:p>
          <a:p>
            <a:pPr algn="l">
              <a:lnSpc>
                <a:spcPts val="4368"/>
              </a:lnSpc>
              <a:spcBef>
                <a:spcPct val="0"/>
              </a:spcBef>
            </a:pPr>
            <a:r>
              <a:rPr lang="en-US" b="true" sz="2600">
                <a:solidFill>
                  <a:srgbClr val="000000"/>
                </a:solidFill>
                <a:latin typeface="Arial Bold"/>
                <a:ea typeface="Arial Bold"/>
                <a:cs typeface="Arial Bold"/>
                <a:sym typeface="Arial Bold"/>
              </a:rPr>
              <a:t>Augmentations:</a:t>
            </a:r>
          </a:p>
          <a:p>
            <a:pPr algn="l">
              <a:lnSpc>
                <a:spcPts val="4368"/>
              </a:lnSpc>
              <a:spcBef>
                <a:spcPct val="0"/>
              </a:spcBef>
            </a:pPr>
            <a:r>
              <a:rPr lang="en-US" b="true" sz="2600">
                <a:solidFill>
                  <a:srgbClr val="000000"/>
                </a:solidFill>
                <a:latin typeface="Arial Bold"/>
                <a:ea typeface="Arial Bold"/>
                <a:cs typeface="Arial Bold"/>
                <a:sym typeface="Arial Bold"/>
              </a:rPr>
              <a:t>Geometric: rotations, zoom (scale = 0.8), flips (H = 50%, V = 10%)</a:t>
            </a:r>
          </a:p>
          <a:p>
            <a:pPr algn="l">
              <a:lnSpc>
                <a:spcPts val="4368"/>
              </a:lnSpc>
              <a:spcBef>
                <a:spcPct val="0"/>
              </a:spcBef>
            </a:pPr>
            <a:r>
              <a:rPr lang="en-US" b="true" sz="2600">
                <a:solidFill>
                  <a:srgbClr val="000000"/>
                </a:solidFill>
                <a:latin typeface="Arial Bold"/>
                <a:ea typeface="Arial Bold"/>
                <a:cs typeface="Arial Bold"/>
                <a:sym typeface="Arial Bold"/>
              </a:rPr>
              <a:t>Color: brightness, hue, saturation changes</a:t>
            </a:r>
          </a:p>
          <a:p>
            <a:pPr algn="l">
              <a:lnSpc>
                <a:spcPts val="4368"/>
              </a:lnSpc>
              <a:spcBef>
                <a:spcPct val="0"/>
              </a:spcBef>
            </a:pPr>
            <a:r>
              <a:rPr lang="en-US" b="true" sz="2600">
                <a:solidFill>
                  <a:srgbClr val="000000"/>
                </a:solidFill>
                <a:latin typeface="Arial Bold"/>
                <a:ea typeface="Arial Bold"/>
                <a:cs typeface="Arial Bold"/>
                <a:sym typeface="Arial Bold"/>
              </a:rPr>
              <a:t>Advanced: Mosaic, MixUp, CLAHE, grayscale</a:t>
            </a:r>
          </a:p>
          <a:p>
            <a:pPr algn="l">
              <a:lnSpc>
                <a:spcPts val="4368"/>
              </a:lnSpc>
              <a:spcBef>
                <a:spcPct val="0"/>
              </a:spcBef>
            </a:pPr>
            <a:r>
              <a:rPr lang="en-US" b="true" sz="2600">
                <a:solidFill>
                  <a:srgbClr val="000000"/>
                </a:solidFill>
                <a:latin typeface="Arial Bold"/>
                <a:ea typeface="Arial Bold"/>
                <a:cs typeface="Arial Bold"/>
                <a:sym typeface="Arial Bold"/>
              </a:rPr>
              <a:t>Regularization: Label smoothing for class imbalance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475950" y="263100"/>
            <a:ext cx="2052300" cy="2052300"/>
            <a:chOff x="0" y="0"/>
            <a:chExt cx="2736400" cy="2736400"/>
          </a:xfrm>
        </p:grpSpPr>
        <p:sp>
          <p:nvSpPr>
            <p:cNvPr name="Freeform 3" id="3"/>
            <p:cNvSpPr/>
            <p:nvPr/>
          </p:nvSpPr>
          <p:spPr>
            <a:xfrm flipH="false" flipV="false" rot="0">
              <a:off x="0" y="0"/>
              <a:ext cx="2736342" cy="2736342"/>
            </a:xfrm>
            <a:custGeom>
              <a:avLst/>
              <a:gdLst/>
              <a:ahLst/>
              <a:cxnLst/>
              <a:rect r="r" b="b" t="t" l="l"/>
              <a:pathLst>
                <a:path h="2736342" w="2736342">
                  <a:moveTo>
                    <a:pt x="0" y="0"/>
                  </a:moveTo>
                  <a:lnTo>
                    <a:pt x="2736342" y="0"/>
                  </a:lnTo>
                  <a:lnTo>
                    <a:pt x="2736342" y="2736342"/>
                  </a:lnTo>
                  <a:lnTo>
                    <a:pt x="0" y="2736342"/>
                  </a:lnTo>
                  <a:lnTo>
                    <a:pt x="0" y="0"/>
                  </a:lnTo>
                  <a:close/>
                </a:path>
              </a:pathLst>
            </a:custGeom>
            <a:blipFill>
              <a:blip r:embed="rId3"/>
              <a:stretch>
                <a:fillRect l="0" t="0" r="-2" b="-2"/>
              </a:stretch>
            </a:blipFill>
          </p:spPr>
        </p:sp>
      </p:grpSp>
      <p:sp>
        <p:nvSpPr>
          <p:cNvPr name="TextBox 4" id="4"/>
          <p:cNvSpPr txBox="true"/>
          <p:nvPr/>
        </p:nvSpPr>
        <p:spPr>
          <a:xfrm rot="0">
            <a:off x="4103702" y="478200"/>
            <a:ext cx="10080600" cy="1093650"/>
          </a:xfrm>
          <a:prstGeom prst="rect">
            <a:avLst/>
          </a:prstGeom>
        </p:spPr>
        <p:txBody>
          <a:bodyPr anchor="t" rtlCol="false" tIns="0" lIns="0" bIns="0" rIns="0">
            <a:spAutoFit/>
          </a:bodyPr>
          <a:lstStyle/>
          <a:p>
            <a:pPr algn="ctr">
              <a:lnSpc>
                <a:spcPts val="8399"/>
              </a:lnSpc>
            </a:pPr>
            <a:r>
              <a:rPr lang="en-US" b="true" sz="4999">
                <a:solidFill>
                  <a:srgbClr val="000000"/>
                </a:solidFill>
                <a:latin typeface="Arial Bold"/>
                <a:ea typeface="Arial Bold"/>
                <a:cs typeface="Arial Bold"/>
                <a:sym typeface="Arial Bold"/>
              </a:rPr>
              <a:t>Technology Used</a:t>
            </a:r>
          </a:p>
        </p:txBody>
      </p:sp>
      <p:graphicFrame>
        <p:nvGraphicFramePr>
          <p:cNvPr name="Object 5" id="5"/>
          <p:cNvGraphicFramePr/>
          <p:nvPr/>
        </p:nvGraphicFramePr>
        <p:xfrm>
          <a:off x="5137434" y="2315400"/>
          <a:ext cx="2514600" cy="4191000"/>
        </p:xfrm>
        <a:graphic>
          <a:graphicData uri="http://schemas.openxmlformats.org/presentationml/2006/ole">
            <p:oleObj imgW="3352800" imgH="5029200" r:id="rId5" progId="Excel.Sheet.12" name="Worksheet">
              <p:embed/>
              <p:pic>
                <p:nvPicPr>
                  <p:cNvPr name="" id="0"/>
                  <p:cNvPicPr/>
                  <p:nvPr/>
                </p:nvPicPr>
                <p:blipFill>
                  <a:blip r:embed="rId4"/>
                  <a:stretch>
                    <a:fillRect/>
                  </a:stretch>
                </p:blipFill>
                <p:spPr>
                  <a:xfrm>
                    <a:off x="1270000" y="1270000"/>
                    <a:ext cx="1270000" cy="1270000"/>
                  </a:xfrm>
                  <a:prstGeom prst="rect"/>
                </p:spPr>
              </p:pic>
            </p:oleObj>
          </a:graphicData>
        </a:graphic>
      </p:graphicFrame>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839850" y="262050"/>
            <a:ext cx="2052300" cy="2052300"/>
            <a:chOff x="0" y="0"/>
            <a:chExt cx="2736400" cy="2736400"/>
          </a:xfrm>
        </p:grpSpPr>
        <p:sp>
          <p:nvSpPr>
            <p:cNvPr name="Freeform 3" id="3"/>
            <p:cNvSpPr/>
            <p:nvPr/>
          </p:nvSpPr>
          <p:spPr>
            <a:xfrm flipH="false" flipV="false" rot="0">
              <a:off x="0" y="0"/>
              <a:ext cx="2736342" cy="2736342"/>
            </a:xfrm>
            <a:custGeom>
              <a:avLst/>
              <a:gdLst/>
              <a:ahLst/>
              <a:cxnLst/>
              <a:rect r="r" b="b" t="t" l="l"/>
              <a:pathLst>
                <a:path h="2736342" w="2736342">
                  <a:moveTo>
                    <a:pt x="0" y="0"/>
                  </a:moveTo>
                  <a:lnTo>
                    <a:pt x="2736342" y="0"/>
                  </a:lnTo>
                  <a:lnTo>
                    <a:pt x="2736342" y="2736342"/>
                  </a:lnTo>
                  <a:lnTo>
                    <a:pt x="0" y="2736342"/>
                  </a:lnTo>
                  <a:lnTo>
                    <a:pt x="0" y="0"/>
                  </a:lnTo>
                  <a:close/>
                </a:path>
              </a:pathLst>
            </a:custGeom>
            <a:blipFill>
              <a:blip r:embed="rId3"/>
              <a:stretch>
                <a:fillRect l="0" t="0" r="-2" b="-2"/>
              </a:stretch>
            </a:blipFill>
          </p:spPr>
        </p:sp>
      </p:grpSp>
      <p:sp>
        <p:nvSpPr>
          <p:cNvPr name="Freeform 4" id="4"/>
          <p:cNvSpPr/>
          <p:nvPr/>
        </p:nvSpPr>
        <p:spPr>
          <a:xfrm flipH="false" flipV="false" rot="0">
            <a:off x="2261031" y="2854407"/>
            <a:ext cx="13765929" cy="6882965"/>
          </a:xfrm>
          <a:custGeom>
            <a:avLst/>
            <a:gdLst/>
            <a:ahLst/>
            <a:cxnLst/>
            <a:rect r="r" b="b" t="t" l="l"/>
            <a:pathLst>
              <a:path h="6882965" w="13765929">
                <a:moveTo>
                  <a:pt x="0" y="0"/>
                </a:moveTo>
                <a:lnTo>
                  <a:pt x="13765930" y="0"/>
                </a:lnTo>
                <a:lnTo>
                  <a:pt x="13765930" y="6882965"/>
                </a:lnTo>
                <a:lnTo>
                  <a:pt x="0" y="6882965"/>
                </a:lnTo>
                <a:lnTo>
                  <a:pt x="0" y="0"/>
                </a:lnTo>
                <a:close/>
              </a:path>
            </a:pathLst>
          </a:custGeom>
          <a:blipFill>
            <a:blip r:embed="rId4"/>
            <a:stretch>
              <a:fillRect l="0" t="0" r="0" b="0"/>
            </a:stretch>
          </a:blipFill>
        </p:spPr>
      </p:sp>
      <p:sp>
        <p:nvSpPr>
          <p:cNvPr name="TextBox 5" id="5"/>
          <p:cNvSpPr txBox="true"/>
          <p:nvPr/>
        </p:nvSpPr>
        <p:spPr>
          <a:xfrm rot="0">
            <a:off x="3933596" y="78850"/>
            <a:ext cx="10420800" cy="1093650"/>
          </a:xfrm>
          <a:prstGeom prst="rect">
            <a:avLst/>
          </a:prstGeom>
        </p:spPr>
        <p:txBody>
          <a:bodyPr anchor="t" rtlCol="false" tIns="0" lIns="0" bIns="0" rIns="0">
            <a:spAutoFit/>
          </a:bodyPr>
          <a:lstStyle/>
          <a:p>
            <a:pPr algn="ctr">
              <a:lnSpc>
                <a:spcPts val="8399"/>
              </a:lnSpc>
            </a:pPr>
            <a:r>
              <a:rPr lang="en-US" b="true" sz="4999">
                <a:solidFill>
                  <a:srgbClr val="000000"/>
                </a:solidFill>
                <a:latin typeface="Arial Bold"/>
                <a:ea typeface="Arial Bold"/>
                <a:cs typeface="Arial Bold"/>
                <a:sym typeface="Arial Bold"/>
              </a:rPr>
              <a:t>Flowchart &amp; Supporting Images</a:t>
            </a:r>
          </a:p>
        </p:txBody>
      </p:sp>
      <p:sp>
        <p:nvSpPr>
          <p:cNvPr name="TextBox 6" id="6"/>
          <p:cNvSpPr txBox="true"/>
          <p:nvPr/>
        </p:nvSpPr>
        <p:spPr>
          <a:xfrm rot="0">
            <a:off x="3933596" y="1571020"/>
            <a:ext cx="10420800" cy="848105"/>
          </a:xfrm>
          <a:prstGeom prst="rect">
            <a:avLst/>
          </a:prstGeom>
        </p:spPr>
        <p:txBody>
          <a:bodyPr anchor="t" rtlCol="false" tIns="0" lIns="0" bIns="0" rIns="0">
            <a:spAutoFit/>
          </a:bodyPr>
          <a:lstStyle/>
          <a:p>
            <a:pPr algn="ctr">
              <a:lnSpc>
                <a:spcPts val="6552"/>
              </a:lnSpc>
            </a:pPr>
            <a:r>
              <a:rPr lang="en-US" b="true" sz="3900">
                <a:solidFill>
                  <a:srgbClr val="000000"/>
                </a:solidFill>
                <a:latin typeface="Arial Bold"/>
                <a:ea typeface="Arial Bold"/>
                <a:cs typeface="Arial Bold"/>
                <a:sym typeface="Arial Bold"/>
              </a:rPr>
              <a:t>Training Loss curves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839850" y="262050"/>
            <a:ext cx="2052300" cy="2052300"/>
            <a:chOff x="0" y="0"/>
            <a:chExt cx="2736400" cy="2736400"/>
          </a:xfrm>
        </p:grpSpPr>
        <p:sp>
          <p:nvSpPr>
            <p:cNvPr name="Freeform 3" id="3"/>
            <p:cNvSpPr/>
            <p:nvPr/>
          </p:nvSpPr>
          <p:spPr>
            <a:xfrm flipH="false" flipV="false" rot="0">
              <a:off x="0" y="0"/>
              <a:ext cx="2736342" cy="2736342"/>
            </a:xfrm>
            <a:custGeom>
              <a:avLst/>
              <a:gdLst/>
              <a:ahLst/>
              <a:cxnLst/>
              <a:rect r="r" b="b" t="t" l="l"/>
              <a:pathLst>
                <a:path h="2736342" w="2736342">
                  <a:moveTo>
                    <a:pt x="0" y="0"/>
                  </a:moveTo>
                  <a:lnTo>
                    <a:pt x="2736342" y="0"/>
                  </a:lnTo>
                  <a:lnTo>
                    <a:pt x="2736342" y="2736342"/>
                  </a:lnTo>
                  <a:lnTo>
                    <a:pt x="0" y="2736342"/>
                  </a:lnTo>
                  <a:lnTo>
                    <a:pt x="0" y="0"/>
                  </a:lnTo>
                  <a:close/>
                </a:path>
              </a:pathLst>
            </a:custGeom>
            <a:blipFill>
              <a:blip r:embed="rId3"/>
              <a:stretch>
                <a:fillRect l="0" t="0" r="-2" b="-2"/>
              </a:stretch>
            </a:blipFill>
          </p:spPr>
        </p:sp>
      </p:grpSp>
      <p:sp>
        <p:nvSpPr>
          <p:cNvPr name="Freeform 4" id="4"/>
          <p:cNvSpPr/>
          <p:nvPr/>
        </p:nvSpPr>
        <p:spPr>
          <a:xfrm flipH="false" flipV="false" rot="0">
            <a:off x="381380" y="3952354"/>
            <a:ext cx="8743570" cy="5825403"/>
          </a:xfrm>
          <a:custGeom>
            <a:avLst/>
            <a:gdLst/>
            <a:ahLst/>
            <a:cxnLst/>
            <a:rect r="r" b="b" t="t" l="l"/>
            <a:pathLst>
              <a:path h="5825403" w="8743570">
                <a:moveTo>
                  <a:pt x="0" y="0"/>
                </a:moveTo>
                <a:lnTo>
                  <a:pt x="8743570" y="0"/>
                </a:lnTo>
                <a:lnTo>
                  <a:pt x="8743570" y="5825403"/>
                </a:lnTo>
                <a:lnTo>
                  <a:pt x="0" y="5825403"/>
                </a:lnTo>
                <a:lnTo>
                  <a:pt x="0" y="0"/>
                </a:lnTo>
                <a:close/>
              </a:path>
            </a:pathLst>
          </a:custGeom>
          <a:blipFill>
            <a:blip r:embed="rId4"/>
            <a:stretch>
              <a:fillRect l="0" t="0" r="0" b="0"/>
            </a:stretch>
          </a:blipFill>
        </p:spPr>
      </p:sp>
      <p:sp>
        <p:nvSpPr>
          <p:cNvPr name="Freeform 5" id="5"/>
          <p:cNvSpPr/>
          <p:nvPr/>
        </p:nvSpPr>
        <p:spPr>
          <a:xfrm flipH="false" flipV="false" rot="0">
            <a:off x="9124950" y="3952354"/>
            <a:ext cx="8743570" cy="5825403"/>
          </a:xfrm>
          <a:custGeom>
            <a:avLst/>
            <a:gdLst/>
            <a:ahLst/>
            <a:cxnLst/>
            <a:rect r="r" b="b" t="t" l="l"/>
            <a:pathLst>
              <a:path h="5825403" w="8743570">
                <a:moveTo>
                  <a:pt x="0" y="0"/>
                </a:moveTo>
                <a:lnTo>
                  <a:pt x="8743570" y="0"/>
                </a:lnTo>
                <a:lnTo>
                  <a:pt x="8743570" y="5825403"/>
                </a:lnTo>
                <a:lnTo>
                  <a:pt x="0" y="5825403"/>
                </a:lnTo>
                <a:lnTo>
                  <a:pt x="0" y="0"/>
                </a:lnTo>
                <a:close/>
              </a:path>
            </a:pathLst>
          </a:custGeom>
          <a:blipFill>
            <a:blip r:embed="rId5"/>
            <a:stretch>
              <a:fillRect l="0" t="0" r="0" b="0"/>
            </a:stretch>
          </a:blipFill>
        </p:spPr>
      </p:sp>
      <p:sp>
        <p:nvSpPr>
          <p:cNvPr name="TextBox 6" id="6"/>
          <p:cNvSpPr txBox="true"/>
          <p:nvPr/>
        </p:nvSpPr>
        <p:spPr>
          <a:xfrm rot="0">
            <a:off x="3933596" y="78850"/>
            <a:ext cx="10420800" cy="1093650"/>
          </a:xfrm>
          <a:prstGeom prst="rect">
            <a:avLst/>
          </a:prstGeom>
        </p:spPr>
        <p:txBody>
          <a:bodyPr anchor="t" rtlCol="false" tIns="0" lIns="0" bIns="0" rIns="0">
            <a:spAutoFit/>
          </a:bodyPr>
          <a:lstStyle/>
          <a:p>
            <a:pPr algn="ctr">
              <a:lnSpc>
                <a:spcPts val="8399"/>
              </a:lnSpc>
            </a:pPr>
            <a:r>
              <a:rPr lang="en-US" b="true" sz="4999">
                <a:solidFill>
                  <a:srgbClr val="000000"/>
                </a:solidFill>
                <a:latin typeface="Arial Bold"/>
                <a:ea typeface="Arial Bold"/>
                <a:cs typeface="Arial Bold"/>
                <a:sym typeface="Arial Bold"/>
              </a:rPr>
              <a:t>Flowchart &amp; Supporting Images</a:t>
            </a:r>
          </a:p>
        </p:txBody>
      </p:sp>
      <p:sp>
        <p:nvSpPr>
          <p:cNvPr name="TextBox 7" id="7"/>
          <p:cNvSpPr txBox="true"/>
          <p:nvPr/>
        </p:nvSpPr>
        <p:spPr>
          <a:xfrm rot="0">
            <a:off x="-837380" y="2742637"/>
            <a:ext cx="10420800" cy="848105"/>
          </a:xfrm>
          <a:prstGeom prst="rect">
            <a:avLst/>
          </a:prstGeom>
        </p:spPr>
        <p:txBody>
          <a:bodyPr anchor="t" rtlCol="false" tIns="0" lIns="0" bIns="0" rIns="0">
            <a:spAutoFit/>
          </a:bodyPr>
          <a:lstStyle/>
          <a:p>
            <a:pPr algn="ctr">
              <a:lnSpc>
                <a:spcPts val="6552"/>
              </a:lnSpc>
            </a:pPr>
            <a:r>
              <a:rPr lang="en-US" b="true" sz="3900">
                <a:solidFill>
                  <a:srgbClr val="000000"/>
                </a:solidFill>
                <a:latin typeface="Arial Bold"/>
                <a:ea typeface="Arial Bold"/>
                <a:cs typeface="Arial Bold"/>
                <a:sym typeface="Arial Bold"/>
              </a:rPr>
              <a:t>F1 Score Curve</a:t>
            </a:r>
          </a:p>
        </p:txBody>
      </p:sp>
      <p:sp>
        <p:nvSpPr>
          <p:cNvPr name="TextBox 8" id="8"/>
          <p:cNvSpPr txBox="true"/>
          <p:nvPr/>
        </p:nvSpPr>
        <p:spPr>
          <a:xfrm rot="0">
            <a:off x="7447720" y="2809312"/>
            <a:ext cx="10420800" cy="848105"/>
          </a:xfrm>
          <a:prstGeom prst="rect">
            <a:avLst/>
          </a:prstGeom>
        </p:spPr>
        <p:txBody>
          <a:bodyPr anchor="t" rtlCol="false" tIns="0" lIns="0" bIns="0" rIns="0">
            <a:spAutoFit/>
          </a:bodyPr>
          <a:lstStyle/>
          <a:p>
            <a:pPr algn="ctr">
              <a:lnSpc>
                <a:spcPts val="6552"/>
              </a:lnSpc>
            </a:pPr>
            <a:r>
              <a:rPr lang="en-US" b="true" sz="3900">
                <a:solidFill>
                  <a:srgbClr val="000000"/>
                </a:solidFill>
                <a:latin typeface="Arial Bold"/>
                <a:ea typeface="Arial Bold"/>
                <a:cs typeface="Arial Bold"/>
                <a:sym typeface="Arial Bold"/>
              </a:rPr>
              <a:t>Precision Recall Curve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839850" y="262050"/>
            <a:ext cx="2052300" cy="2052300"/>
            <a:chOff x="0" y="0"/>
            <a:chExt cx="2736400" cy="2736400"/>
          </a:xfrm>
        </p:grpSpPr>
        <p:sp>
          <p:nvSpPr>
            <p:cNvPr name="Freeform 3" id="3"/>
            <p:cNvSpPr/>
            <p:nvPr/>
          </p:nvSpPr>
          <p:spPr>
            <a:xfrm flipH="false" flipV="false" rot="0">
              <a:off x="0" y="0"/>
              <a:ext cx="2736342" cy="2736342"/>
            </a:xfrm>
            <a:custGeom>
              <a:avLst/>
              <a:gdLst/>
              <a:ahLst/>
              <a:cxnLst/>
              <a:rect r="r" b="b" t="t" l="l"/>
              <a:pathLst>
                <a:path h="2736342" w="2736342">
                  <a:moveTo>
                    <a:pt x="0" y="0"/>
                  </a:moveTo>
                  <a:lnTo>
                    <a:pt x="2736342" y="0"/>
                  </a:lnTo>
                  <a:lnTo>
                    <a:pt x="2736342" y="2736342"/>
                  </a:lnTo>
                  <a:lnTo>
                    <a:pt x="0" y="2736342"/>
                  </a:lnTo>
                  <a:lnTo>
                    <a:pt x="0" y="0"/>
                  </a:lnTo>
                  <a:close/>
                </a:path>
              </a:pathLst>
            </a:custGeom>
            <a:blipFill>
              <a:blip r:embed="rId3"/>
              <a:stretch>
                <a:fillRect l="0" t="0" r="-2" b="-2"/>
              </a:stretch>
            </a:blipFill>
          </p:spPr>
        </p:sp>
      </p:grpSp>
      <p:sp>
        <p:nvSpPr>
          <p:cNvPr name="Freeform 4" id="4"/>
          <p:cNvSpPr/>
          <p:nvPr/>
        </p:nvSpPr>
        <p:spPr>
          <a:xfrm flipH="false" flipV="false" rot="0">
            <a:off x="334610" y="3904729"/>
            <a:ext cx="8743570" cy="5825403"/>
          </a:xfrm>
          <a:custGeom>
            <a:avLst/>
            <a:gdLst/>
            <a:ahLst/>
            <a:cxnLst/>
            <a:rect r="r" b="b" t="t" l="l"/>
            <a:pathLst>
              <a:path h="5825403" w="8743570">
                <a:moveTo>
                  <a:pt x="0" y="0"/>
                </a:moveTo>
                <a:lnTo>
                  <a:pt x="8743569" y="0"/>
                </a:lnTo>
                <a:lnTo>
                  <a:pt x="8743569" y="5825403"/>
                </a:lnTo>
                <a:lnTo>
                  <a:pt x="0" y="5825403"/>
                </a:lnTo>
                <a:lnTo>
                  <a:pt x="0" y="0"/>
                </a:lnTo>
                <a:close/>
              </a:path>
            </a:pathLst>
          </a:custGeom>
          <a:blipFill>
            <a:blip r:embed="rId4"/>
            <a:stretch>
              <a:fillRect l="0" t="0" r="0" b="0"/>
            </a:stretch>
          </a:blipFill>
        </p:spPr>
      </p:sp>
      <p:sp>
        <p:nvSpPr>
          <p:cNvPr name="Freeform 5" id="5"/>
          <p:cNvSpPr/>
          <p:nvPr/>
        </p:nvSpPr>
        <p:spPr>
          <a:xfrm flipH="false" flipV="false" rot="0">
            <a:off x="9144000" y="3904729"/>
            <a:ext cx="8743570" cy="5825403"/>
          </a:xfrm>
          <a:custGeom>
            <a:avLst/>
            <a:gdLst/>
            <a:ahLst/>
            <a:cxnLst/>
            <a:rect r="r" b="b" t="t" l="l"/>
            <a:pathLst>
              <a:path h="5825403" w="8743570">
                <a:moveTo>
                  <a:pt x="0" y="0"/>
                </a:moveTo>
                <a:lnTo>
                  <a:pt x="8743570" y="0"/>
                </a:lnTo>
                <a:lnTo>
                  <a:pt x="8743570" y="5825403"/>
                </a:lnTo>
                <a:lnTo>
                  <a:pt x="0" y="5825403"/>
                </a:lnTo>
                <a:lnTo>
                  <a:pt x="0" y="0"/>
                </a:lnTo>
                <a:close/>
              </a:path>
            </a:pathLst>
          </a:custGeom>
          <a:blipFill>
            <a:blip r:embed="rId5"/>
            <a:stretch>
              <a:fillRect l="0" t="0" r="0" b="0"/>
            </a:stretch>
          </a:blipFill>
        </p:spPr>
      </p:sp>
      <p:sp>
        <p:nvSpPr>
          <p:cNvPr name="TextBox 6" id="6"/>
          <p:cNvSpPr txBox="true"/>
          <p:nvPr/>
        </p:nvSpPr>
        <p:spPr>
          <a:xfrm rot="0">
            <a:off x="3933596" y="78850"/>
            <a:ext cx="10420800" cy="1093650"/>
          </a:xfrm>
          <a:prstGeom prst="rect">
            <a:avLst/>
          </a:prstGeom>
        </p:spPr>
        <p:txBody>
          <a:bodyPr anchor="t" rtlCol="false" tIns="0" lIns="0" bIns="0" rIns="0">
            <a:spAutoFit/>
          </a:bodyPr>
          <a:lstStyle/>
          <a:p>
            <a:pPr algn="ctr">
              <a:lnSpc>
                <a:spcPts val="8399"/>
              </a:lnSpc>
            </a:pPr>
            <a:r>
              <a:rPr lang="en-US" b="true" sz="4999">
                <a:solidFill>
                  <a:srgbClr val="000000"/>
                </a:solidFill>
                <a:latin typeface="Arial Bold"/>
                <a:ea typeface="Arial Bold"/>
                <a:cs typeface="Arial Bold"/>
                <a:sym typeface="Arial Bold"/>
              </a:rPr>
              <a:t>Flowchart &amp; Supporting Images</a:t>
            </a:r>
          </a:p>
        </p:txBody>
      </p:sp>
      <p:sp>
        <p:nvSpPr>
          <p:cNvPr name="TextBox 7" id="7"/>
          <p:cNvSpPr txBox="true"/>
          <p:nvPr/>
        </p:nvSpPr>
        <p:spPr>
          <a:xfrm rot="0">
            <a:off x="-837380" y="2742637"/>
            <a:ext cx="10420800" cy="848105"/>
          </a:xfrm>
          <a:prstGeom prst="rect">
            <a:avLst/>
          </a:prstGeom>
        </p:spPr>
        <p:txBody>
          <a:bodyPr anchor="t" rtlCol="false" tIns="0" lIns="0" bIns="0" rIns="0">
            <a:spAutoFit/>
          </a:bodyPr>
          <a:lstStyle/>
          <a:p>
            <a:pPr algn="ctr">
              <a:lnSpc>
                <a:spcPts val="6552"/>
              </a:lnSpc>
            </a:pPr>
            <a:r>
              <a:rPr lang="en-US" b="true" sz="3900">
                <a:solidFill>
                  <a:srgbClr val="000000"/>
                </a:solidFill>
                <a:latin typeface="Arial Bold"/>
                <a:ea typeface="Arial Bold"/>
                <a:cs typeface="Arial Bold"/>
                <a:sym typeface="Arial Bold"/>
              </a:rPr>
              <a:t>Precision vs Confidence</a:t>
            </a:r>
          </a:p>
        </p:txBody>
      </p:sp>
      <p:sp>
        <p:nvSpPr>
          <p:cNvPr name="TextBox 8" id="8"/>
          <p:cNvSpPr txBox="true"/>
          <p:nvPr/>
        </p:nvSpPr>
        <p:spPr>
          <a:xfrm rot="0">
            <a:off x="7571545" y="2780737"/>
            <a:ext cx="10420800" cy="848105"/>
          </a:xfrm>
          <a:prstGeom prst="rect">
            <a:avLst/>
          </a:prstGeom>
        </p:spPr>
        <p:txBody>
          <a:bodyPr anchor="t" rtlCol="false" tIns="0" lIns="0" bIns="0" rIns="0">
            <a:spAutoFit/>
          </a:bodyPr>
          <a:lstStyle/>
          <a:p>
            <a:pPr algn="ctr">
              <a:lnSpc>
                <a:spcPts val="6552"/>
              </a:lnSpc>
            </a:pPr>
            <a:r>
              <a:rPr lang="en-US" b="true" sz="3900">
                <a:solidFill>
                  <a:srgbClr val="000000"/>
                </a:solidFill>
                <a:latin typeface="Arial Bold"/>
                <a:ea typeface="Arial Bold"/>
                <a:cs typeface="Arial Bold"/>
                <a:sym typeface="Arial Bold"/>
              </a:rPr>
              <a:t>Recall vs Confidence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839850" y="262050"/>
            <a:ext cx="2052300" cy="2052300"/>
            <a:chOff x="0" y="0"/>
            <a:chExt cx="2736400" cy="2736400"/>
          </a:xfrm>
        </p:grpSpPr>
        <p:sp>
          <p:nvSpPr>
            <p:cNvPr name="Freeform 3" id="3"/>
            <p:cNvSpPr/>
            <p:nvPr/>
          </p:nvSpPr>
          <p:spPr>
            <a:xfrm flipH="false" flipV="false" rot="0">
              <a:off x="0" y="0"/>
              <a:ext cx="2736342" cy="2736342"/>
            </a:xfrm>
            <a:custGeom>
              <a:avLst/>
              <a:gdLst/>
              <a:ahLst/>
              <a:cxnLst/>
              <a:rect r="r" b="b" t="t" l="l"/>
              <a:pathLst>
                <a:path h="2736342" w="2736342">
                  <a:moveTo>
                    <a:pt x="0" y="0"/>
                  </a:moveTo>
                  <a:lnTo>
                    <a:pt x="2736342" y="0"/>
                  </a:lnTo>
                  <a:lnTo>
                    <a:pt x="2736342" y="2736342"/>
                  </a:lnTo>
                  <a:lnTo>
                    <a:pt x="0" y="2736342"/>
                  </a:lnTo>
                  <a:lnTo>
                    <a:pt x="0" y="0"/>
                  </a:lnTo>
                  <a:close/>
                </a:path>
              </a:pathLst>
            </a:custGeom>
            <a:blipFill>
              <a:blip r:embed="rId3"/>
              <a:stretch>
                <a:fillRect l="0" t="0" r="-2" b="-2"/>
              </a:stretch>
            </a:blipFill>
          </p:spPr>
        </p:sp>
      </p:grpSp>
      <p:sp>
        <p:nvSpPr>
          <p:cNvPr name="Freeform 4" id="4"/>
          <p:cNvSpPr/>
          <p:nvPr/>
        </p:nvSpPr>
        <p:spPr>
          <a:xfrm flipH="false" flipV="false" rot="0">
            <a:off x="4373020" y="2101720"/>
            <a:ext cx="10620557" cy="7965418"/>
          </a:xfrm>
          <a:custGeom>
            <a:avLst/>
            <a:gdLst/>
            <a:ahLst/>
            <a:cxnLst/>
            <a:rect r="r" b="b" t="t" l="l"/>
            <a:pathLst>
              <a:path h="7965418" w="10620557">
                <a:moveTo>
                  <a:pt x="0" y="0"/>
                </a:moveTo>
                <a:lnTo>
                  <a:pt x="10620556" y="0"/>
                </a:lnTo>
                <a:lnTo>
                  <a:pt x="10620556" y="7965418"/>
                </a:lnTo>
                <a:lnTo>
                  <a:pt x="0" y="7965418"/>
                </a:lnTo>
                <a:lnTo>
                  <a:pt x="0" y="0"/>
                </a:lnTo>
                <a:close/>
              </a:path>
            </a:pathLst>
          </a:custGeom>
          <a:blipFill>
            <a:blip r:embed="rId4"/>
            <a:stretch>
              <a:fillRect l="0" t="0" r="0" b="0"/>
            </a:stretch>
          </a:blipFill>
        </p:spPr>
      </p:sp>
      <p:sp>
        <p:nvSpPr>
          <p:cNvPr name="TextBox 5" id="5"/>
          <p:cNvSpPr txBox="true"/>
          <p:nvPr/>
        </p:nvSpPr>
        <p:spPr>
          <a:xfrm rot="0">
            <a:off x="3933596" y="78850"/>
            <a:ext cx="10420800" cy="1093650"/>
          </a:xfrm>
          <a:prstGeom prst="rect">
            <a:avLst/>
          </a:prstGeom>
        </p:spPr>
        <p:txBody>
          <a:bodyPr anchor="t" rtlCol="false" tIns="0" lIns="0" bIns="0" rIns="0">
            <a:spAutoFit/>
          </a:bodyPr>
          <a:lstStyle/>
          <a:p>
            <a:pPr algn="ctr">
              <a:lnSpc>
                <a:spcPts val="8399"/>
              </a:lnSpc>
            </a:pPr>
            <a:r>
              <a:rPr lang="en-US" b="true" sz="4999">
                <a:solidFill>
                  <a:srgbClr val="000000"/>
                </a:solidFill>
                <a:latin typeface="Arial Bold"/>
                <a:ea typeface="Arial Bold"/>
                <a:cs typeface="Arial Bold"/>
                <a:sym typeface="Arial Bold"/>
              </a:rPr>
              <a:t>Flowchart &amp; Supporting Images</a:t>
            </a:r>
          </a:p>
        </p:txBody>
      </p:sp>
      <p:sp>
        <p:nvSpPr>
          <p:cNvPr name="TextBox 6" id="6"/>
          <p:cNvSpPr txBox="true"/>
          <p:nvPr/>
        </p:nvSpPr>
        <p:spPr>
          <a:xfrm rot="0">
            <a:off x="3933600" y="1050075"/>
            <a:ext cx="10420800" cy="848105"/>
          </a:xfrm>
          <a:prstGeom prst="rect">
            <a:avLst/>
          </a:prstGeom>
        </p:spPr>
        <p:txBody>
          <a:bodyPr anchor="t" rtlCol="false" tIns="0" lIns="0" bIns="0" rIns="0">
            <a:spAutoFit/>
          </a:bodyPr>
          <a:lstStyle/>
          <a:p>
            <a:pPr algn="ctr">
              <a:lnSpc>
                <a:spcPts val="6552"/>
              </a:lnSpc>
            </a:pPr>
            <a:r>
              <a:rPr lang="en-US" b="true" sz="3900">
                <a:solidFill>
                  <a:srgbClr val="000000"/>
                </a:solidFill>
                <a:latin typeface="Arial Bold"/>
                <a:ea typeface="Arial Bold"/>
                <a:cs typeface="Arial Bold"/>
                <a:sym typeface="Arial Bold"/>
              </a:rPr>
              <a:t>Confusion Matrix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DAGu1sApOh4</dc:identifier>
  <dcterms:modified xsi:type="dcterms:W3CDTF">2011-08-01T06:04:30Z</dcterms:modified>
  <cp:revision>1</cp:revision>
  <dc:title>11_11Crew.pptx</dc:title>
</cp:coreProperties>
</file>