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8" r:id="rId5"/>
    <p:sldId id="267" r:id="rId6"/>
    <p:sldId id="269" r:id="rId7"/>
    <p:sldId id="270" r:id="rId8"/>
    <p:sldId id="259" r:id="rId9"/>
    <p:sldId id="262" r:id="rId10"/>
    <p:sldId id="265" r:id="rId11"/>
    <p:sldId id="268" r:id="rId12"/>
    <p:sldId id="271" r:id="rId13"/>
    <p:sldId id="279" r:id="rId14"/>
    <p:sldId id="272" r:id="rId15"/>
    <p:sldId id="273" r:id="rId16"/>
    <p:sldId id="275" r:id="rId17"/>
    <p:sldId id="277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9679-3BBC-4B6D-9626-401F94817D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FBE5A-A6B7-4592-9AB9-4251D1B63F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873" y="1565512"/>
            <a:ext cx="10642552" cy="164068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TRANSFORM BASED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 FOCUS IMAGE FUSION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8180436" y="3760839"/>
            <a:ext cx="2959511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/>
              <a:t>                                                                                        </a:t>
            </a:r>
            <a:r>
              <a:rPr lang="en-IN" altLang="en-US" sz="2400" dirty="0"/>
              <a:t>   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PADMAPRIYA.S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IFET | Villupu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695" y="351678"/>
            <a:ext cx="10619105" cy="845185"/>
          </a:xfrm>
        </p:spPr>
        <p:txBody>
          <a:bodyPr/>
          <a:lstStyle/>
          <a:p>
            <a:pPr algn="ctr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310"/>
            <a:ext cx="10184765" cy="5253355"/>
          </a:xfrm>
        </p:spPr>
        <p:txBody>
          <a:bodyPr/>
          <a:lstStyle/>
          <a:p>
            <a:pPr marL="0" indent="0">
              <a:buNone/>
            </a:pPr>
            <a:endParaRPr lang="en-IN" altLang="en-US" dirty="0"/>
          </a:p>
          <a:p>
            <a:endParaRPr lang="en-I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14557" y="1259490"/>
            <a:ext cx="1691005" cy="589280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Low Resolution Image</a:t>
            </a:r>
            <a:endParaRPr lang="en-IN" altLang="en-US" dirty="0"/>
          </a:p>
        </p:txBody>
      </p:sp>
      <p:sp>
        <p:nvSpPr>
          <p:cNvPr id="6" name="Oval 5"/>
          <p:cNvSpPr/>
          <p:nvPr/>
        </p:nvSpPr>
        <p:spPr>
          <a:xfrm>
            <a:off x="3711859" y="2355474"/>
            <a:ext cx="981075" cy="5988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SWT</a:t>
            </a:r>
            <a:endParaRPr lang="en-IN" altLang="en-US"/>
          </a:p>
        </p:txBody>
      </p:sp>
      <p:sp>
        <p:nvSpPr>
          <p:cNvPr id="7" name="Oval 6"/>
          <p:cNvSpPr/>
          <p:nvPr/>
        </p:nvSpPr>
        <p:spPr>
          <a:xfrm>
            <a:off x="6366510" y="2374725"/>
            <a:ext cx="974090" cy="5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DWT</a:t>
            </a:r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598069" y="3268662"/>
            <a:ext cx="530860" cy="3206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LL</a:t>
            </a:r>
            <a:endParaRPr lang="en-I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281329" y="3297555"/>
            <a:ext cx="544195" cy="3206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dirty="0"/>
              <a:t>LH</a:t>
            </a:r>
            <a:endParaRPr lang="en-IN" alt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71432" y="3296544"/>
            <a:ext cx="493395" cy="3378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HL</a:t>
            </a:r>
            <a:endParaRPr lang="en-IN" altLang="en-US"/>
          </a:p>
        </p:txBody>
      </p:sp>
      <p:sp>
        <p:nvSpPr>
          <p:cNvPr id="11" name="Rounded Rectangle 10"/>
          <p:cNvSpPr/>
          <p:nvPr/>
        </p:nvSpPr>
        <p:spPr>
          <a:xfrm>
            <a:off x="6049551" y="3302077"/>
            <a:ext cx="550545" cy="3403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HH</a:t>
            </a:r>
            <a:endParaRPr lang="en-IN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5299075" y="3307715"/>
            <a:ext cx="521970" cy="3359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HL</a:t>
            </a:r>
            <a:endParaRPr lang="en-IN" altLang="en-US"/>
          </a:p>
        </p:txBody>
      </p:sp>
      <p:sp>
        <p:nvSpPr>
          <p:cNvPr id="13" name="Rounded Rectangle 12"/>
          <p:cNvSpPr/>
          <p:nvPr/>
        </p:nvSpPr>
        <p:spPr>
          <a:xfrm flipV="1">
            <a:off x="4580890" y="3290457"/>
            <a:ext cx="565785" cy="3473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HH</a:t>
            </a:r>
            <a:endParaRPr lang="en-IN" altLang="en-US"/>
          </a:p>
        </p:txBody>
      </p:sp>
      <p:sp>
        <p:nvSpPr>
          <p:cNvPr id="14" name="Rounded Rectangle 13"/>
          <p:cNvSpPr/>
          <p:nvPr/>
        </p:nvSpPr>
        <p:spPr>
          <a:xfrm>
            <a:off x="3885565" y="4528820"/>
            <a:ext cx="2301240" cy="52641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Estimated HL</a:t>
            </a:r>
            <a:endParaRPr lang="en-IN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852170" y="5607685"/>
            <a:ext cx="2386965" cy="4857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High Resolution Image</a:t>
            </a:r>
            <a:endParaRPr lang="en-IN" altLang="en-US"/>
          </a:p>
        </p:txBody>
      </p:sp>
      <p:sp>
        <p:nvSpPr>
          <p:cNvPr id="16" name="Rounded Rectangle 15"/>
          <p:cNvSpPr/>
          <p:nvPr/>
        </p:nvSpPr>
        <p:spPr>
          <a:xfrm>
            <a:off x="7538986" y="3324166"/>
            <a:ext cx="502920" cy="2825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LH</a:t>
            </a:r>
            <a:endParaRPr lang="en-IN" altLang="en-US"/>
          </a:p>
        </p:txBody>
      </p:sp>
      <p:sp>
        <p:nvSpPr>
          <p:cNvPr id="17" name="Rounded Rectangle 16"/>
          <p:cNvSpPr/>
          <p:nvPr/>
        </p:nvSpPr>
        <p:spPr>
          <a:xfrm>
            <a:off x="6845584" y="3279027"/>
            <a:ext cx="483235" cy="3587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LL</a:t>
            </a:r>
            <a:endParaRPr lang="en-IN" altLang="en-US"/>
          </a:p>
        </p:txBody>
      </p:sp>
      <p:sp>
        <p:nvSpPr>
          <p:cNvPr id="18" name="Oval 17"/>
          <p:cNvSpPr/>
          <p:nvPr/>
        </p:nvSpPr>
        <p:spPr>
          <a:xfrm>
            <a:off x="3907155" y="3900805"/>
            <a:ext cx="347345" cy="3422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+</a:t>
            </a:r>
            <a:endParaRPr lang="en-IN" altLang="en-US"/>
          </a:p>
        </p:txBody>
      </p:sp>
      <p:sp>
        <p:nvSpPr>
          <p:cNvPr id="19" name="Oval 18"/>
          <p:cNvSpPr/>
          <p:nvPr/>
        </p:nvSpPr>
        <p:spPr>
          <a:xfrm>
            <a:off x="4853305" y="3900805"/>
            <a:ext cx="368300" cy="3422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+</a:t>
            </a:r>
            <a:endParaRPr lang="en-IN" altLang="en-US"/>
          </a:p>
        </p:txBody>
      </p:sp>
      <p:sp>
        <p:nvSpPr>
          <p:cNvPr id="20" name="Oval 19"/>
          <p:cNvSpPr/>
          <p:nvPr/>
        </p:nvSpPr>
        <p:spPr>
          <a:xfrm>
            <a:off x="5821045" y="3900805"/>
            <a:ext cx="365760" cy="3708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+</a:t>
            </a:r>
            <a:endParaRPr lang="en-IN" altLang="en-US"/>
          </a:p>
        </p:txBody>
      </p:sp>
      <p:sp>
        <p:nvSpPr>
          <p:cNvPr id="21" name="Oval 20"/>
          <p:cNvSpPr/>
          <p:nvPr/>
        </p:nvSpPr>
        <p:spPr>
          <a:xfrm>
            <a:off x="3885565" y="5467350"/>
            <a:ext cx="2279015" cy="6261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/>
              <a:t>IDWT</a:t>
            </a:r>
            <a:endParaRPr lang="en-IN" altLang="en-US"/>
          </a:p>
        </p:txBody>
      </p:sp>
      <p:sp>
        <p:nvSpPr>
          <p:cNvPr id="23" name="Text Box 22"/>
          <p:cNvSpPr txBox="1"/>
          <p:nvPr/>
        </p:nvSpPr>
        <p:spPr>
          <a:xfrm flipV="1">
            <a:off x="8693150" y="3116580"/>
            <a:ext cx="1225550" cy="1155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>
            <a:endCxn id="6" idx="0"/>
          </p:cNvCxnSpPr>
          <p:nvPr/>
        </p:nvCxnSpPr>
        <p:spPr>
          <a:xfrm flipH="1">
            <a:off x="4202397" y="1809115"/>
            <a:ext cx="503905" cy="546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7" idx="0"/>
          </p:cNvCxnSpPr>
          <p:nvPr/>
        </p:nvCxnSpPr>
        <p:spPr>
          <a:xfrm>
            <a:off x="6405562" y="1554130"/>
            <a:ext cx="447993" cy="820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8" idx="0"/>
          </p:cNvCxnSpPr>
          <p:nvPr/>
        </p:nvCxnSpPr>
        <p:spPr>
          <a:xfrm flipH="1">
            <a:off x="2863499" y="2654877"/>
            <a:ext cx="848360" cy="613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50973" y="2898003"/>
            <a:ext cx="342265" cy="40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13" idx="2"/>
          </p:cNvCxnSpPr>
          <p:nvPr/>
        </p:nvCxnSpPr>
        <p:spPr>
          <a:xfrm>
            <a:off x="4549259" y="2866586"/>
            <a:ext cx="314524" cy="423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4"/>
            <a:endCxn id="10" idx="0"/>
          </p:cNvCxnSpPr>
          <p:nvPr/>
        </p:nvCxnSpPr>
        <p:spPr>
          <a:xfrm>
            <a:off x="4202397" y="2954279"/>
            <a:ext cx="15733" cy="342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2" idx="0"/>
          </p:cNvCxnSpPr>
          <p:nvPr/>
        </p:nvCxnSpPr>
        <p:spPr>
          <a:xfrm flipH="1">
            <a:off x="5560060" y="2808330"/>
            <a:ext cx="949102" cy="499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0"/>
          </p:cNvCxnSpPr>
          <p:nvPr/>
        </p:nvCxnSpPr>
        <p:spPr>
          <a:xfrm flipH="1">
            <a:off x="6324824" y="2849869"/>
            <a:ext cx="321682" cy="452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4"/>
            <a:endCxn id="17" idx="0"/>
          </p:cNvCxnSpPr>
          <p:nvPr/>
        </p:nvCxnSpPr>
        <p:spPr>
          <a:xfrm>
            <a:off x="6853555" y="2882725"/>
            <a:ext cx="233647" cy="396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5"/>
            <a:endCxn id="16" idx="0"/>
          </p:cNvCxnSpPr>
          <p:nvPr/>
        </p:nvCxnSpPr>
        <p:spPr>
          <a:xfrm>
            <a:off x="7197948" y="2808330"/>
            <a:ext cx="592498" cy="515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19" idx="1"/>
          </p:cNvCxnSpPr>
          <p:nvPr/>
        </p:nvCxnSpPr>
        <p:spPr>
          <a:xfrm>
            <a:off x="4218130" y="3634364"/>
            <a:ext cx="689111" cy="316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" idx="0"/>
            <a:endCxn id="20" idx="1"/>
          </p:cNvCxnSpPr>
          <p:nvPr/>
        </p:nvCxnSpPr>
        <p:spPr>
          <a:xfrm>
            <a:off x="4863783" y="3637802"/>
            <a:ext cx="1010826" cy="317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9" idx="0"/>
          </p:cNvCxnSpPr>
          <p:nvPr/>
        </p:nvCxnSpPr>
        <p:spPr>
          <a:xfrm flipH="1">
            <a:off x="5037455" y="3643630"/>
            <a:ext cx="522605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18" idx="0"/>
          </p:cNvCxnSpPr>
          <p:nvPr/>
        </p:nvCxnSpPr>
        <p:spPr>
          <a:xfrm flipH="1">
            <a:off x="4080828" y="3642437"/>
            <a:ext cx="2243996" cy="258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0" idx="6"/>
          </p:cNvCxnSpPr>
          <p:nvPr/>
        </p:nvCxnSpPr>
        <p:spPr>
          <a:xfrm flipH="1">
            <a:off x="6186805" y="3578974"/>
            <a:ext cx="1411254" cy="5072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114800" y="4243070"/>
            <a:ext cx="0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  <a:endCxn id="14" idx="0"/>
          </p:cNvCxnSpPr>
          <p:nvPr/>
        </p:nvCxnSpPr>
        <p:spPr>
          <a:xfrm flipH="1">
            <a:off x="5036185" y="4243070"/>
            <a:ext cx="1270" cy="285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4"/>
          </p:cNvCxnSpPr>
          <p:nvPr/>
        </p:nvCxnSpPr>
        <p:spPr>
          <a:xfrm>
            <a:off x="6003925" y="4271645"/>
            <a:ext cx="14605" cy="290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21" idx="0"/>
          </p:cNvCxnSpPr>
          <p:nvPr/>
        </p:nvCxnSpPr>
        <p:spPr>
          <a:xfrm flipH="1">
            <a:off x="5025390" y="5055235"/>
            <a:ext cx="10795" cy="412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5" idx="3"/>
          </p:cNvCxnSpPr>
          <p:nvPr/>
        </p:nvCxnSpPr>
        <p:spPr>
          <a:xfrm flipH="1">
            <a:off x="3239135" y="5831840"/>
            <a:ext cx="646430" cy="19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3"/>
          </p:cNvCxnSpPr>
          <p:nvPr/>
        </p:nvCxnSpPr>
        <p:spPr>
          <a:xfrm>
            <a:off x="6405562" y="1554130"/>
            <a:ext cx="3195862" cy="48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601424" y="1602423"/>
            <a:ext cx="72567" cy="42268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1" idx="6"/>
          </p:cNvCxnSpPr>
          <p:nvPr/>
        </p:nvCxnSpPr>
        <p:spPr>
          <a:xfrm flipH="1" flipV="1">
            <a:off x="6164580" y="5780405"/>
            <a:ext cx="3555589" cy="40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240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3" y="1422370"/>
            <a:ext cx="9815805" cy="50839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176"/>
            <a:ext cx="10619792" cy="57849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c2.png                                                                  c4.png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" y="859971"/>
            <a:ext cx="4876800" cy="487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04" y="873966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494522"/>
            <a:ext cx="9993086" cy="617686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DWT and SWT enhances multi-focus image fusion by preserving fine details and sharpness, resulting in clearer and more detailed fused images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hybrid approach outperforms traditional methods in terms of both visual quality and evaluation metrics like PSNR and SSIM, making it highly effective for applications requiring detailed image clarity</a:t>
            </a: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18" y="391886"/>
            <a:ext cx="10515600" cy="100770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167" y="1632857"/>
            <a:ext cx="10515600" cy="493589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“Multi-Focus Image Fusion Using an Effective Discrete Wavelet Transform Based Algorithm”-Yong Yang, </a:t>
            </a:r>
            <a:r>
              <a:rPr lang="en-IN" sz="33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Shuying</a:t>
            </a: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Huang. (2024)</a:t>
            </a:r>
            <a:endParaRPr lang="en-IN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“Multi-focus image fusion with a deep convolutional neural network”-Liu, Y., Chen, X., Peng, H., &amp; Wang, Z. (2023) </a:t>
            </a:r>
            <a:endParaRPr lang="en-IN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Critical Analysis of the Multi-Focus Image Fusion Using Discrete Wavelet Transform and Computer Vision”- GB </a:t>
            </a:r>
            <a:r>
              <a:rPr lang="en-IN" sz="33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Gebremeskel</a:t>
            </a: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(2022)</a:t>
            </a:r>
            <a:endParaRPr lang="en-IN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5069"/>
            <a:ext cx="10515600" cy="435739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“Multi-focus Image Fusion using </a:t>
            </a:r>
            <a:r>
              <a:rPr lang="en-IN" sz="33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Neutrosophic</a:t>
            </a: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Wavelet Transform”- </a:t>
            </a:r>
            <a:r>
              <a:rPr lang="en-IN" sz="33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Shiveta</a:t>
            </a: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Bhat, Deepika </a:t>
            </a:r>
            <a:r>
              <a:rPr lang="en-IN" sz="33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Koundal</a:t>
            </a: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(2021)</a:t>
            </a:r>
            <a:endParaRPr lang="en-IN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“Stationary Wavelet Transform Based Image Fusion Using Fusion Rules”- </a:t>
            </a:r>
            <a:r>
              <a:rPr lang="en-IN" sz="33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Nainavarapu</a:t>
            </a:r>
            <a:r>
              <a:rPr lang="en-IN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Radha. (2020)</a:t>
            </a:r>
            <a:endParaRPr lang="en-IN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6880" y="3013501"/>
            <a:ext cx="609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03"/>
            <a:ext cx="10515600" cy="81778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6" y="1119672"/>
            <a:ext cx="10959353" cy="5309119"/>
          </a:xfrm>
        </p:spPr>
        <p:txBody>
          <a:bodyPr>
            <a:noAutofit/>
          </a:bodyPr>
          <a:lstStyle/>
          <a:p>
            <a:pPr lvl="1" algn="just">
              <a:lnSpc>
                <a:spcPct val="100000"/>
              </a:lnSpc>
            </a:pPr>
            <a:r>
              <a:rPr lang="en-US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wavelet transform is a mathematical technique that decomposes data into components at various scales, enabling detailed analysis of both time and frequency characteristics</a:t>
            </a:r>
            <a:endParaRPr lang="en-US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Wavelet Transform (DWT) and the Stationary Wavelet Transform (SWT) are methodologies within the wavelet transform domain</a:t>
            </a:r>
            <a:endParaRPr lang="en-US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DWT has the ability to decompose images into sub-bands representing different frequency ranges where SWT is shift-invariant, meaning it does not suffer from the Down sampling process</a:t>
            </a:r>
            <a:endParaRPr lang="en-US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endParaRPr lang="en-US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Single-modal constraints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and artifacts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sensor capability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contrast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data storage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805" y="336816"/>
            <a:ext cx="10188390" cy="866833"/>
          </a:xfrm>
        </p:spPr>
        <p:txBody>
          <a:bodyPr>
            <a:normAutofit/>
          </a:bodyPr>
          <a:lstStyle/>
          <a:p>
            <a:pPr algn="ctr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783" y="1352025"/>
            <a:ext cx="10430434" cy="529978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3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development of image fusion techniques, challenges such as incomplete information, difficulty in interpretation, and loss of critical data led to inaccurate results.</a:t>
            </a:r>
            <a:endParaRPr lang="en-US" sz="33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3300" b="0" i="0" u="none" strike="noStrike" cap="none" spc="-100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image quality was also a significant problem.</a:t>
            </a:r>
            <a:endParaRPr kumimoji="0" lang="en-US" altLang="en-US" sz="3300" b="0" i="0" u="none" strike="noStrike" cap="none" spc="-100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3300" b="0" i="0" u="none" strike="noStrike" cap="none" spc="-100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the Discrete Wavelet Transform (DWT) combined with the Stationary Wavelet Transform (SWT) algorithm have provided enhanced translational invariance. </a:t>
            </a:r>
            <a:endParaRPr kumimoji="0" lang="en-US" altLang="en-US" sz="3300" b="0" i="0" u="none" strike="noStrike" cap="none" spc="-100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kumimoji="0" lang="en-US" altLang="en-US" sz="3300" b="0" i="0" u="none" strike="noStrike" cap="none" spc="-100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46" y="279917"/>
            <a:ext cx="10487108" cy="877080"/>
          </a:xfrm>
        </p:spPr>
        <p:txBody>
          <a:bodyPr>
            <a:normAutofit/>
          </a:bodyPr>
          <a:lstStyle/>
          <a:p>
            <a:pPr algn="ctr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46" y="1306287"/>
            <a:ext cx="10896600" cy="5169159"/>
          </a:xfrm>
        </p:spPr>
        <p:txBody>
          <a:bodyPr>
            <a:noAutofit/>
          </a:bodyPr>
          <a:lstStyle/>
          <a:p>
            <a:pPr algn="just"/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wavelet transform is a mathematical technique that breaks down a signal into a collection of basis functions</a:t>
            </a:r>
            <a:endParaRPr lang="en-US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focus is applicable for image restoration from degraded, image mixing and face morphing</a:t>
            </a:r>
            <a:endParaRPr lang="en-US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fields like medical imaging, remote sensing, 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and Security can be deployed</a:t>
            </a:r>
            <a:endParaRPr lang="en-IN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image can be more explanatory than the individual images and is useful for both humans and machines</a:t>
            </a:r>
            <a:endParaRPr lang="en-US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449"/>
            <a:ext cx="10515600" cy="5094515"/>
          </a:xfrm>
        </p:spPr>
        <p:txBody>
          <a:bodyPr>
            <a:normAutofit/>
          </a:bodyPr>
          <a:lstStyle/>
          <a:p>
            <a:pPr algn="just"/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Multi-focus image fusion (MIF) is a technique that combines multiple images of the same scene with different focus areas to create a single image with total focus</a:t>
            </a:r>
            <a:endParaRPr lang="en-I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91" y="121298"/>
            <a:ext cx="10737215" cy="1054359"/>
          </a:xfrm>
        </p:spPr>
        <p:txBody>
          <a:bodyPr/>
          <a:lstStyle/>
          <a:p>
            <a:pPr algn="ctr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3437" y="1240971"/>
          <a:ext cx="10525125" cy="5036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10"/>
                <a:gridCol w="2932430"/>
                <a:gridCol w="1941226"/>
                <a:gridCol w="2123768"/>
                <a:gridCol w="2253891"/>
              </a:tblGrid>
              <a:tr h="11046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altLang="en-US"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altLang="en-US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altLang="en-US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Published</a:t>
                      </a:r>
                      <a:endParaRPr lang="en-IN" altLang="en-US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187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1</a:t>
                      </a:r>
                      <a:endParaRPr lang="en-I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Ensemble Learning based model for disease monitoring and prediction</a:t>
                      </a:r>
                      <a:endParaRPr lang="en-I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Periyasamy, Jayalakshmi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Noisy Images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8493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 focus Image Fusion based on DWT with CNN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S.Mukhil Varma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Can’t Reaches the satisfactory Decision map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8493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Injected Infrared Via Decomposition model and Guided Filtering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Yanhzhang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Visibility</a:t>
                      </a:r>
                      <a:endParaRPr lang="en-I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97160" y="951722"/>
          <a:ext cx="11007465" cy="4683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83"/>
                <a:gridCol w="3185705"/>
                <a:gridCol w="2091126"/>
                <a:gridCol w="2150205"/>
                <a:gridCol w="2406646"/>
              </a:tblGrid>
              <a:tr h="14092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S.NO</a:t>
                      </a:r>
                      <a:endParaRPr lang="en-IN" altLang="en-US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Title</a:t>
                      </a:r>
                      <a:endParaRPr lang="en-IN" altLang="en-US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Author</a:t>
                      </a:r>
                      <a:endParaRPr lang="en-IN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en-IN" altLang="en-US" sz="3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Year Published</a:t>
                      </a:r>
                      <a:endParaRPr lang="en-IN" altLang="en-US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altLang="en-US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3737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Infrared and Visible Image Fusion Network based on DWT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Yanzhi Wang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Frequency light image fusion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3737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Multi-Focus Image Fusion based on Neighbor Distance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 Zhao,Z Shang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Lowpass Image</a:t>
                      </a:r>
                      <a:endParaRPr lang="en-I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249"/>
            <a:ext cx="10515600" cy="821094"/>
          </a:xfrm>
        </p:spPr>
        <p:txBody>
          <a:bodyPr/>
          <a:lstStyle/>
          <a:p>
            <a:pPr algn="ctr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15" y="1194318"/>
            <a:ext cx="10611485" cy="5309119"/>
          </a:xfrm>
        </p:spPr>
        <p:txBody>
          <a:bodyPr>
            <a:noAutofit/>
          </a:bodyPr>
          <a:lstStyle/>
          <a:p>
            <a:pPr algn="just"/>
            <a:r>
              <a:rPr lang="en-IN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DWT efficiently handles both frequency and spatial information. SWT handle the translation-invariant and preserves edge information better, making it suitable for detailed feature extraction.</a:t>
            </a:r>
            <a:endParaRPr lang="en-I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Discrete Wavelet Transform (DWT) and Stationary Wavelet Transform (SWT) in Multi focus image fusion can offer a robust approach to retain relevant details from multiple input images. </a:t>
            </a:r>
            <a:endParaRPr lang="en-I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leverages the strengths of both transforms for better fusion results</a:t>
            </a:r>
            <a:endParaRPr lang="en-IN" alt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8*388"/>
  <p:tag name="TABLE_ENDDRAG_RECT" val="22*134*828*388"/>
</p:tagLst>
</file>

<file path=ppt/tags/tag2.xml><?xml version="1.0" encoding="utf-8"?>
<p:tagLst xmlns:p="http://schemas.openxmlformats.org/presentationml/2006/main">
  <p:tag name="TABLE_ENDDRAG_ORIGIN_RECT" val="828*292"/>
  <p:tag name="TABLE_ENDDRAG_RECT" val="66*114*828*2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4044</Words>
  <Application>WPS Presentation</Application>
  <PresentationFormat>Widescreen</PresentationFormat>
  <Paragraphs>197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DOMAIN </vt:lpstr>
      <vt:lpstr>PROBLEM STATEMENT</vt:lpstr>
      <vt:lpstr>ABSTRACT</vt:lpstr>
      <vt:lpstr>INTRODUCTION</vt:lpstr>
      <vt:lpstr>PowerPoint 演示文稿</vt:lpstr>
      <vt:lpstr>LITERATURE SURVEY</vt:lpstr>
      <vt:lpstr>PowerPoint 演示文稿</vt:lpstr>
      <vt:lpstr>PROPOSED SYSTEM</vt:lpstr>
      <vt:lpstr>SYSTEM ARCHITECTURE</vt:lpstr>
      <vt:lpstr>RESULT</vt:lpstr>
      <vt:lpstr>PowerPoint 演示文稿</vt:lpstr>
      <vt:lpstr>PowerPoint 演示文稿</vt:lpstr>
      <vt:lpstr>CONCLUSION</vt:lpstr>
      <vt:lpstr>REFERENCE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IFET College of Engineering (Autonomous Institution)</dc:title>
  <dc:creator>USER</dc:creator>
  <cp:lastModifiedBy>padma priya</cp:lastModifiedBy>
  <cp:revision>61</cp:revision>
  <dcterms:created xsi:type="dcterms:W3CDTF">2024-08-10T08:10:00Z</dcterms:created>
  <dcterms:modified xsi:type="dcterms:W3CDTF">2025-02-19T13:57:33Z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119B517E6D064C93A980065C8BE4CB06_12</vt:lpwstr>
  </property>
  <property fmtid="{D5CDD505-2E9C-101B-9397-08002B2CF9AE}" pid="3" name="KSOProductBuildVer">
    <vt:lpwstr>1033-12.2.0.19805</vt:lpwstr>
  </property>
</Properties>
</file>