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WhatsApp Image 2024-03-03 at 8.27.52 PM"/>
          <p:cNvPicPr>
            <a:picLocks noChangeAspect="1"/>
          </p:cNvPicPr>
          <p:nvPr/>
        </p:nvPicPr>
        <p:blipFill>
          <a:blip r:embed="rId1"/>
          <a:stretch>
            <a:fillRect/>
          </a:stretch>
        </p:blipFill>
        <p:spPr>
          <a:xfrm>
            <a:off x="0" y="-635"/>
            <a:ext cx="12344400" cy="6932930"/>
          </a:xfrm>
          <a:prstGeom prst="rect">
            <a:avLst/>
          </a:prstGeom>
        </p:spPr>
      </p:pic>
      <p:sp>
        <p:nvSpPr>
          <p:cNvPr id="6" name="Text Box 5"/>
          <p:cNvSpPr txBox="1"/>
          <p:nvPr/>
        </p:nvSpPr>
        <p:spPr>
          <a:xfrm>
            <a:off x="521970" y="1122680"/>
            <a:ext cx="5466715" cy="1656080"/>
          </a:xfrm>
          <a:prstGeom prst="rect">
            <a:avLst/>
          </a:prstGeom>
          <a:noFill/>
        </p:spPr>
        <p:txBody>
          <a:bodyPr wrap="square" rtlCol="0">
            <a:noAutofit/>
          </a:bodyPr>
          <a:p>
            <a:pPr>
              <a:buNone/>
            </a:pPr>
            <a:r>
              <a:rPr lang="en-US" sz="5400" dirty="0" smtClean="0">
                <a:solidFill>
                  <a:schemeClr val="bg1"/>
                </a:solidFill>
                <a:sym typeface="+mn-ea"/>
              </a:rPr>
              <a:t>WELLNESS COMPANION BOT</a:t>
            </a:r>
            <a:endParaRPr lang="en-US" sz="5400" dirty="0" smtClean="0">
              <a:solidFill>
                <a:schemeClr val="bg1"/>
              </a:solidFill>
              <a:sym typeface="+mn-ea"/>
            </a:endParaRPr>
          </a:p>
        </p:txBody>
      </p:sp>
      <p:sp>
        <p:nvSpPr>
          <p:cNvPr id="7" name="Text Box 6"/>
          <p:cNvSpPr txBox="1"/>
          <p:nvPr/>
        </p:nvSpPr>
        <p:spPr>
          <a:xfrm>
            <a:off x="969645" y="3267710"/>
            <a:ext cx="4006850" cy="2799715"/>
          </a:xfrm>
          <a:prstGeom prst="rect">
            <a:avLst/>
          </a:prstGeom>
          <a:noFill/>
        </p:spPr>
        <p:txBody>
          <a:bodyPr wrap="square" rtlCol="0">
            <a:spAutoFit/>
          </a:bodyPr>
          <a:p>
            <a:pPr>
              <a:buNone/>
            </a:pPr>
            <a:r>
              <a:rPr lang="en-US" dirty="0" smtClean="0">
                <a:sym typeface="+mn-ea"/>
              </a:rPr>
              <a:t> </a:t>
            </a:r>
            <a:r>
              <a:rPr lang="en-US" sz="3200" dirty="0" smtClean="0">
                <a:solidFill>
                  <a:schemeClr val="bg2"/>
                </a:solidFill>
                <a:sym typeface="+mn-ea"/>
              </a:rPr>
              <a:t>PRESENTED BY,</a:t>
            </a:r>
            <a:endParaRPr lang="en-US" sz="3200" dirty="0" smtClean="0">
              <a:solidFill>
                <a:schemeClr val="bg2"/>
              </a:solidFill>
            </a:endParaRPr>
          </a:p>
          <a:p>
            <a:pPr>
              <a:buNone/>
            </a:pPr>
            <a:r>
              <a:rPr lang="en-US" sz="2400" dirty="0" smtClean="0">
                <a:solidFill>
                  <a:schemeClr val="bg2"/>
                </a:solidFill>
                <a:sym typeface="+mn-ea"/>
              </a:rPr>
              <a:t>                                                             PADMAPRIYA.S</a:t>
            </a:r>
            <a:endParaRPr lang="en-US" sz="2400" dirty="0" smtClean="0">
              <a:solidFill>
                <a:schemeClr val="bg2"/>
              </a:solidFill>
            </a:endParaRPr>
          </a:p>
          <a:p>
            <a:pPr>
              <a:buNone/>
            </a:pPr>
            <a:r>
              <a:rPr lang="en-US" sz="2400" dirty="0" smtClean="0">
                <a:solidFill>
                  <a:schemeClr val="bg2"/>
                </a:solidFill>
                <a:sym typeface="+mn-ea"/>
              </a:rPr>
              <a:t>                                                             PRIYADHARSHINI.K</a:t>
            </a:r>
            <a:endParaRPr lang="en-US" sz="2400" dirty="0" smtClean="0">
              <a:solidFill>
                <a:schemeClr val="bg2"/>
              </a:solidFill>
            </a:endParaRPr>
          </a:p>
          <a:p>
            <a:pPr>
              <a:buNone/>
            </a:pPr>
            <a:r>
              <a:rPr lang="en-US" sz="2400" dirty="0" smtClean="0">
                <a:solidFill>
                  <a:schemeClr val="bg2"/>
                </a:solidFill>
                <a:sym typeface="+mn-ea"/>
              </a:rPr>
              <a:t>                                                             RAGAVI.S</a:t>
            </a:r>
            <a:endParaRPr lang="en-US" sz="2400" dirty="0" smtClean="0">
              <a:solidFill>
                <a:schemeClr val="bg2"/>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latin typeface="Times New Roman" panose="02020603050405020304" pitchFamily="18" charset="0"/>
                <a:cs typeface="Times New Roman" panose="02020603050405020304" pitchFamily="18" charset="0"/>
                <a:sym typeface="+mn-ea"/>
              </a:rPr>
              <a:t>CONCLUSION AND FUTURE WORK</a:t>
            </a:r>
            <a:endParaRPr lang="en-US"/>
          </a:p>
        </p:txBody>
      </p:sp>
      <p:sp>
        <p:nvSpPr>
          <p:cNvPr id="3" name="Content Placeholder 2"/>
          <p:cNvSpPr>
            <a:spLocks noGrp="1"/>
          </p:cNvSpPr>
          <p:nvPr>
            <p:ph idx="1"/>
          </p:nvPr>
        </p:nvSpPr>
        <p:spPr/>
        <p:txBody>
          <a:bodyPr>
            <a:normAutofit fontScale="70000"/>
          </a:bodyPr>
          <a:p>
            <a:pPr algn="just"/>
            <a:r>
              <a:rPr lang="en-US" sz="3600" dirty="0" smtClean="0">
                <a:latin typeface="Times New Roman" panose="02020603050405020304" pitchFamily="18" charset="0"/>
                <a:cs typeface="Times New Roman" panose="02020603050405020304" pitchFamily="18" charset="0"/>
                <a:sym typeface="+mn-ea"/>
              </a:rPr>
              <a:t>Minimal human interference in the use of devices is the goal of our world of technology. </a:t>
            </a:r>
            <a:r>
              <a:rPr lang="en-US" sz="3600" dirty="0" err="1" smtClean="0">
                <a:latin typeface="Times New Roman" panose="02020603050405020304" pitchFamily="18" charset="0"/>
                <a:cs typeface="Times New Roman" panose="02020603050405020304" pitchFamily="18" charset="0"/>
                <a:sym typeface="+mn-ea"/>
              </a:rPr>
              <a:t>Chatbots</a:t>
            </a:r>
            <a:r>
              <a:rPr lang="en-US" sz="3600" dirty="0" smtClean="0">
                <a:latin typeface="Times New Roman" panose="02020603050405020304" pitchFamily="18" charset="0"/>
                <a:cs typeface="Times New Roman" panose="02020603050405020304" pitchFamily="18" charset="0"/>
                <a:sym typeface="+mn-ea"/>
              </a:rPr>
              <a:t> can reach out to a broad audience on messaging apps and be more effective than humans are. At the same time, they may develop into a capable information-gathering tool. They provide significant savings in the operation of customer service departments. With further development of Al and machine learning, somebody may not be capable of understanding whether he talks to a </a:t>
            </a:r>
            <a:r>
              <a:rPr lang="en-US" sz="3600" dirty="0" err="1" smtClean="0">
                <a:latin typeface="Times New Roman" panose="02020603050405020304" pitchFamily="18" charset="0"/>
                <a:cs typeface="Times New Roman" panose="02020603050405020304" pitchFamily="18" charset="0"/>
                <a:sym typeface="+mn-ea"/>
              </a:rPr>
              <a:t>chatbot</a:t>
            </a:r>
            <a:r>
              <a:rPr lang="en-US" sz="3600" dirty="0" smtClean="0">
                <a:latin typeface="Times New Roman" panose="02020603050405020304" pitchFamily="18" charset="0"/>
                <a:cs typeface="Times New Roman" panose="02020603050405020304" pitchFamily="18" charset="0"/>
                <a:sym typeface="+mn-ea"/>
              </a:rPr>
              <a:t> or a real-life agent.</a:t>
            </a:r>
            <a:endParaRPr lang="en-US" sz="3600" dirty="0" smtClean="0">
              <a:latin typeface="Times New Roman" panose="02020603050405020304" pitchFamily="18" charset="0"/>
              <a:cs typeface="Times New Roman" panose="02020603050405020304" pitchFamily="18" charset="0"/>
              <a:sym typeface="+mn-ea"/>
            </a:endParaRPr>
          </a:p>
          <a:p>
            <a:pPr algn="just"/>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sym typeface="+mn-ea"/>
              </a:rPr>
              <a:t>Further work of this research would be exploring in detail existing </a:t>
            </a:r>
            <a:r>
              <a:rPr lang="en-US" sz="3600" dirty="0" err="1" smtClean="0">
                <a:latin typeface="Times New Roman" panose="02020603050405020304" pitchFamily="18" charset="0"/>
                <a:cs typeface="Times New Roman" panose="02020603050405020304" pitchFamily="18" charset="0"/>
                <a:sym typeface="+mn-ea"/>
              </a:rPr>
              <a:t>chatbot</a:t>
            </a:r>
            <a:r>
              <a:rPr lang="en-US" sz="3600" dirty="0" smtClean="0">
                <a:latin typeface="Times New Roman" panose="02020603050405020304" pitchFamily="18" charset="0"/>
                <a:cs typeface="Times New Roman" panose="02020603050405020304" pitchFamily="18" charset="0"/>
                <a:sym typeface="+mn-ea"/>
              </a:rPr>
              <a:t> platforms and compare them. It would also be interesting to examine the degree of ingenuity and functionality of current </a:t>
            </a:r>
            <a:r>
              <a:rPr lang="en-US" sz="3600" dirty="0" err="1" smtClean="0">
                <a:latin typeface="Times New Roman" panose="02020603050405020304" pitchFamily="18" charset="0"/>
                <a:cs typeface="Times New Roman" panose="02020603050405020304" pitchFamily="18" charset="0"/>
                <a:sym typeface="+mn-ea"/>
              </a:rPr>
              <a:t>chatbots</a:t>
            </a:r>
            <a:r>
              <a:rPr lang="en-US" sz="3600" dirty="0" smtClean="0">
                <a:latin typeface="Times New Roman" panose="02020603050405020304" pitchFamily="18" charset="0"/>
                <a:cs typeface="Times New Roman" panose="02020603050405020304" pitchFamily="18" charset="0"/>
                <a:sym typeface="+mn-ea"/>
              </a:rPr>
              <a:t>.</a:t>
            </a:r>
            <a:endParaRPr lang="en-US" sz="3600" dirty="0" smtClean="0">
              <a:latin typeface="Times New Roman" panose="02020603050405020304" pitchFamily="18" charset="0"/>
              <a:cs typeface="Times New Roman" panose="02020603050405020304" pitchFamily="18" charset="0"/>
            </a:endParaRPr>
          </a:p>
          <a:p>
            <a:endParaRPr lang="en-US" dirty="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hatsApp Image 2024-03-03 at 8.26.32 PM"/>
          <p:cNvPicPr>
            <a:picLocks noChangeAspect="1"/>
          </p:cNvPicPr>
          <p:nvPr>
            <p:ph idx="1"/>
          </p:nvPr>
        </p:nvPicPr>
        <p:blipFill>
          <a:blip r:embed="rId1"/>
          <a:stretch>
            <a:fillRect/>
          </a:stretch>
        </p:blipFill>
        <p:spPr>
          <a:xfrm>
            <a:off x="-64770" y="0"/>
            <a:ext cx="12395200" cy="6856730"/>
          </a:xfrm>
          <a:prstGeom prst="rect">
            <a:avLst/>
          </a:prstGeom>
        </p:spPr>
      </p:pic>
      <p:sp>
        <p:nvSpPr>
          <p:cNvPr id="8" name="Text Box 7"/>
          <p:cNvSpPr txBox="1"/>
          <p:nvPr/>
        </p:nvSpPr>
        <p:spPr>
          <a:xfrm>
            <a:off x="7832090" y="1941195"/>
            <a:ext cx="2249805" cy="922020"/>
          </a:xfrm>
          <a:prstGeom prst="rect">
            <a:avLst/>
          </a:prstGeom>
          <a:noFill/>
        </p:spPr>
        <p:txBody>
          <a:bodyPr wrap="square" rtlCol="0">
            <a:spAutoFit/>
          </a:bodyPr>
          <a:p>
            <a:pPr algn="r"/>
            <a:r>
              <a:rPr lang="en-US" sz="5400" b="1"/>
              <a:t>THANK</a:t>
            </a:r>
            <a:endParaRPr lang="en-US" sz="5400" b="1"/>
          </a:p>
        </p:txBody>
      </p:sp>
      <p:sp>
        <p:nvSpPr>
          <p:cNvPr id="9" name="Text Box 8"/>
          <p:cNvSpPr txBox="1"/>
          <p:nvPr/>
        </p:nvSpPr>
        <p:spPr>
          <a:xfrm>
            <a:off x="8243570" y="2863215"/>
            <a:ext cx="1276350" cy="768350"/>
          </a:xfrm>
          <a:prstGeom prst="rect">
            <a:avLst/>
          </a:prstGeom>
          <a:noFill/>
        </p:spPr>
        <p:txBody>
          <a:bodyPr wrap="square" rtlCol="0">
            <a:spAutoFit/>
          </a:bodyPr>
          <a:p>
            <a:pPr algn="ctr"/>
            <a:r>
              <a:rPr lang="en-US" sz="4400" b="1"/>
              <a:t>YOU</a:t>
            </a:r>
            <a:endParaRPr lang="en-US" sz="4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Times New Roman" panose="02020603050405020304" pitchFamily="18" charset="0"/>
                <a:cs typeface="Times New Roman" panose="02020603050405020304" pitchFamily="18" charset="0"/>
                <a:sym typeface="+mn-ea"/>
              </a:rPr>
              <a:t>INTRODUCTION :</a:t>
            </a:r>
            <a:endParaRPr lang="en-US"/>
          </a:p>
        </p:txBody>
      </p:sp>
      <p:sp>
        <p:nvSpPr>
          <p:cNvPr id="3" name="Content Placeholder 2"/>
          <p:cNvSpPr>
            <a:spLocks noGrp="1"/>
          </p:cNvSpPr>
          <p:nvPr>
            <p:ph idx="1"/>
          </p:nvPr>
        </p:nvSpPr>
        <p:spPr/>
        <p:txBody>
          <a:bodyPr>
            <a:normAutofit fontScale="70000"/>
          </a:bodyPr>
          <a:p>
            <a:pPr algn="just"/>
            <a:r>
              <a:rPr lang="en-US" dirty="0" smtClean="0">
                <a:latin typeface="Times New Roman" panose="02020603050405020304" pitchFamily="18" charset="0"/>
                <a:cs typeface="Times New Roman" panose="02020603050405020304" pitchFamily="18" charset="0"/>
                <a:sym typeface="+mn-ea"/>
              </a:rPr>
              <a:t>Due to increasing mental illness and loneliness among children and adults, they need something that could help them cope with it. Depression can be caused by many ways, such as a death of a loved one, a divorce or a breakup of a relationship, being victimized and physical abuse. People going through depression often feel completely alone.</a:t>
            </a:r>
            <a:endParaRPr lang="en-US" dirty="0" smtClean="0">
              <a:latin typeface="Times New Roman" panose="02020603050405020304" pitchFamily="18" charset="0"/>
              <a:cs typeface="Times New Roman" panose="02020603050405020304" pitchFamily="18" charset="0"/>
              <a:sym typeface="+mn-ea"/>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sym typeface="+mn-ea"/>
              </a:rPr>
              <a:t>But mental health advocates urge people to communicate. For these types of situations, there has to be some way for the individuals to express their emotions and feelings.</a:t>
            </a:r>
            <a:endParaRPr lang="en-US" dirty="0" smtClean="0">
              <a:latin typeface="Times New Roman" panose="02020603050405020304" pitchFamily="18" charset="0"/>
              <a:cs typeface="Times New Roman" panose="02020603050405020304" pitchFamily="18" charset="0"/>
              <a:sym typeface="+mn-ea"/>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sym typeface="+mn-ea"/>
              </a:rPr>
              <a:t>Chat-</a:t>
            </a:r>
            <a:r>
              <a:rPr lang="en-US" dirty="0" err="1" smtClean="0">
                <a:latin typeface="Times New Roman" panose="02020603050405020304" pitchFamily="18" charset="0"/>
                <a:cs typeface="Times New Roman" panose="02020603050405020304" pitchFamily="18" charset="0"/>
                <a:sym typeface="+mn-ea"/>
              </a:rPr>
              <a:t>bot</a:t>
            </a:r>
            <a:r>
              <a:rPr lang="en-US" dirty="0" smtClean="0">
                <a:latin typeface="Times New Roman" panose="02020603050405020304" pitchFamily="18" charset="0"/>
                <a:cs typeface="Times New Roman" panose="02020603050405020304" pitchFamily="18" charset="0"/>
                <a:sym typeface="+mn-ea"/>
              </a:rPr>
              <a:t> will gather information about the users feelings through text from user via method. chat-</a:t>
            </a:r>
            <a:r>
              <a:rPr lang="en-US" dirty="0" err="1" smtClean="0">
                <a:latin typeface="Times New Roman" panose="02020603050405020304" pitchFamily="18" charset="0"/>
                <a:cs typeface="Times New Roman" panose="02020603050405020304" pitchFamily="18" charset="0"/>
                <a:sym typeface="+mn-ea"/>
              </a:rPr>
              <a:t>Bot</a:t>
            </a:r>
            <a:r>
              <a:rPr lang="en-US" dirty="0" smtClean="0">
                <a:latin typeface="Times New Roman" panose="02020603050405020304" pitchFamily="18" charset="0"/>
                <a:cs typeface="Times New Roman" panose="02020603050405020304" pitchFamily="18" charset="0"/>
                <a:sym typeface="+mn-ea"/>
              </a:rPr>
              <a:t> not only to chat but to help the user cope with mental health issues by giving advice. The chat-</a:t>
            </a:r>
            <a:r>
              <a:rPr lang="en-US" dirty="0" err="1" smtClean="0">
                <a:latin typeface="Times New Roman" panose="02020603050405020304" pitchFamily="18" charset="0"/>
                <a:cs typeface="Times New Roman" panose="02020603050405020304" pitchFamily="18" charset="0"/>
                <a:sym typeface="+mn-ea"/>
              </a:rPr>
              <a:t>Bot</a:t>
            </a:r>
            <a:r>
              <a:rPr lang="en-US" dirty="0" smtClean="0">
                <a:latin typeface="Times New Roman" panose="02020603050405020304" pitchFamily="18" charset="0"/>
                <a:cs typeface="Times New Roman" panose="02020603050405020304" pitchFamily="18" charset="0"/>
                <a:sym typeface="+mn-ea"/>
              </a:rPr>
              <a:t> dialogues are predefined and thus only respond to a limited number of questions which can be increased with regular updates result shows that the loneliness </a:t>
            </a:r>
            <a:r>
              <a:rPr lang="en-US" dirty="0">
                <a:latin typeface="Times New Roman" panose="02020603050405020304" pitchFamily="18" charset="0"/>
                <a:cs typeface="Times New Roman" panose="02020603050405020304" pitchFamily="18" charset="0"/>
                <a:sym typeface="+mn-ea"/>
              </a:rPr>
              <a:t>of adult people </a:t>
            </a:r>
            <a:r>
              <a:rPr lang="en-US" dirty="0" smtClean="0">
                <a:latin typeface="Times New Roman" panose="02020603050405020304" pitchFamily="18" charset="0"/>
                <a:cs typeface="Times New Roman" panose="02020603050405020304" pitchFamily="18" charset="0"/>
                <a:sym typeface="+mn-ea"/>
              </a:rPr>
              <a:t>decreased.</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Times New Roman" panose="02020603050405020304" pitchFamily="18" charset="0"/>
                <a:cs typeface="Times New Roman" panose="02020603050405020304" pitchFamily="18" charset="0"/>
                <a:sym typeface="+mn-ea"/>
              </a:rPr>
              <a:t>EXISTING SYSTEM:</a:t>
            </a:r>
            <a:endParaRPr lang="en-US"/>
          </a:p>
        </p:txBody>
      </p:sp>
      <p:sp>
        <p:nvSpPr>
          <p:cNvPr id="3" name="Content Placeholder 2"/>
          <p:cNvSpPr>
            <a:spLocks noGrp="1"/>
          </p:cNvSpPr>
          <p:nvPr>
            <p:ph idx="1"/>
          </p:nvPr>
        </p:nvSpPr>
        <p:spPr/>
        <p:txBody>
          <a:bodyPr/>
          <a:p>
            <a:r>
              <a:rPr lang="en-US" dirty="0" smtClean="0">
                <a:latin typeface="Times New Roman" panose="02020603050405020304" pitchFamily="18" charset="0"/>
                <a:cs typeface="Times New Roman" panose="02020603050405020304" pitchFamily="18" charset="0"/>
                <a:sym typeface="+mn-ea"/>
              </a:rPr>
              <a:t> In Existing </a:t>
            </a:r>
            <a:r>
              <a:rPr lang="en-US" dirty="0" err="1" smtClean="0">
                <a:latin typeface="Times New Roman" panose="02020603050405020304" pitchFamily="18" charset="0"/>
                <a:cs typeface="Times New Roman" panose="02020603050405020304" pitchFamily="18" charset="0"/>
                <a:sym typeface="+mn-ea"/>
              </a:rPr>
              <a:t>system,Kai</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companion,a</a:t>
            </a:r>
            <a:r>
              <a:rPr lang="en-US" dirty="0" smtClean="0">
                <a:latin typeface="Times New Roman" panose="02020603050405020304" pitchFamily="18" charset="0"/>
                <a:cs typeface="Times New Roman" panose="02020603050405020304" pitchFamily="18" charset="0"/>
                <a:sym typeface="+mn-ea"/>
              </a:rPr>
              <a:t> </a:t>
            </a:r>
            <a:r>
              <a:rPr lang="en-US" dirty="0" err="1" smtClean="0">
                <a:latin typeface="Times New Roman" panose="02020603050405020304" pitchFamily="18" charset="0"/>
                <a:cs typeface="Times New Roman" panose="02020603050405020304" pitchFamily="18" charset="0"/>
                <a:sym typeface="+mn-ea"/>
              </a:rPr>
              <a:t>Bot</a:t>
            </a:r>
            <a:r>
              <a:rPr lang="en-US" dirty="0" smtClean="0">
                <a:latin typeface="Times New Roman" panose="02020603050405020304" pitchFamily="18" charset="0"/>
                <a:cs typeface="Times New Roman" panose="02020603050405020304" pitchFamily="18" charset="0"/>
                <a:sym typeface="+mn-ea"/>
              </a:rPr>
              <a:t> permits humans to interact with digital devices as if they were communicating with a human being. Al bots employ machine learning, an Al capability that allows bots to become smarter over time as they are used. Bots are a natural match for customer service because of this, bots use digital instant messenger to communicate with people and can be integrated into a variety of applications </a:t>
            </a:r>
            <a:r>
              <a:rPr lang="en-US" dirty="0">
                <a:latin typeface="Times New Roman" panose="02020603050405020304" pitchFamily="18" charset="0"/>
                <a:cs typeface="Times New Roman" panose="02020603050405020304" pitchFamily="18" charset="0"/>
                <a:sym typeface="+mn-ea"/>
              </a:rPr>
              <a:t>and websites.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latin typeface="Times New Roman" panose="02020603050405020304" pitchFamily="18" charset="0"/>
                <a:cs typeface="Times New Roman" panose="02020603050405020304" pitchFamily="18" charset="0"/>
                <a:sym typeface="+mn-ea"/>
              </a:rPr>
              <a:t>PROBLEM STATEMENT :</a:t>
            </a:r>
            <a:endParaRPr lang="en-US"/>
          </a:p>
        </p:txBody>
      </p:sp>
      <p:sp>
        <p:nvSpPr>
          <p:cNvPr id="3" name="Content Placeholder 2"/>
          <p:cNvSpPr>
            <a:spLocks noGrp="1"/>
          </p:cNvSpPr>
          <p:nvPr>
            <p:ph idx="1"/>
          </p:nvPr>
        </p:nvSpPr>
        <p:spPr/>
        <p:txBody>
          <a:bodyPr>
            <a:normAutofit lnSpcReduction="10000"/>
          </a:bodyPr>
          <a:p>
            <a:pPr algn="just"/>
            <a:r>
              <a:rPr lang="en-US" dirty="0" smtClean="0">
                <a:latin typeface="Times New Roman" panose="02020603050405020304" pitchFamily="18" charset="0"/>
                <a:cs typeface="Times New Roman" panose="02020603050405020304" pitchFamily="18" charset="0"/>
                <a:sym typeface="+mn-ea"/>
              </a:rPr>
              <a:t>Kai companion is still in its prime and there is a lot of issues and bugs which causes user dissatisfaction.</a:t>
            </a:r>
            <a:endParaRPr lang="en-US" dirty="0" smtClean="0">
              <a:latin typeface="Times New Roman" panose="02020603050405020304" pitchFamily="18" charset="0"/>
              <a:cs typeface="Times New Roman" panose="02020603050405020304" pitchFamily="18" charset="0"/>
              <a:sym typeface="+mn-ea"/>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sym typeface="+mn-ea"/>
              </a:rPr>
              <a:t>Inability to Understand </a:t>
            </a:r>
            <a:r>
              <a:rPr lang="en-US" dirty="0" err="1" smtClean="0">
                <a:latin typeface="Times New Roman" panose="02020603050405020304" pitchFamily="18" charset="0"/>
                <a:cs typeface="Times New Roman" panose="02020603050405020304" pitchFamily="18" charset="0"/>
                <a:sym typeface="+mn-ea"/>
              </a:rPr>
              <a:t>Chatbots</a:t>
            </a:r>
            <a:r>
              <a:rPr lang="en-US" dirty="0" smtClean="0">
                <a:latin typeface="Times New Roman" panose="02020603050405020304" pitchFamily="18" charset="0"/>
                <a:cs typeface="Times New Roman" panose="02020603050405020304" pitchFamily="18" charset="0"/>
                <a:sym typeface="+mn-ea"/>
              </a:rPr>
              <a:t> cannot respond properly, due </a:t>
            </a:r>
            <a:r>
              <a:rPr lang="en-US" dirty="0" err="1" smtClean="0">
                <a:latin typeface="Times New Roman" panose="02020603050405020304" pitchFamily="18" charset="0"/>
                <a:cs typeface="Times New Roman" panose="02020603050405020304" pitchFamily="18" charset="0"/>
                <a:sym typeface="+mn-ea"/>
              </a:rPr>
              <a:t>tofixed</a:t>
            </a:r>
            <a:r>
              <a:rPr lang="en-US" dirty="0" smtClean="0">
                <a:latin typeface="Times New Roman" panose="02020603050405020304" pitchFamily="18" charset="0"/>
                <a:cs typeface="Times New Roman" panose="02020603050405020304" pitchFamily="18" charset="0"/>
                <a:sym typeface="+mn-ea"/>
              </a:rPr>
              <a:t> programs if an unsaved query is introduced to them. This leads to customer dissatisfaction and may result in the loss Kai companion is still in its trail version and soon will only be </a:t>
            </a:r>
            <a:r>
              <a:rPr lang="en-US" dirty="0" err="1" smtClean="0">
                <a:latin typeface="Times New Roman" panose="02020603050405020304" pitchFamily="18" charset="0"/>
                <a:cs typeface="Times New Roman" panose="02020603050405020304" pitchFamily="18" charset="0"/>
                <a:sym typeface="+mn-ea"/>
              </a:rPr>
              <a:t>usuable</a:t>
            </a:r>
            <a:r>
              <a:rPr lang="en-US" dirty="0" smtClean="0">
                <a:latin typeface="Times New Roman" panose="02020603050405020304" pitchFamily="18" charset="0"/>
                <a:cs typeface="Times New Roman" panose="02020603050405020304" pitchFamily="18" charset="0"/>
                <a:sym typeface="+mn-ea"/>
              </a:rPr>
              <a:t> on subscription which is a disadvantage for people who cant afford the service.</a:t>
            </a:r>
            <a:endParaRPr lang="en-US" dirty="0" smtClean="0">
              <a:latin typeface="Times New Roman" panose="02020603050405020304" pitchFamily="18" charset="0"/>
              <a:cs typeface="Times New Roman" panose="02020603050405020304" pitchFamily="18" charset="0"/>
              <a:sym typeface="+mn-ea"/>
            </a:endParaRPr>
          </a:p>
          <a:p>
            <a:pPr algn="just"/>
            <a:endParaRPr lang="en-US" dirty="0" smtClean="0">
              <a:latin typeface="Times New Roman" panose="02020603050405020304" pitchFamily="18" charset="0"/>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sym typeface="+mn-ea"/>
              </a:rPr>
              <a:t>• Kai doesn't include any special features rather than consultation</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Times New Roman" panose="02020603050405020304" pitchFamily="18" charset="0"/>
                <a:cs typeface="Times New Roman" panose="02020603050405020304" pitchFamily="18" charset="0"/>
                <a:sym typeface="+mn-ea"/>
              </a:rPr>
              <a:t>PROPOSED SYSTEM:</a:t>
            </a:r>
            <a:endParaRPr lang="en-US"/>
          </a:p>
        </p:txBody>
      </p:sp>
      <p:sp>
        <p:nvSpPr>
          <p:cNvPr id="3" name="Content Placeholder 2"/>
          <p:cNvSpPr>
            <a:spLocks noGrp="1"/>
          </p:cNvSpPr>
          <p:nvPr>
            <p:ph idx="1"/>
          </p:nvPr>
        </p:nvSpPr>
        <p:spPr/>
        <p:txBody>
          <a:bodyPr>
            <a:normAutofit fontScale="70000"/>
          </a:bodyPr>
          <a:p>
            <a:pPr>
              <a:lnSpc>
                <a:spcPct val="150000"/>
              </a:lnSpc>
            </a:pPr>
            <a:r>
              <a:rPr lang="en-US" sz="2855" dirty="0" smtClean="0">
                <a:latin typeface="Times New Roman" panose="02020603050405020304" pitchFamily="18" charset="0"/>
                <a:cs typeface="Times New Roman" panose="02020603050405020304" pitchFamily="18" charset="0"/>
                <a:sym typeface="+mn-ea"/>
              </a:rPr>
              <a:t>Our </a:t>
            </a:r>
            <a:r>
              <a:rPr lang="en-US" sz="2855" dirty="0">
                <a:latin typeface="Times New Roman" panose="02020603050405020304" pitchFamily="18" charset="0"/>
                <a:cs typeface="Times New Roman" panose="02020603050405020304" pitchFamily="18" charset="0"/>
                <a:sym typeface="+mn-ea"/>
              </a:rPr>
              <a:t>wellness companion normalizes the concept of mental wellness. we can feel the essence of positive vibes receiving positive messages </a:t>
            </a:r>
            <a:r>
              <a:rPr lang="en-US" sz="2855" dirty="0" smtClean="0">
                <a:latin typeface="Times New Roman" panose="02020603050405020304" pitchFamily="18" charset="0"/>
                <a:cs typeface="Times New Roman" panose="02020603050405020304" pitchFamily="18" charset="0"/>
                <a:sym typeface="+mn-ea"/>
              </a:rPr>
              <a:t>besides </a:t>
            </a:r>
            <a:r>
              <a:rPr lang="en-US" sz="2855" dirty="0">
                <a:latin typeface="Times New Roman" panose="02020603050405020304" pitchFamily="18" charset="0"/>
                <a:cs typeface="Times New Roman" panose="02020603050405020304" pitchFamily="18" charset="0"/>
                <a:sym typeface="+mn-ea"/>
              </a:rPr>
              <a:t>chatting, we can listen to calming music or play mini-games, play quizzes, etc. Similarly, it has weather/Crypto forecasting to feel updated and also acts as a translator or remainder. All these activities can make everyone entertained conversational interfaces as they are also known no longer will you have to learn a foreign language to communicate with others </a:t>
            </a:r>
            <a:r>
              <a:rPr lang="en-US" sz="2855" dirty="0" smtClean="0">
                <a:latin typeface="Times New Roman" panose="02020603050405020304" pitchFamily="18" charset="0"/>
                <a:cs typeface="Times New Roman" panose="02020603050405020304" pitchFamily="18" charset="0"/>
                <a:sym typeface="+mn-ea"/>
              </a:rPr>
              <a:t>current </a:t>
            </a:r>
            <a:r>
              <a:rPr lang="en-US" sz="2855" dirty="0">
                <a:latin typeface="Times New Roman" panose="02020603050405020304" pitchFamily="18" charset="0"/>
                <a:cs typeface="Times New Roman" panose="02020603050405020304" pitchFamily="18" charset="0"/>
                <a:sym typeface="+mn-ea"/>
              </a:rPr>
              <a:t>trends on virtual presence will provide the groundwork for truly immersive communication designed to transcend time and space. The future there will be a way to automate responses based on pre-written keywords </a:t>
            </a:r>
            <a:r>
              <a:rPr lang="en-US" sz="2855" dirty="0" smtClean="0">
                <a:latin typeface="Times New Roman" panose="02020603050405020304" pitchFamily="18" charset="0"/>
                <a:cs typeface="Times New Roman" panose="02020603050405020304" pitchFamily="18" charset="0"/>
                <a:sym typeface="+mn-ea"/>
              </a:rPr>
              <a:t>and  </a:t>
            </a:r>
            <a:r>
              <a:rPr lang="en-US" sz="2855" dirty="0">
                <a:latin typeface="Times New Roman" panose="02020603050405020304" pitchFamily="18" charset="0"/>
                <a:cs typeface="Times New Roman" panose="02020603050405020304" pitchFamily="18" charset="0"/>
                <a:sym typeface="+mn-ea"/>
              </a:rPr>
              <a:t>through machine </a:t>
            </a:r>
            <a:r>
              <a:rPr lang="en-US" sz="2855" dirty="0" smtClean="0">
                <a:latin typeface="Times New Roman" panose="02020603050405020304" pitchFamily="18" charset="0"/>
                <a:cs typeface="Times New Roman" panose="02020603050405020304" pitchFamily="18" charset="0"/>
                <a:sym typeface="+mn-ea"/>
              </a:rPr>
              <a:t>learning.</a:t>
            </a:r>
            <a:endParaRPr lang="en-US" sz="2855" dirty="0">
              <a:latin typeface="Times New Roman" panose="02020603050405020304" pitchFamily="18" charset="0"/>
              <a:cs typeface="Times New Roman" panose="02020603050405020304" pitchFamily="18" charset="0"/>
            </a:endParaRPr>
          </a:p>
          <a:p>
            <a:endParaRPr lang="en-US" sz="285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dirty="0">
                <a:latin typeface="Times New Roman" panose="02020603050405020304" pitchFamily="18" charset="0"/>
                <a:cs typeface="Times New Roman" panose="02020603050405020304" pitchFamily="18" charset="0"/>
                <a:sym typeface="+mn-ea"/>
              </a:rPr>
              <a:t>ADVANTAGES OF </a:t>
            </a:r>
            <a:r>
              <a:rPr lang="en-US" b="1" dirty="0" smtClean="0">
                <a:latin typeface="Times New Roman" panose="02020603050405020304" pitchFamily="18" charset="0"/>
                <a:cs typeface="Times New Roman" panose="02020603050405020304" pitchFamily="18" charset="0"/>
                <a:sym typeface="+mn-ea"/>
              </a:rPr>
              <a:t>PROPOSED </a:t>
            </a:r>
            <a:r>
              <a:rPr lang="en-US" b="1" dirty="0">
                <a:latin typeface="Times New Roman" panose="02020603050405020304" pitchFamily="18" charset="0"/>
                <a:cs typeface="Times New Roman" panose="02020603050405020304" pitchFamily="18" charset="0"/>
                <a:sym typeface="+mn-ea"/>
              </a:rPr>
              <a:t>SYSTEM :</a:t>
            </a:r>
            <a:endParaRPr lang="en-US"/>
          </a:p>
        </p:txBody>
      </p:sp>
      <p:sp>
        <p:nvSpPr>
          <p:cNvPr id="3" name="Content Placeholder 2"/>
          <p:cNvSpPr>
            <a:spLocks noGrp="1"/>
          </p:cNvSpPr>
          <p:nvPr>
            <p:ph idx="1"/>
          </p:nvPr>
        </p:nvSpPr>
        <p:spPr/>
        <p:txBody>
          <a:bodyPr>
            <a:normAutofit lnSpcReduction="10000"/>
          </a:bodyPr>
          <a:p>
            <a:pPr algn="just"/>
            <a:r>
              <a:rPr lang="en-US" dirty="0">
                <a:latin typeface="Times New Roman" panose="02020603050405020304" pitchFamily="18" charset="0"/>
                <a:cs typeface="Times New Roman" panose="02020603050405020304" pitchFamily="18" charset="0"/>
                <a:sym typeface="+mn-ea"/>
              </a:rPr>
              <a:t>24-7 availability - answer queries at any time. people reach out to them later as they trace their activities during non working hours</a:t>
            </a:r>
            <a:r>
              <a:rPr lang="en-US" dirty="0" smtClean="0">
                <a:latin typeface="Times New Roman" panose="02020603050405020304" pitchFamily="18" charset="0"/>
                <a:cs typeface="Times New Roman" panose="02020603050405020304" pitchFamily="18" charset="0"/>
                <a:sym typeface="+mn-ea"/>
              </a:rPr>
              <a:t>.</a:t>
            </a:r>
            <a:endParaRPr lang="en-US" dirty="0" smtClean="0">
              <a:latin typeface="Times New Roman" panose="02020603050405020304" pitchFamily="18" charset="0"/>
              <a:cs typeface="Times New Roman" panose="02020603050405020304" pitchFamily="18" charset="0"/>
              <a:sym typeface="+mn-ea"/>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It is more efficient and easy to implement by anyone.</a:t>
            </a:r>
            <a:endParaRPr lang="en-US" dirty="0">
              <a:latin typeface="Times New Roman" panose="02020603050405020304" pitchFamily="18" charset="0"/>
              <a:cs typeface="Times New Roman" panose="02020603050405020304" pitchFamily="18" charset="0"/>
              <a:sym typeface="+mn-ea"/>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Reduced Costs -receiving multiple queries at a time as it eliminates the requirement of any manpower during online communication.</a:t>
            </a:r>
            <a:endParaRPr lang="en-US" dirty="0">
              <a:latin typeface="Times New Roman" panose="02020603050405020304" pitchFamily="18" charset="0"/>
              <a:cs typeface="Times New Roman" panose="02020603050405020304" pitchFamily="18" charset="0"/>
              <a:sym typeface="+mn-ea"/>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Provides better features with the needs of the users to entertain themselves and learn and to improve themselves.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5765" y="278765"/>
            <a:ext cx="9725660" cy="892175"/>
          </a:xfrm>
        </p:spPr>
        <p:txBody>
          <a:bodyPr/>
          <a:p>
            <a:r>
              <a:rPr lang="en-US" b="1" dirty="0" smtClean="0">
                <a:latin typeface="Times New Roman" panose="02020603050405020304" pitchFamily="18" charset="0"/>
                <a:cs typeface="Times New Roman" panose="02020603050405020304" pitchFamily="18" charset="0"/>
                <a:sym typeface="+mn-ea"/>
              </a:rPr>
              <a:t>SYSTEM ARCHITECTURE:</a:t>
            </a:r>
            <a:endParaRPr lang="en-US"/>
          </a:p>
        </p:txBody>
      </p:sp>
      <p:pic>
        <p:nvPicPr>
          <p:cNvPr id="4" name="Content Placeholder 3" descr="College-Chatbot-system-architecture.png"/>
          <p:cNvPicPr>
            <a:picLocks noGrp="1" noChangeAspect="1"/>
          </p:cNvPicPr>
          <p:nvPr>
            <p:ph idx="1"/>
          </p:nvPr>
        </p:nvPicPr>
        <p:blipFill>
          <a:blip r:embed="rId1" cstate="print"/>
          <a:stretch>
            <a:fillRect/>
          </a:stretch>
        </p:blipFill>
        <p:spPr>
          <a:xfrm>
            <a:off x="3466465" y="1114425"/>
            <a:ext cx="5042535" cy="553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Times New Roman" panose="02020603050405020304" pitchFamily="18" charset="0"/>
                <a:cs typeface="Times New Roman" panose="02020603050405020304" pitchFamily="18" charset="0"/>
                <a:sym typeface="+mn-ea"/>
              </a:rPr>
              <a:t>SYSTEM REQUIREMENTS:</a:t>
            </a:r>
            <a:endParaRPr lang="en-US"/>
          </a:p>
        </p:txBody>
      </p:sp>
      <p:sp>
        <p:nvSpPr>
          <p:cNvPr id="3" name="Content Placeholder 2"/>
          <p:cNvSpPr>
            <a:spLocks noGrp="1"/>
          </p:cNvSpPr>
          <p:nvPr>
            <p:ph idx="1"/>
          </p:nvPr>
        </p:nvSpPr>
        <p:spPr>
          <a:xfrm>
            <a:off x="730250" y="1544955"/>
            <a:ext cx="10623550" cy="4632325"/>
          </a:xfrm>
        </p:spPr>
        <p:txBody>
          <a:bodyPr>
            <a:noAutofit/>
          </a:bodyPr>
          <a:p>
            <a:pPr marL="0" indent="0" algn="l">
              <a:buNone/>
            </a:pPr>
            <a:r>
              <a:rPr lang="en-US" sz="2400" b="1" dirty="0">
                <a:latin typeface="Times New Roman" panose="02020603050405020304" pitchFamily="18" charset="0"/>
                <a:cs typeface="Times New Roman" panose="02020603050405020304" pitchFamily="18" charset="0"/>
                <a:sym typeface="+mn-ea"/>
              </a:rPr>
              <a:t>SOFTWARE REQUIREMENTS</a:t>
            </a:r>
            <a:endParaRPr lang="en-US" sz="2400" b="1"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dirty="0">
                <a:sym typeface="+mn-ea"/>
              </a:rPr>
              <a:t>PYTHON 3.7.2</a:t>
            </a:r>
            <a:endParaRPr lang="en-US" sz="2400" b="1" dirty="0"/>
          </a:p>
          <a:p>
            <a:pPr algn="l"/>
            <a:r>
              <a:rPr lang="en-US" sz="2400" dirty="0">
                <a:sym typeface="+mn-ea"/>
              </a:rPr>
              <a:t>DISCORD.JS 2.0.5</a:t>
            </a:r>
            <a:endParaRPr lang="en-US" sz="2400" dirty="0"/>
          </a:p>
          <a:p>
            <a:pPr algn="l"/>
            <a:r>
              <a:rPr lang="en-US" sz="2400" dirty="0">
                <a:sym typeface="+mn-ea"/>
              </a:rPr>
              <a:t>TENSORFLOW 1.1.0</a:t>
            </a:r>
            <a:endParaRPr lang="en-US" sz="2400" dirty="0"/>
          </a:p>
          <a:p>
            <a:pPr algn="l"/>
            <a:r>
              <a:rPr lang="en-US" sz="2400" dirty="0">
                <a:sym typeface="+mn-ea"/>
              </a:rPr>
              <a:t>PYLANCE 0.19.1</a:t>
            </a:r>
            <a:endParaRPr lang="en-US" sz="2400" dirty="0"/>
          </a:p>
          <a:p>
            <a:pPr algn="l"/>
            <a:r>
              <a:rPr lang="en-US" sz="2400" dirty="0">
                <a:sym typeface="+mn-ea"/>
              </a:rPr>
              <a:t>AIOSQLITE 1.12.1</a:t>
            </a:r>
            <a:endParaRPr lang="en-US" sz="2400" dirty="0"/>
          </a:p>
          <a:p>
            <a:pPr algn="l"/>
            <a:r>
              <a:rPr lang="en-US" sz="2400" dirty="0">
                <a:sym typeface="+mn-ea"/>
              </a:rPr>
              <a:t>RANDOM 2.7.0</a:t>
            </a:r>
            <a:endParaRPr lang="en-US" sz="2400" dirty="0"/>
          </a:p>
          <a:p>
            <a:pPr algn="l"/>
            <a:r>
              <a:rPr lang="en-US" sz="2400" dirty="0">
                <a:sym typeface="+mn-ea"/>
              </a:rPr>
              <a:t>OPENCV OR OPVENCV2</a:t>
            </a:r>
            <a:endParaRPr lang="en-US" sz="2400" dirty="0"/>
          </a:p>
          <a:p>
            <a:pPr algn="l"/>
            <a:r>
              <a:rPr lang="en-US" sz="2400" dirty="0">
                <a:sym typeface="+mn-ea"/>
              </a:rPr>
              <a:t>VISUAL STUDIO 17.1</a:t>
            </a:r>
            <a:endParaRPr lang="en-US" sz="2400" dirty="0"/>
          </a:p>
          <a:p>
            <a:pPr algn="l"/>
            <a:r>
              <a:rPr lang="en-US" sz="2400" dirty="0">
                <a:sym typeface="+mn-ea"/>
              </a:rPr>
              <a:t>AIOSYNIC 2.3.2</a:t>
            </a:r>
            <a:endParaRPr lang="en-US" sz="2400" dirty="0"/>
          </a:p>
          <a:p>
            <a:pPr algn="l"/>
            <a:r>
              <a:rPr lang="en-US" sz="2400" dirty="0">
                <a:sym typeface="+mn-ea"/>
              </a:rPr>
              <a:t>WINDOWS 10/11 OPERATING SYSTEM</a:t>
            </a:r>
            <a:endParaRPr lang="en-US" sz="2000" dirty="0"/>
          </a:p>
          <a:p>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Times New Roman" panose="02020603050405020304" pitchFamily="18" charset="0"/>
                <a:cs typeface="Times New Roman" panose="02020603050405020304" pitchFamily="18" charset="0"/>
                <a:sym typeface="+mn-ea"/>
              </a:rPr>
              <a:t>HARDWARE REQUIREMENTS:</a:t>
            </a:r>
            <a:endParaRPr lang="en-US"/>
          </a:p>
        </p:txBody>
      </p:sp>
      <p:sp>
        <p:nvSpPr>
          <p:cNvPr id="3" name="Content Placeholder 2"/>
          <p:cNvSpPr>
            <a:spLocks noGrp="1"/>
          </p:cNvSpPr>
          <p:nvPr>
            <p:ph idx="1"/>
          </p:nvPr>
        </p:nvSpPr>
        <p:spPr/>
        <p:txBody>
          <a:bodyPr/>
          <a:p>
            <a:pPr algn="just"/>
            <a:r>
              <a:rPr lang="en-US" sz="3600" dirty="0">
                <a:latin typeface="Times New Roman" panose="02020603050405020304" pitchFamily="18" charset="0"/>
                <a:cs typeface="Times New Roman" panose="02020603050405020304" pitchFamily="18" charset="0"/>
                <a:sym typeface="+mn-ea"/>
              </a:rPr>
              <a:t>2.0GHz AMD A4-9425 64bit PROCESSOR</a:t>
            </a:r>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sym typeface="+mn-ea"/>
              </a:rPr>
              <a:t>4GB/8GB RAM</a:t>
            </a:r>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sym typeface="+mn-ea"/>
              </a:rPr>
              <a:t>5GB HARD DISK SPACE</a:t>
            </a:r>
            <a:endParaRPr lang="en-US" sz="3600" dirty="0">
              <a:latin typeface="Times New Roman" panose="02020603050405020304" pitchFamily="18" charset="0"/>
              <a:cs typeface="Times New Roman" panose="02020603050405020304" pitchFamily="18" charset="0"/>
            </a:endParaRPr>
          </a:p>
          <a:p>
            <a:endParaRPr lang="en-US" sz="3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4443</Words>
  <Application>WPS Presentation</Application>
  <PresentationFormat>Widescreen</PresentationFormat>
  <Paragraphs>82</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Times New Roman</vt:lpstr>
      <vt:lpstr>Calibri Light</vt:lpstr>
      <vt:lpstr>Calibri</vt:lpstr>
      <vt:lpstr>Microsoft YaHei</vt:lpstr>
      <vt:lpstr>Arial Unicode MS</vt:lpstr>
      <vt:lpstr>Office Theme</vt:lpstr>
      <vt:lpstr>PowerPoint 演示文稿</vt:lpstr>
      <vt:lpstr>INTRODUCTION :</vt:lpstr>
      <vt:lpstr>EXISTING SYSTEM:</vt:lpstr>
      <vt:lpstr>PROBLEM STATEMENT :</vt:lpstr>
      <vt:lpstr>PROPOSED SYSTEM:</vt:lpstr>
      <vt:lpstr>ADVANTAGES OF PROPOSED SYSTEM :</vt:lpstr>
      <vt:lpstr>SYSTEM ARCHITECTURE:</vt:lpstr>
      <vt:lpstr>SYSTEM REQUIREMENTS:</vt:lpstr>
      <vt:lpstr>HARDWARE REQUIREMENTS:</vt:lpstr>
      <vt:lpstr>CONCLUSION AND 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Badmapriya S</cp:lastModifiedBy>
  <cp:revision>3</cp:revision>
  <dcterms:created xsi:type="dcterms:W3CDTF">2024-03-08T16:30:00Z</dcterms:created>
  <dcterms:modified xsi:type="dcterms:W3CDTF">2024-03-10T12:04:10Z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CB5BA1D507784B568F0A0C13EF4DE619_13</vt:lpwstr>
  </property>
  <property fmtid="{D5CDD505-2E9C-101B-9397-08002B2CF9AE}" pid="3" name="KSOProductBuildVer">
    <vt:lpwstr>1033-12.2.0.13489</vt:lpwstr>
  </property>
</Properties>
</file>