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5" r:id="rId5"/>
    <p:sldId id="309" r:id="rId6"/>
    <p:sldId id="310" r:id="rId7"/>
    <p:sldId id="311" r:id="rId8"/>
    <p:sldId id="319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6" r:id="rId18"/>
    <p:sldId id="337" r:id="rId19"/>
    <p:sldId id="338" r:id="rId20"/>
    <p:sldId id="339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5789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23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472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84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D2-6835-4908-E347-939F6539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13" y="2545951"/>
            <a:ext cx="10793187" cy="1766098"/>
          </a:xfrm>
        </p:spPr>
        <p:txBody>
          <a:bodyPr/>
          <a:lstStyle/>
          <a:p>
            <a:r>
              <a:rPr lang="en-US" sz="4700" dirty="0">
                <a:latin typeface="Algerian" panose="04020705040A02060702" pitchFamily="82" charset="0"/>
              </a:rPr>
              <a:t>Real-time IoT Traffic Monitoring on Azure</a:t>
            </a:r>
            <a:endParaRPr lang="en-IN" sz="47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FE4A-5D38-F4E0-E2D6-19FEDBB25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5414" y="4621212"/>
            <a:ext cx="5044039" cy="176609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b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9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Priyeshwar</a:t>
            </a:r>
            <a:endParaRPr lang="en-IN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Pooja Shree M</a:t>
            </a:r>
          </a:p>
          <a:p>
            <a:pPr algn="l"/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Swathi Baskaran</a:t>
            </a:r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1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D2ED-AD59-0FB7-B6D7-A950CD0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3" y="106352"/>
            <a:ext cx="8100060" cy="7924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7E4B-32B9-2833-A35E-F20A2BAD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2C9FA0-37C2-7B38-1BAF-3187F4EA3EF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155316" y="1815870"/>
            <a:ext cx="10529192" cy="424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Workspace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workspace in Azure → acts as the development &amp; processing environment.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and set up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cluster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(enable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autoscaling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cost efficiency and performance).</a:t>
            </a:r>
          </a:p>
          <a:p>
            <a:pPr lvl="0"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account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a Storage Account for raw and processed data.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three containers: bronze , silver and gold parquet container for converted Delta files.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live streaming data producer with bronze container and process in silver and analyse and aggregate the output in gold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2D96D-6548-4BD7-804B-3181659B4377}"/>
              </a:ext>
            </a:extLst>
          </p:cNvPr>
          <p:cNvSpPr txBox="1"/>
          <p:nvPr/>
        </p:nvSpPr>
        <p:spPr>
          <a:xfrm flipH="1">
            <a:off x="363583" y="1134213"/>
            <a:ext cx="52893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Databricks &amp; ADLS Setup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CDDC-6017-E007-DFFE-DF5B1CF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 raw ingestion (</a:t>
            </a:r>
            <a:r>
              <a:rPr lang="en-IN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B0B1-655C-C85F-B4BD-DB42135656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6946041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Event Hubs stream as raw body (STRING)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schema loose (strings) to avoid pipeline failures on schema drift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to Delta Bronze path with checkpointing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3CC15-59DC-286E-4A16-0140D3B9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711F8-4D2F-FD0F-EAFD-7949EF457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784" y="1915421"/>
            <a:ext cx="4345789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48F-174E-1CB3-A14B-A6E7961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 cleaning &amp; schema enforcement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3BD1-9E21-E5CE-9E52-12823EA950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933684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and enforce schema (INT, TIMESTAMP)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lineage fields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ingest_time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drop malformed rows to error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cleaned data to Silver Delta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DAE9-29FF-122F-23DB-00D62F0FD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E16D9-A333-05BA-FA25-E7E03EF7F0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2039112"/>
            <a:ext cx="4228586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C445-CE9E-A13B-8CA6-482A27C9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 windowed aggregations (analytics)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3996-E943-7845-CE27-3371E72EB9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7168463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watermarking and time windows (e.g., 5-minute)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avg_speed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event_count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vehicle per window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results to Gold Delta for queries &amp;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05DE4-B36C-7CAF-6651-8F35AA4F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3C72D-4DE0-3D36-CD26-962D5DD18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6515" y="1767139"/>
            <a:ext cx="4143632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5D64-425F-B108-8304-387D747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7" y="277586"/>
            <a:ext cx="6116594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output generated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06730-F277-F99F-1C21-339E9101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199AF-B298-B380-3E61-33EDE17D562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26757" y="1353911"/>
            <a:ext cx="10132540" cy="214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3984D-9E5F-5F13-6ABB-3DC41418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6" y="3795253"/>
            <a:ext cx="5072380" cy="2785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FC3F7-4092-CEE8-A4A5-D707AE00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27" y="3663646"/>
            <a:ext cx="5917541" cy="30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176E-415C-9E20-332B-4D38D4CF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3" y="135925"/>
            <a:ext cx="506627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F561-46DC-9301-61BA-D69D7DFDF8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94920" y="1180194"/>
            <a:ext cx="7735329" cy="554188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b="1" dirty="0"/>
              <a:t>Data Pipeline Efficiency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Delta Lake for incremental updates &amp; schema evolution.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Optimize streaming jobs with window functions &amp; watermarks.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Resource Optimization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Auto-scaling clusters in Databricks.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Caching &amp; partitioning frequently used datasets.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Real-Time Performance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Event Hub batch optimization (reduce latency).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Apply filtering &amp; aggregation at ingestion to minimize downstream load.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Monitoring &amp; Alerts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Implement metrics dashboards (traffic flow, congestion hotspots).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Set real-time anomaly detection alerts for accidents/overloads.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2D642-7755-3C82-F915-6980FACB2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812-F94C-BAA1-7D68-FA230A81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1692875"/>
            <a:ext cx="3829051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BE3F-0F75-3B19-D16B-D2D048770BB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55806" y="2323070"/>
            <a:ext cx="10231393" cy="41208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streaming pipeline implemented (Event Hub → Databricks → Delta)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Bronze/Silver/Gold architecture ensures data quality &amp; reusability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metrics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speed, density) available for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design for ML &amp; anomaly detection pipelines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5E96-0416-EF43-8A93-5D138A1F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A0D7-1D1C-A3A9-F458-C5248D27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19" y="1662107"/>
            <a:ext cx="5181600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30D9-BB1A-7FEA-A428-B3C42A5C54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61827" y="2391156"/>
            <a:ext cx="9291973" cy="390448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ML: congestion prediction &amp; anomaly detection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Geo-enrichment: attach road/zone metadata to vehicle events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filtering: reduce event volume before ingestion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traffic control systems (alerts, light timing)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415D-E455-CCD4-257D-52D192C36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914400"/>
            <a:ext cx="5641848" cy="502920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81" y="82297"/>
            <a:ext cx="4245428" cy="6204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815" y="702783"/>
            <a:ext cx="7150608" cy="59708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Implementation-Tasks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Implementation on Azure Portal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 Output Generated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5" y="473676"/>
            <a:ext cx="10360152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96093" y="1490472"/>
            <a:ext cx="9396766" cy="38770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 traffic generates massive volumes of high-velocity IoT sensor data (vehicle ID, speed, timestamps) that are difficult to ingest, process, and analyze in real time using traditional systems.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scalable real-time pipeline is required to ingest data via Azure Event Hub, process with Databricks (Spark Structured Streaming), and store in Delta Lake (Bronze/Silver/Gold) to deliver actionable insights such as average vehicle speed and traffic density for dashboards and alerts.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5" y="350327"/>
            <a:ext cx="3850640" cy="572951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5247" y="1082235"/>
            <a:ext cx="11135359" cy="5538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– Azure Event Hub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real-time entry point for telemetry data from multiple IoT producers (vehicles, sensors). Provides high-throughput and low-latency event capture.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Databricks Structured Streaming (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Cleanses, transforms, and aggregates streaming data in near real time. Ensures schema enforcement, watermarking, and fault tolerance.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– Delta Lake on ADLS Gen2 (Bronze/Silver/Gold)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storage for reliability and analytics: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ingested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and structured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Aggregated insights (e.g., average speed, traffic density)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– Databricks SQL 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Curated Gold data is exposed for visualization, dashboards, and alerts to support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FB1-402E-7F50-3242-09CE748E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9021-C221-744E-C3B8-6BDBEECFD2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8593" y="1755971"/>
            <a:ext cx="8380367" cy="45717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Azure subscription  and Event Hubs Namespace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workspace &amp; running cluster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ADLS Gen2  Storage account mounted to Databricks  (Bronze/Silver/Gold folders)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&amp;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libraries &amp; dependencies in Databricks</a:t>
            </a: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F328A-06DA-86BD-24B7-59E343C3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D7F-DEF6-E46C-B98E-61CD955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188720"/>
            <a:ext cx="1036015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7D8B-B143-73B5-019E-C3C507CA7C7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73654" y="1698160"/>
            <a:ext cx="9311640" cy="41816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Event Hub (ingestion)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(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&amp; aggregations)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on ADLS Gen2 (storage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Bronze, Silver, Gold layers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/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SQL (visualization)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Monitor &amp; Log Analytics (observability)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E3DE-23F2-EE94-A442-45605FA0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7DC4-AE7D-AC63-F355-3C0017F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8" y="260430"/>
            <a:ext cx="5349240" cy="6858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D9B8-7DBF-5DDD-5484-F25B5A509F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2824" y="1006997"/>
            <a:ext cx="10880203" cy="55905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IoT Data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producer continuously generates random vehicle telemetry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speed, timestamp) and sends it to Azure Event Hub.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 Layer – Raw Ingestion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Hub messages ingested into Delta Lake (Bronze) via Databricks Structured Streaming. Data is stored as-is with minimal transformation.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Layer – Data Cleaning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schema enforcement, parse timestamps, and remove/handle malformed records. Store structured and cleaned data in Silver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Layer – Aggregated Insights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windowing and watermarking to compute average vehicle speed and traffic density in 5-minute intervals. Store results in Gold Delta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Visualization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Gold tables using Databricks SQL  for analysis and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F039-8C12-406F-A5DD-584928DA9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CC4-3FB3-276A-0822-69CE240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0" y="223518"/>
            <a:ext cx="5147570" cy="613458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tasks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3740-1C9B-9560-ABA2-A5BBC2B0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F61B40-BD7B-DC01-E9EF-EBB4F6CAE6D7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848406" y="989881"/>
            <a:ext cx="11166810" cy="533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Hub Setup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Scalable message broker enabling high-throughput ingestion from multiple IoT sources.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Simulation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Synthetic vehicle telemetry stream ensures controlled, testable, and repeatable data flows.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 Pipeline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Continuous ingestion and transformation with checkpointing for fault tolerance and exactly-once semantics.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 Lake Layers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Multi-tier (Bronze/Silver/Gold) architecture guarantees schema consistency, data lineage, and optimized analytics.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Integration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Secure ADLS Gen2 mount ensures durable, encrypted, and cost-effective storage.</a:t>
            </a:r>
          </a:p>
        </p:txBody>
      </p:sp>
    </p:spTree>
    <p:extLst>
      <p:ext uri="{BB962C8B-B14F-4D97-AF65-F5344CB8AC3E}">
        <p14:creationId xmlns:p14="http://schemas.microsoft.com/office/powerpoint/2010/main" val="12695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EF-F83E-EE64-72DD-B8FD9E7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17" y="345142"/>
            <a:ext cx="8976360" cy="70104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2F99-2B12-0ECC-A4A6-2D8BB2511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580ABF-9501-3787-AB82-871960D1B46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479054" y="2224953"/>
            <a:ext cx="9956734" cy="37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Namespace → Logical container for Event Hubs.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Provision Event Hub (traffic-</a:t>
            </a:r>
            <a:r>
              <a:rPr kumimoji="0" lang="en-US" altLang="en-US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Dedicated hub for streaming IoT traffic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Partitions → Start with 2–4 partitions; scale up for higher throughput.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Access Policy → Define roles: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(producers) &amp;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(consumers).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Connection String → Store in Azure Key Vault, never hardcode in code/notebooks.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CFA1A-FCA8-2347-AE3D-21BD3AD03134}"/>
              </a:ext>
            </a:extLst>
          </p:cNvPr>
          <p:cNvSpPr txBox="1"/>
          <p:nvPr/>
        </p:nvSpPr>
        <p:spPr>
          <a:xfrm>
            <a:off x="922020" y="1323436"/>
            <a:ext cx="6431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Event Hub Setup (Azure Portal)</a:t>
            </a:r>
          </a:p>
        </p:txBody>
      </p:sp>
    </p:spTree>
    <p:extLst>
      <p:ext uri="{BB962C8B-B14F-4D97-AF65-F5344CB8AC3E}">
        <p14:creationId xmlns:p14="http://schemas.microsoft.com/office/powerpoint/2010/main" val="3848548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334</TotalTime>
  <Words>1085</Words>
  <Application>Microsoft Office PowerPoint</Application>
  <PresentationFormat>Widescreen</PresentationFormat>
  <Paragraphs>128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Real-time IoT Traffic Monitoring on Azure</vt:lpstr>
      <vt:lpstr>Table of Contents</vt:lpstr>
      <vt:lpstr>Problem statement</vt:lpstr>
      <vt:lpstr>Project overview </vt:lpstr>
      <vt:lpstr>Prerequisites </vt:lpstr>
      <vt:lpstr>Tools &amp; Technology </vt:lpstr>
      <vt:lpstr>Execution Overview</vt:lpstr>
      <vt:lpstr>Implementation tasks </vt:lpstr>
      <vt:lpstr>Practical Implementation on Azure Portal</vt:lpstr>
      <vt:lpstr>Practical Implementation on Azure Portal</vt:lpstr>
      <vt:lpstr>Bronze: raw ingestion (PySpark) </vt:lpstr>
      <vt:lpstr>Silver: cleaning &amp; schema enforcement </vt:lpstr>
      <vt:lpstr>Gold: windowed aggregations (analytics) </vt:lpstr>
      <vt:lpstr>Successful output generated</vt:lpstr>
      <vt:lpstr>Optimization Strategies</vt:lpstr>
      <vt:lpstr>Conclusion </vt:lpstr>
      <vt:lpstr>Future enhancements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SHREE M</dc:creator>
  <cp:lastModifiedBy>POOJA SHREE M</cp:lastModifiedBy>
  <cp:revision>8</cp:revision>
  <dcterms:created xsi:type="dcterms:W3CDTF">2025-08-28T03:27:57Z</dcterms:created>
  <dcterms:modified xsi:type="dcterms:W3CDTF">2025-08-28T14:16:22Z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