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411" r:id="rId2"/>
    <p:sldId id="340" r:id="rId3"/>
    <p:sldId id="341" r:id="rId4"/>
    <p:sldId id="342" r:id="rId5"/>
    <p:sldId id="343" r:id="rId6"/>
    <p:sldId id="345" r:id="rId7"/>
    <p:sldId id="344" r:id="rId8"/>
    <p:sldId id="346" r:id="rId9"/>
    <p:sldId id="348" r:id="rId10"/>
    <p:sldId id="355" r:id="rId11"/>
    <p:sldId id="352" r:id="rId12"/>
    <p:sldId id="363" r:id="rId13"/>
    <p:sldId id="418" r:id="rId14"/>
    <p:sldId id="362" r:id="rId15"/>
    <p:sldId id="356" r:id="rId16"/>
    <p:sldId id="364" r:id="rId17"/>
    <p:sldId id="367" r:id="rId18"/>
    <p:sldId id="375" r:id="rId19"/>
    <p:sldId id="376" r:id="rId20"/>
    <p:sldId id="370" r:id="rId21"/>
    <p:sldId id="415" r:id="rId22"/>
    <p:sldId id="416" r:id="rId23"/>
    <p:sldId id="417" r:id="rId24"/>
    <p:sldId id="419" r:id="rId25"/>
    <p:sldId id="374" r:id="rId26"/>
    <p:sldId id="378" r:id="rId27"/>
    <p:sldId id="421" r:id="rId28"/>
    <p:sldId id="432" r:id="rId29"/>
    <p:sldId id="433" r:id="rId30"/>
    <p:sldId id="381" r:id="rId31"/>
    <p:sldId id="420" r:id="rId32"/>
    <p:sldId id="377" r:id="rId33"/>
    <p:sldId id="431" r:id="rId34"/>
    <p:sldId id="435" r:id="rId35"/>
    <p:sldId id="436" r:id="rId36"/>
    <p:sldId id="382" r:id="rId37"/>
    <p:sldId id="384" r:id="rId38"/>
    <p:sldId id="386" r:id="rId39"/>
    <p:sldId id="387" r:id="rId40"/>
    <p:sldId id="385" r:id="rId41"/>
    <p:sldId id="427" r:id="rId42"/>
    <p:sldId id="428" r:id="rId43"/>
    <p:sldId id="429" r:id="rId44"/>
    <p:sldId id="430" r:id="rId45"/>
    <p:sldId id="42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 3. Представление данных в компьютере" id="{519BA8C6-F7F8-41BE-91F9-38E03356682E}">
          <p14:sldIdLst>
            <p14:sldId id="411"/>
          </p14:sldIdLst>
        </p14:section>
        <p14:section name="Беззнаковые целые числа" id="{3B71CA1B-7BB1-410B-A4B1-2A420A8374A1}">
          <p14:sldIdLst>
            <p14:sldId id="340"/>
            <p14:sldId id="341"/>
            <p14:sldId id="342"/>
            <p14:sldId id="343"/>
            <p14:sldId id="345"/>
            <p14:sldId id="344"/>
          </p14:sldIdLst>
        </p14:section>
        <p14:section name="Знаковые целые числа" id="{D7ED5F1A-1167-46EA-8CA8-C06C7D2B7E3C}">
          <p14:sldIdLst>
            <p14:sldId id="346"/>
            <p14:sldId id="348"/>
            <p14:sldId id="355"/>
            <p14:sldId id="352"/>
            <p14:sldId id="363"/>
            <p14:sldId id="418"/>
            <p14:sldId id="362"/>
            <p14:sldId id="356"/>
          </p14:sldIdLst>
        </p14:section>
        <p14:section name="Вещественные числа" id="{3D7FDA3A-5026-496B-AC77-F47D7D785D5F}">
          <p14:sldIdLst>
            <p14:sldId id="364"/>
            <p14:sldId id="367"/>
            <p14:sldId id="375"/>
            <p14:sldId id="376"/>
            <p14:sldId id="370"/>
            <p14:sldId id="415"/>
            <p14:sldId id="416"/>
            <p14:sldId id="417"/>
            <p14:sldId id="419"/>
            <p14:sldId id="374"/>
          </p14:sldIdLst>
        </p14:section>
        <p14:section name="Ограничения использования float" id="{E8F0AC48-31AA-43A8-8D42-0236433CF87B}">
          <p14:sldIdLst>
            <p14:sldId id="378"/>
            <p14:sldId id="421"/>
            <p14:sldId id="432"/>
            <p14:sldId id="433"/>
            <p14:sldId id="381"/>
            <p14:sldId id="420"/>
            <p14:sldId id="377"/>
            <p14:sldId id="431"/>
            <p14:sldId id="435"/>
            <p14:sldId id="436"/>
            <p14:sldId id="382"/>
            <p14:sldId id="384"/>
            <p14:sldId id="386"/>
            <p14:sldId id="387"/>
            <p14:sldId id="385"/>
            <p14:sldId id="427"/>
            <p14:sldId id="428"/>
            <p14:sldId id="429"/>
            <p14:sldId id="430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1FAFD"/>
    <a:srgbClr val="1E659A"/>
    <a:srgbClr val="D4F8D4"/>
    <a:srgbClr val="FADADA"/>
    <a:srgbClr val="F7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57797" autoAdjust="0"/>
  </p:normalViewPr>
  <p:slideViewPr>
    <p:cSldViewPr>
      <p:cViewPr varScale="1">
        <p:scale>
          <a:sx n="51" d="100"/>
          <a:sy n="51" d="100"/>
        </p:scale>
        <p:origin x="110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notesViewPr>
    <p:cSldViewPr>
      <p:cViewPr varScale="1">
        <p:scale>
          <a:sx n="90" d="100"/>
          <a:sy n="90" d="100"/>
        </p:scale>
        <p:origin x="244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17.09.2019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17.09.2019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лекции рассматриваются основные форматы представления чисел в компьютере: знаковые и </a:t>
            </a:r>
            <a:r>
              <a:rPr lang="ru-RU" dirty="0" err="1" smtClean="0"/>
              <a:t>беззнаковые</a:t>
            </a:r>
            <a:r>
              <a:rPr lang="ru-RU" dirty="0" smtClean="0"/>
              <a:t> целочисленные типы, а также вещественные.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626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этом слайде мы получаем естественное представление отрицательных чисел в двоичной системе счисления.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39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видно, операции</a:t>
            </a:r>
            <a:r>
              <a:rPr lang="ru-RU" baseline="0" dirty="0" smtClean="0"/>
              <a:t> сложения и вычитания делаются аналогично как с </a:t>
            </a:r>
            <a:r>
              <a:rPr lang="ru-RU" baseline="0" dirty="0" err="1" smtClean="0"/>
              <a:t>беззнаковыми</a:t>
            </a:r>
            <a:r>
              <a:rPr lang="ru-RU" baseline="0" dirty="0" smtClean="0"/>
              <a:t> так и со знаковыми целыми числами. Однако отличается интерпретация бинарного представления чисел.</a:t>
            </a:r>
          </a:p>
          <a:p>
            <a:r>
              <a:rPr lang="ru-RU" baseline="0" dirty="0" smtClean="0"/>
              <a:t>Если взять 8 битное целое число 1111111</a:t>
            </a:r>
            <a:r>
              <a:rPr lang="ru-RU" baseline="-25000" dirty="0" smtClean="0"/>
              <a:t>2</a:t>
            </a:r>
            <a:r>
              <a:rPr lang="ru-RU" baseline="0" dirty="0" smtClean="0"/>
              <a:t>=127</a:t>
            </a:r>
            <a:r>
              <a:rPr lang="ru-RU" baseline="-25000" dirty="0" smtClean="0"/>
              <a:t>10</a:t>
            </a:r>
            <a:r>
              <a:rPr lang="ru-RU" baseline="0" dirty="0" smtClean="0"/>
              <a:t> и добавить единицу получим 10000000</a:t>
            </a:r>
            <a:r>
              <a:rPr lang="ru-RU" baseline="-25000" dirty="0" smtClean="0"/>
              <a:t>2</a:t>
            </a:r>
            <a:r>
              <a:rPr lang="ru-RU" baseline="0" dirty="0" smtClean="0"/>
              <a:t>, если результат интерпретировать как </a:t>
            </a:r>
            <a:r>
              <a:rPr lang="ru-RU" baseline="0" dirty="0" err="1" smtClean="0"/>
              <a:t>беззнаковый</a:t>
            </a:r>
            <a:r>
              <a:rPr lang="ru-RU" baseline="0" dirty="0" smtClean="0"/>
              <a:t>, то получится 128 и это логично, однако если его интерпретировать как знаковый то получится -128.</a:t>
            </a:r>
          </a:p>
          <a:p>
            <a:r>
              <a:rPr lang="ru-RU" baseline="0" dirty="0" smtClean="0"/>
              <a:t>Такой эффект называется переполнением. Мы перепрыгиваем через верхнюю границу допустимого диапазона значений и оказываемся у его нижней границы.</a:t>
            </a:r>
          </a:p>
          <a:p>
            <a:r>
              <a:rPr lang="ru-RU" baseline="0" dirty="0" smtClean="0"/>
              <a:t>Аналогичное переполнение происходит, если к </a:t>
            </a:r>
            <a:r>
              <a:rPr lang="ru-RU" baseline="0" dirty="0" err="1" smtClean="0"/>
              <a:t>беззнаковому</a:t>
            </a:r>
            <a:r>
              <a:rPr lang="ru-RU" baseline="0" dirty="0" smtClean="0"/>
              <a:t> числу 255 добавить единицу: старший разряд переполнится и потеряется и мы получим просто 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5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примеры в этой лекции были для однобайтовых чисел. Однако</a:t>
            </a:r>
            <a:r>
              <a:rPr lang="ru-RU" baseline="0" dirty="0" smtClean="0"/>
              <a:t> то же самое справедливо и для всех остальных целых чисел в ЭВМ. Только верхняя и нижняя границы допустимого диапазона чисел будут другими.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81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Отобразим на одной оси знаковые и </a:t>
            </a:r>
            <a:r>
              <a:rPr lang="ru-RU" dirty="0" err="1" smtClean="0"/>
              <a:t>беззнаковые</a:t>
            </a:r>
            <a:r>
              <a:rPr lang="ru-RU" dirty="0" smtClean="0"/>
              <a:t> числа и соответствующие им битовые коды.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86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Такое представление чисел называется </a:t>
            </a:r>
            <a:r>
              <a:rPr lang="ru-RU" b="1" u="sng" baseline="0" dirty="0" smtClean="0"/>
              <a:t>дополнительный двоичный код, </a:t>
            </a:r>
            <a:r>
              <a:rPr lang="ru-RU" b="0" u="none" baseline="0" dirty="0" smtClean="0"/>
              <a:t>потому что отрицательные числа дополняют соответствующие положительные числа до нуля – при сложении положительного числа с равным по модулю отрицательным числом по правилам сложения </a:t>
            </a:r>
            <a:r>
              <a:rPr lang="ru-RU" b="0" u="none" baseline="0" dirty="0" err="1" smtClean="0"/>
              <a:t>беззнаковых</a:t>
            </a:r>
            <a:r>
              <a:rPr lang="ru-RU" b="0" u="none" baseline="0" dirty="0" smtClean="0"/>
              <a:t> чисел получается 0.</a:t>
            </a:r>
            <a:endParaRPr lang="ru-RU" b="1" u="sng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этом слайде представлено правило как получить битовое представление</a:t>
            </a:r>
            <a:r>
              <a:rPr lang="ru-RU" baseline="0" dirty="0" smtClean="0"/>
              <a:t> отрицательного числа если известно битовое представление положительного числа, равного ему по модулю: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1) положительное число инвертируется – все 1 в битовом представлении заменяются на 0, а все 0 – на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2) добавляем к результату 1.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8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Математики</a:t>
            </a:r>
            <a:r>
              <a:rPr lang="ru-RU" baseline="0" dirty="0" smtClean="0"/>
              <a:t> доказали более точно, что при таком подходе даже операции умножения работают корректно:</a:t>
            </a:r>
          </a:p>
          <a:p>
            <a:r>
              <a:rPr lang="ru-RU" baseline="0" dirty="0" smtClean="0"/>
              <a:t>за счёт переполнения умножение </a:t>
            </a:r>
            <a:r>
              <a:rPr lang="ru-RU" baseline="0" dirty="0" err="1" smtClean="0"/>
              <a:t>беззнаковых</a:t>
            </a:r>
            <a:r>
              <a:rPr lang="ru-RU" baseline="0" dirty="0" smtClean="0"/>
              <a:t> и знаковых чисел выполняется по одинаковым правилам, то есть процессору даже не требуется знать с работает ли он с </a:t>
            </a:r>
            <a:r>
              <a:rPr lang="ru-RU" baseline="0" dirty="0" err="1" smtClean="0"/>
              <a:t>беззнаковыми</a:t>
            </a:r>
            <a:r>
              <a:rPr lang="ru-RU" baseline="0" dirty="0" smtClean="0"/>
              <a:t> числами или со знаковыми. Только операция деление должна обрабатываться отдельно. </a:t>
            </a:r>
          </a:p>
          <a:p>
            <a:r>
              <a:rPr lang="ru-RU" baseline="0" dirty="0" smtClean="0"/>
              <a:t>Для экономии времени привожу только один пример.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смотря на то, что переполнение – это ошибка, процессор о нём никогда не сигнализирует, а молча проглатывает лишние старшие биты. Дело в том что при выполнении операций с отрицательными числами переполнение происходит постоянно, но для них это обычное поведение.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92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 -</a:t>
            </a:r>
            <a:r>
              <a:rPr lang="ru-RU" baseline="0" dirty="0" smtClean="0"/>
              <a:t> обозначает отношение эквивалентности между двумя выражениями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43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Последняя в строке форма записи (выделено синим) – нормализованная экспоненциальная запись числа. Именно такая форма (только в двоичной системе) используется при хранении дробных чисел в персональных компьютерах.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34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 необходимо попытаться представить всё множество рациональных чисел с</a:t>
            </a:r>
            <a:r>
              <a:rPr lang="ru-RU" baseline="0" dirty="0" smtClean="0"/>
              <a:t> помощью ограниченного набора возможных значений, поэтому в любом случае что-то придётся отбросить: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Разряды которые не помещаются в мантиссу (3 десятичных разряда на этом слайде)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Показатель степени также ограничен, поэтому если показатель не </a:t>
            </a:r>
            <a:r>
              <a:rPr lang="ru-RU" baseline="0" dirty="0" err="1" smtClean="0"/>
              <a:t>влазит</a:t>
            </a:r>
            <a:r>
              <a:rPr lang="ru-RU" baseline="0" dirty="0" smtClean="0"/>
              <a:t> – то число непредставимо в нашем формате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1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18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скриншот</a:t>
            </a:r>
            <a:r>
              <a:rPr lang="ru-RU" baseline="0" dirty="0" smtClean="0"/>
              <a:t> программы «логический анализатор» отображающей сигнал передаваемый физически по медному проводу по стандарту </a:t>
            </a:r>
            <a:r>
              <a:rPr lang="en-US" baseline="0" dirty="0" smtClean="0"/>
              <a:t>RS-232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Активные уровни – логическая </a:t>
            </a:r>
            <a:r>
              <a:rPr lang="en-US" baseline="0" dirty="0" smtClean="0"/>
              <a:t>“1” </a:t>
            </a:r>
            <a:r>
              <a:rPr lang="ru-RU" baseline="0" dirty="0" smtClean="0"/>
              <a:t>– высокий уровень потенциал, и логический </a:t>
            </a:r>
            <a:r>
              <a:rPr lang="en-US" baseline="0" dirty="0" smtClean="0"/>
              <a:t>“0”</a:t>
            </a:r>
            <a:r>
              <a:rPr lang="ru-RU" baseline="0" dirty="0" smtClean="0"/>
              <a:t> – низкий уровень.</a:t>
            </a:r>
          </a:p>
          <a:p>
            <a:r>
              <a:rPr lang="ru-RU" baseline="0" dirty="0" smtClean="0"/>
              <a:t>Красным закрашены области где передаётся признак начала передачи байта и конца – в данном случае это "служебная информация стандарта".</a:t>
            </a:r>
            <a:endParaRPr lang="en-US" baseline="0" dirty="0" smtClean="0"/>
          </a:p>
          <a:p>
            <a:r>
              <a:rPr lang="ru-RU" baseline="0" dirty="0" smtClean="0"/>
              <a:t>Если ничего не передаётся по проводу в нём постоянно "висит" потенциал соответствующий логической единице и первый переход в логический «0» показывает начало передачи сообщения. Чтобы "стартовый" логический «0» успел зафиксироваться принимающей стороной его выдерживают в течении времени передачи одного бита.</a:t>
            </a:r>
          </a:p>
          <a:p>
            <a:r>
              <a:rPr lang="ru-RU" baseline="0" dirty="0" smtClean="0"/>
              <a:t>Каждый бит занимает фиксированное время, на этом примере скорость передачи 9600 бит в секунду, то есть 1 бит занимает 104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Далее следует передача одного байта – потенциал в линии (логический "0" или логическая "1" передаёт отдельные биты одного байта, при этом каждый бит передаётся в течении ранее оговоренного фиксированного времени). Завершается передача байта стоповым битом – "1". Он включён в протокол, чтобы после него было возможно различить начало стартового бита следующего байта.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Показанное на этом слайде должно пригодиться при решении задач на лабораторных работах:</a:t>
            </a:r>
          </a:p>
          <a:p>
            <a:r>
              <a:rPr lang="ru-RU" baseline="0" dirty="0" smtClean="0"/>
              <a:t>1.8</a:t>
            </a:r>
            <a:r>
              <a:rPr lang="en-US" baseline="0" dirty="0" smtClean="0"/>
              <a:t>a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1</a:t>
            </a:r>
            <a:r>
              <a:rPr lang="en-US" baseline="0" dirty="0" smtClean="0"/>
              <a:t>.</a:t>
            </a:r>
            <a:r>
              <a:rPr lang="ru-RU" baseline="0" dirty="0" smtClean="0"/>
              <a:t>6</a:t>
            </a:r>
            <a:r>
              <a:rPr lang="en-US" baseline="0" dirty="0" smtClean="0"/>
              <a:t>b</a:t>
            </a:r>
            <a:r>
              <a:rPr lang="ru-RU" baseline="0" dirty="0" smtClean="0"/>
              <a:t> (побитовые операции), 4.3</a:t>
            </a:r>
            <a:r>
              <a:rPr lang="en-US" baseline="0" dirty="0" smtClean="0"/>
              <a:t>a, 4.2b(</a:t>
            </a:r>
            <a:r>
              <a:rPr lang="ru-RU" baseline="0" dirty="0" smtClean="0"/>
              <a:t>перевод чисел из одной системы счисления в другую)</a:t>
            </a:r>
            <a:endParaRPr lang="en-US" baseline="0" dirty="0" smtClean="0"/>
          </a:p>
          <a:p>
            <a:r>
              <a:rPr lang="en-US" baseline="0" dirty="0" smtClean="0"/>
              <a:t>6.</a:t>
            </a:r>
            <a:r>
              <a:rPr lang="ru-RU" baseline="0" dirty="0" smtClean="0"/>
              <a:t>4</a:t>
            </a:r>
            <a:r>
              <a:rPr lang="en-US" baseline="0" dirty="0" smtClean="0"/>
              <a:t>b</a:t>
            </a:r>
            <a:r>
              <a:rPr lang="ru-RU" baseline="0" dirty="0" smtClean="0"/>
              <a:t> (второй семестр)</a:t>
            </a:r>
            <a:r>
              <a:rPr lang="en-US" baseline="0" dirty="0" smtClean="0"/>
              <a:t> – </a:t>
            </a:r>
            <a:r>
              <a:rPr lang="ru-RU" baseline="0" dirty="0" smtClean="0"/>
              <a:t>представление чисел в формате </a:t>
            </a:r>
            <a:r>
              <a:rPr lang="en-US" baseline="0" dirty="0" smtClean="0"/>
              <a:t>float </a:t>
            </a:r>
            <a:r>
              <a:rPr lang="ru-RU" baseline="0" dirty="0" smtClean="0"/>
              <a:t>по битам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2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формат описанный в стандарте </a:t>
            </a:r>
            <a:r>
              <a:rPr lang="en-US" dirty="0" smtClean="0"/>
              <a:t>IEEE-754,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сейчас используется на всех персональных компьютерах.</a:t>
            </a:r>
          </a:p>
          <a:p>
            <a:r>
              <a:rPr lang="ru-RU" baseline="0" dirty="0" smtClean="0"/>
              <a:t>Рисунок взят с </a:t>
            </a:r>
            <a:r>
              <a:rPr lang="ru-RU" baseline="0" dirty="0" err="1" smtClean="0"/>
              <a:t>википедии</a:t>
            </a:r>
            <a:r>
              <a:rPr lang="ru-RU" baseline="0" dirty="0" smtClean="0"/>
              <a:t>, как и во многих статьях про формат</a:t>
            </a:r>
            <a:r>
              <a:rPr lang="en-US" baseline="0" dirty="0" smtClean="0"/>
              <a:t> IEEE </a:t>
            </a:r>
            <a:r>
              <a:rPr lang="ru-RU" baseline="0" dirty="0" smtClean="0"/>
              <a:t>754 в интернете, так что не удивляйтесь если встретите этот же пример.</a:t>
            </a:r>
            <a:endParaRPr lang="ru-RU" dirty="0" smtClean="0"/>
          </a:p>
          <a:p>
            <a:r>
              <a:rPr lang="ru-RU" dirty="0" smtClean="0"/>
              <a:t>Старшая единица(та что перед запятой)</a:t>
            </a:r>
            <a:r>
              <a:rPr lang="ru-RU" baseline="0" dirty="0" smtClean="0"/>
              <a:t> из нормализованной экспоненциальной записи не хранится – она подразумевается.</a:t>
            </a:r>
          </a:p>
          <a:p>
            <a:r>
              <a:rPr lang="ru-RU" baseline="0" dirty="0" smtClean="0"/>
              <a:t>Мантисса (</a:t>
            </a:r>
            <a:r>
              <a:rPr lang="en-US" baseline="0" dirty="0" smtClean="0"/>
              <a:t>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хранится в формате с "фиксированной запятой", при этом запятая стоит как раз перед первым её битом, в формуле это учитывается множителем 2</a:t>
            </a:r>
            <a:r>
              <a:rPr lang="ru-RU" baseline="30000" dirty="0" smtClean="0"/>
              <a:t>-23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P </a:t>
            </a:r>
            <a:r>
              <a:rPr lang="ru-RU" baseline="0" dirty="0" smtClean="0"/>
              <a:t>учитывает знак путём добавления константы а не выделением для этого отдельного бита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Статья на </a:t>
            </a:r>
            <a:r>
              <a:rPr lang="ru-RU" baseline="0" dirty="0" err="1" smtClean="0"/>
              <a:t>хабре</a:t>
            </a:r>
            <a:r>
              <a:rPr lang="ru-RU" baseline="0" dirty="0" smtClean="0"/>
              <a:t> о стандарте </a:t>
            </a:r>
            <a:r>
              <a:rPr lang="en-US" baseline="0" dirty="0" smtClean="0"/>
              <a:t>IEEE-754:</a:t>
            </a:r>
            <a:endParaRPr lang="ru-RU" baseline="0" dirty="0" smtClean="0"/>
          </a:p>
          <a:p>
            <a:r>
              <a:rPr lang="en-US" baseline="0" dirty="0" smtClean="0"/>
              <a:t>https://habr.com/post/112953/</a:t>
            </a:r>
            <a:endParaRPr lang="ru-RU" baseline="0" dirty="0" smtClean="0"/>
          </a:p>
          <a:p>
            <a:r>
              <a:rPr lang="ru-RU" baseline="0" dirty="0" smtClean="0"/>
              <a:t>До 1976 года единого стандарта представления дробных чисел не было. Формат </a:t>
            </a:r>
            <a:r>
              <a:rPr lang="en-US" baseline="0" dirty="0" smtClean="0"/>
              <a:t>IEEE-754 </a:t>
            </a:r>
            <a:r>
              <a:rPr lang="ru-RU" baseline="0" dirty="0" smtClean="0"/>
              <a:t>был предложен фирмой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был принят в 19</a:t>
            </a:r>
            <a:r>
              <a:rPr lang="en-US" baseline="0" dirty="0" smtClean="0"/>
              <a:t>85</a:t>
            </a:r>
            <a:r>
              <a:rPr lang="ru-RU" baseline="0" dirty="0" smtClean="0"/>
              <a:t> году в результате очень горячего </a:t>
            </a:r>
            <a:r>
              <a:rPr lang="en-US" baseline="0" dirty="0" smtClean="0"/>
              <a:t>"</a:t>
            </a:r>
            <a:r>
              <a:rPr lang="ru-RU" baseline="0" dirty="0" smtClean="0"/>
              <a:t>сражения</a:t>
            </a:r>
            <a:r>
              <a:rPr lang="en-US" baseline="0" dirty="0" smtClean="0"/>
              <a:t>"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Для тех, кто хочет потренировать свой английский я оставлю ссылку на англоязычное интервью одного из участников тех событий, где он рассказывает подробности:</a:t>
            </a:r>
          </a:p>
          <a:p>
            <a:r>
              <a:rPr lang="en-US" baseline="0" dirty="0" smtClean="0"/>
              <a:t>https://people.eecs.berkeley.edu/~wkahan/ieee754status/754story.html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80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несколько исключений из общего</a:t>
            </a:r>
            <a:r>
              <a:rPr lang="ru-RU" baseline="0" dirty="0" smtClean="0"/>
              <a:t> формата:</a:t>
            </a:r>
          </a:p>
          <a:p>
            <a:r>
              <a:rPr lang="ru-RU" baseline="0" dirty="0" smtClean="0"/>
              <a:t>1) Если порядок </a:t>
            </a:r>
            <a:r>
              <a:rPr lang="en-US" baseline="0" dirty="0" smtClean="0"/>
              <a:t>P </a:t>
            </a:r>
            <a:r>
              <a:rPr lang="ru-RU" baseline="0" dirty="0" smtClean="0"/>
              <a:t>равен 0, то есть минимальному возможному значению, то считается что число хранится в </a:t>
            </a:r>
            <a:r>
              <a:rPr lang="ru-RU" b="1" u="sng" baseline="0" dirty="0" err="1" smtClean="0"/>
              <a:t>денормализованном</a:t>
            </a:r>
            <a:r>
              <a:rPr lang="ru-RU" baseline="0" dirty="0" smtClean="0"/>
              <a:t> виде то есть старшей подразумеваемой единицы нет и вместо неё ноль. При таком подходе удаётся хранить ещё несколько меньших значений (например, последняя строчка в таблице), однако с меньшим количеством значащих цифр.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32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же образом представляется</a:t>
            </a:r>
            <a:r>
              <a:rPr lang="ru-RU" baseline="0" dirty="0" smtClean="0"/>
              <a:t> и число 0 – порядок равен 0 и все биты мантиссы равны нулю.</a:t>
            </a:r>
          </a:p>
          <a:p>
            <a:r>
              <a:rPr lang="ru-RU" baseline="0" dirty="0" smtClean="0"/>
              <a:t>За счёт особенностей принятого стандарта, появляется два возможных значения для нуля +0 и -0. Особой необходимости в этом нет, оставили для симметрии. Если результат операции так мал, что по модулю меньше минимального представимого в этом формате числа, то он округляется до нуля, а знак при этом сохраняется.</a:t>
            </a:r>
          </a:p>
          <a:p>
            <a:r>
              <a:rPr lang="ru-RU" baseline="0" dirty="0" smtClean="0"/>
              <a:t>2) Если порядок </a:t>
            </a:r>
            <a:r>
              <a:rPr lang="en-US" baseline="0" dirty="0" smtClean="0"/>
              <a:t>P </a:t>
            </a:r>
            <a:r>
              <a:rPr lang="ru-RU" baseline="0" dirty="0" smtClean="0"/>
              <a:t>равен 255, то есть максимальному возможному значение, то считается что значение такого числа "не числовое":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Если старший бит мантиссы равен 0 – то это </a:t>
            </a:r>
            <a:r>
              <a:rPr lang="en-US" baseline="0" dirty="0" smtClean="0"/>
              <a:t>Infinity - </a:t>
            </a:r>
            <a:r>
              <a:rPr lang="ru-RU" baseline="0" dirty="0" smtClean="0"/>
              <a:t>бесконечность (знак играет роль, поэтому можно представить и минус бесконечность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старший бит мантиссы равен 1 – то это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(Not-A-Number, </a:t>
            </a:r>
            <a:r>
              <a:rPr lang="ru-RU" baseline="0" dirty="0" smtClean="0"/>
              <a:t>неопределённость)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Inf</a:t>
            </a:r>
            <a:r>
              <a:rPr lang="ru-RU" baseline="0" dirty="0" smtClean="0"/>
              <a:t> получается, при делении какого либо числа на ноль.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NaN</a:t>
            </a:r>
            <a:r>
              <a:rPr lang="ru-RU" baseline="0" dirty="0" smtClean="0"/>
              <a:t> получается при делении нуля на ноль. Кроме того любая арифметическая операция где один или оба операнда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даёт в результате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. </a:t>
            </a:r>
            <a:r>
              <a:rPr lang="ru-RU" baseline="0" dirty="0" smtClean="0"/>
              <a:t>Любая операция сравнения где один или оба операнда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возвращает </a:t>
            </a:r>
            <a:r>
              <a:rPr lang="en-US" baseline="0" dirty="0" smtClean="0"/>
              <a:t>false.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!= </a:t>
            </a:r>
            <a:r>
              <a:rPr lang="en-US" baseline="0" dirty="0" err="1" smtClean="0"/>
              <a:t>NaN</a:t>
            </a:r>
            <a:r>
              <a:rPr lang="ru-RU" baseline="0" dirty="0" smtClean="0"/>
              <a:t>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Стандартная функция для проверки является ли число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: </a:t>
            </a:r>
            <a:r>
              <a:rPr lang="ru-RU" baseline="0" dirty="0" smtClean="0"/>
              <a:t>_</a:t>
            </a:r>
            <a:r>
              <a:rPr lang="en-US" baseline="0" dirty="0" err="1" smtClean="0"/>
              <a:t>isnan</a:t>
            </a:r>
            <a:r>
              <a:rPr lang="en-US" baseline="0" dirty="0" smtClean="0"/>
              <a:t>()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Остальные биты мантиссы кроме первого игнорируются, если порядок равен 255.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стандарте описано два значения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quiet-</a:t>
            </a:r>
            <a:r>
              <a:rPr lang="en-US" baseline="0" dirty="0" err="1" smtClean="0"/>
              <a:t>NaN</a:t>
            </a:r>
            <a:r>
              <a:rPr lang="ru-RU" baseline="0" dirty="0" smtClean="0"/>
              <a:t>, (остальные биты мантиссы не равны 0, и если все остальные равны нулю)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signaling-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(</a:t>
            </a:r>
            <a:r>
              <a:rPr lang="ru-RU" baseline="0" dirty="0" smtClean="0"/>
              <a:t>любой из оставшихся 22 бит мантиссы не равен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Но о каком то реальном использовании так и не договорились, так что в каждом компиляторе отношение к ним разное. При получении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в результате операции всегда возвращается </a:t>
            </a:r>
            <a:r>
              <a:rPr lang="en-US" baseline="0" dirty="0" err="1" smtClean="0"/>
              <a:t>quietNaN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0" indent="0">
              <a:buFontTx/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322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Использовать тип </a:t>
            </a:r>
            <a:r>
              <a:rPr lang="en-US" baseline="0" dirty="0" smtClean="0"/>
              <a:t>long double </a:t>
            </a:r>
            <a:r>
              <a:rPr lang="ru-RU" baseline="0" dirty="0" smtClean="0"/>
              <a:t>не рекомендуется, поскольку его формат не описан в стандарте чётко. Если его использование необходимо, то надо учитывать что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На разных компиляторах этот тип имеет разную длину в битах и, соответственно, разную точность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Если тип </a:t>
            </a:r>
            <a:r>
              <a:rPr lang="en-US" baseline="0" dirty="0" smtClean="0"/>
              <a:t>long double </a:t>
            </a:r>
            <a:r>
              <a:rPr lang="ru-RU" baseline="0" dirty="0" smtClean="0"/>
              <a:t>имеет большую точность чем тип </a:t>
            </a:r>
            <a:r>
              <a:rPr lang="en-US" baseline="0" dirty="0" smtClean="0"/>
              <a:t>double</a:t>
            </a:r>
            <a:r>
              <a:rPr lang="ru-RU" baseline="0" dirty="0" smtClean="0"/>
              <a:t>, то скорее всего все вычисления на нём реализуются </a:t>
            </a:r>
            <a:r>
              <a:rPr lang="ru-RU" baseline="0" dirty="0" err="1" smtClean="0"/>
              <a:t>программно</a:t>
            </a:r>
            <a:r>
              <a:rPr lang="ru-RU" baseline="0" dirty="0" smtClean="0"/>
              <a:t>, а значит быстродействие таких операций будет минимум раз в 10 меньше чем с </a:t>
            </a:r>
            <a:r>
              <a:rPr lang="ru-RU" baseline="0" dirty="0" err="1" smtClean="0"/>
              <a:t>аппаратно</a:t>
            </a:r>
            <a:r>
              <a:rPr lang="ru-RU" baseline="0" dirty="0" smtClean="0"/>
              <a:t> реализованными типами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 компиляторе </a:t>
            </a:r>
            <a:r>
              <a:rPr lang="en-US" baseline="0" dirty="0" smtClean="0"/>
              <a:t>Microsoft </a:t>
            </a:r>
            <a:r>
              <a:rPr lang="ru-RU" baseline="0" dirty="0" smtClean="0"/>
              <a:t>размер</a:t>
            </a:r>
            <a:r>
              <a:rPr lang="en-US" baseline="0" dirty="0" smtClean="0"/>
              <a:t> </a:t>
            </a:r>
            <a:r>
              <a:rPr lang="ru-RU" baseline="0" dirty="0" smtClean="0"/>
              <a:t>тип </a:t>
            </a:r>
            <a:r>
              <a:rPr lang="en-US" baseline="0" dirty="0" smtClean="0"/>
              <a:t>long double </a:t>
            </a:r>
            <a:r>
              <a:rPr lang="ru-RU" baseline="0" dirty="0" smtClean="0"/>
              <a:t>совпадает с типом </a:t>
            </a:r>
            <a:r>
              <a:rPr lang="en-US" baseline="0" dirty="0" smtClean="0"/>
              <a:t>double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195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3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представлено</a:t>
            </a:r>
            <a:r>
              <a:rPr lang="ru-RU" baseline="0" dirty="0" smtClean="0"/>
              <a:t> как в коде </a:t>
            </a:r>
            <a:r>
              <a:rPr lang="en-US" baseline="0" dirty="0" smtClean="0"/>
              <a:t>C++ </a:t>
            </a:r>
            <a:r>
              <a:rPr lang="ru-RU" baseline="0" dirty="0" smtClean="0"/>
              <a:t>проинициализировать переменную значением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, </a:t>
            </a:r>
            <a:r>
              <a:rPr lang="ru-RU" baseline="0" dirty="0" smtClean="0"/>
              <a:t>минимального по модулю не нулевого значения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denorm_min</a:t>
            </a:r>
            <a:r>
              <a:rPr lang="en-US" baseline="0" dirty="0" smtClean="0"/>
              <a:t>) </a:t>
            </a:r>
            <a:r>
              <a:rPr lang="ru-RU" baseline="0" dirty="0" smtClean="0"/>
              <a:t>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для вещественных чисел в форматах </a:t>
            </a:r>
            <a:r>
              <a:rPr lang="en-US" baseline="0" dirty="0" smtClean="0"/>
              <a:t>float </a:t>
            </a:r>
            <a:r>
              <a:rPr lang="ru-RU" baseline="0" dirty="0" smtClean="0"/>
              <a:t>и </a:t>
            </a:r>
            <a:r>
              <a:rPr lang="en-US" baseline="0" dirty="0" smtClean="0"/>
              <a:t>double.</a:t>
            </a:r>
            <a:endParaRPr lang="ru-RU" baseline="0" dirty="0" smtClean="0"/>
          </a:p>
          <a:p>
            <a:r>
              <a:rPr lang="ru-RU" baseline="0" dirty="0" smtClean="0"/>
              <a:t>Этот слайд на будущее – когда это понадобится вы будете знать</a:t>
            </a:r>
            <a:r>
              <a:rPr lang="en-US" baseline="0" dirty="0" smtClean="0"/>
              <a:t>,</a:t>
            </a:r>
            <a:r>
              <a:rPr lang="ru-RU" baseline="0" dirty="0" smtClean="0"/>
              <a:t> где посмотреть.</a:t>
            </a:r>
            <a:endParaRPr lang="en-US" baseline="0" dirty="0" smtClean="0"/>
          </a:p>
          <a:p>
            <a:r>
              <a:rPr lang="ru-RU" baseline="0" dirty="0" smtClean="0"/>
              <a:t>Для тех кто только начал изучать </a:t>
            </a:r>
            <a:r>
              <a:rPr lang="en-US" baseline="0" dirty="0" smtClean="0"/>
              <a:t>C++</a:t>
            </a:r>
            <a:r>
              <a:rPr lang="ru-RU" baseline="0" dirty="0" smtClean="0"/>
              <a:t> тут слишком много нового.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638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80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33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 такое стечение обстоятельств особенно негативно влияет на результат если </a:t>
            </a:r>
            <a:r>
              <a:rPr lang="en-US" sz="1200" dirty="0" smtClean="0"/>
              <a:t>A-B </a:t>
            </a:r>
            <a:r>
              <a:rPr lang="ru-RU" sz="1200" dirty="0" smtClean="0"/>
              <a:t>находится в знаменателе. Например: можно ли делить на</a:t>
            </a:r>
            <a:r>
              <a:rPr lang="ru-RU" sz="1200" baseline="0" dirty="0" smtClean="0"/>
              <a:t> число </a:t>
            </a:r>
            <a:r>
              <a:rPr lang="en-US" sz="1200" baseline="0" dirty="0" smtClean="0"/>
              <a:t>0.1 </a:t>
            </a:r>
            <a:r>
              <a:rPr lang="en-US" sz="1200" dirty="0" smtClean="0"/>
              <a:t>± </a:t>
            </a:r>
            <a:r>
              <a:rPr lang="ru-RU" sz="1200" dirty="0" smtClean="0"/>
              <a:t>0.</a:t>
            </a:r>
            <a:r>
              <a:rPr lang="en-US" sz="1200" dirty="0" smtClean="0"/>
              <a:t>2?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Однако и в числителе это может иметь негативный результат. Пример на следующем слайде.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8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Результаты могут отличаться при использовании другого процессора, компилятора и даже просто от настроек компиляции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Проблема в этом примере в том, что при вычитании очень близких чисел абсолютная погрешность остаётся,</a:t>
            </a:r>
            <a:r>
              <a:rPr lang="ru-RU" baseline="0" dirty="0" smtClean="0"/>
              <a:t> а вот относительная существенно возрастает.</a:t>
            </a:r>
          </a:p>
          <a:p>
            <a:r>
              <a:rPr lang="ru-RU" baseline="0" dirty="0" smtClean="0"/>
              <a:t>(1 – </a:t>
            </a:r>
            <a:r>
              <a:rPr lang="en-US" dirty="0" smtClean="0"/>
              <a:t>cos(x)</a:t>
            </a:r>
            <a:r>
              <a:rPr lang="ru-RU" dirty="0" smtClean="0"/>
              <a:t>) – это как раз два очень близких числа. При этом</a:t>
            </a:r>
            <a:r>
              <a:rPr lang="ru-RU" baseline="0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ru-RU" baseline="0" dirty="0" smtClean="0"/>
              <a:t> считается без катастрофического возрастания погрешности.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Вторая формула вычисляется через </a:t>
            </a:r>
            <a:r>
              <a:rPr lang="en-US" baseline="0" dirty="0" smtClean="0"/>
              <a:t>sin</a:t>
            </a:r>
            <a:r>
              <a:rPr lang="ru-RU" baseline="0" dirty="0" smtClean="0"/>
              <a:t> и не вообще не содержит операции вычитания, поэтому считается без проблем.</a:t>
            </a:r>
            <a:endParaRPr lang="ru-RU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97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LSB </a:t>
            </a:r>
            <a:r>
              <a:rPr lang="ru-RU" dirty="0" smtClean="0"/>
              <a:t>(</a:t>
            </a:r>
            <a:r>
              <a:rPr lang="en-US" dirty="0" smtClean="0"/>
              <a:t>least</a:t>
            </a:r>
            <a:r>
              <a:rPr lang="en-US" baseline="0" dirty="0" smtClean="0"/>
              <a:t> significant bit) </a:t>
            </a:r>
            <a:r>
              <a:rPr lang="ru-RU" dirty="0" smtClean="0"/>
              <a:t>– обозначение для младшего значащего бита числа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MSB </a:t>
            </a:r>
            <a:r>
              <a:rPr lang="ru-RU" dirty="0" smtClean="0"/>
              <a:t>(</a:t>
            </a:r>
            <a:r>
              <a:rPr lang="en-US" dirty="0" smtClean="0"/>
              <a:t>most</a:t>
            </a:r>
            <a:r>
              <a:rPr lang="en-US" baseline="0" dirty="0" smtClean="0"/>
              <a:t> significant bit) </a:t>
            </a:r>
            <a:r>
              <a:rPr lang="ru-RU" dirty="0" smtClean="0"/>
              <a:t>– обозначение для старшего</a:t>
            </a:r>
            <a:r>
              <a:rPr lang="ru-RU" baseline="0" dirty="0" smtClean="0"/>
              <a:t> </a:t>
            </a:r>
            <a:r>
              <a:rPr lang="ru-RU" dirty="0" smtClean="0"/>
              <a:t>значащего бита числа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разных протоколах числа передаются либо </a:t>
            </a:r>
            <a:r>
              <a:rPr lang="en-US" baseline="0" dirty="0" smtClean="0"/>
              <a:t>LSB </a:t>
            </a:r>
            <a:r>
              <a:rPr lang="ru-RU" baseline="0" dirty="0" smtClean="0"/>
              <a:t>вперёд либо </a:t>
            </a:r>
            <a:r>
              <a:rPr lang="en-US" baseline="0" dirty="0" smtClean="0"/>
              <a:t>MSB</a:t>
            </a:r>
            <a:r>
              <a:rPr lang="ru-RU" baseline="0" dirty="0" smtClean="0"/>
              <a:t> и это всегда оговаривается.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RS232 </a:t>
            </a:r>
            <a:r>
              <a:rPr lang="ru-RU" baseline="0" dirty="0" smtClean="0"/>
              <a:t>передача идёт младшим битом вперёд, поэтому</a:t>
            </a:r>
            <a:endParaRPr lang="ru-RU" dirty="0" smtClean="0"/>
          </a:p>
          <a:p>
            <a:r>
              <a:rPr lang="ru-RU" dirty="0" smtClean="0"/>
              <a:t>переворачиваем числа</a:t>
            </a:r>
            <a:r>
              <a:rPr lang="ru-RU" baseline="0" dirty="0" smtClean="0"/>
              <a:t> </a:t>
            </a:r>
            <a:r>
              <a:rPr lang="ru-RU" dirty="0" smtClean="0"/>
              <a:t>поскольку в</a:t>
            </a:r>
            <a:r>
              <a:rPr lang="ru-RU" baseline="0" dirty="0" smtClean="0"/>
              <a:t> позиционной записи старшие разряды слева.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187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ru-RU" baseline="0" dirty="0" smtClean="0"/>
                  <a:t> - </a:t>
                </a:r>
                <a:r>
                  <a:rPr lang="ru-RU" b="1" u="sng" baseline="0" dirty="0" smtClean="0"/>
                  <a:t>относительная погрешность</a:t>
                </a:r>
                <a:r>
                  <a:rPr lang="ru-RU" b="0" u="none" baseline="0" dirty="0" smtClean="0"/>
                  <a:t> </a:t>
                </a:r>
                <a:r>
                  <a:rPr lang="ru-RU" baseline="0" dirty="0" smtClean="0"/>
                  <a:t>– это абсолютная погрешность </a:t>
                </a:r>
                <a:r>
                  <a:rPr lang="ru-RU" baseline="0" dirty="0" err="1" smtClean="0"/>
                  <a:t>отнормированная</a:t>
                </a:r>
                <a:r>
                  <a:rPr lang="ru-RU" baseline="0" dirty="0" smtClean="0"/>
                  <a:t> на абсолютное значение измеряемой величины. (в нашем случае сохраняемого значения, определение взято из теории погрешностей используемой в экспериментальной физике).</a:t>
                </a:r>
              </a:p>
              <a:p>
                <a:pPr/>
                <a:endParaRPr lang="ru-RU" baseline="0" dirty="0" smtClean="0"/>
              </a:p>
              <a:p>
                <a:pPr/>
                <a:r>
                  <a:rPr lang="ru-RU" baseline="0" dirty="0" smtClean="0"/>
                  <a:t>Вывод:</a:t>
                </a:r>
              </a:p>
              <a:p>
                <a:pPr/>
                <a:r>
                  <a:rPr lang="ru-RU" baseline="0" dirty="0" smtClean="0"/>
                  <a:t>Арифметические ошибки накапливаются при любых операциях. Если при обработке большого количества данных необходимо произвести более 10</a:t>
                </a:r>
                <a:r>
                  <a:rPr lang="ru-RU" baseline="30000" dirty="0" smtClean="0"/>
                  <a:t>7</a:t>
                </a:r>
                <a:r>
                  <a:rPr lang="ru-RU" baseline="0" dirty="0" smtClean="0"/>
                  <a:t> арифметических операций, то точности типа </a:t>
                </a:r>
                <a:r>
                  <a:rPr lang="en-US" baseline="0" dirty="0" smtClean="0"/>
                  <a:t>float </a:t>
                </a:r>
                <a:r>
                  <a:rPr lang="ru-RU" baseline="0" dirty="0" smtClean="0"/>
                  <a:t>может быть недостаточно.</a:t>
                </a:r>
                <a:endParaRPr lang="en-US" baseline="30000" dirty="0" smtClean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Δ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ru-RU" baseline="0" dirty="0" smtClean="0"/>
                  <a:t> - </a:t>
                </a:r>
                <a:r>
                  <a:rPr lang="ru-RU" b="1" u="sng" baseline="0" dirty="0" smtClean="0"/>
                  <a:t>относительная погрешность</a:t>
                </a:r>
                <a:r>
                  <a:rPr lang="ru-RU" b="0" u="none" baseline="0" dirty="0" smtClean="0"/>
                  <a:t> </a:t>
                </a:r>
                <a:r>
                  <a:rPr lang="ru-RU" baseline="0" dirty="0" smtClean="0"/>
                  <a:t>– это абсолютная погрешность </a:t>
                </a:r>
                <a:r>
                  <a:rPr lang="ru-RU" baseline="0" dirty="0" err="1" smtClean="0"/>
                  <a:t>отнормированная</a:t>
                </a:r>
                <a:r>
                  <a:rPr lang="ru-RU" baseline="0" dirty="0" smtClean="0"/>
                  <a:t> на абсолютное значение измеряемой величины. (в нашем случае сохраняемого значения, определение взято из теории погрешностей используемой в экспериментальной физике).</a:t>
                </a:r>
              </a:p>
              <a:p>
                <a:pPr/>
                <a:endParaRPr lang="ru-RU" baseline="0" dirty="0" smtClean="0"/>
              </a:p>
              <a:p>
                <a:pPr/>
                <a:r>
                  <a:rPr lang="ru-RU" baseline="0" dirty="0" smtClean="0"/>
                  <a:t>Вывод:</a:t>
                </a:r>
              </a:p>
              <a:p>
                <a:pPr/>
                <a:r>
                  <a:rPr lang="ru-RU" baseline="0" dirty="0" smtClean="0"/>
                  <a:t>Арифметические ошибки накапливаются при любых операциях. Если при обработке большого количества данных необходимо произвести более 10</a:t>
                </a:r>
                <a:r>
                  <a:rPr lang="ru-RU" baseline="30000" dirty="0" smtClean="0"/>
                  <a:t>7</a:t>
                </a:r>
                <a:r>
                  <a:rPr lang="ru-RU" baseline="0" dirty="0" smtClean="0"/>
                  <a:t> арифметических операций, то точности типа </a:t>
                </a:r>
                <a:r>
                  <a:rPr lang="en-US" baseline="0" dirty="0" smtClean="0"/>
                  <a:t>float </a:t>
                </a:r>
                <a:r>
                  <a:rPr lang="ru-RU" baseline="0" dirty="0" smtClean="0"/>
                  <a:t>может быть недостаточно.</a:t>
                </a:r>
                <a:endParaRPr lang="en-US" baseline="30000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9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523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Точность станет хуже как минимум в два раза, поскольку при основании порядка больше 2 уже нельзя лидирующую единицу считать виртуальной.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Поэтому форматы с плавающей запятой</a:t>
            </a:r>
            <a:b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 основаниям 16 и 256 в</a:t>
            </a:r>
            <a:r>
              <a:rPr lang="ru-RU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настоящее время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</a:t>
            </a:r>
            <a:r>
              <a:rPr lang="ru-RU" sz="1200" b="1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используются</a:t>
            </a:r>
            <a: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051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410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записи дробных чисел используется так называемый научный формат:</a:t>
            </a:r>
          </a:p>
          <a:p>
            <a:r>
              <a:rPr lang="ru-RU" dirty="0" smtClean="0"/>
              <a:t>Вместо 1.1</a:t>
            </a:r>
            <a:r>
              <a:rPr lang="ru-RU" baseline="0" dirty="0" smtClean="0"/>
              <a:t> * 10</a:t>
            </a:r>
            <a:r>
              <a:rPr lang="ru-RU" baseline="30000" dirty="0" smtClean="0"/>
              <a:t>7</a:t>
            </a:r>
            <a:r>
              <a:rPr lang="ru-RU" baseline="0" dirty="0" smtClean="0"/>
              <a:t> записывают </a:t>
            </a:r>
            <a:r>
              <a:rPr lang="en-US" baseline="0" dirty="0" smtClean="0"/>
              <a:t>1.1e7, </a:t>
            </a:r>
            <a:r>
              <a:rPr lang="ru-RU" baseline="0" dirty="0" smtClean="0"/>
              <a:t>где буква </a:t>
            </a:r>
            <a:r>
              <a:rPr lang="en-US" baseline="0" dirty="0" smtClean="0"/>
              <a:t>'e' </a:t>
            </a:r>
            <a:r>
              <a:rPr lang="ru-RU" baseline="0" dirty="0" smtClean="0"/>
              <a:t>используется вместо "умножить на десять в степени".</a:t>
            </a:r>
          </a:p>
          <a:p>
            <a:r>
              <a:rPr lang="ru-RU" baseline="0" dirty="0" smtClean="0"/>
              <a:t>Это позволяет записывать короче, и не прибегать к верхнему регистру для показателя степени.</a:t>
            </a:r>
          </a:p>
          <a:p>
            <a:r>
              <a:rPr lang="ru-RU" baseline="0" dirty="0" smtClean="0"/>
              <a:t>Для того чтобы отличать при записи числа записанные в форматах </a:t>
            </a:r>
            <a:r>
              <a:rPr lang="en-US" baseline="0" dirty="0" smtClean="0"/>
              <a:t>float </a:t>
            </a:r>
            <a:r>
              <a:rPr lang="ru-RU" baseline="0" dirty="0" smtClean="0"/>
              <a:t>и </a:t>
            </a:r>
            <a:r>
              <a:rPr lang="en-US" baseline="0" dirty="0" smtClean="0"/>
              <a:t>double</a:t>
            </a:r>
            <a:r>
              <a:rPr lang="ru-RU" baseline="0" dirty="0" smtClean="0"/>
              <a:t> принято следующее соглашение: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ничего не стоит после числа, то число в формате </a:t>
            </a:r>
            <a:r>
              <a:rPr lang="en-US" baseline="0" dirty="0" smtClean="0"/>
              <a:t>double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после числа стоит буква </a:t>
            </a:r>
            <a:r>
              <a:rPr lang="en-US" baseline="0" dirty="0" smtClean="0"/>
              <a:t>'f', </a:t>
            </a:r>
            <a:r>
              <a:rPr lang="ru-RU" baseline="0" dirty="0" smtClean="0"/>
              <a:t>то число считается в формате </a:t>
            </a:r>
            <a:r>
              <a:rPr lang="en-US" baseline="0" dirty="0" smtClean="0"/>
              <a:t>float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786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r>
              <a:rPr lang="ru-RU" baseline="0" dirty="0" smtClean="0"/>
              <a:t> </a:t>
            </a:r>
            <a:r>
              <a:rPr lang="en-US" dirty="0" smtClean="0"/>
              <a:t>_getch</a:t>
            </a:r>
            <a:r>
              <a:rPr lang="ru-RU" dirty="0" smtClean="0"/>
              <a:t>() останавливает выполнение программы пока пользователь не нажмёт любую клавишу на клавиатуре.</a:t>
            </a:r>
          </a:p>
          <a:p>
            <a:r>
              <a:rPr lang="ru-RU" dirty="0" smtClean="0"/>
              <a:t>Для её использования необходимо подключить:</a:t>
            </a:r>
          </a:p>
          <a:p>
            <a:r>
              <a:rPr lang="en-US" dirty="0" smtClean="0"/>
              <a:t>#include</a:t>
            </a:r>
            <a:r>
              <a:rPr lang="en-US" baseline="0" dirty="0" smtClean="0"/>
              <a:t> &lt;conio.h&gt;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</a:rPr>
              <a:t>Все операции над числами с плавающей запятой выполняются процессором </a:t>
            </a:r>
            <a:r>
              <a:rPr lang="en-US" sz="1200" dirty="0" smtClean="0">
                <a:solidFill>
                  <a:schemeClr val="tx1"/>
                </a:solidFill>
              </a:rPr>
              <a:t>c </a:t>
            </a:r>
            <a:r>
              <a:rPr lang="ru-RU" sz="1200" dirty="0" smtClean="0">
                <a:solidFill>
                  <a:schemeClr val="tx1"/>
                </a:solidFill>
              </a:rPr>
              <a:t>точностью </a:t>
            </a:r>
            <a:r>
              <a:rPr lang="en-US" sz="1200" dirty="0" smtClean="0">
                <a:solidFill>
                  <a:schemeClr val="tx1"/>
                </a:solidFill>
              </a:rPr>
              <a:t>80 </a:t>
            </a:r>
            <a:r>
              <a:rPr lang="ru-RU" sz="1200" dirty="0" smtClean="0">
                <a:solidFill>
                  <a:schemeClr val="tx1"/>
                </a:solidFill>
              </a:rPr>
              <a:t>бит, при сохранении во временную переменную результат обрезается до </a:t>
            </a:r>
            <a:r>
              <a:rPr lang="en-US" sz="1200" dirty="0" smtClean="0">
                <a:solidFill>
                  <a:schemeClr val="tx1"/>
                </a:solidFill>
              </a:rPr>
              <a:t>32 </a:t>
            </a:r>
            <a:r>
              <a:rPr lang="ru-RU" sz="1200" dirty="0" smtClean="0">
                <a:solidFill>
                  <a:schemeClr val="tx1"/>
                </a:solidFill>
              </a:rPr>
              <a:t>бит 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float</a:t>
            </a:r>
            <a:r>
              <a:rPr lang="ru-RU" sz="1200" dirty="0" smtClean="0">
                <a:solidFill>
                  <a:schemeClr val="tx1"/>
                </a:solidFill>
              </a:rPr>
              <a:t>) или 64 бит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double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</a:rPr>
              <a:t>Дополнительно компилятор от </a:t>
            </a:r>
            <a:r>
              <a:rPr lang="en-US" sz="1200" dirty="0" smtClean="0">
                <a:solidFill>
                  <a:schemeClr val="tx1"/>
                </a:solidFill>
              </a:rPr>
              <a:t>Microsoft </a:t>
            </a:r>
            <a:r>
              <a:rPr lang="ru-RU" sz="1200" dirty="0" smtClean="0">
                <a:solidFill>
                  <a:schemeClr val="tx1"/>
                </a:solidFill>
              </a:rPr>
              <a:t>округляет</a:t>
            </a:r>
            <a:r>
              <a:rPr lang="ru-RU" sz="1200" baseline="0" dirty="0" smtClean="0">
                <a:solidFill>
                  <a:schemeClr val="tx1"/>
                </a:solidFill>
              </a:rPr>
              <a:t> результат каждой операции до </a:t>
            </a:r>
            <a:r>
              <a:rPr lang="ru-RU" sz="1200" dirty="0" smtClean="0">
                <a:solidFill>
                  <a:schemeClr val="tx1"/>
                </a:solidFill>
              </a:rPr>
              <a:t>64 бит.</a:t>
            </a:r>
            <a:r>
              <a:rPr lang="ru-RU" sz="1200" baseline="0" dirty="0" smtClean="0">
                <a:solidFill>
                  <a:schemeClr val="tx1"/>
                </a:solidFill>
              </a:rPr>
              <a:t> Так что при использовании чисел в формате </a:t>
            </a:r>
            <a:r>
              <a:rPr lang="en-US" sz="1200" baseline="0" dirty="0" smtClean="0">
                <a:solidFill>
                  <a:schemeClr val="tx1"/>
                </a:solidFill>
              </a:rPr>
              <a:t>double </a:t>
            </a:r>
            <a:r>
              <a:rPr lang="ru-RU" sz="1200" baseline="0" dirty="0" smtClean="0">
                <a:solidFill>
                  <a:schemeClr val="tx1"/>
                </a:solidFill>
              </a:rPr>
              <a:t>эту проблему можно и не заметить. Зато при компиляции тех же исходников под </a:t>
            </a:r>
            <a:r>
              <a:rPr lang="en-US" sz="1200" baseline="0" dirty="0" smtClean="0">
                <a:solidFill>
                  <a:schemeClr val="tx1"/>
                </a:solidFill>
              </a:rPr>
              <a:t>Linux </a:t>
            </a:r>
            <a:r>
              <a:rPr lang="ru-RU" sz="1200" baseline="0" dirty="0" smtClean="0">
                <a:solidFill>
                  <a:schemeClr val="tx1"/>
                </a:solidFill>
              </a:rPr>
              <a:t>потом её получить, и долго искать почему одна и та же программа на одном и том же процессоре может давать различные результаты.</a:t>
            </a:r>
            <a:endParaRPr lang="en-US" baseline="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650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r>
              <a:rPr lang="ru-RU" baseline="0" dirty="0" smtClean="0"/>
              <a:t> сравнения на точное равенство должна быть строго запрещена для типов с плавающей запятой. В некоторых компиляторах это считается ошибкой. Однако есть ситуации, когда сравнение допустимо и корректно (например, если только что в переменную сам записал 0 и с ним же сравниваешь).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27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86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Выведем другой способ, но для этого сперва вспомним формат представления чисел с плавающей запятой.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18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переполнении мантиссы, порядок увеличивается на 1. Расположение и формат представления порядка числа </a:t>
            </a:r>
            <a:r>
              <a:rPr lang="en-US" baseline="0" dirty="0" smtClean="0"/>
              <a:t>P </a:t>
            </a:r>
            <a:r>
              <a:rPr lang="ru-RU" baseline="0" dirty="0" smtClean="0"/>
              <a:t>преднамеренно был выбран авторами стандарта таким способом, чтобы следующее представимое число формата </a:t>
            </a:r>
            <a:r>
              <a:rPr lang="en-US" baseline="0" dirty="0" smtClean="0"/>
              <a:t>float </a:t>
            </a:r>
            <a:r>
              <a:rPr lang="ru-RU" baseline="0" dirty="0" smtClean="0"/>
              <a:t>можно было найти через целочисленную операцию инкремента.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50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обычно используемой нами позиционной десятичной системе счисления</a:t>
            </a:r>
            <a:r>
              <a:rPr lang="ru-RU" baseline="0" dirty="0" smtClean="0"/>
              <a:t>, старшие разряды располагаются слева и вес цифры зависит от того в какой позиции она находится.</a:t>
            </a:r>
          </a:p>
          <a:p>
            <a:r>
              <a:rPr lang="ru-RU" baseline="0" dirty="0" smtClean="0"/>
              <a:t>Для записи двоичных чисел используется тоже позиционная система, только вес каждого разряда представляет из себя не 10 в степени номера разряда, а 2.</a:t>
            </a:r>
          </a:p>
          <a:p>
            <a:r>
              <a:rPr lang="ru-RU" baseline="0" dirty="0" smtClean="0"/>
              <a:t>Для шестнадцатеричной системы формула та же, но основание уже 16.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18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</a:t>
            </a:r>
            <a:r>
              <a:rPr lang="en-US" baseline="0" dirty="0" smtClean="0"/>
              <a:t>A </a:t>
            </a:r>
            <a:r>
              <a:rPr lang="ru-RU" baseline="0" dirty="0" smtClean="0"/>
              <a:t>и </a:t>
            </a:r>
            <a:r>
              <a:rPr lang="en-US" baseline="0" dirty="0" smtClean="0"/>
              <a:t>B </a:t>
            </a:r>
            <a:r>
              <a:rPr lang="ru-RU" baseline="0" dirty="0" smtClean="0"/>
              <a:t>разного знака</a:t>
            </a:r>
            <a:r>
              <a:rPr lang="en-US" baseline="0" dirty="0" smtClean="0"/>
              <a:t> – </a:t>
            </a:r>
            <a:r>
              <a:rPr lang="ru-RU" baseline="0" dirty="0" smtClean="0"/>
              <a:t>то надо отрицательное число скорректировать, поскольку оно хранится в дополнительном двоичном коде: тип надо брать </a:t>
            </a:r>
            <a:r>
              <a:rPr lang="en-US" baseline="0" dirty="0" smtClean="0"/>
              <a:t>unsigned int (</a:t>
            </a:r>
            <a:r>
              <a:rPr lang="ru-RU" baseline="0" dirty="0" smtClean="0"/>
              <a:t>поскольку результат может не помещаться в тип </a:t>
            </a:r>
            <a:r>
              <a:rPr lang="en-US" baseline="0" dirty="0" smtClean="0"/>
              <a:t>int), </a:t>
            </a:r>
            <a:r>
              <a:rPr lang="ru-RU" baseline="0" dirty="0" smtClean="0"/>
              <a:t>и формула будет такой </a:t>
            </a:r>
            <a:r>
              <a:rPr lang="en-US" baseline="0" dirty="0" smtClean="0"/>
              <a:t>(A + B – 0x80000000)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Плюсы метода: никаких операций с плавающей запятой</a:t>
            </a:r>
            <a:r>
              <a:rPr lang="en-US" baseline="0" dirty="0" smtClean="0"/>
              <a:t> </a:t>
            </a:r>
            <a:r>
              <a:rPr lang="ru-RU" baseline="0" dirty="0" smtClean="0"/>
              <a:t>для второго способа не требуется, такое решение можно применять в микропроцессорах, где нет встроенной поддержки формата </a:t>
            </a:r>
            <a:r>
              <a:rPr lang="en-US" baseline="0" dirty="0" smtClean="0"/>
              <a:t>float</a:t>
            </a:r>
            <a:r>
              <a:rPr lang="ru-RU" baseline="0" dirty="0" smtClean="0"/>
              <a:t>. Но и на персональных компьютерах оно работает ощутимо быстрее способа 1.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372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98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Переводите передаваемые</a:t>
            </a:r>
            <a:r>
              <a:rPr lang="ru-RU" baseline="0" dirty="0" smtClean="0"/>
              <a:t> по линии байты из двоичной системы счисления в  десятичную</a:t>
            </a:r>
            <a:r>
              <a:rPr lang="ru-RU" dirty="0" smtClean="0"/>
              <a:t> </a:t>
            </a:r>
            <a:r>
              <a:rPr lang="ru-RU" baseline="0" dirty="0" smtClean="0"/>
              <a:t>и</a:t>
            </a:r>
            <a:br>
              <a:rPr lang="ru-RU" baseline="0" dirty="0" smtClean="0"/>
            </a:br>
            <a:r>
              <a:rPr lang="ru-RU" baseline="0" dirty="0" smtClean="0"/>
              <a:t>проверьте, что перевод верен переведя результат обратно.</a:t>
            </a:r>
          </a:p>
          <a:p>
            <a:r>
              <a:rPr lang="ru-RU" baseline="0" dirty="0" smtClean="0"/>
              <a:t>Такой вопрос я часто задаю на экзамене в качестве последней соломинки когда не уверен что ставить 2 или 4 – так что знать правила перевода должны все.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* Без калькулятора – на экзамене его не будет.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32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то же самое, но считаем что передаётся одно число из 16 бит:</a:t>
            </a:r>
          </a:p>
          <a:p>
            <a:r>
              <a:rPr lang="ru-RU" baseline="0" dirty="0" smtClean="0"/>
              <a:t>по стандарту число разбивается на отдельные байты, но потом при приёме воспринимается как единое 16 битное число. Как и с битами, байты передаются младшим вперёд.</a:t>
            </a:r>
          </a:p>
          <a:p>
            <a:r>
              <a:rPr lang="ru-RU" baseline="0" dirty="0" smtClean="0"/>
              <a:t>Примечание:</a:t>
            </a:r>
            <a:endParaRPr lang="en-US" baseline="0" dirty="0" smtClean="0"/>
          </a:p>
          <a:p>
            <a:r>
              <a:rPr lang="ru-RU" baseline="0" dirty="0" smtClean="0"/>
              <a:t>Порядок следования байт в </a:t>
            </a:r>
            <a:r>
              <a:rPr lang="ru-RU" baseline="0" dirty="0" err="1" smtClean="0"/>
              <a:t>многобайтовых</a:t>
            </a:r>
            <a:r>
              <a:rPr lang="ru-RU" baseline="0" dirty="0" smtClean="0"/>
              <a:t> числах на архитектуре </a:t>
            </a:r>
            <a:r>
              <a:rPr lang="en-US" baseline="0" dirty="0" smtClean="0"/>
              <a:t>x86 </a:t>
            </a:r>
            <a:r>
              <a:rPr lang="ru-RU" baseline="0" dirty="0" smtClean="0"/>
              <a:t>от </a:t>
            </a:r>
            <a:r>
              <a:rPr lang="en-US" baseline="0" dirty="0" smtClean="0"/>
              <a:t>Intel </a:t>
            </a:r>
            <a:r>
              <a:rPr lang="ru-RU" baseline="0" dirty="0" smtClean="0"/>
              <a:t>младшим байтом вперёд. При передаче данных по сети по стандарту </a:t>
            </a:r>
            <a:r>
              <a:rPr lang="en-US" baseline="0" dirty="0" smtClean="0"/>
              <a:t>Ethernet</a:t>
            </a:r>
            <a:r>
              <a:rPr lang="ru-RU" baseline="0" dirty="0" smtClean="0"/>
              <a:t> используется формат старшим байтом вперёд.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представления</a:t>
            </a:r>
            <a:r>
              <a:rPr lang="ru-RU" baseline="0" dirty="0" smtClean="0"/>
              <a:t> целых положительных чисел существует ряд типов переменных. В зависимости от требуемого диапазона могут применяться одна, двух, четырёх и восьми байтовые переменные. Соответствующие типы и их диапазоны возможных значений перечислены в таблице.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Примечание 1:</a:t>
            </a:r>
          </a:p>
          <a:p>
            <a:r>
              <a:rPr lang="ru-RU" baseline="0" dirty="0" smtClean="0"/>
              <a:t>В колонке константы указаны обозначения названия стандартных констант имеющих значение верхней границы диапазона допустимых значений для соответствующего типа переменной. К</a:t>
            </a:r>
            <a:r>
              <a:rPr lang="ru-RU" dirty="0" smtClean="0"/>
              <a:t>онстанты</a:t>
            </a:r>
            <a:r>
              <a:rPr lang="ru-RU" baseline="0" dirty="0" smtClean="0"/>
              <a:t> вводились разными людьми в разное время на разных операционных системах</a:t>
            </a:r>
            <a:r>
              <a:rPr lang="en-US" baseline="0" dirty="0" smtClean="0"/>
              <a:t>. </a:t>
            </a:r>
            <a:r>
              <a:rPr lang="ru-RU" baseline="0" dirty="0" smtClean="0"/>
              <a:t>Сейчас в исходниках программ встречаются оба варианта.</a:t>
            </a:r>
          </a:p>
          <a:p>
            <a:r>
              <a:rPr lang="ru-RU" baseline="0" dirty="0" smtClean="0"/>
              <a:t>Для их использования необходимо включить файл </a:t>
            </a:r>
            <a:r>
              <a:rPr lang="en-US" baseline="0" dirty="0" smtClean="0"/>
              <a:t>limits.h </a:t>
            </a:r>
            <a:r>
              <a:rPr lang="ru-RU" baseline="0" dirty="0" smtClean="0"/>
              <a:t>как указано в примечании внизу таблицы.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Примечание 2:</a:t>
            </a:r>
          </a:p>
          <a:p>
            <a:r>
              <a:rPr lang="ru-RU" baseline="0" dirty="0" smtClean="0"/>
              <a:t>Если в программе требуется проинициализировать переменную максимальным возможным числом, то следует использовать текстовое обозначение из последней колонки таблицы, поскольку если в коде программы присутствует такое обозначение, то сразу понятно, что хотел написать программист. Если же записать в виде числа, то это становится не очевидно. Особенно если значение не крайнее, а например </a:t>
            </a:r>
            <a:r>
              <a:rPr lang="en-US" baseline="0" dirty="0" smtClean="0"/>
              <a:t>UCHAR_MAX –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Примечание 3:</a:t>
            </a:r>
          </a:p>
          <a:p>
            <a:r>
              <a:rPr lang="ru-RU" baseline="0" dirty="0" smtClean="0"/>
              <a:t>В колонке тип указаны названия соответствующих типов:</a:t>
            </a:r>
          </a:p>
          <a:p>
            <a:r>
              <a:rPr lang="ru-RU" baseline="0" dirty="0" smtClean="0"/>
              <a:t>мелкими синими буквами – встроенные, родные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,</a:t>
            </a:r>
          </a:p>
          <a:p>
            <a:r>
              <a:rPr lang="ru-RU" baseline="0" dirty="0" smtClean="0"/>
              <a:t>заглавными чёрными буквами – переопределённые, введены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меньше писать</a:t>
            </a:r>
            <a:r>
              <a:rPr lang="en-US" baseline="0" dirty="0" smtClean="0"/>
              <a:t> unsigned (unsigned – </a:t>
            </a:r>
            <a:r>
              <a:rPr lang="ru-RU" baseline="0" dirty="0" smtClean="0"/>
              <a:t>модификатор типа переменных, обозначающий что тип </a:t>
            </a:r>
            <a:r>
              <a:rPr lang="ru-RU" baseline="0" dirty="0" err="1" smtClean="0"/>
              <a:t>беззнаковый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Примечание</a:t>
            </a:r>
            <a:r>
              <a:rPr lang="en-US" baseline="0" dirty="0" smtClean="0"/>
              <a:t> </a:t>
            </a:r>
            <a:r>
              <a:rPr lang="ru-RU" baseline="0" dirty="0" smtClean="0"/>
              <a:t>4: </a:t>
            </a:r>
          </a:p>
          <a:p>
            <a:r>
              <a:rPr lang="ru-RU" dirty="0" smtClean="0"/>
              <a:t>переменная типа </a:t>
            </a:r>
            <a:r>
              <a:rPr lang="en-US" dirty="0" smtClean="0"/>
              <a:t>int</a:t>
            </a:r>
            <a:r>
              <a:rPr lang="en-US" baseline="0" dirty="0" smtClean="0"/>
              <a:t> </a:t>
            </a:r>
            <a:r>
              <a:rPr lang="ru-RU" baseline="0" dirty="0" smtClean="0"/>
              <a:t>– особенная, её размер зависит от архитектуры на которой компилируется программа: если под 8 битной архитектурой, то </a:t>
            </a:r>
            <a:r>
              <a:rPr lang="en-US" baseline="0" dirty="0" smtClean="0"/>
              <a:t>int </a:t>
            </a:r>
            <a:r>
              <a:rPr lang="ru-RU" baseline="0" dirty="0" smtClean="0"/>
              <a:t>будет занимать 8 бит</a:t>
            </a:r>
            <a:r>
              <a:rPr lang="en-US" baseline="0" dirty="0" smtClean="0"/>
              <a:t> </a:t>
            </a:r>
            <a:r>
              <a:rPr lang="ru-RU" baseline="0" dirty="0" smtClean="0"/>
              <a:t>(</a:t>
            </a:r>
            <a:r>
              <a:rPr lang="en-US" baseline="0" dirty="0" smtClean="0"/>
              <a:t>Arduino, PIC), </a:t>
            </a:r>
            <a:r>
              <a:rPr lang="ru-RU" baseline="0" dirty="0" smtClean="0"/>
              <a:t>если под 16 битной – то 16 бит, если под 32 битной – то 32. Однако при переходе на 64 битную архитектуру правило нарушили, и на 64 битной архитектуре всё равно </a:t>
            </a:r>
            <a:r>
              <a:rPr lang="en-US" baseline="0" dirty="0" smtClean="0"/>
              <a:t>int - </a:t>
            </a:r>
            <a:r>
              <a:rPr lang="ru-RU" baseline="0" dirty="0" smtClean="0"/>
              <a:t>32 бита. Имейте это в виду и лучше прописывайте явно размер переменной используя тип </a:t>
            </a:r>
            <a:r>
              <a:rPr lang="en-US" baseline="0" dirty="0" smtClean="0"/>
              <a:t>__int32.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Примечание 5:</a:t>
            </a:r>
          </a:p>
          <a:p>
            <a:r>
              <a:rPr lang="ru-RU" baseline="0" dirty="0" smtClean="0"/>
              <a:t>Тип переменной </a:t>
            </a:r>
            <a:r>
              <a:rPr lang="en-US" baseline="0" dirty="0" smtClean="0"/>
              <a:t>word – 2</a:t>
            </a:r>
            <a:r>
              <a:rPr lang="ru-RU" baseline="0" dirty="0" smtClean="0"/>
              <a:t> байта, в настоящее время не используется, а вот </a:t>
            </a:r>
            <a:r>
              <a:rPr lang="en-US" baseline="0" dirty="0" smtClean="0"/>
              <a:t>DWORD </a:t>
            </a:r>
            <a:r>
              <a:rPr lang="ru-RU" baseline="0" dirty="0" smtClean="0"/>
              <a:t>используется (</a:t>
            </a:r>
            <a:r>
              <a:rPr lang="en-US" baseline="0" dirty="0" smtClean="0"/>
              <a:t>double word – </a:t>
            </a:r>
            <a:r>
              <a:rPr lang="ru-RU" baseline="0" dirty="0" smtClean="0"/>
              <a:t>двойное слово – 4 байта).</a:t>
            </a:r>
          </a:p>
          <a:p>
            <a:r>
              <a:rPr lang="ru-RU" baseline="0" dirty="0" smtClean="0"/>
              <a:t>Вместо типа </a:t>
            </a:r>
            <a:r>
              <a:rPr lang="en-US" baseline="0" dirty="0" smtClean="0"/>
              <a:t>word </a:t>
            </a:r>
            <a:r>
              <a:rPr lang="ru-RU" baseline="0" dirty="0" smtClean="0"/>
              <a:t>используется обозначение </a:t>
            </a:r>
            <a:r>
              <a:rPr lang="en-US" baseline="0" dirty="0" smtClean="0"/>
              <a:t>short.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Примечание 6:</a:t>
            </a:r>
            <a:endParaRPr lang="en-US" baseline="0" dirty="0" smtClean="0"/>
          </a:p>
          <a:p>
            <a:r>
              <a:rPr lang="en-US" baseline="0" dirty="0" err="1" smtClean="0"/>
              <a:t>wchar_t</a:t>
            </a:r>
            <a:r>
              <a:rPr lang="en-US" baseline="0" dirty="0" smtClean="0"/>
              <a:t> – </a:t>
            </a:r>
            <a:r>
              <a:rPr lang="ru-RU" baseline="0" dirty="0" smtClean="0"/>
              <a:t>стандартный тип для представления 1 символа в </a:t>
            </a:r>
            <a:r>
              <a:rPr lang="en-US" baseline="0" dirty="0" smtClean="0"/>
              <a:t>UNICODE </a:t>
            </a:r>
            <a:r>
              <a:rPr lang="ru-RU" baseline="0" dirty="0" smtClean="0"/>
              <a:t>кодировке, но конкретная реализация находится на совести разработчика компилятора. Поэтому в </a:t>
            </a:r>
            <a:r>
              <a:rPr lang="en-US" baseline="0" dirty="0" smtClean="0"/>
              <a:t>Microsoft Windows </a:t>
            </a:r>
            <a:r>
              <a:rPr lang="ru-RU" baseline="0" dirty="0" smtClean="0"/>
              <a:t>предполагается что он занимает 2 байта (16 бит), а в </a:t>
            </a:r>
            <a:r>
              <a:rPr lang="en-US" baseline="0" dirty="0" smtClean="0"/>
              <a:t>GNU/Linux</a:t>
            </a:r>
            <a:r>
              <a:rPr lang="ru-RU" baseline="0" dirty="0" smtClean="0"/>
              <a:t> 4 байта или 32 бита.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46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Представление чисел на предыдущем слайде называется – </a:t>
            </a:r>
            <a:r>
              <a:rPr lang="ru-RU" b="1" baseline="0" dirty="0" smtClean="0"/>
              <a:t>прямой двоичный код.</a:t>
            </a:r>
          </a:p>
          <a:p>
            <a:endParaRPr lang="ru-RU" dirty="0" smtClean="0"/>
          </a:p>
          <a:p>
            <a:r>
              <a:rPr lang="ru-RU" dirty="0" smtClean="0"/>
              <a:t>Иногда для уменьшения операций перевода чисел</a:t>
            </a:r>
            <a:r>
              <a:rPr lang="ru-RU" baseline="0" dirty="0" smtClean="0"/>
              <a:t> между десятичной и </a:t>
            </a:r>
            <a:r>
              <a:rPr lang="ru-RU" baseline="0" dirty="0" err="1" smtClean="0"/>
              <a:t>шестнадцетеричной</a:t>
            </a:r>
            <a:r>
              <a:rPr lang="ru-RU" baseline="0" dirty="0" smtClean="0"/>
              <a:t> системами числа сразу хранят в десятичной системе счисления. Такое представление получило название</a:t>
            </a:r>
            <a:endParaRPr lang="ru-RU" dirty="0" smtClean="0"/>
          </a:p>
          <a:p>
            <a:r>
              <a:rPr lang="ru-RU" b="1" dirty="0" smtClean="0"/>
              <a:t>двоично-десятичный код (</a:t>
            </a:r>
            <a:r>
              <a:rPr lang="en-US" b="1" dirty="0" smtClean="0"/>
              <a:t>binary</a:t>
            </a:r>
            <a:r>
              <a:rPr lang="en-US" dirty="0" smtClean="0"/>
              <a:t>-</a:t>
            </a:r>
            <a:r>
              <a:rPr lang="en-US" b="1" dirty="0" smtClean="0"/>
              <a:t>coded</a:t>
            </a:r>
            <a:r>
              <a:rPr lang="en-US" dirty="0" smtClean="0"/>
              <a:t> </a:t>
            </a:r>
            <a:r>
              <a:rPr lang="en-US" b="1" dirty="0" smtClean="0"/>
              <a:t>decimal </a:t>
            </a:r>
            <a:r>
              <a:rPr lang="ru-RU" b="1" dirty="0" smtClean="0"/>
              <a:t>или</a:t>
            </a:r>
            <a:r>
              <a:rPr lang="ru-RU" b="1" baseline="0" dirty="0" smtClean="0"/>
              <a:t> </a:t>
            </a:r>
            <a:r>
              <a:rPr lang="en-US" b="1" baseline="0" dirty="0" smtClean="0"/>
              <a:t>BCD</a:t>
            </a:r>
            <a:r>
              <a:rPr lang="en-US" b="1" dirty="0" smtClean="0"/>
              <a:t>)</a:t>
            </a:r>
            <a:r>
              <a:rPr lang="ru-RU" b="1" dirty="0" smtClean="0"/>
              <a:t>. </a:t>
            </a:r>
            <a:r>
              <a:rPr lang="ru-RU" dirty="0" smtClean="0"/>
              <a:t>Чаще всего оно используется в микропроцессорах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ru-RU" baseline="0" dirty="0" smtClean="0"/>
              <a:t> представления десятичных чисел на основе шестнадцатеричных регистров.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таком формате каждые четыре бита из байта кодируют одну десятичную цифру. Значения 10-15 являются запрещёнными и не используются. В каждом байте хранятся по две десятичных цифры.</a:t>
            </a:r>
            <a:endParaRPr lang="ru-RU" dirty="0" smtClean="0"/>
          </a:p>
          <a:p>
            <a:r>
              <a:rPr lang="ru-RU" baseline="0" dirty="0" smtClean="0"/>
              <a:t>Этот формат позволяет не переводить каждое число перед выводом, а сразу проводить операции в десятичной системе счисления.</a:t>
            </a:r>
          </a:p>
          <a:p>
            <a:r>
              <a:rPr lang="ru-RU" baseline="0" dirty="0" smtClean="0"/>
              <a:t>Есть даже специальные машинные инструкции, чтобы выполнять вычисления в формате </a:t>
            </a:r>
            <a:r>
              <a:rPr lang="en-US" baseline="0" dirty="0" smtClean="0"/>
              <a:t>BCD</a:t>
            </a:r>
            <a:r>
              <a:rPr lang="ru-RU" baseline="0" dirty="0" smtClean="0"/>
              <a:t> (сложение и вычитание).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8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не указывать "знаковость" при объявлении (модификаторы </a:t>
            </a:r>
            <a:r>
              <a:rPr lang="en-US" dirty="0" smtClean="0">
                <a:solidFill>
                  <a:srgbClr val="0000FF"/>
                </a:solidFill>
              </a:rPr>
              <a:t>signed</a:t>
            </a:r>
            <a:r>
              <a:rPr lang="en-US" baseline="0" dirty="0" smtClean="0">
                <a:solidFill>
                  <a:srgbClr val="0000FF"/>
                </a:solidFill>
              </a:rPr>
              <a:t> </a:t>
            </a:r>
            <a:r>
              <a:rPr lang="ru-RU" baseline="0" dirty="0" smtClean="0"/>
              <a:t>или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lang="en-US" baseline="0" dirty="0" smtClean="0"/>
              <a:t>)</a:t>
            </a:r>
            <a:r>
              <a:rPr lang="ru-RU" dirty="0" smtClean="0"/>
              <a:t>,</a:t>
            </a:r>
            <a:r>
              <a:rPr lang="ru-RU" baseline="0" dirty="0" smtClean="0"/>
              <a:t> то переменная </a:t>
            </a:r>
            <a:r>
              <a:rPr lang="ru-RU" dirty="0" smtClean="0"/>
              <a:t>по</a:t>
            </a:r>
            <a:r>
              <a:rPr lang="ru-RU" baseline="0" dirty="0" smtClean="0"/>
              <a:t> умолчанию считается знаковой (</a:t>
            </a:r>
            <a:r>
              <a:rPr lang="en-US" baseline="0" dirty="0" smtClean="0"/>
              <a:t>s</a:t>
            </a:r>
            <a:r>
              <a:rPr lang="en-US" dirty="0" smtClean="0"/>
              <a:t>igned</a:t>
            </a:r>
            <a:r>
              <a:rPr lang="ru-RU" dirty="0" smtClean="0"/>
              <a:t>)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Поэтому в таблице это слово закрашено серым – можно писать, а можно опустить.</a:t>
            </a:r>
          </a:p>
          <a:p>
            <a:r>
              <a:rPr lang="ru-RU" baseline="0" dirty="0" smtClean="0"/>
              <a:t>Диапазон на 1 бит меньше, поскольку в этом бите хранится знак.</a:t>
            </a:r>
          </a:p>
          <a:p>
            <a:r>
              <a:rPr lang="ru-RU" baseline="0" dirty="0" smtClean="0"/>
              <a:t>Диапазон не</a:t>
            </a:r>
            <a:r>
              <a:rPr lang="en-US" baseline="0" dirty="0" smtClean="0"/>
              <a:t>c</a:t>
            </a:r>
            <a:r>
              <a:rPr lang="ru-RU" baseline="0" dirty="0" err="1" smtClean="0"/>
              <a:t>имметричный</a:t>
            </a:r>
            <a:r>
              <a:rPr lang="ru-RU" baseline="0" dirty="0" smtClean="0"/>
              <a:t>, поскольку число возможных значений всегда кратно 2, и одно из значений 0.</a:t>
            </a:r>
          </a:p>
          <a:p>
            <a:r>
              <a:rPr lang="ru-RU" baseline="0" dirty="0" smtClean="0"/>
              <a:t>Обозначения заглавными буквами тоже есть – но проще использовать встроенные типы, поскольку они достаточно короткие.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9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764704"/>
            <a:ext cx="8748534" cy="573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 u="sng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sz="3600" b="1" u="sng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spcBef>
                <a:spcPts val="1200"/>
              </a:spcBef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компьютера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Информация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444500">
              <a:lnSpc>
                <a:spcPts val="3700"/>
              </a:lnSpc>
              <a:buClr>
                <a:srgbClr val="1CADE4"/>
              </a:buClr>
              <a:buFont typeface="Wingdings" panose="05000000000000000000" pitchFamily="2" charset="2"/>
              <a:buChar char="Ø"/>
              <a:tabLst>
                <a:tab pos="2155825" algn="l"/>
                <a:tab pos="4484688" algn="l"/>
              </a:tabLst>
            </a:pPr>
            <a:r>
              <a:rPr lang="ru-RU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3. Представление данных </a:t>
            </a:r>
            <a:r>
              <a:rPr lang="ru-RU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ru-RU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компьютере</a:t>
            </a:r>
            <a:endParaRPr lang="ru-RU" sz="3600" b="1" i="1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</a:t>
            </a:r>
            <a:r>
              <a:rPr lang="ru-RU" b="1" dirty="0" smtClean="0">
                <a:solidFill>
                  <a:prstClr val="white">
                    <a:lumMod val="65000"/>
                  </a:prstClr>
                </a:solidFill>
              </a:rPr>
              <a:t>2. Основы</a:t>
            </a:r>
            <a:r>
              <a:rPr lang="en-US" b="1" dirty="0" smtClean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программирования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631825" lvl="1">
              <a:buClr>
                <a:srgbClr val="2683C6"/>
              </a:buClr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  <a:r>
              <a:rPr lang="ru-RU" sz="3600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3. Процедурное </a:t>
            </a:r>
            <a:r>
              <a:rPr lang="ru-RU" b="1" dirty="0" smtClean="0">
                <a:solidFill>
                  <a:prstClr val="white">
                    <a:lumMod val="65000"/>
                  </a:prstClr>
                </a:solidFill>
              </a:rPr>
              <a:t>программирование</a:t>
            </a:r>
            <a:endParaRPr lang="en-US" b="1" dirty="0" smtClean="0">
              <a:solidFill>
                <a:prstClr val="white">
                  <a:lumMod val="6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7. Введение в процедурное и структурное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программирование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8. Управляющие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инструкции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9. Базовые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/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10. Управление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памятью</a:t>
            </a:r>
          </a:p>
          <a:p>
            <a:pPr marL="628650" indent="-1588"/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Функции</a:t>
            </a:r>
          </a:p>
          <a:p>
            <a:pPr marL="360363"/>
            <a:r>
              <a:rPr lang="ru-RU" b="1" dirty="0">
                <a:solidFill>
                  <a:prstClr val="white">
                    <a:lumMod val="85000"/>
                  </a:prstClr>
                </a:solidFill>
              </a:rPr>
              <a:t>Раздел 4. Объектно-ориентированное </a:t>
            </a:r>
            <a:r>
              <a:rPr lang="ru-RU" b="1" dirty="0" smtClean="0">
                <a:solidFill>
                  <a:prstClr val="white">
                    <a:lumMod val="85000"/>
                  </a:prstClr>
                </a:solidFill>
              </a:rPr>
              <a:t>программирование</a:t>
            </a:r>
            <a:endParaRPr lang="ru-RU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833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7543801" cy="4313426"/>
          </a:xfrm>
        </p:spPr>
        <p:txBody>
          <a:bodyPr anchor="ctr"/>
          <a:lstStyle/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ru-RU" sz="2800" b="1" u="sng" dirty="0" smtClean="0"/>
              <a:t>  </a:t>
            </a:r>
            <a:r>
              <a:rPr lang="en-US" sz="2800" b="1" dirty="0" smtClean="0"/>
              <a:t>	</a:t>
            </a:r>
            <a:r>
              <a:rPr lang="ru-RU" sz="2800" b="1" dirty="0" smtClean="0"/>
              <a:t>1 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0000001	</a:t>
            </a:r>
            <a:endParaRPr lang="ru-RU" sz="2800" b="1" u="sng" dirty="0"/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</a:t>
            </a:r>
            <a:r>
              <a:rPr lang="ru-RU" sz="2800" b="1" u="sng" dirty="0" smtClean="0"/>
              <a:t>2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/>
              <a:t>0000010</a:t>
            </a:r>
            <a:r>
              <a:rPr lang="ru-RU" sz="2800" b="1" dirty="0" smtClean="0"/>
              <a:t>	</a:t>
            </a:r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</a:t>
            </a:r>
            <a:r>
              <a:rPr lang="ru-RU" sz="2800" b="1" dirty="0" smtClean="0"/>
              <a:t>-1 	= </a:t>
            </a:r>
            <a:r>
              <a:rPr lang="ru-RU" sz="2800" dirty="0" smtClean="0"/>
              <a:t>	</a:t>
            </a:r>
          </a:p>
          <a:p>
            <a:pPr marL="6350" indent="-6350"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</a:t>
            </a:r>
            <a:endParaRPr lang="ru-RU" sz="2800" dirty="0" smtClean="0"/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-1 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= 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2800" b="1" dirty="0" smtClean="0"/>
              <a:t>111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111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0000001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=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			</a:t>
            </a:r>
            <a:endParaRPr lang="ru-RU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0 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0000000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9032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127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1111111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8080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-127	= </a:t>
            </a:r>
            <a:r>
              <a:rPr lang="ru-RU" sz="2800" b="1" dirty="0" smtClean="0">
                <a:solidFill>
                  <a:schemeClr val="bg1"/>
                </a:solidFill>
              </a:rPr>
              <a:t>10000001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79812" y="2293712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1111111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79812" y="3825044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1111110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79812" y="5121188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0000001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7543801" cy="4313426"/>
          </a:xfrm>
        </p:spPr>
        <p:txBody>
          <a:bodyPr anchor="ctr"/>
          <a:lstStyle/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1 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ru-RU" sz="2800" b="1" dirty="0" smtClean="0"/>
              <a:t>	127</a:t>
            </a:r>
            <a:r>
              <a:rPr lang="ru-RU" sz="2800" b="1" dirty="0"/>
              <a:t>	</a:t>
            </a:r>
            <a:r>
              <a:rPr lang="ru-RU" sz="2800" b="1" dirty="0" smtClean="0"/>
              <a:t>= 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1111111</a:t>
            </a:r>
            <a:endParaRPr lang="ru-RU" sz="2800" b="1" u="sng" dirty="0"/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2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0000010</a:t>
            </a:r>
            <a:r>
              <a:rPr lang="ru-RU" sz="2800" b="1" dirty="0" smtClean="0"/>
              <a:t>	126</a:t>
            </a:r>
            <a:r>
              <a:rPr lang="en-US" sz="2800" b="1" dirty="0" smtClean="0"/>
              <a:t>	</a:t>
            </a:r>
            <a:r>
              <a:rPr lang="ru-RU" sz="2800" b="1" dirty="0" smtClean="0"/>
              <a:t>= 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1111110</a:t>
            </a:r>
            <a:endParaRPr lang="ru-RU" sz="2800" b="1" dirty="0"/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-1 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 smtClean="0"/>
              <a:t>	</a:t>
            </a:r>
            <a:r>
              <a:rPr lang="en-US" sz="2800" dirty="0" smtClean="0"/>
              <a:t>…</a:t>
            </a:r>
            <a:endParaRPr lang="ru-RU" sz="2800" dirty="0"/>
          </a:p>
          <a:p>
            <a:pPr marL="6350" indent="-6350"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dirty="0"/>
              <a:t> 1	=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en-US" sz="2800" b="1" dirty="0" smtClean="0"/>
              <a:t>0000001</a:t>
            </a:r>
            <a:endParaRPr lang="ru-RU" sz="2800" dirty="0" smtClean="0"/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-1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	= 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 </a:t>
            </a:r>
            <a:r>
              <a:rPr lang="en-US" sz="2800" b="1" dirty="0" smtClean="0"/>
              <a:t>0</a:t>
            </a:r>
            <a:r>
              <a:rPr lang="en-US" sz="2800" b="1" dirty="0"/>
              <a:t>	=</a:t>
            </a:r>
            <a:r>
              <a:rPr lang="en-US" sz="2800" b="1" dirty="0">
                <a:solidFill>
                  <a:srgbClr val="00B0F0"/>
                </a:solidFill>
              </a:rPr>
              <a:t>  0</a:t>
            </a:r>
            <a:r>
              <a:rPr lang="en-US" sz="2800" b="1" dirty="0"/>
              <a:t>000000</a:t>
            </a:r>
            <a:r>
              <a:rPr lang="ru-RU" sz="2800" b="1" dirty="0"/>
              <a:t>0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 smtClean="0"/>
              <a:t>-1</a:t>
            </a:r>
            <a:r>
              <a:rPr lang="en-US" sz="2800" b="1" dirty="0"/>
              <a:t>	=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1111111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	= 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1111110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 smtClean="0"/>
              <a:t>-2</a:t>
            </a:r>
            <a:r>
              <a:rPr lang="en-US" sz="2800" b="1" dirty="0"/>
              <a:t>	=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1111110</a:t>
            </a:r>
            <a:endParaRPr lang="ru-RU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			…</a:t>
            </a:r>
            <a:endParaRPr lang="ru-RU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	0 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0000000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 smtClean="0"/>
              <a:t>-127</a:t>
            </a:r>
            <a:r>
              <a:rPr lang="en-US" sz="2800" b="1" dirty="0"/>
              <a:t>	=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0000001</a:t>
            </a:r>
            <a:endParaRPr lang="ru-RU" sz="2800" b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9032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127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-</a:t>
            </a:r>
            <a:r>
              <a:rPr lang="en-US" sz="2800" b="1" dirty="0" smtClean="0"/>
              <a:t>128</a:t>
            </a:r>
            <a:r>
              <a:rPr lang="en-US" sz="2800" b="1" dirty="0"/>
              <a:t>	=</a:t>
            </a:r>
            <a:r>
              <a:rPr lang="en-US" sz="2800" b="1" dirty="0">
                <a:solidFill>
                  <a:srgbClr val="00B0F0"/>
                </a:solidFill>
              </a:rPr>
              <a:t>  1</a:t>
            </a:r>
            <a:r>
              <a:rPr lang="en-US" sz="2800" b="1" dirty="0"/>
              <a:t>0000000</a:t>
            </a:r>
            <a:endParaRPr lang="ru-RU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8080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-127	= 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148064" y="1460666"/>
            <a:ext cx="5827" cy="398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702478"/>
            <a:ext cx="3636404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signed</a:t>
            </a:r>
            <a:r>
              <a:rPr lang="en-US" sz="2800" b="1" dirty="0" smtClean="0"/>
              <a:t>: 127 + 1 = </a:t>
            </a:r>
            <a:r>
              <a:rPr lang="en-US" sz="2800" b="1" dirty="0" smtClean="0">
                <a:solidFill>
                  <a:schemeClr val="bg1"/>
                </a:solidFill>
              </a:rPr>
              <a:t>-128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03848" y="5697252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-128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24028" y="5697252"/>
            <a:ext cx="3780420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unsigned</a:t>
            </a:r>
            <a:r>
              <a:rPr lang="en-US" sz="2800" b="1" dirty="0" smtClean="0"/>
              <a:t>: 255 + 1 = </a:t>
            </a:r>
            <a:r>
              <a:rPr lang="en-US" sz="2800" b="1" dirty="0" smtClean="0">
                <a:solidFill>
                  <a:schemeClr val="bg1"/>
                </a:solidFill>
              </a:rPr>
              <a:t>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028384" y="569725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7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036" y="1160748"/>
            <a:ext cx="8604448" cy="5148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lvl="1" indent="-357188"/>
            <a:r>
              <a:rPr lang="ru-RU" sz="2400" dirty="0" smtClean="0"/>
              <a:t>Ограниченная разрядная сетка </a:t>
            </a:r>
            <a:r>
              <a:rPr lang="ru-RU" sz="2400" dirty="0" smtClean="0">
                <a:sym typeface="Symbol" pitchFamily="18" charset="2"/>
              </a:rPr>
              <a:t></a:t>
            </a:r>
            <a:r>
              <a:rPr lang="ru-RU" sz="2400" dirty="0" smtClean="0"/>
              <a:t>  </a:t>
            </a:r>
            <a:r>
              <a:rPr lang="ru-RU" sz="2400" b="1" dirty="0" smtClean="0">
                <a:solidFill>
                  <a:srgbClr val="1E659A"/>
                </a:solidFill>
              </a:rPr>
              <a:t>ограниченность диапазона представимых целых чисел</a:t>
            </a:r>
            <a:r>
              <a:rPr lang="ru-RU" sz="2400" b="1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/>
              <a:t>(наличие наибольшего </a:t>
            </a:r>
            <a:r>
              <a:rPr lang="be-BY" sz="2400" dirty="0" smtClean="0"/>
              <a:t>по абсолютной ве</a:t>
            </a:r>
            <a:r>
              <a:rPr lang="ru-RU" sz="2400" dirty="0" smtClean="0"/>
              <a:t>личине целого числа M, представимого в ЭВМ).</a:t>
            </a:r>
          </a:p>
          <a:p>
            <a:pPr marL="534988" lvl="1" indent="-357188"/>
            <a:r>
              <a:rPr lang="ru-RU" sz="2400" dirty="0" smtClean="0"/>
              <a:t>Ошибка арифметических операций (сложения и умножения) над целыми числами - </a:t>
            </a:r>
            <a:r>
              <a:rPr lang="ru-RU" sz="2400" b="1" dirty="0" smtClean="0">
                <a:solidFill>
                  <a:srgbClr val="1E659A"/>
                </a:solidFill>
              </a:rPr>
              <a:t>переполнение</a:t>
            </a:r>
            <a:r>
              <a:rPr lang="ru-RU" sz="2400" dirty="0" smtClean="0">
                <a:solidFill>
                  <a:srgbClr val="FF3300"/>
                </a:solidFill>
              </a:rPr>
              <a:t>.</a:t>
            </a:r>
            <a:r>
              <a:rPr lang="ru-RU" sz="2400" b="1" dirty="0" smtClean="0"/>
              <a:t> </a:t>
            </a:r>
            <a:endParaRPr lang="ru-RU" sz="2200" b="1" dirty="0" smtClean="0"/>
          </a:p>
          <a:p>
            <a:pPr marL="6350" indent="-6350">
              <a:lnSpc>
                <a:spcPct val="80000"/>
              </a:lnSpc>
              <a:spcBef>
                <a:spcPts val="1800"/>
              </a:spcBef>
            </a:pPr>
            <a:r>
              <a:rPr lang="ru-RU" sz="2400" dirty="0" smtClean="0"/>
              <a:t>Арифметика по модулю М с переносом в знаковый разряд:</a:t>
            </a:r>
            <a:endParaRPr lang="ru-RU" sz="2800" dirty="0" smtClean="0"/>
          </a:p>
          <a:p>
            <a:pPr marL="0" indent="0">
              <a:lnSpc>
                <a:spcPct val="60000"/>
              </a:lnSpc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1971675" algn="l"/>
                <a:tab pos="2149475" algn="l"/>
              </a:tabLst>
            </a:pPr>
            <a:r>
              <a:rPr lang="ru-RU" sz="2800" b="1" dirty="0" smtClean="0">
                <a:solidFill>
                  <a:schemeClr val="bg1"/>
                </a:solidFill>
              </a:rPr>
              <a:t>	</a:t>
            </a:r>
            <a:r>
              <a:rPr lang="ru-RU" sz="2800" b="1" baseline="-50000" dirty="0" smtClean="0"/>
              <a:t>+</a:t>
            </a:r>
            <a:r>
              <a:rPr lang="ru-RU" sz="2800" b="1" dirty="0" smtClean="0"/>
              <a:t>	127 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1111111</a:t>
            </a:r>
            <a:endParaRPr lang="ru-RU" sz="2800" b="1" u="sng" dirty="0" smtClean="0"/>
          </a:p>
          <a:p>
            <a:pPr marL="0" indent="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1971675" algn="l"/>
                <a:tab pos="2505075" algn="l"/>
              </a:tabLst>
            </a:pPr>
            <a:r>
              <a:rPr lang="ru-RU" sz="2800" b="1" dirty="0" smtClean="0"/>
              <a:t>	</a:t>
            </a:r>
            <a:r>
              <a:rPr lang="ru-RU" sz="2800" b="1" u="sng" dirty="0"/>
              <a:t>	</a:t>
            </a:r>
            <a:r>
              <a:rPr lang="ru-RU" sz="2800" b="1" u="sng" dirty="0" smtClean="0"/>
              <a:t>1 </a:t>
            </a:r>
            <a:r>
              <a:rPr lang="ru-RU" sz="2800" b="1" u="sng" dirty="0"/>
              <a:t>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/>
              <a:t>0000001</a:t>
            </a:r>
            <a:r>
              <a:rPr lang="ru-RU" sz="2800" b="1" dirty="0"/>
              <a:t>		</a:t>
            </a:r>
          </a:p>
          <a:p>
            <a:pPr marL="0" indent="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2066925" algn="l"/>
              </a:tabLst>
            </a:pPr>
            <a:r>
              <a:rPr lang="ru-RU" sz="2800" b="1" dirty="0"/>
              <a:t>	</a:t>
            </a:r>
            <a:r>
              <a:rPr lang="ru-RU" sz="2800" b="1" dirty="0" smtClean="0"/>
              <a:t>-128 </a:t>
            </a:r>
            <a:r>
              <a:rPr lang="ru-RU" sz="2800" b="1" dirty="0"/>
              <a:t>= 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/>
              <a:t>0000000</a:t>
            </a:r>
          </a:p>
          <a:p>
            <a:pPr marL="623888" indent="-536575"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2066925" algn="l"/>
              </a:tabLst>
            </a:pPr>
            <a:r>
              <a:rPr lang="ru-RU" sz="2400" b="1" dirty="0"/>
              <a:t>В</a:t>
            </a:r>
            <a:r>
              <a:rPr lang="ru-RU" sz="2400" b="1" dirty="0" smtClean="0"/>
              <a:t>сегда </a:t>
            </a:r>
            <a:r>
              <a:rPr lang="ru-RU" sz="2400" b="1" dirty="0"/>
              <a:t>помните о диапазоне возможных </a:t>
            </a:r>
            <a:r>
              <a:rPr lang="ru-RU" sz="2400" b="1" dirty="0" smtClean="0"/>
              <a:t>значений,</a:t>
            </a:r>
            <a:br>
              <a:rPr lang="ru-RU" sz="2400" b="1" dirty="0" smtClean="0"/>
            </a:br>
            <a:r>
              <a:rPr lang="ru-RU" sz="2400" b="1" dirty="0" smtClean="0"/>
              <a:t>выбирайте </a:t>
            </a:r>
            <a:r>
              <a:rPr lang="ru-RU" sz="2400" b="1" dirty="0"/>
              <a:t>переменные подходящего размера, </a:t>
            </a:r>
            <a:r>
              <a:rPr lang="ru-RU" sz="2400" b="1" dirty="0" smtClean="0"/>
              <a:t>чтобы</a:t>
            </a:r>
            <a:br>
              <a:rPr lang="ru-RU" sz="2400" b="1" dirty="0" smtClean="0"/>
            </a:br>
            <a:r>
              <a:rPr lang="ru-RU" sz="2400" b="1" u="sng" dirty="0" smtClean="0"/>
              <a:t>не </a:t>
            </a:r>
            <a:r>
              <a:rPr lang="ru-RU" sz="2400" b="1" u="sng" dirty="0"/>
              <a:t>происходило переполнения</a:t>
            </a:r>
            <a:r>
              <a:rPr lang="ru-RU" sz="2400" b="1" dirty="0"/>
              <a:t>.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260648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Особенности представления целых чисел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9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67553"/>
              </p:ext>
            </p:extLst>
          </p:nvPr>
        </p:nvGraphicFramePr>
        <p:xfrm>
          <a:off x="1187624" y="1412776"/>
          <a:ext cx="6948774" cy="481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258"/>
                <a:gridCol w="2316258"/>
                <a:gridCol w="2316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 битный двоичный код</a:t>
                      </a:r>
                      <a:endParaRPr lang="ru-RU" sz="2400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беззнаковое</a:t>
                      </a:r>
                      <a:r>
                        <a:rPr lang="ru-RU" sz="2400" dirty="0" smtClean="0"/>
                        <a:t> целое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знаковое целое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 smtClean="0"/>
                        <a:t>1111111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255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-1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 smtClean="0"/>
                        <a:t>1111110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254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-2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…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 smtClean="0"/>
                        <a:t>0000001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129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-127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 smtClean="0"/>
                        <a:t>0000000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128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-128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 smtClean="0"/>
                        <a:t>1111111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127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127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 smtClean="0"/>
                        <a:t>1111110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126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126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…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 smtClean="0"/>
                        <a:t>0000010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 smtClean="0"/>
                        <a:t>0000001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 smtClean="0"/>
                        <a:t>0000000</a:t>
                      </a:r>
                      <a:endParaRPr lang="ru-RU" sz="2400" b="1" dirty="0"/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502510"/>
              </p:ext>
            </p:extLst>
          </p:nvPr>
        </p:nvGraphicFramePr>
        <p:xfrm>
          <a:off x="452884" y="1757527"/>
          <a:ext cx="8283952" cy="2722346"/>
        </p:xfrm>
        <a:graphic>
          <a:graphicData uri="http://schemas.openxmlformats.org/drawingml/2006/table">
            <a:tbl>
              <a:tblPr/>
              <a:tblGrid>
                <a:gridCol w="2410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540"/>
                <a:gridCol w="1876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1910"/>
              </a:tblGrid>
              <a:tr h="464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2788" algn="l"/>
                        </a:tabLst>
                      </a:pPr>
                      <a:endParaRPr kumimoji="0" lang="ru-RU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5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124075" y="4724400"/>
            <a:ext cx="568801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34988" algn="l"/>
                <a:tab pos="808038" algn="l"/>
              </a:tabLst>
            </a:pPr>
            <a:r>
              <a:rPr lang="ru-RU" sz="2800" b="1" dirty="0" smtClean="0">
                <a:solidFill>
                  <a:schemeClr val="bg1"/>
                </a:solidFill>
              </a:rPr>
              <a:t>	</a:t>
            </a:r>
            <a:r>
              <a:rPr lang="ru-RU" sz="4000" b="1" baseline="-50000" dirty="0" smtClean="0"/>
              <a:t>+</a:t>
            </a:r>
            <a:r>
              <a:rPr lang="ru-RU" sz="2800" b="1" dirty="0" smtClean="0"/>
              <a:t>	6 </a:t>
            </a:r>
            <a:r>
              <a:rPr lang="ru-RU" sz="2800" b="1" dirty="0"/>
              <a:t>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0000110</a:t>
            </a:r>
            <a:endParaRPr lang="ru-RU" sz="2800" b="1" u="sng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712788" algn="l"/>
              </a:tabLst>
            </a:pPr>
            <a:r>
              <a:rPr lang="ru-RU" sz="2800" b="1" dirty="0" smtClean="0"/>
              <a:t>	-</a:t>
            </a:r>
            <a:r>
              <a:rPr lang="ru-RU" sz="2800" b="1" u="sng" dirty="0" smtClean="0"/>
              <a:t>5 = </a:t>
            </a:r>
            <a:r>
              <a:rPr lang="ru-RU" sz="2800" b="1" u="sng" dirty="0" smtClean="0">
                <a:solidFill>
                  <a:srgbClr val="00B0F0"/>
                </a:solidFill>
              </a:rPr>
              <a:t>1</a:t>
            </a:r>
            <a:r>
              <a:rPr lang="ru-RU" sz="2800" b="1" u="sng" dirty="0" smtClean="0"/>
              <a:t>1111011</a:t>
            </a:r>
            <a:r>
              <a:rPr lang="ru-RU" sz="2800" b="1" dirty="0"/>
              <a:t>		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808038" algn="l"/>
              </a:tabLst>
            </a:pPr>
            <a:r>
              <a:rPr lang="ru-RU" sz="2800" b="1" dirty="0" smtClean="0"/>
              <a:t>	1 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0000001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Дополнительный двоичный код: инверсия знака числа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2240868"/>
            <a:ext cx="2412268" cy="828092"/>
          </a:xfrm>
          <a:prstGeom prst="rect">
            <a:avLst/>
          </a:prstGeom>
        </p:spPr>
        <p:txBody>
          <a:bodyPr wrap="squar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положительное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1540" y="1736812"/>
            <a:ext cx="2448272" cy="492443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число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1540" y="3068961"/>
            <a:ext cx="2448272" cy="504056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инвертируем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3573016"/>
            <a:ext cx="2412268" cy="900100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добавляем +1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43808" y="1772817"/>
            <a:ext cx="1836204" cy="468052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680012" y="1772816"/>
            <a:ext cx="1836204" cy="468052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52220" y="1736812"/>
            <a:ext cx="2196244" cy="468053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-15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552220" y="2240868"/>
            <a:ext cx="2160240" cy="856548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0001111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552220" y="3068961"/>
            <a:ext cx="2160240" cy="504056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1110000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552220" y="3573016"/>
            <a:ext cx="2196244" cy="900100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1110001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-15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680012" y="3573016"/>
            <a:ext cx="1836204" cy="900100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1111011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879812" y="3609020"/>
            <a:ext cx="1800200" cy="864096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1111111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879812" y="3104964"/>
            <a:ext cx="1764196" cy="492443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1111110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680012" y="3068961"/>
            <a:ext cx="1872208" cy="504056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1111010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680012" y="2240868"/>
            <a:ext cx="1836204" cy="828092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0000101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879812" y="2276872"/>
            <a:ext cx="1764196" cy="792088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712788" algn="l"/>
              </a:tabLst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7127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0000001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3929061" cy="4313426"/>
          </a:xfrm>
        </p:spPr>
        <p:txBody>
          <a:bodyPr anchor="ctr">
            <a:normAutofit lnSpcReduction="10000"/>
          </a:bodyPr>
          <a:lstStyle/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baseline="-25000" dirty="0" smtClean="0"/>
              <a:t>x</a:t>
            </a:r>
            <a:r>
              <a:rPr lang="en-US" sz="2800" b="1" dirty="0" smtClean="0"/>
              <a:t>	5</a:t>
            </a:r>
            <a:r>
              <a:rPr lang="ru-RU" sz="2800" b="1" dirty="0" smtClean="0"/>
              <a:t> 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0000</a:t>
            </a:r>
            <a:r>
              <a:rPr lang="en-US" sz="2800" b="1" dirty="0" smtClean="0"/>
              <a:t>1</a:t>
            </a:r>
            <a:r>
              <a:rPr lang="ru-RU" sz="2800" b="1" dirty="0" smtClean="0"/>
              <a:t>01</a:t>
            </a:r>
            <a:endParaRPr lang="ru-RU" sz="2800" b="1" u="sng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</a:t>
            </a:r>
            <a:r>
              <a:rPr lang="en-US" sz="2800" b="1" u="sng" dirty="0" smtClean="0"/>
              <a:t>3</a:t>
            </a:r>
            <a:r>
              <a:rPr lang="ru-RU" sz="2800" b="1" u="sng" dirty="0" smtClean="0"/>
              <a:t>	= </a:t>
            </a:r>
            <a:r>
              <a:rPr lang="ru-RU" sz="2800" b="1" u="sng" dirty="0" smtClean="0">
                <a:solidFill>
                  <a:srgbClr val="00B0F0"/>
                </a:solidFill>
              </a:rPr>
              <a:t>0</a:t>
            </a:r>
            <a:r>
              <a:rPr lang="ru-RU" sz="2800" b="1" u="sng" dirty="0" smtClean="0"/>
              <a:t>000001</a:t>
            </a:r>
            <a:r>
              <a:rPr lang="en-US" sz="2800" b="1" u="sng" dirty="0" smtClean="0"/>
              <a:t>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	  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en-US" sz="2800" b="1" dirty="0" smtClean="0"/>
              <a:t>0000</a:t>
            </a:r>
            <a:r>
              <a:rPr lang="ru-RU" sz="2800" b="1" dirty="0" smtClean="0"/>
              <a:t>1</a:t>
            </a:r>
            <a:r>
              <a:rPr lang="en-US" sz="2800" b="1" dirty="0" smtClean="0"/>
              <a:t>0</a:t>
            </a:r>
            <a:r>
              <a:rPr lang="ru-RU" sz="2800" b="1" dirty="0" smtClean="0"/>
              <a:t>1</a:t>
            </a:r>
            <a:endParaRPr lang="en-US" sz="2800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00225" algn="l"/>
                <a:tab pos="3586163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	 </a:t>
            </a:r>
            <a:r>
              <a:rPr lang="en-US" sz="2800" b="1" u="sng" dirty="0" smtClean="0"/>
              <a:t> </a:t>
            </a:r>
            <a:r>
              <a:rPr lang="en-US" sz="2800" b="1" u="sng" strike="sngStrike" dirty="0" smtClean="0">
                <a:solidFill>
                  <a:srgbClr val="00B0F0"/>
                </a:solidFill>
              </a:rPr>
              <a:t>0</a:t>
            </a:r>
            <a:r>
              <a:rPr lang="en-US" sz="2800" b="1" u="sng" dirty="0"/>
              <a:t>0000</a:t>
            </a:r>
            <a:r>
              <a:rPr lang="ru-RU" sz="2800" b="1" u="sng" dirty="0"/>
              <a:t>1</a:t>
            </a:r>
            <a:r>
              <a:rPr lang="en-US" sz="2800" b="1" u="sng" dirty="0"/>
              <a:t>0</a:t>
            </a:r>
            <a:r>
              <a:rPr lang="ru-RU" sz="2800" b="1" u="sng" dirty="0" smtClean="0"/>
              <a:t>1</a:t>
            </a:r>
            <a:r>
              <a:rPr lang="en-US" sz="2800" b="1" u="sng" dirty="0" smtClean="0"/>
              <a:t>	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08108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	15	=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en-US" sz="2800" b="1" dirty="0" smtClean="0">
                <a:solidFill>
                  <a:schemeClr val="tx1"/>
                </a:solidFill>
              </a:rPr>
              <a:t>0001111</a:t>
            </a:r>
            <a:endParaRPr lang="ru-RU" sz="2800" dirty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endParaRPr lang="en-US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baseline="-25000" dirty="0" smtClean="0"/>
              <a:t>x	</a:t>
            </a:r>
            <a:r>
              <a:rPr lang="en-US" sz="2800" b="1" dirty="0" smtClean="0"/>
              <a:t>-5</a:t>
            </a:r>
            <a:r>
              <a:rPr lang="ru-RU" sz="2800" b="1" dirty="0" smtClean="0"/>
              <a:t> </a:t>
            </a:r>
            <a:r>
              <a:rPr lang="ru-RU" sz="2800" b="1" dirty="0"/>
              <a:t>	=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1111011</a:t>
            </a:r>
            <a:endParaRPr lang="ru-RU" sz="2800" b="1" u="sng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3</a:t>
            </a:r>
            <a:r>
              <a:rPr lang="ru-RU" sz="2800" b="1" u="sng" dirty="0"/>
              <a:t>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/>
              <a:t>000001</a:t>
            </a:r>
            <a:r>
              <a:rPr lang="en-US" sz="2800" b="1" u="sng" dirty="0"/>
              <a:t>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	 </a:t>
            </a: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1111011</a:t>
            </a:r>
            <a:endParaRPr lang="en-US" sz="2800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3586163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	 </a:t>
            </a:r>
            <a:r>
              <a:rPr lang="en-US" sz="2800" b="1" u="sng" strike="sngStrike" dirty="0" smtClean="0">
                <a:solidFill>
                  <a:srgbClr val="00B0F0"/>
                </a:solidFill>
              </a:rPr>
              <a:t>1</a:t>
            </a:r>
            <a:r>
              <a:rPr lang="en-US" sz="2800" b="1" u="sng" dirty="0" smtClean="0"/>
              <a:t>1111011</a:t>
            </a:r>
            <a:r>
              <a:rPr lang="en-US" sz="2800" b="1" u="sng" dirty="0"/>
              <a:t>	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98583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/>
              <a:t>			</a:t>
            </a:r>
            <a:r>
              <a:rPr lang="en-US" sz="2800" b="1" dirty="0" smtClean="0"/>
              <a:t>-15</a:t>
            </a:r>
            <a:r>
              <a:rPr lang="en-US" sz="2800" b="1" dirty="0"/>
              <a:t>	=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1110001</a:t>
            </a:r>
            <a:endParaRPr lang="ru-RU" sz="2800" dirty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</a:t>
            </a:r>
            <a:r>
              <a:rPr lang="en-US" sz="2800" b="1" dirty="0" smtClean="0"/>
              <a:t>	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код: умножение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788024" y="1556792"/>
            <a:ext cx="3929061" cy="4313426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endParaRPr lang="en-US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baseline="-25000" dirty="0" smtClean="0"/>
              <a:t>x	</a:t>
            </a:r>
            <a:r>
              <a:rPr lang="en-US" sz="2800" b="1" dirty="0" smtClean="0"/>
              <a:t>-5</a:t>
            </a:r>
            <a:r>
              <a:rPr lang="ru-RU" sz="2800" b="1" dirty="0" smtClean="0"/>
              <a:t> 	=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1111011</a:t>
            </a:r>
            <a:endParaRPr lang="ru-RU" sz="2800" b="1" u="sng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0463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	-</a:t>
            </a:r>
            <a:r>
              <a:rPr lang="en-US" sz="2800" b="1" u="sng" dirty="0" smtClean="0"/>
              <a:t>3</a:t>
            </a:r>
            <a:r>
              <a:rPr lang="ru-RU" sz="2800" b="1" u="sng" dirty="0" smtClean="0"/>
              <a:t>	= </a:t>
            </a:r>
            <a:r>
              <a:rPr lang="ru-RU" sz="2800" b="1" u="sng" dirty="0" smtClean="0">
                <a:solidFill>
                  <a:srgbClr val="00B0F0"/>
                </a:solidFill>
              </a:rPr>
              <a:t>1</a:t>
            </a:r>
            <a:r>
              <a:rPr lang="ru-RU" sz="2800" b="1" u="sng" dirty="0" smtClean="0"/>
              <a:t>111110</a:t>
            </a:r>
            <a:r>
              <a:rPr lang="en-US" sz="2800" b="1" u="sng" dirty="0" smtClean="0"/>
              <a:t>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	</a:t>
            </a:r>
            <a:r>
              <a:rPr lang="en-US" sz="2800" b="1" dirty="0" smtClean="0"/>
              <a:t>		  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1111011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979613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srgbClr val="00B0F0"/>
                </a:solidFill>
              </a:rPr>
              <a:t>				</a:t>
            </a:r>
            <a:r>
              <a:rPr lang="ru-RU" sz="2800" b="1" strike="sngStrike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/>
              <a:t>0000000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787525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</a:t>
            </a: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en-US" sz="2800" b="1" strike="sngStrike" dirty="0" smtClean="0">
                <a:solidFill>
                  <a:schemeClr val="accent1"/>
                </a:solidFill>
              </a:rPr>
              <a:t>11</a:t>
            </a:r>
            <a:r>
              <a:rPr lang="en-US" sz="2800" b="1" dirty="0" smtClean="0"/>
              <a:t>111011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609725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ru-RU" sz="2800" b="1" dirty="0">
                <a:solidFill>
                  <a:srgbClr val="00B0F0"/>
                </a:solidFill>
              </a:rPr>
              <a:t>		</a:t>
            </a:r>
            <a:r>
              <a:rPr lang="en-US" sz="2800" b="1" strike="sngStrike" dirty="0" smtClean="0">
                <a:solidFill>
                  <a:schemeClr val="accent1"/>
                </a:solidFill>
              </a:rPr>
              <a:t>111</a:t>
            </a:r>
            <a:r>
              <a:rPr lang="en-US" sz="2800" b="1" dirty="0" smtClean="0"/>
              <a:t>11011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433513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ru-RU" sz="2800" b="1" dirty="0">
                <a:solidFill>
                  <a:srgbClr val="00B0F0"/>
                </a:solidFill>
              </a:rPr>
              <a:t>		</a:t>
            </a:r>
            <a:r>
              <a:rPr lang="en-US" sz="2800" b="1" strike="sngStrike" dirty="0" smtClean="0">
                <a:solidFill>
                  <a:schemeClr val="accent1"/>
                </a:solidFill>
              </a:rPr>
              <a:t>1111</a:t>
            </a:r>
            <a:r>
              <a:rPr lang="en-US" sz="2800" b="1" dirty="0" smtClean="0"/>
              <a:t>1011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077913" algn="l"/>
                <a:tab pos="1255713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</a:t>
            </a: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en-US" sz="2800" b="1" strike="sngStrike" dirty="0" smtClean="0">
                <a:solidFill>
                  <a:schemeClr val="accent1"/>
                </a:solidFill>
              </a:rPr>
              <a:t>11111</a:t>
            </a:r>
            <a:r>
              <a:rPr lang="en-US" sz="2800" b="1" dirty="0" smtClean="0"/>
              <a:t>011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077913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ru-RU" sz="2800" b="1" dirty="0">
                <a:solidFill>
                  <a:srgbClr val="00B0F0"/>
                </a:solidFill>
              </a:rPr>
              <a:t>	</a:t>
            </a:r>
            <a:r>
              <a:rPr lang="en-US" sz="2800" b="1" strike="sngStrike" dirty="0" smtClean="0">
                <a:solidFill>
                  <a:schemeClr val="accent1"/>
                </a:solidFill>
              </a:rPr>
              <a:t>111110</a:t>
            </a:r>
            <a:r>
              <a:rPr lang="en-US" sz="2800" b="1" dirty="0" smtClean="0"/>
              <a:t>11</a:t>
            </a:r>
            <a:endParaRPr lang="ru-RU" sz="2800" b="1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900113" algn="l"/>
                <a:tab pos="3411538" algn="l"/>
                <a:tab pos="4572000" algn="l"/>
                <a:tab pos="5295900" algn="l"/>
              </a:tabLst>
            </a:pPr>
            <a:r>
              <a:rPr lang="ru-RU" sz="2800" b="1" dirty="0" smtClean="0">
                <a:solidFill>
                  <a:srgbClr val="00B0F0"/>
                </a:solidFill>
              </a:rPr>
              <a:t>		</a:t>
            </a:r>
            <a:r>
              <a:rPr lang="ru-RU" sz="2800" b="1" u="sng" dirty="0">
                <a:solidFill>
                  <a:srgbClr val="00B0F0"/>
                </a:solidFill>
              </a:rPr>
              <a:t>	</a:t>
            </a:r>
            <a:r>
              <a:rPr lang="en-US" sz="2800" b="1" u="sng" strike="sngStrike" dirty="0" smtClean="0">
                <a:solidFill>
                  <a:schemeClr val="accent1"/>
                </a:solidFill>
              </a:rPr>
              <a:t>1111101</a:t>
            </a:r>
            <a:r>
              <a:rPr lang="en-US" sz="2800" b="1" u="sng" dirty="0" smtClean="0"/>
              <a:t>1</a:t>
            </a:r>
            <a:r>
              <a:rPr lang="ru-RU" sz="2800" b="1" u="sng" dirty="0"/>
              <a:t>	</a:t>
            </a:r>
            <a:endParaRPr lang="ru-RU" sz="2800" b="1" u="sng" dirty="0" smtClean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98583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 smtClean="0"/>
              <a:t>			15	=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b="1" dirty="0" smtClean="0">
                <a:solidFill>
                  <a:schemeClr val="tx1"/>
                </a:solidFill>
              </a:rPr>
              <a:t>000111</a:t>
            </a:r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 smtClean="0"/>
              <a:t>	</a:t>
            </a:r>
            <a:r>
              <a:rPr lang="en-US" sz="2800" b="1" dirty="0" smtClean="0"/>
              <a:t>	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5556" y="1628800"/>
            <a:ext cx="8339393" cy="97210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 smtClean="0"/>
              <a:t>Договоримся, что последние два разряда числа – дробные: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b="1" dirty="0" smtClean="0"/>
              <a:t>23456 </a:t>
            </a:r>
            <a:r>
              <a:rPr lang="en-US" sz="2400" b="1" dirty="0" smtClean="0"/>
              <a:t>     ~     </a:t>
            </a:r>
            <a:r>
              <a:rPr lang="ru-RU" sz="2400" b="1" dirty="0" smtClean="0"/>
              <a:t> 234,56 </a:t>
            </a:r>
            <a:r>
              <a:rPr lang="en-US" sz="2400" b="1" dirty="0" smtClean="0"/>
              <a:t>     ~     </a:t>
            </a:r>
            <a:r>
              <a:rPr lang="ru-RU" sz="2400" b="1" dirty="0" smtClean="0"/>
              <a:t> 234р 56 коп</a:t>
            </a:r>
            <a:endParaRPr lang="ru-RU" sz="2400" b="1" baseline="30000" dirty="0" smtClean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552" y="2888940"/>
            <a:ext cx="8339393" cy="15121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 smtClean="0"/>
              <a:t>Операции сложения и вычитания над такими дробными числами производятся так же как и над целыми:</a:t>
            </a:r>
            <a:endParaRPr lang="ru-RU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r>
              <a:rPr lang="ru-RU" sz="2400" b="1" dirty="0" smtClean="0"/>
              <a:t>23456</a:t>
            </a:r>
            <a:r>
              <a:rPr lang="en-US" sz="2400" b="1" dirty="0" smtClean="0"/>
              <a:t> + 01111 = </a:t>
            </a:r>
            <a:r>
              <a:rPr lang="ru-RU" sz="2400" b="1" dirty="0" smtClean="0"/>
              <a:t>2</a:t>
            </a:r>
            <a:r>
              <a:rPr lang="en-US" sz="2400" b="1" dirty="0" smtClean="0"/>
              <a:t>4567       ~       </a:t>
            </a:r>
            <a:r>
              <a:rPr lang="ru-RU" sz="2400" b="1" dirty="0" smtClean="0"/>
              <a:t>234</a:t>
            </a:r>
            <a:r>
              <a:rPr lang="en-US" sz="2400" b="1" dirty="0" smtClean="0"/>
              <a:t>,</a:t>
            </a:r>
            <a:r>
              <a:rPr lang="ru-RU" sz="2400" b="1" dirty="0" smtClean="0"/>
              <a:t>56</a:t>
            </a:r>
            <a:r>
              <a:rPr lang="en-US" sz="2400" b="1" dirty="0" smtClean="0"/>
              <a:t> </a:t>
            </a:r>
            <a:r>
              <a:rPr lang="en-US" sz="2400" b="1" dirty="0"/>
              <a:t>+ </a:t>
            </a:r>
            <a:r>
              <a:rPr lang="en-US" sz="2400" b="1" dirty="0" smtClean="0"/>
              <a:t>011,11 </a:t>
            </a:r>
            <a:r>
              <a:rPr lang="en-US" sz="2400" b="1" dirty="0"/>
              <a:t>= </a:t>
            </a:r>
            <a:r>
              <a:rPr lang="ru-RU" sz="2400" b="1" dirty="0"/>
              <a:t>2</a:t>
            </a:r>
            <a:r>
              <a:rPr lang="en-US" sz="2400" b="1" dirty="0" smtClean="0"/>
              <a:t>45,67</a:t>
            </a:r>
            <a:endParaRPr lang="ru-RU" sz="2400" b="1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r>
              <a:rPr lang="ru-RU" sz="2400" b="1" dirty="0"/>
              <a:t>23456</a:t>
            </a:r>
            <a:r>
              <a:rPr lang="en-US" sz="2400" b="1" dirty="0"/>
              <a:t> </a:t>
            </a:r>
            <a:r>
              <a:rPr lang="ru-RU" sz="2400" b="1" dirty="0" smtClean="0"/>
              <a:t>-</a:t>
            </a:r>
            <a:r>
              <a:rPr lang="en-US" sz="2400" b="1" dirty="0" smtClean="0"/>
              <a:t> </a:t>
            </a:r>
            <a:r>
              <a:rPr lang="en-US" sz="2400" b="1" dirty="0"/>
              <a:t>01111 = </a:t>
            </a:r>
            <a:r>
              <a:rPr lang="ru-RU" sz="2400" b="1" dirty="0" smtClean="0"/>
              <a:t>2222</a:t>
            </a:r>
            <a:r>
              <a:rPr lang="ru-RU" sz="2400" b="1" dirty="0"/>
              <a:t>2</a:t>
            </a:r>
            <a:r>
              <a:rPr lang="en-US" sz="2400" b="1" dirty="0" smtClean="0"/>
              <a:t>       </a:t>
            </a:r>
            <a:r>
              <a:rPr lang="en-US" sz="2400" b="1" dirty="0"/>
              <a:t>~       </a:t>
            </a:r>
            <a:r>
              <a:rPr lang="ru-RU" sz="2400" b="1" dirty="0"/>
              <a:t>234</a:t>
            </a:r>
            <a:r>
              <a:rPr lang="en-US" sz="2400" b="1" dirty="0"/>
              <a:t>,</a:t>
            </a:r>
            <a:r>
              <a:rPr lang="ru-RU" sz="2400" b="1" dirty="0"/>
              <a:t>56</a:t>
            </a:r>
            <a:r>
              <a:rPr lang="en-US" sz="2400" b="1" dirty="0"/>
              <a:t> </a:t>
            </a:r>
            <a:r>
              <a:rPr lang="ru-RU" sz="2400" b="1" dirty="0" smtClean="0"/>
              <a:t>-</a:t>
            </a:r>
            <a:r>
              <a:rPr lang="en-US" sz="2400" b="1" dirty="0" smtClean="0"/>
              <a:t> </a:t>
            </a:r>
            <a:r>
              <a:rPr lang="en-US" sz="2400" b="1" dirty="0"/>
              <a:t>011,11 = </a:t>
            </a:r>
            <a:r>
              <a:rPr lang="ru-RU" sz="2400" b="1" dirty="0" smtClean="0"/>
              <a:t>22</a:t>
            </a:r>
            <a:r>
              <a:rPr lang="ru-RU" sz="2400" b="1" dirty="0"/>
              <a:t>2</a:t>
            </a:r>
            <a:r>
              <a:rPr lang="en-US" sz="2400" b="1" dirty="0" smtClean="0"/>
              <a:t>,</a:t>
            </a:r>
            <a:r>
              <a:rPr lang="ru-RU" sz="2400" b="1" dirty="0" smtClean="0"/>
              <a:t>22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endParaRPr lang="ru-RU" sz="2400" b="1" baseline="3000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4473116"/>
            <a:ext cx="8496944" cy="17281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</a:pPr>
            <a:r>
              <a:rPr lang="ru-RU" sz="2400" dirty="0" smtClean="0"/>
              <a:t>Операции умножения и деления требуют дополнительного деления или умножения на 100</a:t>
            </a:r>
            <a:r>
              <a:rPr lang="en-US" sz="2400" dirty="0"/>
              <a:t>: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4041775" algn="l"/>
                <a:tab pos="4664075" algn="l"/>
              </a:tabLst>
            </a:pPr>
            <a:r>
              <a:rPr lang="en-US" sz="2400" b="1" dirty="0" smtClean="0"/>
              <a:t>10001 </a:t>
            </a:r>
            <a:r>
              <a:rPr lang="en-US" sz="2400" b="1" dirty="0"/>
              <a:t>*</a:t>
            </a:r>
            <a:r>
              <a:rPr lang="en-US" sz="2400" b="1" dirty="0" smtClean="0"/>
              <a:t> 10001 = 100020001        ~      100,01 * 100,01 </a:t>
            </a:r>
            <a:r>
              <a:rPr lang="en-US" sz="2400" b="1" dirty="0"/>
              <a:t>= </a:t>
            </a:r>
            <a:r>
              <a:rPr lang="en-US" sz="2400" b="1" dirty="0" smtClean="0"/>
              <a:t>10002,0001</a:t>
            </a:r>
            <a:endParaRPr lang="ru-RU" sz="2400" b="1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4041775" algn="l"/>
                <a:tab pos="4664075" algn="l"/>
              </a:tabLst>
            </a:pPr>
            <a:r>
              <a:rPr lang="en-US" sz="2400" b="1" dirty="0"/>
              <a:t>2</a:t>
            </a:r>
            <a:r>
              <a:rPr lang="en-US" sz="2400" b="1" dirty="0" smtClean="0"/>
              <a:t>0002 </a:t>
            </a:r>
            <a:r>
              <a:rPr lang="en-US" sz="2400" b="1" dirty="0"/>
              <a:t>/</a:t>
            </a:r>
            <a:r>
              <a:rPr lang="en-US" sz="2400" b="1" dirty="0" smtClean="0"/>
              <a:t> </a:t>
            </a:r>
            <a:r>
              <a:rPr lang="en-US" sz="2400" b="1" dirty="0"/>
              <a:t>10001 = </a:t>
            </a:r>
            <a:r>
              <a:rPr lang="en-US" sz="2400" b="1" dirty="0" smtClean="0"/>
              <a:t>2            ~      200,02 / 100,01 </a:t>
            </a:r>
            <a:r>
              <a:rPr lang="en-US" sz="2400" b="1" dirty="0"/>
              <a:t>= </a:t>
            </a:r>
            <a:r>
              <a:rPr lang="en-US" sz="2400" b="1" dirty="0" smtClean="0"/>
              <a:t>2,00</a:t>
            </a:r>
            <a:endParaRPr lang="ru-RU" sz="2400" b="1" baseline="30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</a:pPr>
            <a:endParaRPr lang="ru-RU" sz="2400" b="1" baseline="30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2400" baseline="30000" dirty="0" smtClean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  <a:r>
              <a:rPr lang="en-US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endParaRPr lang="ru-RU" altLang="ru-RU" sz="2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фиксированной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0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036" y="1430246"/>
            <a:ext cx="8280400" cy="4679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0">
              <a:buNone/>
            </a:pPr>
            <a:r>
              <a:rPr lang="ru-RU" sz="2800" dirty="0"/>
              <a:t>экспоненциальная форма </a:t>
            </a:r>
            <a:r>
              <a:rPr lang="ru-RU" sz="2800" dirty="0" smtClean="0"/>
              <a:t>записи десятичных чисел:</a:t>
            </a:r>
          </a:p>
          <a:p>
            <a:pPr marL="0" indent="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dirty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3200" b="1" dirty="0" smtClean="0"/>
              <a:t>значение</a:t>
            </a:r>
            <a:r>
              <a:rPr lang="ru-RU" sz="3200" b="1" dirty="0" smtClean="0"/>
              <a:t> </a:t>
            </a:r>
            <a:r>
              <a:rPr lang="ru-RU" sz="3200" b="1" dirty="0" smtClean="0"/>
              <a:t>= </a:t>
            </a:r>
            <a:r>
              <a:rPr lang="en-US" sz="3200" b="1" dirty="0" smtClean="0"/>
              <a:t>M</a:t>
            </a:r>
            <a:r>
              <a:rPr lang="ru-RU" sz="3200" b="1" dirty="0" smtClean="0"/>
              <a:t> </a:t>
            </a:r>
            <a:r>
              <a:rPr lang="ru-RU" sz="3200" b="1" dirty="0" smtClean="0"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ym typeface="Symbol" pitchFamily="18" charset="2"/>
              </a:rPr>
              <a:t>10</a:t>
            </a:r>
            <a:r>
              <a:rPr lang="en-US" sz="3200" b="1" baseline="30000" dirty="0">
                <a:sym typeface="Symbol" pitchFamily="18" charset="2"/>
              </a:rPr>
              <a:t>P</a:t>
            </a:r>
            <a:endParaRPr lang="ru-RU" sz="3200" b="1" baseline="30000" dirty="0" smtClean="0">
              <a:sym typeface="Symbol" pitchFamily="18" charset="2"/>
            </a:endParaRPr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b="1" baseline="30000" dirty="0" smtClean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en-US" sz="3200" b="1" dirty="0" smtClean="0"/>
              <a:t>M </a:t>
            </a:r>
            <a:r>
              <a:rPr lang="en-US" sz="3200" dirty="0" smtClean="0"/>
              <a:t>– </a:t>
            </a:r>
            <a:r>
              <a:rPr lang="ru-RU" sz="3200" dirty="0" smtClean="0"/>
              <a:t>мантисса, </a:t>
            </a:r>
            <a:r>
              <a:rPr lang="en-US" sz="3200" b="1" dirty="0"/>
              <a:t>P</a:t>
            </a:r>
            <a:r>
              <a:rPr lang="en-US" sz="3200" b="1" dirty="0" smtClean="0"/>
              <a:t> - </a:t>
            </a:r>
            <a:r>
              <a:rPr lang="ru-RU" sz="3200" dirty="0"/>
              <a:t>порядок числа </a:t>
            </a:r>
            <a:endParaRPr lang="ru-RU" sz="3200" dirty="0" smtClean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b="1" dirty="0" smtClean="0"/>
          </a:p>
          <a:p>
            <a:pPr marL="0" lvl="1" indent="0" algn="ctr">
              <a:lnSpc>
                <a:spcPct val="80000"/>
              </a:lnSpc>
              <a:buNone/>
            </a:pPr>
            <a:r>
              <a:rPr lang="ru-RU" sz="2800" dirty="0"/>
              <a:t>-5678,56 = -56,7856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ru-RU" sz="2800" baseline="30000" dirty="0"/>
              <a:t>2</a:t>
            </a:r>
            <a:r>
              <a:rPr lang="ru-RU" sz="2800" dirty="0"/>
              <a:t> = -</a:t>
            </a:r>
            <a:r>
              <a:rPr lang="ru-RU" sz="2800" dirty="0" smtClean="0"/>
              <a:t>0,567856</a:t>
            </a:r>
            <a:r>
              <a:rPr lang="ru-RU" sz="2800" b="1" dirty="0" smtClean="0"/>
              <a:t>·</a:t>
            </a:r>
            <a:r>
              <a:rPr lang="ru-RU" sz="2800" dirty="0" smtClean="0"/>
              <a:t>10</a:t>
            </a:r>
            <a:r>
              <a:rPr lang="en-US" sz="2800" baseline="30000" dirty="0"/>
              <a:t>4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-5,67856·10</a:t>
            </a:r>
            <a:r>
              <a:rPr lang="ru-RU" sz="2800" b="1" baseline="30000" dirty="0">
                <a:solidFill>
                  <a:srgbClr val="0070C0"/>
                </a:solidFill>
              </a:rPr>
              <a:t>3</a:t>
            </a:r>
          </a:p>
          <a:p>
            <a:pPr marL="876300" lvl="1" indent="-419100" algn="ctr">
              <a:lnSpc>
                <a:spcPct val="80000"/>
              </a:lnSpc>
              <a:buNone/>
            </a:pPr>
            <a:endParaRPr lang="ru-RU" sz="2800" baseline="30000" dirty="0"/>
          </a:p>
          <a:p>
            <a:pPr marL="0" lvl="1" indent="0" algn="ctr">
              <a:lnSpc>
                <a:spcPct val="80000"/>
              </a:lnSpc>
              <a:buNone/>
            </a:pPr>
            <a:r>
              <a:rPr lang="ru-RU" sz="2800" dirty="0"/>
              <a:t>0,000234 = 234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ru-RU" sz="2800" baseline="30000" dirty="0"/>
              <a:t>-6</a:t>
            </a:r>
            <a:r>
              <a:rPr lang="ru-RU" sz="2800" dirty="0"/>
              <a:t> = </a:t>
            </a:r>
            <a:r>
              <a:rPr lang="ru-RU" sz="2800" dirty="0" smtClean="0"/>
              <a:t>0,234</a:t>
            </a:r>
            <a:r>
              <a:rPr lang="ru-RU" sz="2800" b="1" dirty="0" smtClean="0"/>
              <a:t>·</a:t>
            </a:r>
            <a:r>
              <a:rPr lang="ru-RU" sz="2800" dirty="0" smtClean="0"/>
              <a:t>10</a:t>
            </a:r>
            <a:r>
              <a:rPr lang="ru-RU" sz="2800" baseline="30000" dirty="0" smtClean="0"/>
              <a:t>-</a:t>
            </a:r>
            <a:r>
              <a:rPr lang="en-US" sz="2800" baseline="30000" dirty="0" smtClean="0"/>
              <a:t>3</a:t>
            </a:r>
            <a:r>
              <a:rPr lang="ru-RU" sz="2800" baseline="30000" dirty="0" smtClean="0"/>
              <a:t> </a:t>
            </a:r>
            <a:r>
              <a:rPr lang="ru-RU" sz="2800" dirty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2,34·10</a:t>
            </a:r>
            <a:r>
              <a:rPr lang="ru-RU" sz="2800" b="1" baseline="30000" dirty="0" smtClean="0">
                <a:solidFill>
                  <a:srgbClr val="0070C0"/>
                </a:solidFill>
              </a:rPr>
              <a:t>-4</a:t>
            </a:r>
            <a:endParaRPr lang="en-US" sz="2800" b="1" baseline="30000" dirty="0" smtClean="0">
              <a:solidFill>
                <a:srgbClr val="0070C0"/>
              </a:solidFill>
            </a:endParaRPr>
          </a:p>
          <a:p>
            <a:pPr marL="0" lvl="1" indent="0" algn="ctr">
              <a:lnSpc>
                <a:spcPct val="80000"/>
              </a:lnSpc>
              <a:buNone/>
            </a:pPr>
            <a:endParaRPr lang="ru-RU" sz="2800" b="1" baseline="30000" dirty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800" dirty="0" smtClean="0">
                <a:solidFill>
                  <a:srgbClr val="0070C0"/>
                </a:solidFill>
              </a:rPr>
              <a:t>Нормализованная экспоненциальная запись числа</a:t>
            </a:r>
            <a:r>
              <a:rPr lang="ru-RU" sz="2800" dirty="0" smtClean="0">
                <a:solidFill>
                  <a:schemeClr val="tx1"/>
                </a:solidFill>
              </a:rPr>
              <a:t> – </a:t>
            </a:r>
            <a:r>
              <a:rPr lang="en-US" sz="2800" dirty="0" smtClean="0"/>
              <a:t>M</a:t>
            </a:r>
            <a:r>
              <a:rPr lang="ru-RU" sz="2800" dirty="0" smtClean="0"/>
              <a:t> имеет ровно одну не нулевую</a:t>
            </a:r>
            <a:r>
              <a:rPr lang="en-US" sz="2800" dirty="0" smtClean="0"/>
              <a:t> </a:t>
            </a:r>
            <a:r>
              <a:rPr lang="ru-RU" sz="2800" dirty="0" smtClean="0"/>
              <a:t>цифру перед запятой</a:t>
            </a:r>
            <a:endParaRPr lang="ru-RU" sz="3200" baseline="30000" dirty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baseline="30000" dirty="0" smtClean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5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08938" y="1700808"/>
            <a:ext cx="3462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3200" b="1" dirty="0"/>
              <a:t>значение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</a:rPr>
              <a:t>= 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endParaRPr lang="ru-RU" sz="3200" b="1" baseline="300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861048"/>
            <a:ext cx="8352928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327275" algn="l"/>
                <a:tab pos="3670300" algn="l"/>
                <a:tab pos="4041775" algn="l"/>
                <a:tab pos="4121150" algn="l"/>
              </a:tabLst>
              <a:defRPr/>
            </a:pPr>
            <a:r>
              <a:rPr 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71</a:t>
            </a:r>
            <a:r>
              <a:rPr lang="en-US" sz="2400" b="1" kern="0" dirty="0">
                <a:solidFill>
                  <a:srgbClr val="FF0000"/>
                </a:solidFill>
              </a:rPr>
              <a:t>828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72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327275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123</a:t>
            </a:r>
            <a:r>
              <a:rPr lang="ru-RU" sz="2400" b="1" kern="0" dirty="0">
                <a:solidFill>
                  <a:srgbClr val="FF0000"/>
                </a:solidFill>
              </a:rPr>
              <a:t>4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23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239963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-0.0012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-1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-0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endParaRPr lang="ru-RU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239963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ru-RU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ru-RU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10 </a:t>
            </a:r>
            <a:r>
              <a:rPr lang="ru-RU" sz="2400" b="1" kern="0" baseline="30000" dirty="0">
                <a:solidFill>
                  <a:srgbClr val="FF0000"/>
                </a:solidFill>
              </a:rPr>
              <a:t>-10</a:t>
            </a:r>
            <a:r>
              <a:rPr lang="en-US" sz="2400" b="1" kern="0" baseline="30000" dirty="0">
                <a:solidFill>
                  <a:srgbClr val="FF0000"/>
                </a:solidFill>
              </a:rPr>
              <a:t>1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-0.02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-99</a:t>
            </a:r>
            <a:endParaRPr lang="ru-RU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2204864"/>
            <a:ext cx="8172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Примеры представления десятичных вещественных чисел в нормализованном виде на ограниченной разрядной сетке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</a:t>
            </a: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(3 десятичных разряда мантиссы, 2 разряда порядка)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6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32" y="1358844"/>
            <a:ext cx="7827176" cy="4792573"/>
          </a:xfrm>
        </p:spPr>
        <p:txBody>
          <a:bodyPr>
            <a:normAutofit/>
          </a:bodyPr>
          <a:lstStyle/>
          <a:p>
            <a:pPr marL="457200" indent="-457200"/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Основные свойства представления чисел на ограниченной разрядной сетке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/>
            <a:endParaRPr lang="ru-RU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Ограниченный диапазон представимых </a:t>
            </a:r>
            <a:r>
              <a:rPr lang="ru-RU" sz="2400" dirty="0" smtClean="0"/>
              <a:t>чисел: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от М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-9</a:t>
            </a:r>
            <a:r>
              <a:rPr lang="ru-RU" sz="2400" dirty="0"/>
              <a:t>.99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  <a:r>
              <a:rPr lang="ru-RU" sz="2400" dirty="0"/>
              <a:t>  до  </a:t>
            </a:r>
            <a:r>
              <a:rPr lang="ru-RU" sz="2400" dirty="0" smtClean="0"/>
              <a:t>М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9</a:t>
            </a:r>
            <a:r>
              <a:rPr lang="ru-RU" sz="2400" dirty="0"/>
              <a:t>.99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Конечное  число  чисел  на  вещественной  оси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Обособленность </a:t>
            </a:r>
            <a:r>
              <a:rPr lang="ru-RU" sz="2400" dirty="0" smtClean="0"/>
              <a:t>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(близлежащие </a:t>
            </a:r>
            <a:r>
              <a:rPr lang="ru-RU" sz="2400" dirty="0" smtClean="0"/>
              <a:t>к нему числа: ±</a:t>
            </a:r>
            <a:r>
              <a:rPr lang="ru-RU" sz="2400" dirty="0"/>
              <a:t>0.01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-99</a:t>
            </a:r>
            <a:r>
              <a:rPr lang="ru-RU" sz="2400" dirty="0"/>
              <a:t>)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Различная плотность множества представимых чисел на числовой </a:t>
            </a:r>
            <a:r>
              <a:rPr lang="ru-RU" sz="2400" dirty="0" smtClean="0"/>
              <a:t>оси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(на </a:t>
            </a:r>
            <a:r>
              <a:rPr lang="ru-RU" sz="2400" dirty="0"/>
              <a:t>интервале от 10</a:t>
            </a:r>
            <a:r>
              <a:rPr lang="ru-RU" sz="2400" baseline="30000" dirty="0"/>
              <a:t>-99</a:t>
            </a:r>
            <a:r>
              <a:rPr lang="ru-RU" sz="2400" dirty="0"/>
              <a:t> до 10</a:t>
            </a:r>
            <a:r>
              <a:rPr lang="ru-RU" sz="2400" baseline="30000" dirty="0"/>
              <a:t>-98</a:t>
            </a:r>
            <a:r>
              <a:rPr lang="ru-RU" sz="2400" dirty="0"/>
              <a:t> – 999 чисел и на интервале от 10 до 100 тоже 999 чисел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9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5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0617"/>
              </p:ext>
            </p:extLst>
          </p:nvPr>
        </p:nvGraphicFramePr>
        <p:xfrm>
          <a:off x="395536" y="1268760"/>
          <a:ext cx="8429248" cy="2236585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179837"/>
                <a:gridCol w="116840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256657">
                <a:tc gridSpan="8">
                  <a:txBody>
                    <a:bodyPr/>
                    <a:lstStyle/>
                    <a:p>
                      <a:r>
                        <a:rPr lang="ru-RU" sz="2400" dirty="0" smtClean="0">
                          <a:effectLst/>
                        </a:rPr>
                        <a:t>Знак</a:t>
                      </a:r>
                      <a:r>
                        <a:rPr lang="en-US" sz="2400" dirty="0" smtClean="0"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effectLst/>
                        </a:rPr>
                        <a:t>S</a:t>
                      </a:r>
                      <a:r>
                        <a:rPr lang="ru-RU" sz="2400" b="1" dirty="0" smtClean="0">
                          <a:effectLst/>
                        </a:rPr>
                        <a:t> </a:t>
                      </a:r>
                      <a:r>
                        <a:rPr lang="en-US" sz="2400" b="0" dirty="0" smtClean="0">
                          <a:effectLst/>
                        </a:rPr>
                        <a:t>: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ru-RU" sz="2400" b="0" baseline="0" dirty="0" smtClean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   </a:t>
                      </a:r>
                      <a:r>
                        <a:rPr lang="en-US" sz="2400" b="1" dirty="0" smtClean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7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: 8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ru-RU" sz="2400" b="1" dirty="0"/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>
                          <a:effectLst/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7272299" y="3284984"/>
            <a:ext cx="1800201" cy="648072"/>
            <a:chOff x="7596336" y="3068960"/>
            <a:chExt cx="1476165" cy="468052"/>
          </a:xfrm>
        </p:grpSpPr>
        <p:cxnSp>
          <p:nvCxnSpPr>
            <p:cNvPr id="5" name="Прямая со стрелкой 4"/>
            <p:cNvCxnSpPr/>
            <p:nvPr/>
          </p:nvCxnSpPr>
          <p:spPr>
            <a:xfrm flipH="1">
              <a:off x="8836314" y="3068960"/>
              <a:ext cx="236187" cy="0"/>
            </a:xfrm>
            <a:prstGeom prst="straightConnector1">
              <a:avLst/>
            </a:prstGeom>
            <a:ln w="2540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8784468" y="3068960"/>
              <a:ext cx="288032" cy="468052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7596336" y="3537012"/>
              <a:ext cx="1188132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128284" y="3573016"/>
            <a:ext cx="1692188" cy="324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200" dirty="0" smtClean="0"/>
              <a:t>номера бит</a:t>
            </a:r>
            <a:endParaRPr lang="ru-RU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149080"/>
            <a:ext cx="914400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= </a:t>
            </a:r>
            <a:r>
              <a:rPr lang="ru-RU" sz="2800" dirty="0" smtClean="0"/>
              <a:t>(-1)</a:t>
            </a:r>
            <a:r>
              <a:rPr lang="en-US" sz="2800" b="1" baseline="30000" dirty="0" smtClean="0"/>
              <a:t>S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(1 + </a:t>
            </a:r>
            <a:r>
              <a:rPr lang="pt-BR" sz="2800" b="1" dirty="0" smtClean="0"/>
              <a:t>M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</a:t>
            </a:r>
            <a:r>
              <a:rPr lang="pt-BR" sz="2800" dirty="0"/>
              <a:t>2 </a:t>
            </a:r>
            <a:r>
              <a:rPr lang="pt-BR" sz="2800" baseline="30000" dirty="0" smtClean="0"/>
              <a:t>-23</a:t>
            </a:r>
            <a:r>
              <a:rPr lang="pt-BR" sz="2800" dirty="0" smtClean="0"/>
              <a:t>)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2 </a:t>
            </a:r>
            <a:r>
              <a:rPr lang="pt-BR" sz="2800" b="1" baseline="30000" dirty="0" smtClean="0"/>
              <a:t>P</a:t>
            </a:r>
            <a:r>
              <a:rPr lang="pt-BR" sz="2800" baseline="30000" dirty="0" smtClean="0"/>
              <a:t> – 127 </a:t>
            </a:r>
            <a:r>
              <a:rPr lang="pt-BR" sz="2800" dirty="0" smtClean="0"/>
              <a:t>=</a:t>
            </a:r>
            <a:endParaRPr lang="ru-RU" sz="2800" dirty="0" smtClean="0"/>
          </a:p>
          <a:p>
            <a:pPr algn="ctr"/>
            <a:r>
              <a:rPr lang="pt-BR" sz="2800" dirty="0" smtClean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dirty="0" smtClean="0"/>
              <a:t>01000000000000000000000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-23</a:t>
            </a:r>
            <a:r>
              <a:rPr lang="pt-BR" baseline="30000" dirty="0" smtClean="0"/>
              <a:t>10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01111100</a:t>
            </a:r>
            <a:r>
              <a:rPr lang="pt-BR" baseline="30000" dirty="0" smtClean="0"/>
              <a:t>2</a:t>
            </a:r>
            <a:r>
              <a:rPr lang="pt-BR" sz="2800" baseline="30000" dirty="0" smtClean="0"/>
              <a:t> </a:t>
            </a:r>
            <a:r>
              <a:rPr lang="pt-BR" sz="2800" baseline="30000" dirty="0"/>
              <a:t>- </a:t>
            </a:r>
            <a:r>
              <a:rPr lang="pt-BR" sz="2800" baseline="30000" dirty="0" smtClean="0"/>
              <a:t>127</a:t>
            </a:r>
            <a:r>
              <a:rPr lang="pt-BR" baseline="30000" dirty="0" smtClean="0"/>
              <a:t>10</a:t>
            </a:r>
            <a:r>
              <a:rPr lang="pt-BR" sz="2800" baseline="30000" dirty="0" smtClean="0"/>
              <a:t> </a:t>
            </a:r>
            <a:r>
              <a:rPr lang="pt-BR" sz="2800" dirty="0" smtClean="0"/>
              <a:t>=</a:t>
            </a:r>
            <a:endParaRPr lang="en-US" sz="2800" baseline="30000" dirty="0" smtClean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dirty="0" smtClean="0"/>
              <a:t>2</a:t>
            </a:r>
            <a:r>
              <a:rPr lang="pt-BR" sz="2800" baseline="30000" dirty="0" smtClean="0"/>
              <a:t>-2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124 </a:t>
            </a:r>
            <a:r>
              <a:rPr lang="pt-BR" sz="2800" baseline="30000" dirty="0"/>
              <a:t>- 127 </a:t>
            </a:r>
            <a:r>
              <a:rPr lang="pt-BR" sz="2800" dirty="0" smtClean="0"/>
              <a:t>=</a:t>
            </a:r>
            <a:endParaRPr lang="ru-RU" sz="2800" dirty="0" smtClean="0"/>
          </a:p>
          <a:p>
            <a:pPr algn="ctr"/>
            <a:r>
              <a:rPr lang="pt-BR" sz="2800" dirty="0" smtClean="0"/>
              <a:t>1.25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</a:t>
            </a:r>
            <a:r>
              <a:rPr lang="pt-BR" sz="2800" dirty="0" smtClean="0"/>
              <a:t>2</a:t>
            </a:r>
            <a:r>
              <a:rPr lang="pt-BR" sz="2800" baseline="30000" dirty="0" smtClean="0"/>
              <a:t>-3 </a:t>
            </a:r>
            <a:r>
              <a:rPr lang="ru-RU" sz="2800" dirty="0" smtClean="0"/>
              <a:t>=</a:t>
            </a:r>
            <a:r>
              <a:rPr lang="ru-RU" sz="2800" dirty="0"/>
              <a:t> </a:t>
            </a:r>
            <a:r>
              <a:rPr lang="en-US" sz="2800" dirty="0" smtClean="0"/>
              <a:t>5/32 = </a:t>
            </a:r>
            <a:r>
              <a:rPr lang="ru-RU" sz="2800" dirty="0" smtClean="0"/>
              <a:t>0,15625</a:t>
            </a:r>
            <a:endParaRPr lang="ru-RU" sz="2800" dirty="0"/>
          </a:p>
          <a:p>
            <a:pPr algn="ctr"/>
            <a:endParaRPr lang="pt-BR" sz="2800" baseline="300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754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057280"/>
              </p:ext>
            </p:extLst>
          </p:nvPr>
        </p:nvGraphicFramePr>
        <p:xfrm>
          <a:off x="251520" y="1772816"/>
          <a:ext cx="8604955" cy="3767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972108"/>
                <a:gridCol w="1476164"/>
                <a:gridCol w="1656184"/>
                <a:gridCol w="2988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/>
                        <a:t>число</a:t>
                      </a:r>
                      <a:r>
                        <a:rPr lang="en-US" sz="2400" baseline="-25000" dirty="0" smtClean="0"/>
                        <a:t>16</a:t>
                      </a:r>
                      <a:endParaRPr lang="ru-RU" sz="2400" baseline="-25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S (</a:t>
                      </a:r>
                      <a:r>
                        <a:rPr lang="ru-RU" sz="2400" dirty="0" smtClean="0"/>
                        <a:t>знак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ru-RU" sz="2400" baseline="-25000" dirty="0" smtClean="0"/>
                        <a:t>0 </a:t>
                      </a:r>
                      <a:r>
                        <a:rPr lang="ru-RU" sz="2400" baseline="0" dirty="0" smtClean="0"/>
                        <a:t>(порядок)</a:t>
                      </a:r>
                      <a:endParaRPr lang="ru-RU" sz="2400" baseline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ru-RU" sz="2400" baseline="-25000" dirty="0" smtClean="0"/>
                        <a:t> </a:t>
                      </a:r>
                      <a:r>
                        <a:rPr lang="ru-RU" sz="2400" dirty="0" smtClean="0"/>
                        <a:t>(мантисса)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R</a:t>
                      </a:r>
                      <a:r>
                        <a:rPr lang="en-US" sz="2400" baseline="-25000" dirty="0" smtClean="0"/>
                        <a:t>10</a:t>
                      </a:r>
                      <a:r>
                        <a:rPr lang="ru-RU" sz="2400" baseline="-25000" dirty="0" smtClean="0"/>
                        <a:t>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значение)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80 0000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127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11111111111111111111111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8144" y="2528900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/>
            <a:r>
              <a:rPr lang="ru-RU" sz="2400" dirty="0" smtClean="0">
                <a:solidFill>
                  <a:prstClr val="black"/>
                </a:solidFill>
              </a:rPr>
              <a:t>1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754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232756"/>
            <a:ext cx="7164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prstClr val="black"/>
                </a:solidFill>
              </a:rPr>
              <a:t>значение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ru-RU" sz="2800" dirty="0">
                <a:solidFill>
                  <a:prstClr val="black"/>
                </a:solidFill>
              </a:rPr>
              <a:t>(-1)</a:t>
            </a:r>
            <a:r>
              <a:rPr lang="en-US" sz="2800" b="1" baseline="30000" dirty="0">
                <a:solidFill>
                  <a:prstClr val="black"/>
                </a:solidFill>
              </a:rPr>
              <a:t>S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(1 + </a:t>
            </a:r>
            <a:r>
              <a:rPr lang="pt-BR" sz="2800" b="1" dirty="0">
                <a:solidFill>
                  <a:prstClr val="black"/>
                </a:solidFill>
              </a:rPr>
              <a:t>M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2 </a:t>
            </a:r>
            <a:r>
              <a:rPr lang="pt-BR" sz="2800" baseline="30000" dirty="0">
                <a:solidFill>
                  <a:prstClr val="black"/>
                </a:solidFill>
              </a:rPr>
              <a:t>-23</a:t>
            </a:r>
            <a:r>
              <a:rPr lang="pt-BR" sz="2800" dirty="0">
                <a:solidFill>
                  <a:prstClr val="black"/>
                </a:solidFill>
              </a:rPr>
              <a:t>)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2 </a:t>
            </a:r>
            <a:r>
              <a:rPr lang="pt-BR" sz="2800" b="1" baseline="30000" dirty="0">
                <a:solidFill>
                  <a:prstClr val="black"/>
                </a:solidFill>
              </a:rPr>
              <a:t>P</a:t>
            </a:r>
            <a:r>
              <a:rPr lang="pt-BR" sz="2800" baseline="30000" dirty="0">
                <a:solidFill>
                  <a:prstClr val="black"/>
                </a:solidFill>
              </a:rPr>
              <a:t> – 127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5553236"/>
            <a:ext cx="83889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tabLst>
                <a:tab pos="1433513" algn="l"/>
                <a:tab pos="3768725" algn="l"/>
                <a:tab pos="5114925" algn="l"/>
              </a:tabLst>
            </a:pP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  <a:r>
              <a:rPr lang="en-US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Минимальное </a:t>
            </a:r>
            <a:r>
              <a:rPr lang="ru-RU" altLang="ru-RU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нормализованное</a:t>
            </a:r>
            <a:r>
              <a:rPr lang="en-US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положительное число</a:t>
            </a:r>
            <a:endParaRPr lang="en-US" alt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tabLst>
                <a:tab pos="1433513" algn="l"/>
                <a:tab pos="3768725" algn="l"/>
                <a:tab pos="5114925" algn="l"/>
              </a:tabLst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Минимальное </a:t>
            </a:r>
            <a:r>
              <a:rPr lang="ru-RU" altLang="ru-RU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денормализованное</a:t>
            </a:r>
            <a:r>
              <a:rPr lang="ru-RU" altLang="ru-RU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положительное</a:t>
            </a:r>
            <a:r>
              <a:rPr lang="en-US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число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2960948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/>
            <a:r>
              <a:rPr lang="en-US" sz="2400" dirty="0" smtClean="0">
                <a:solidFill>
                  <a:prstClr val="black"/>
                </a:solidFill>
              </a:rPr>
              <a:t>- 2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3429000"/>
            <a:ext cx="2988332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>
              <a:defRPr/>
            </a:pPr>
            <a:r>
              <a:rPr lang="ru-RU" altLang="ru-RU" sz="2400" dirty="0"/>
              <a:t>3.402 × 10</a:t>
            </a:r>
            <a:r>
              <a:rPr lang="ru-RU" altLang="ru-RU" sz="2400" baseline="30000" dirty="0"/>
              <a:t>38</a:t>
            </a:r>
            <a:r>
              <a:rPr lang="ru-RU" altLang="ru-RU" sz="2400" dirty="0"/>
              <a:t> 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FLT_MAX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4617132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>
                <a:solidFill>
                  <a:prstClr val="black"/>
                </a:solidFill>
              </a:rPr>
              <a:t>2</a:t>
            </a:r>
            <a:r>
              <a:rPr lang="ru-RU" altLang="ru-RU" sz="2400" baseline="30000" dirty="0">
                <a:solidFill>
                  <a:prstClr val="black"/>
                </a:solidFill>
              </a:rPr>
              <a:t>-126</a:t>
            </a:r>
            <a:r>
              <a:rPr lang="ru-RU" altLang="ru-RU" sz="2400" dirty="0">
                <a:solidFill>
                  <a:prstClr val="black"/>
                </a:solidFill>
              </a:rPr>
              <a:t> ≈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1.175 × 10</a:t>
            </a:r>
            <a:r>
              <a:rPr lang="ru-RU" altLang="ru-RU" sz="2400" baseline="30000" dirty="0">
                <a:solidFill>
                  <a:prstClr val="black"/>
                </a:solidFill>
              </a:rPr>
              <a:t>−38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alt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alt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5085184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2</a:t>
            </a:r>
            <a:r>
              <a:rPr lang="ru-RU" altLang="ru-RU" sz="2400" baseline="30000" dirty="0"/>
              <a:t>-149</a:t>
            </a:r>
            <a:r>
              <a:rPr lang="ru-RU" altLang="ru-RU" sz="2400" dirty="0"/>
              <a:t> ≈ 1.401 × 10</a:t>
            </a:r>
            <a:r>
              <a:rPr lang="ru-RU" altLang="ru-RU" sz="2400" baseline="30000" dirty="0"/>
              <a:t>−45</a:t>
            </a:r>
            <a:r>
              <a:rPr lang="ru-RU" altLang="ru-RU" sz="2400" dirty="0"/>
              <a:t> </a:t>
            </a:r>
            <a:r>
              <a:rPr lang="ru-RU" alt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altLang="ru-RU" sz="2400" baseline="30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2996952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C0</a:t>
            </a:r>
            <a:r>
              <a:rPr lang="ru-RU" altLang="ru-RU" sz="2400" dirty="0"/>
              <a:t>00 0000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2996952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5796" y="2996952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128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1960" y="2996952"/>
            <a:ext cx="165618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3429000"/>
            <a:ext cx="151216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F7F</a:t>
            </a:r>
            <a:r>
              <a:rPr lang="ru-RU" altLang="ru-RU" sz="2400" dirty="0"/>
              <a:t> </a:t>
            </a:r>
            <a:r>
              <a:rPr lang="en-US" altLang="ru-RU" sz="2400" dirty="0"/>
              <a:t>FFFF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4617132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>
                <a:solidFill>
                  <a:prstClr val="black"/>
                </a:solidFill>
              </a:rPr>
              <a:t>0080 0000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5085184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0000 0001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4617132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63688" y="5085184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3429000"/>
            <a:ext cx="97210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5796" y="3429000"/>
            <a:ext cx="147616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254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5796" y="4653136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35796" y="5085184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4617132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1960" y="5085184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11960" y="3429000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11111111111111111111111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754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46095"/>
              </p:ext>
            </p:extLst>
          </p:nvPr>
        </p:nvGraphicFramePr>
        <p:xfrm>
          <a:off x="287524" y="1268760"/>
          <a:ext cx="8604955" cy="4956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972108"/>
                <a:gridCol w="1476164"/>
                <a:gridCol w="1656184"/>
                <a:gridCol w="2988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/>
                        <a:t>число</a:t>
                      </a:r>
                      <a:r>
                        <a:rPr lang="en-US" sz="2400" baseline="-25000" dirty="0" smtClean="0"/>
                        <a:t>16</a:t>
                      </a:r>
                      <a:endParaRPr lang="ru-RU" sz="2400" baseline="-25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S (</a:t>
                      </a:r>
                      <a:r>
                        <a:rPr lang="ru-RU" sz="2400" dirty="0" smtClean="0"/>
                        <a:t>знак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ru-RU" sz="2400" baseline="-25000" dirty="0" smtClean="0"/>
                        <a:t>0 </a:t>
                      </a:r>
                      <a:r>
                        <a:rPr lang="ru-RU" sz="2400" baseline="0" dirty="0" smtClean="0"/>
                        <a:t>(порядок)</a:t>
                      </a:r>
                      <a:endParaRPr lang="ru-RU" sz="2400" baseline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ru-RU" sz="2400" baseline="-25000" dirty="0" smtClean="0"/>
                        <a:t> </a:t>
                      </a:r>
                      <a:r>
                        <a:rPr lang="ru-RU" sz="2400" dirty="0" smtClean="0"/>
                        <a:t>(мантисса)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R</a:t>
                      </a:r>
                      <a:r>
                        <a:rPr lang="en-US" sz="2400" baseline="-25000" dirty="0" smtClean="0"/>
                        <a:t>10</a:t>
                      </a:r>
                      <a:r>
                        <a:rPr lang="ru-RU" sz="2400" baseline="-25000" dirty="0" smtClean="0"/>
                        <a:t>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значение)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altLang="ru-RU" sz="2400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5963" algn="l"/>
                          <a:tab pos="1709738" algn="l"/>
                        </a:tabLst>
                        <a:defRPr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622300" algn="l"/>
                          <a:tab pos="1616075" algn="l"/>
                        </a:tabLst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10000000000000000000000</a:t>
                      </a:r>
                      <a:endParaRPr lang="ru-RU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10000000000000000000001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7964" y="2492896"/>
            <a:ext cx="165618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0" y="2492896"/>
            <a:ext cx="1455643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7964" y="2924944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7964" y="3392996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9693" y="2924944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9692" y="2492896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9692" y="3392996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71800" y="2924944"/>
            <a:ext cx="147616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255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3392996"/>
            <a:ext cx="147616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255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71800" y="3861048"/>
            <a:ext cx="1476164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255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5049180"/>
            <a:ext cx="1476164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255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99692" y="3861048"/>
            <a:ext cx="97210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9692" y="5049180"/>
            <a:ext cx="97210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148" y="2024844"/>
            <a:ext cx="2988332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0,0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4148" y="2492896"/>
            <a:ext cx="2988332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 smtClean="0"/>
              <a:t>-0,0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04148" y="2924944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defTabSz="914400">
              <a:tabLst>
                <a:tab pos="808038" algn="l"/>
                <a:tab pos="1616075" algn="l"/>
              </a:tabLst>
              <a:defRPr/>
            </a:pPr>
            <a:r>
              <a:rPr lang="ru-RU" altLang="ru-RU" sz="2400" dirty="0" smtClean="0">
                <a:sym typeface="Symbol" panose="05050102010706020507" pitchFamily="18" charset="2"/>
              </a:rPr>
              <a:t>	</a:t>
            </a:r>
            <a:r>
              <a:rPr lang="en-US" altLang="ru-RU" sz="2400" dirty="0" smtClean="0">
                <a:sym typeface="Symbol" panose="05050102010706020507" pitchFamily="18" charset="2"/>
              </a:rPr>
              <a:t></a:t>
            </a:r>
            <a:r>
              <a:rPr lang="ru-RU" altLang="ru-RU" sz="2400" dirty="0"/>
              <a:t>	</a:t>
            </a:r>
            <a:r>
              <a:rPr lang="en-US" altLang="ru-RU" sz="2400" dirty="0" err="1"/>
              <a:t>Inf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4148" y="3392996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defTabSz="914400">
              <a:tabLst>
                <a:tab pos="715963" algn="l"/>
                <a:tab pos="1524000" algn="l"/>
              </a:tabLst>
              <a:defRPr/>
            </a:pPr>
            <a:r>
              <a:rPr lang="ru-RU" sz="2400" dirty="0" smtClean="0"/>
              <a:t>	</a:t>
            </a:r>
            <a:r>
              <a:rPr lang="en-US" sz="2400" dirty="0" smtClean="0"/>
              <a:t>-</a:t>
            </a:r>
            <a:r>
              <a:rPr lang="en-US" altLang="ru-RU" sz="2400" dirty="0">
                <a:sym typeface="Symbol" panose="05050102010706020507" pitchFamily="18" charset="2"/>
              </a:rPr>
              <a:t></a:t>
            </a:r>
            <a:r>
              <a:rPr lang="ru-RU" altLang="ru-RU" sz="2400" dirty="0"/>
              <a:t>	</a:t>
            </a:r>
            <a:r>
              <a:rPr lang="en-US" sz="2400" dirty="0"/>
              <a:t>-</a:t>
            </a:r>
            <a:r>
              <a:rPr lang="en-US" sz="2400" dirty="0" err="1"/>
              <a:t>Inf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4148" y="3861048"/>
            <a:ext cx="2988332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/>
              <a:t>NaN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Not-A-Number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quiet_NaN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4148" y="5049180"/>
            <a:ext cx="2988332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/>
              <a:t>NaN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Not-A-Number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signaling_NaN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524" y="2492896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80</a:t>
            </a:r>
            <a:r>
              <a:rPr lang="ru-RU" altLang="ru-RU" sz="2400" dirty="0"/>
              <a:t>00 0000</a:t>
            </a:r>
            <a:endParaRPr lang="ru-R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7524" y="2924944"/>
            <a:ext cx="151216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</a:t>
            </a:r>
            <a:r>
              <a:rPr lang="ru-RU" altLang="ru-RU" sz="2400" dirty="0"/>
              <a:t>80 0000</a:t>
            </a:r>
            <a:endParaRPr lang="ru-R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7524" y="3392996"/>
            <a:ext cx="151216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FF</a:t>
            </a:r>
            <a:r>
              <a:rPr lang="ru-RU" altLang="ru-RU" sz="2400" dirty="0"/>
              <a:t>80 0000</a:t>
            </a:r>
            <a:endParaRPr lang="ru-RU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87524" y="3861048"/>
            <a:ext cx="151216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FC</a:t>
            </a:r>
            <a:r>
              <a:rPr lang="ru-RU" altLang="ru-RU" sz="2400" dirty="0"/>
              <a:t>0 0000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7524" y="5049180"/>
            <a:ext cx="151216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7FC</a:t>
            </a:r>
            <a:r>
              <a:rPr lang="ru-RU" altLang="ru-RU" sz="2400" dirty="0"/>
              <a:t>0 000</a:t>
            </a:r>
            <a:r>
              <a:rPr lang="en-US" altLang="ru-RU" sz="2400" dirty="0"/>
              <a:t>1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247964" y="3861048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10000000000000000000000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47964" y="5049180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10000000000000000000001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5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69166"/>
              </p:ext>
            </p:extLst>
          </p:nvPr>
        </p:nvGraphicFramePr>
        <p:xfrm>
          <a:off x="287524" y="908720"/>
          <a:ext cx="8640960" cy="4508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36204"/>
                <a:gridCol w="2232248"/>
                <a:gridCol w="2988332"/>
                <a:gridCol w="1584176"/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возможные</a:t>
                      </a: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значения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константы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4</a:t>
                      </a:r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байта</a:t>
                      </a:r>
                      <a:r>
                        <a:rPr lang="en-US" sz="2200" dirty="0" smtClean="0"/>
                        <a:t> / </a:t>
                      </a:r>
                      <a:r>
                        <a:rPr lang="ru-RU" sz="2200" dirty="0" smtClean="0"/>
                        <a:t>32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0, 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ru-RU" altLang="ru-RU" sz="2200" dirty="0" smtClean="0"/>
                        <a:t>1.401 × 10</a:t>
                      </a:r>
                      <a:r>
                        <a:rPr lang="ru-RU" altLang="ru-RU" sz="2200" baseline="30000" dirty="0" smtClean="0"/>
                        <a:t>−45</a:t>
                      </a:r>
                      <a:r>
                        <a:rPr lang="en-US" altLang="ru-RU" sz="2200" baseline="0" dirty="0" smtClean="0"/>
                        <a:t> –</a:t>
                      </a:r>
                      <a:br>
                        <a:rPr lang="en-US" altLang="ru-RU" sz="2200" baseline="0" dirty="0" smtClean="0"/>
                      </a:b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smtClean="0"/>
                        <a:t>1</a:t>
                      </a:r>
                      <a:r>
                        <a:rPr lang="ru-RU" sz="2200" dirty="0" smtClean="0"/>
                        <a:t>.</a:t>
                      </a:r>
                      <a:r>
                        <a:rPr lang="en-US" sz="2200" dirty="0" smtClean="0"/>
                        <a:t>175</a:t>
                      </a:r>
                      <a:r>
                        <a:rPr lang="ru-RU" altLang="ru-RU" sz="2200" dirty="0" smtClean="0"/>
                        <a:t> × 10</a:t>
                      </a:r>
                      <a:r>
                        <a:rPr lang="en-US" sz="2200" baseline="30000" dirty="0" smtClean="0"/>
                        <a:t>-38</a:t>
                      </a:r>
                      <a:r>
                        <a:rPr lang="en-US" sz="2200" baseline="0" dirty="0" smtClean="0"/>
                        <a:t> –</a:t>
                      </a:r>
                      <a:br>
                        <a:rPr lang="en-US" sz="2200" baseline="0" dirty="0" smtClean="0"/>
                      </a:b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smtClean="0"/>
                        <a:t>3</a:t>
                      </a:r>
                      <a:r>
                        <a:rPr lang="ru-RU" sz="2200" dirty="0" smtClean="0"/>
                        <a:t>.</a:t>
                      </a:r>
                      <a:r>
                        <a:rPr lang="en-US" sz="2200" dirty="0" smtClean="0"/>
                        <a:t>403</a:t>
                      </a:r>
                      <a:r>
                        <a:rPr lang="ru-RU" altLang="ru-RU" sz="2200" dirty="0" smtClean="0"/>
                        <a:t> × 10</a:t>
                      </a:r>
                      <a:r>
                        <a:rPr lang="en-US" sz="2200" baseline="30000" dirty="0" smtClean="0"/>
                        <a:t>38</a:t>
                      </a:r>
                      <a:r>
                        <a:rPr lang="ru-RU" sz="2200" dirty="0" smtClean="0"/>
                        <a:t>,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err="1" smtClean="0">
                          <a:latin typeface="Calibri" panose="020F0502020204030204" pitchFamily="34" charset="0"/>
                        </a:rPr>
                        <a:t>Inf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2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Calibri" panose="020F0502020204030204" pitchFamily="34" charset="0"/>
                        </a:rPr>
                        <a:t>NaN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FLT_MIN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FLT_MAX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8 байт </a:t>
                      </a:r>
                      <a:r>
                        <a:rPr lang="en-US" sz="2200" dirty="0" smtClean="0"/>
                        <a:t>/ </a:t>
                      </a:r>
                      <a:r>
                        <a:rPr lang="ru-RU" sz="2200" dirty="0" smtClean="0"/>
                        <a:t>64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0, 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ru-RU" sz="2200" dirty="0" smtClean="0"/>
                        <a:t>4.941 × 10</a:t>
                      </a:r>
                      <a:r>
                        <a:rPr lang="ru-RU" sz="2200" baseline="30000" dirty="0" smtClean="0"/>
                        <a:t>−324</a:t>
                      </a:r>
                      <a:r>
                        <a:rPr lang="en-US" altLang="ru-RU" sz="2200" baseline="0" dirty="0" smtClean="0"/>
                        <a:t> –</a:t>
                      </a:r>
                      <a:br>
                        <a:rPr lang="en-US" altLang="ru-RU" sz="2200" baseline="0" dirty="0" smtClean="0"/>
                      </a:b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b="0" dirty="0" smtClean="0"/>
                        <a:t>2</a:t>
                      </a:r>
                      <a:r>
                        <a:rPr lang="ru-RU" sz="2200" b="0" dirty="0" smtClean="0"/>
                        <a:t>.</a:t>
                      </a:r>
                      <a:r>
                        <a:rPr lang="en-US" sz="2200" b="0" dirty="0" smtClean="0"/>
                        <a:t>225</a:t>
                      </a:r>
                      <a:r>
                        <a:rPr lang="ru-RU" altLang="ru-RU" sz="2200" dirty="0" smtClean="0"/>
                        <a:t> × 10</a:t>
                      </a:r>
                      <a:r>
                        <a:rPr lang="en-US" sz="2200" baseline="30000" dirty="0" smtClean="0"/>
                        <a:t>-3</a:t>
                      </a:r>
                      <a:r>
                        <a:rPr lang="ru-RU" sz="2200" baseline="30000" dirty="0" smtClean="0"/>
                        <a:t>0</a:t>
                      </a:r>
                      <a:r>
                        <a:rPr lang="en-US" sz="2200" baseline="30000" dirty="0" smtClean="0"/>
                        <a:t>8</a:t>
                      </a:r>
                      <a:r>
                        <a:rPr lang="en-US" sz="2200" baseline="0" dirty="0" smtClean="0"/>
                        <a:t> –</a:t>
                      </a:r>
                      <a:br>
                        <a:rPr lang="en-US" sz="2200" baseline="0" dirty="0" smtClean="0"/>
                      </a:b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smtClean="0"/>
                        <a:t>1</a:t>
                      </a:r>
                      <a:r>
                        <a:rPr lang="ru-RU" sz="2200" dirty="0" smtClean="0"/>
                        <a:t>.</a:t>
                      </a:r>
                      <a:r>
                        <a:rPr lang="en-US" sz="2200" dirty="0" smtClean="0"/>
                        <a:t>79</a:t>
                      </a:r>
                      <a:r>
                        <a:rPr lang="ru-RU" sz="2200" dirty="0" smtClean="0"/>
                        <a:t>8</a:t>
                      </a:r>
                      <a:r>
                        <a:rPr lang="ru-RU" altLang="ru-RU" sz="2200" dirty="0" smtClean="0"/>
                        <a:t> × 10</a:t>
                      </a:r>
                      <a:r>
                        <a:rPr lang="en-US" sz="2200" baseline="30000" dirty="0" smtClean="0"/>
                        <a:t>3</a:t>
                      </a:r>
                      <a:r>
                        <a:rPr lang="ru-RU" sz="2200" baseline="30000" dirty="0" smtClean="0"/>
                        <a:t>0</a:t>
                      </a:r>
                      <a:r>
                        <a:rPr lang="en-US" sz="2200" baseline="30000" dirty="0" smtClean="0"/>
                        <a:t>8</a:t>
                      </a:r>
                      <a:r>
                        <a:rPr lang="ru-RU" sz="2200" dirty="0" smtClean="0"/>
                        <a:t>,</a:t>
                      </a:r>
                      <a:r>
                        <a:rPr lang="en-US" sz="2200" baseline="0" dirty="0" smtClean="0"/>
                        <a:t/>
                      </a:r>
                      <a:br>
                        <a:rPr lang="en-US" sz="2200" baseline="0" dirty="0" smtClean="0"/>
                      </a:b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err="1" smtClean="0">
                          <a:latin typeface="Calibri" panose="020F0502020204030204" pitchFamily="34" charset="0"/>
                        </a:rPr>
                        <a:t>Inf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2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Calibri" panose="020F0502020204030204" pitchFamily="34" charset="0"/>
                        </a:rPr>
                        <a:t>NaN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DBL_MIN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DBL_MAX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long double</a:t>
                      </a:r>
                      <a:r>
                        <a:rPr lang="ru-RU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ru-RU" sz="24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2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8 байт</a:t>
                      </a:r>
                      <a:r>
                        <a:rPr lang="en-US" sz="2200" dirty="0" smtClean="0"/>
                        <a:t> / </a:t>
                      </a:r>
                      <a:r>
                        <a:rPr lang="ru-RU" sz="2200" dirty="0" smtClean="0"/>
                        <a:t>64 бита</a:t>
                      </a:r>
                    </a:p>
                    <a:p>
                      <a:pPr algn="ctr"/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 байт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 бит</a:t>
                      </a:r>
                      <a:b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 байт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 бит</a:t>
                      </a:r>
                      <a:b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 байт 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ru-RU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128 бит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LDBL_MIN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LDBL_MAX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949280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на большинстве компиляторов тип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long double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совпадает с просто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double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5589240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cfloat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75686"/>
              </p:ext>
            </p:extLst>
          </p:nvPr>
        </p:nvGraphicFramePr>
        <p:xfrm>
          <a:off x="251520" y="1088740"/>
          <a:ext cx="8640960" cy="47459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4196"/>
                <a:gridCol w="2196244"/>
                <a:gridCol w="684076"/>
                <a:gridCol w="1116124"/>
                <a:gridCol w="1260140"/>
                <a:gridCol w="1620180"/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бит на знак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бит</a:t>
                      </a: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 на порядок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бит на мантиссу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значащих десятичных цифр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4</a:t>
                      </a:r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байта</a:t>
                      </a:r>
                      <a:r>
                        <a:rPr lang="en-US" sz="2200" dirty="0" smtClean="0"/>
                        <a:t> / </a:t>
                      </a:r>
                      <a:r>
                        <a:rPr lang="ru-RU" sz="2200" dirty="0" smtClean="0"/>
                        <a:t>32 бита</a:t>
                      </a:r>
                      <a:endParaRPr lang="ru-RU" sz="22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8 байт</a:t>
                      </a:r>
                      <a:r>
                        <a:rPr lang="en-US" sz="2200" dirty="0" smtClean="0"/>
                        <a:t> / </a:t>
                      </a:r>
                      <a:r>
                        <a:rPr lang="ru-RU" sz="2200" dirty="0" smtClean="0"/>
                        <a:t>64 бита</a:t>
                      </a:r>
                      <a:endParaRPr lang="ru-RU" sz="22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long double </a:t>
                      </a:r>
                      <a:r>
                        <a:rPr lang="ru-RU" sz="24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(1)</a:t>
                      </a:r>
                      <a:endParaRPr lang="en-US" sz="22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16 байт 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128 бит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76673"/>
            <a:ext cx="864096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877272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на большинстве компиляторов тип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long double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совпадает с просто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double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2961" y="1313139"/>
            <a:ext cx="5873724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&lt;limits&gt;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10001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main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{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10001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>
                <a:solidFill>
                  <a:srgbClr val="010001"/>
                </a:solidFill>
              </a:rPr>
              <a:t>infinity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10001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denorm_min</a:t>
            </a:r>
            <a:r>
              <a:rPr lang="en-US" dirty="0" smtClean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signaling_NaN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quiet_NaN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10001"/>
                </a:solidFill>
              </a:rPr>
              <a:t>b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>
                <a:solidFill>
                  <a:srgbClr val="010001"/>
                </a:solidFill>
              </a:rPr>
              <a:t>infinity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10001"/>
                </a:solidFill>
              </a:rPr>
              <a:t>b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denorm_min</a:t>
            </a:r>
            <a:r>
              <a:rPr lang="en-US" dirty="0" smtClean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signaling_NaN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quiet_NaN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dirty="0">
                <a:solidFill>
                  <a:prstClr val="black"/>
                </a:solidFill>
              </a:rPr>
              <a:t>}</a:t>
            </a:r>
            <a:endParaRPr lang="ru-RU" altLang="ru-RU" dirty="0">
              <a:solidFill>
                <a:schemeClr val="tx1"/>
              </a:solidFill>
            </a:endParaRP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564" y="3969060"/>
            <a:ext cx="8195311" cy="2052228"/>
          </a:xfrm>
        </p:spPr>
        <p:txBody>
          <a:bodyPr>
            <a:noAutofit/>
          </a:bodyPr>
          <a:lstStyle/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 smtClean="0"/>
              <a:t>запись </a:t>
            </a:r>
            <a:r>
              <a:rPr lang="ru-RU" sz="2800" dirty="0"/>
              <a:t>двух чисел с одинаковым показателем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(наибольшим </a:t>
            </a:r>
            <a:r>
              <a:rPr lang="ru-RU" sz="2800" dirty="0"/>
              <a:t>из двух</a:t>
            </a:r>
            <a:r>
              <a:rPr lang="ru-RU" sz="2800" dirty="0" smtClean="0"/>
              <a:t>)</a:t>
            </a:r>
            <a:endParaRPr lang="ru-RU" sz="2800" dirty="0"/>
          </a:p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/>
              <a:t>сложение или вычитание мантисс чисел</a:t>
            </a:r>
          </a:p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 smtClean="0"/>
              <a:t>нормализация</a:t>
            </a:r>
            <a:endParaRPr lang="en-US" sz="2800" dirty="0" smtClean="0"/>
          </a:p>
          <a:p>
            <a:pPr marL="1778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Сложение и вычитание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чисел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с 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3548" y="1844824"/>
            <a:ext cx="8496944" cy="10316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3200" b="1" dirty="0" smtClean="0">
                <a:solidFill>
                  <a:prstClr val="black"/>
                </a:solidFill>
              </a:rPr>
              <a:t>при </a:t>
            </a:r>
            <a:r>
              <a:rPr lang="en-US" sz="3200" b="1" dirty="0" smtClean="0">
                <a:solidFill>
                  <a:prstClr val="black"/>
                </a:solidFill>
              </a:rPr>
              <a:t>P1 </a:t>
            </a:r>
            <a:r>
              <a:rPr lang="en-US" sz="32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</a:t>
            </a:r>
            <a:r>
              <a:rPr lang="en-US" sz="3200" b="1" dirty="0" smtClean="0">
                <a:solidFill>
                  <a:prstClr val="black"/>
                </a:solidFill>
              </a:rPr>
              <a:t> P2</a:t>
            </a:r>
            <a:endParaRPr lang="ru-RU" sz="3200" b="1" dirty="0" smtClean="0">
              <a:solidFill>
                <a:prstClr val="black"/>
              </a:solidFill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  <a:sym typeface="Symbol" pitchFamily="18" charset="2"/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= </a:t>
            </a:r>
            <a:r>
              <a:rPr lang="ru-RU" sz="3200" b="1" dirty="0" smtClean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 </a:t>
            </a:r>
            <a:r>
              <a:rPr lang="ru-RU" sz="3200" b="1" dirty="0">
                <a:solidFill>
                  <a:prstClr val="black"/>
                </a:solidFill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</a:rPr>
              <a:t> 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 </a:t>
            </a:r>
            <a:r>
              <a:rPr lang="ru-RU" sz="3200" b="1" baseline="30000" dirty="0" smtClean="0">
                <a:solidFill>
                  <a:prstClr val="black"/>
                </a:solidFill>
                <a:sym typeface="Symbol" pitchFamily="18" charset="2"/>
              </a:rPr>
              <a:t>–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 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ru-RU" sz="3200" b="1" dirty="0" smtClean="0">
                <a:solidFill>
                  <a:prstClr val="black"/>
                </a:solidFill>
                <a:sym typeface="Symbol" pitchFamily="18" charset="2"/>
              </a:rPr>
              <a:t> )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3284984"/>
            <a:ext cx="8352928" cy="6985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  <a:sym typeface="Symbol" pitchFamily="18" charset="2"/>
              </a:rPr>
              <a:t> -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= 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3200" b="1" dirty="0" smtClean="0">
                <a:solidFill>
                  <a:prstClr val="black"/>
                </a:solidFill>
              </a:rPr>
              <a:t> - 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 </a:t>
            </a:r>
            <a:r>
              <a:rPr lang="ru-RU" sz="3200" b="1" baseline="30000" dirty="0">
                <a:solidFill>
                  <a:prstClr val="black"/>
                </a:solidFill>
                <a:sym typeface="Symbol" pitchFamily="18" charset="2"/>
              </a:rPr>
              <a:t>–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 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 )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358844"/>
            <a:ext cx="8631222" cy="4792573"/>
          </a:xfrm>
        </p:spPr>
        <p:txBody>
          <a:bodyPr>
            <a:normAutofit/>
          </a:bodyPr>
          <a:lstStyle/>
          <a:p>
            <a:pPr marL="1778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b="1" dirty="0" smtClean="0"/>
          </a:p>
          <a:p>
            <a:pPr marL="457200" indent="-457200">
              <a:lnSpc>
                <a:spcPct val="70000"/>
              </a:lnSpc>
            </a:pPr>
            <a:r>
              <a:rPr lang="ru-RU" sz="2200" b="1" dirty="0" smtClean="0">
                <a:solidFill>
                  <a:schemeClr val="accent2"/>
                </a:solidFill>
              </a:rPr>
              <a:t>Переполнение</a:t>
            </a:r>
            <a:r>
              <a:rPr lang="ru-RU" sz="2200" b="1" dirty="0" smtClean="0">
                <a:solidFill>
                  <a:srgbClr val="C00000"/>
                </a:solidFill>
              </a:rPr>
              <a:t> </a:t>
            </a:r>
            <a:r>
              <a:rPr lang="ru-RU" sz="2200" dirty="0" smtClean="0"/>
              <a:t>(</a:t>
            </a:r>
            <a:r>
              <a:rPr lang="ru-RU" sz="2200" dirty="0" err="1" smtClean="0"/>
              <a:t>Overflow</a:t>
            </a:r>
            <a:r>
              <a:rPr lang="ru-RU" sz="2200" dirty="0" smtClean="0"/>
              <a:t>):</a:t>
            </a:r>
          </a:p>
          <a:p>
            <a:pPr marL="457200" indent="-457200">
              <a:lnSpc>
                <a:spcPct val="70000"/>
              </a:lnSpc>
              <a:buNone/>
            </a:pPr>
            <a:r>
              <a:rPr lang="ru-RU" b="1" dirty="0" smtClean="0"/>
              <a:t>		</a:t>
            </a:r>
            <a:r>
              <a:rPr lang="ru-RU" sz="2400" b="1" dirty="0" smtClean="0"/>
              <a:t>	</a:t>
            </a:r>
            <a:r>
              <a:rPr lang="ru-RU" sz="2400" dirty="0" smtClean="0"/>
              <a:t>   9</a:t>
            </a:r>
            <a:r>
              <a:rPr lang="en-US" sz="2400" dirty="0" smtClean="0"/>
              <a:t>.</a:t>
            </a:r>
            <a:r>
              <a:rPr lang="ru-RU" sz="2400" dirty="0" smtClean="0"/>
              <a:t>99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98</a:t>
            </a:r>
            <a:r>
              <a:rPr lang="ru-RU" sz="2400" dirty="0" smtClean="0"/>
              <a:t> + 9</a:t>
            </a:r>
            <a:r>
              <a:rPr lang="en-US" sz="2400" dirty="0" smtClean="0"/>
              <a:t>.</a:t>
            </a:r>
            <a:r>
              <a:rPr lang="ru-RU" sz="2400" dirty="0" smtClean="0"/>
              <a:t>76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99</a:t>
            </a:r>
            <a:r>
              <a:rPr lang="ru-RU" sz="2400" dirty="0" smtClean="0"/>
              <a:t> = </a:t>
            </a:r>
          </a:p>
          <a:p>
            <a:pPr marL="457200" indent="-457200">
              <a:lnSpc>
                <a:spcPct val="70000"/>
              </a:lnSpc>
              <a:buNone/>
            </a:pPr>
            <a:r>
              <a:rPr lang="ru-RU" sz="2400" dirty="0" smtClean="0"/>
              <a:t>			= 0.99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99</a:t>
            </a:r>
            <a:r>
              <a:rPr lang="ru-RU" sz="2400" dirty="0" smtClean="0"/>
              <a:t> + 9</a:t>
            </a:r>
            <a:r>
              <a:rPr lang="en-US" sz="2400" dirty="0" smtClean="0"/>
              <a:t>.</a:t>
            </a:r>
            <a:r>
              <a:rPr lang="ru-RU" sz="2400" dirty="0" smtClean="0"/>
              <a:t>76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99</a:t>
            </a:r>
            <a:r>
              <a:rPr lang="ru-RU" sz="2400" dirty="0" smtClean="0"/>
              <a:t> = 1</a:t>
            </a:r>
            <a:r>
              <a:rPr lang="en-US" sz="2400" dirty="0" smtClean="0"/>
              <a:t>.</a:t>
            </a:r>
            <a:r>
              <a:rPr lang="ru-RU" sz="2400" dirty="0" smtClean="0"/>
              <a:t>08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en-US" sz="2400" baseline="30000" dirty="0" smtClean="0">
                <a:solidFill>
                  <a:srgbClr val="C00000"/>
                </a:solidFill>
              </a:rPr>
              <a:t>XX</a:t>
            </a:r>
            <a:endParaRPr lang="ru-RU" sz="2400" baseline="30000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70000"/>
              </a:lnSpc>
            </a:pPr>
            <a:r>
              <a:rPr lang="ru-RU" sz="2200" b="1" dirty="0" smtClean="0">
                <a:solidFill>
                  <a:schemeClr val="accent2"/>
                </a:solidFill>
              </a:rPr>
              <a:t>Потеря значащих цифр</a:t>
            </a:r>
            <a:r>
              <a:rPr lang="ru-RU" sz="2200" dirty="0" smtClean="0">
                <a:solidFill>
                  <a:schemeClr val="accent2"/>
                </a:solidFill>
              </a:rPr>
              <a:t>:</a:t>
            </a:r>
          </a:p>
          <a:p>
            <a:pPr marL="457200" indent="-457200">
              <a:lnSpc>
                <a:spcPct val="70000"/>
              </a:lnSpc>
              <a:buNone/>
              <a:tabLst>
                <a:tab pos="2149475" algn="l"/>
              </a:tabLst>
            </a:pPr>
            <a:r>
              <a:rPr lang="en-US" sz="2400" b="1" i="1" dirty="0" smtClean="0"/>
              <a:t>	</a:t>
            </a:r>
            <a:r>
              <a:rPr lang="ru-RU" sz="2400" b="1" i="1" dirty="0" smtClean="0"/>
              <a:t>	</a:t>
            </a:r>
            <a:r>
              <a:rPr lang="ru-RU" sz="2400" dirty="0" smtClean="0"/>
              <a:t>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– 9</a:t>
            </a:r>
            <a:r>
              <a:rPr lang="en-US" sz="2400" dirty="0" smtClean="0"/>
              <a:t>.</a:t>
            </a:r>
            <a:r>
              <a:rPr lang="ru-RU" sz="2400" dirty="0" smtClean="0"/>
              <a:t>82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1</a:t>
            </a:r>
            <a:r>
              <a:rPr lang="ru-RU" sz="2400" dirty="0" smtClean="0"/>
              <a:t> = 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– 0</a:t>
            </a:r>
            <a:r>
              <a:rPr lang="en-US" sz="2400" dirty="0" smtClean="0"/>
              <a:t>.</a:t>
            </a:r>
            <a:r>
              <a:rPr lang="ru-RU" sz="2400" dirty="0" smtClean="0"/>
              <a:t>982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 </a:t>
            </a:r>
            <a:r>
              <a:rPr lang="ru-RU" sz="2400" dirty="0" smtClean="0"/>
              <a:t>=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1188" algn="l"/>
              </a:tabLst>
            </a:pPr>
            <a:r>
              <a:rPr lang="ru-RU" sz="2400" dirty="0" smtClean="0"/>
              <a:t>		= 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- 0.98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= 0.02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= </a:t>
            </a:r>
            <a:r>
              <a:rPr lang="ru-RU" sz="2400" b="1" i="1" dirty="0" smtClean="0">
                <a:solidFill>
                  <a:srgbClr val="C00000"/>
                </a:solidFill>
              </a:rPr>
              <a:t>2</a:t>
            </a:r>
            <a:r>
              <a:rPr lang="en-US" sz="2400" b="1" i="1" dirty="0" smtClean="0">
                <a:solidFill>
                  <a:srgbClr val="C00000"/>
                </a:solidFill>
              </a:rPr>
              <a:t>.</a:t>
            </a:r>
            <a:r>
              <a:rPr lang="ru-RU" sz="2400" b="1" i="1" dirty="0" smtClean="0">
                <a:solidFill>
                  <a:srgbClr val="C00000"/>
                </a:solidFill>
              </a:rPr>
              <a:t>00</a:t>
            </a:r>
            <a:endParaRPr lang="ru-RU" sz="2400" b="1" i="1" u="sng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70000"/>
              </a:lnSpc>
              <a:buNone/>
              <a:tabLst>
                <a:tab pos="2146300" algn="l"/>
              </a:tabLst>
            </a:pPr>
            <a:r>
              <a:rPr lang="ru-RU" sz="2400" b="1" dirty="0" smtClean="0"/>
              <a:t>		</a:t>
            </a:r>
            <a:r>
              <a:rPr lang="ru-RU" sz="2400" dirty="0" smtClean="0"/>
              <a:t>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9</a:t>
            </a:r>
            <a:r>
              <a:rPr lang="en-US" sz="2400" dirty="0" smtClean="0"/>
              <a:t>.</a:t>
            </a:r>
            <a:r>
              <a:rPr lang="ru-RU" sz="2400" dirty="0" smtClean="0"/>
              <a:t>99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2</a:t>
            </a:r>
            <a:r>
              <a:rPr lang="ru-RU" sz="2400" dirty="0" smtClean="0"/>
              <a:t> = 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0.999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ru-RU" sz="2400" dirty="0" smtClean="0"/>
              <a:t> =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1188" algn="l"/>
              </a:tabLst>
            </a:pPr>
            <a:r>
              <a:rPr lang="ru-RU" sz="2400" dirty="0" smtClean="0"/>
              <a:t>		= 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ru-RU" sz="2400" baseline="30000" dirty="0" smtClean="0"/>
              <a:t> </a:t>
            </a:r>
            <a:r>
              <a:rPr lang="ru-RU" sz="2400" dirty="0" smtClean="0"/>
              <a:t>= </a:t>
            </a:r>
            <a:r>
              <a:rPr lang="ru-RU" sz="2400" b="1" i="1" dirty="0" smtClean="0">
                <a:solidFill>
                  <a:srgbClr val="C00000"/>
                </a:solidFill>
              </a:rPr>
              <a:t>0</a:t>
            </a:r>
            <a:r>
              <a:rPr lang="ru-RU" sz="2400" i="1" dirty="0" smtClean="0">
                <a:solidFill>
                  <a:srgbClr val="C00000"/>
                </a:solidFill>
              </a:rPr>
              <a:t> </a:t>
            </a:r>
            <a:r>
              <a:rPr lang="ru-RU" sz="2400" i="1" dirty="0" smtClean="0"/>
              <a:t>(округление) </a:t>
            </a:r>
            <a:r>
              <a:rPr lang="ru-RU" sz="2400" b="1" dirty="0" smtClean="0">
                <a:solidFill>
                  <a:srgbClr val="C00000"/>
                </a:solidFill>
              </a:rPr>
              <a:t>или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1188" algn="l"/>
              </a:tabLst>
            </a:pPr>
            <a:r>
              <a:rPr lang="ru-RU" sz="2400" dirty="0" smtClean="0"/>
              <a:t>		= 1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0.99</a:t>
            </a:r>
            <a:r>
              <a:rPr lang="en-US" sz="2400" dirty="0" smtClean="0"/>
              <a:t> </a:t>
            </a:r>
            <a:r>
              <a:rPr lang="ru-RU" sz="2400" baseline="30000" dirty="0" smtClean="0"/>
              <a:t>.</a:t>
            </a:r>
            <a:r>
              <a:rPr lang="en-US" sz="2400" baseline="30000" dirty="0" smtClean="0"/>
              <a:t>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ru-RU" sz="2400" dirty="0" smtClean="0"/>
              <a:t> = 0</a:t>
            </a:r>
            <a:r>
              <a:rPr lang="en-US" sz="2400" dirty="0" smtClean="0"/>
              <a:t>.</a:t>
            </a:r>
            <a:r>
              <a:rPr lang="ru-RU" sz="2400" dirty="0" smtClean="0"/>
              <a:t>01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</a:t>
            </a:r>
            <a:r>
              <a:rPr lang="en-US" sz="2400" baseline="30000" dirty="0" smtClean="0"/>
              <a:t>3</a:t>
            </a:r>
            <a:r>
              <a:rPr lang="ru-RU" sz="2400" baseline="30000" dirty="0" smtClean="0"/>
              <a:t> </a:t>
            </a:r>
            <a:r>
              <a:rPr lang="ru-RU" sz="2400" dirty="0" smtClean="0"/>
              <a:t>= </a:t>
            </a:r>
            <a:r>
              <a:rPr lang="ru-RU" sz="2400" b="1" i="1" dirty="0" smtClean="0">
                <a:solidFill>
                  <a:srgbClr val="C00000"/>
                </a:solidFill>
              </a:rPr>
              <a:t>10</a:t>
            </a:r>
            <a:r>
              <a:rPr lang="ru-RU" sz="2400" i="1" dirty="0" smtClean="0">
                <a:solidFill>
                  <a:srgbClr val="C00000"/>
                </a:solidFill>
              </a:rPr>
              <a:t> </a:t>
            </a:r>
            <a:r>
              <a:rPr lang="ru-RU" sz="2400" i="1" dirty="0" smtClean="0"/>
              <a:t>(усечение)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сложении и вычитании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508" y="3284984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10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0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98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=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149080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1000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999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5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7524" y="1196752"/>
                <a:ext cx="856895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При сохранении произвольного числа в формате с плавающей запятой происходит его округление до ближайшего представимого. То есть, числу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в переменной формата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float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ru-RU" sz="2400" dirty="0" smtClean="0"/>
                  <a:t>реально соответствует диапазону чисел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 smtClean="0"/>
                  <a:t>A</a:t>
                </a:r>
                <a:endParaRPr lang="ru-RU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Пусть </a:t>
                </a:r>
                <a:r>
                  <a:rPr lang="en-US" sz="2400" dirty="0" smtClean="0"/>
                  <a:t>A = 1</a:t>
                </a:r>
                <a:r>
                  <a:rPr lang="ru-RU" sz="2400" dirty="0" smtClean="0"/>
                  <a:t>, чему равно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 smtClean="0"/>
                  <a:t>A</a:t>
                </a:r>
                <a:r>
                  <a:rPr lang="ru-RU" sz="2400" dirty="0" smtClean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Ответ: Сохраняемое </a:t>
                </a:r>
                <a:r>
                  <a:rPr lang="ru-RU" sz="2400" dirty="0"/>
                  <a:t>ч</a:t>
                </a:r>
                <a:r>
                  <a:rPr lang="ru-RU" sz="2400" dirty="0" smtClean="0"/>
                  <a:t>исло будет </a:t>
                </a:r>
                <a:r>
                  <a:rPr lang="ru-RU" sz="2400" b="1" dirty="0" smtClean="0"/>
                  <a:t>округлено</a:t>
                </a:r>
                <a:r>
                  <a:rPr lang="ru-RU" sz="2400" dirty="0" smtClean="0"/>
                  <a:t> до ближайшего представимого, поэтому неопределённость равна половине последнего значащего бита. Бит в мантиссе 23 (+1 виртуальный перед запятой), следовательно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2400" b="1" dirty="0" smtClean="0"/>
                  <a:t>A = 2</a:t>
                </a:r>
                <a:r>
                  <a:rPr lang="en-US" sz="2400" b="1" baseline="30000" dirty="0" smtClean="0"/>
                  <a:t>-24</a:t>
                </a:r>
                <a:r>
                  <a:rPr lang="en-US" sz="2400" dirty="0" smtClean="0"/>
                  <a:t>.</a:t>
                </a:r>
                <a:endParaRPr lang="en-US" sz="2400" baseline="30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 smtClean="0"/>
                  <a:t>A </a:t>
                </a:r>
                <a:r>
                  <a:rPr lang="ru-RU" sz="2400" dirty="0" smtClean="0"/>
                  <a:t>в данном случае – </a:t>
                </a:r>
                <a:r>
                  <a:rPr lang="ru-RU" sz="2400" b="1" u="sng" dirty="0" smtClean="0"/>
                  <a:t>абсолютная погрешность</a:t>
                </a:r>
                <a:r>
                  <a:rPr lang="ru-RU" sz="2400" dirty="0" smtClean="0"/>
                  <a:t> – верхняя граница оценки отличия сохраняемого числа от того, которое получилось сохранить.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196752"/>
                <a:ext cx="8568952" cy="4985980"/>
              </a:xfrm>
              <a:prstGeom prst="rect">
                <a:avLst/>
              </a:prstGeom>
              <a:blipFill rotWithShape="0">
                <a:blip r:embed="rId3"/>
                <a:stretch>
                  <a:fillRect l="-1067" t="-978" r="-782" b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03948" y="2780928"/>
            <a:ext cx="482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="1" baseline="30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 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7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71600" y="1556792"/>
                <a:ext cx="7128792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При сложении/вычитании абсолютные погрешности складываются: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 smtClean="0"/>
                  <a:t>(</a:t>
                </a:r>
                <a:r>
                  <a:rPr lang="en-US" sz="2400" dirty="0"/>
                  <a:t>A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A) + (B </a:t>
                </a:r>
                <a:r>
                  <a:rPr lang="en-US" sz="2400" dirty="0"/>
                  <a:t>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= (</a:t>
                </a:r>
                <a:r>
                  <a:rPr lang="en-US" sz="2400" dirty="0"/>
                  <a:t>A </a:t>
                </a:r>
                <a:r>
                  <a:rPr lang="en-US" sz="2400" dirty="0"/>
                  <a:t>+ B) </a:t>
                </a:r>
                <a:r>
                  <a:rPr lang="en-US" sz="2400" dirty="0"/>
                  <a:t>±</a:t>
                </a:r>
                <a:r>
                  <a:rPr lang="en-US" sz="24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(A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A) </a:t>
                </a:r>
                <a:r>
                  <a:rPr lang="en-US" sz="2400" dirty="0" smtClean="0"/>
                  <a:t>- </a:t>
                </a:r>
                <a:r>
                  <a:rPr lang="en-US" sz="2400" dirty="0"/>
                  <a:t>(B </a:t>
                </a:r>
                <a:r>
                  <a:rPr lang="en-US" sz="2400" dirty="0"/>
                  <a:t>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= (</a:t>
                </a:r>
                <a:r>
                  <a:rPr lang="en-US" sz="2400" dirty="0"/>
                  <a:t>A </a:t>
                </a:r>
                <a:r>
                  <a:rPr lang="en-US" sz="2400" dirty="0" smtClean="0"/>
                  <a:t>- </a:t>
                </a:r>
                <a:r>
                  <a:rPr lang="en-US" sz="2400" dirty="0"/>
                  <a:t>B) </a:t>
                </a:r>
                <a:r>
                  <a:rPr lang="en-US" sz="2400" dirty="0"/>
                  <a:t>±</a:t>
                </a:r>
                <a:r>
                  <a:rPr lang="en-US" sz="24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spcAft>
                    <a:spcPts val="1200"/>
                  </a:spcAft>
                  <a:tabLst>
                    <a:tab pos="1169988" algn="l"/>
                  </a:tabLst>
                </a:pPr>
                <a:r>
                  <a:rPr lang="ru-RU" sz="2400" dirty="0" smtClean="0"/>
                  <a:t>Пусть</a:t>
                </a:r>
                <a:r>
                  <a:rPr lang="en-US" sz="2400" dirty="0" smtClean="0"/>
                  <a:t>	A = </a:t>
                </a:r>
                <a:r>
                  <a:rPr lang="ru-RU" sz="2400" dirty="0" smtClean="0"/>
                  <a:t>1000001</a:t>
                </a:r>
                <a:r>
                  <a:rPr lang="en-US" sz="2400" dirty="0" smtClean="0"/>
                  <a:t> ± 0.1</a:t>
                </a:r>
                <a:br>
                  <a:rPr lang="en-US" sz="2400" dirty="0" smtClean="0"/>
                </a:br>
                <a:r>
                  <a:rPr lang="en-US" sz="2400" dirty="0" smtClean="0"/>
                  <a:t>	B = 1000000 </a:t>
                </a:r>
                <a:r>
                  <a:rPr lang="en-US" sz="2400" dirty="0"/>
                  <a:t>± </a:t>
                </a:r>
                <a:r>
                  <a:rPr lang="en-US" sz="2400" dirty="0" smtClean="0"/>
                  <a:t>0.1</a:t>
                </a:r>
              </a:p>
              <a:p>
                <a:pPr>
                  <a:spcAft>
                    <a:spcPts val="1200"/>
                  </a:spcAft>
                  <a:tabLst>
                    <a:tab pos="1169988" algn="l"/>
                  </a:tabLst>
                </a:pPr>
                <a:r>
                  <a:rPr lang="ru-RU" sz="2400" dirty="0" smtClean="0"/>
                  <a:t>Тогда</a:t>
                </a:r>
                <a:r>
                  <a:rPr lang="en-US" sz="2400" dirty="0" smtClean="0"/>
                  <a:t>	A – B = </a:t>
                </a:r>
                <a:r>
                  <a:rPr lang="ru-RU" sz="2400" b="1" dirty="0" smtClean="0"/>
                  <a:t>1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± </a:t>
                </a:r>
                <a:r>
                  <a:rPr lang="ru-RU" sz="2400" b="1" dirty="0" smtClean="0"/>
                  <a:t>0.</a:t>
                </a:r>
                <a:r>
                  <a:rPr lang="en-US" sz="2400" b="1" dirty="0" smtClean="0"/>
                  <a:t>2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56792"/>
                <a:ext cx="7128792" cy="3293209"/>
              </a:xfrm>
              <a:prstGeom prst="rect">
                <a:avLst/>
              </a:prstGeom>
              <a:blipFill rotWithShape="0">
                <a:blip r:embed="rId3"/>
                <a:stretch>
                  <a:fillRect l="-1282" t="-1479" r="-769" b="-3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20072" y="4005064"/>
            <a:ext cx="3780878" cy="223224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</a:rPr>
              <a:t>Итого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при каждом сложении/вычитании ошибки округления накапливаются.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 smtClean="0"/>
              <a:t>1	0	1	0	1	1	1	0	0	0	0	0	1	0	0	0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525" y="4005064"/>
            <a:ext cx="126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младший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начащий</a:t>
            </a: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бит   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LSB)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7920" y="5013176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старший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начащий</a:t>
            </a: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бит  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SB)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cxnSp>
        <p:nvCxnSpPr>
          <p:cNvPr id="5" name="Прямая со стрелкой 4"/>
          <p:cNvCxnSpPr>
            <a:stCxn id="7" idx="3"/>
            <a:endCxn id="3" idx="1"/>
          </p:cNvCxnSpPr>
          <p:nvPr/>
        </p:nvCxnSpPr>
        <p:spPr>
          <a:xfrm flipV="1">
            <a:off x="1547665" y="4182136"/>
            <a:ext cx="454367" cy="33076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H="1" flipV="1">
            <a:off x="8244408" y="4293096"/>
            <a:ext cx="216552" cy="72008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3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9532" y="1520788"/>
            <a:ext cx="8460940" cy="19637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None/>
            </a:pPr>
            <a:r>
              <a:rPr lang="ru-RU" b="1" i="1" u="sng" dirty="0" smtClean="0">
                <a:solidFill>
                  <a:schemeClr val="bg1">
                    <a:lumMod val="50000"/>
                  </a:schemeClr>
                </a:solidFill>
              </a:rPr>
              <a:t>Пример: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/>
            <a:r>
              <a:rPr lang="ru-RU" sz="2400" b="1" dirty="0" smtClean="0"/>
              <a:t>Вычисление</a:t>
            </a:r>
            <a:r>
              <a:rPr lang="ru-RU" sz="2400" b="1" i="1" dirty="0" smtClean="0"/>
              <a:t> </a:t>
            </a:r>
            <a:r>
              <a:rPr lang="ru-RU" sz="2400" i="1" dirty="0" smtClean="0">
                <a:latin typeface="Times New Roman" pitchFamily="18" charset="0"/>
              </a:rPr>
              <a:t>y(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ru-RU" sz="2400" i="1" dirty="0" smtClean="0">
                <a:latin typeface="Times New Roman" pitchFamily="18" charset="0"/>
              </a:rPr>
              <a:t>) = (1 - </a:t>
            </a:r>
            <a:r>
              <a:rPr lang="ru-RU" sz="2400" i="1" dirty="0" err="1" smtClean="0">
                <a:latin typeface="Times New Roman" pitchFamily="18" charset="0"/>
              </a:rPr>
              <a:t>cos</a:t>
            </a:r>
            <a:r>
              <a:rPr lang="ru-RU" sz="2400" i="1" dirty="0" smtClean="0">
                <a:latin typeface="Times New Roman" pitchFamily="18" charset="0"/>
              </a:rPr>
              <a:t> x) / x</a:t>
            </a:r>
            <a:r>
              <a:rPr lang="ru-RU" sz="2400" i="1" baseline="30000" dirty="0" smtClean="0">
                <a:latin typeface="Times New Roman" pitchFamily="18" charset="0"/>
              </a:rPr>
              <a:t>2</a:t>
            </a:r>
            <a:r>
              <a:rPr lang="ru-RU" sz="2400" b="1" i="1" dirty="0" smtClean="0"/>
              <a:t/>
            </a:r>
            <a:br>
              <a:rPr lang="ru-RU" sz="2400" b="1" i="1" dirty="0" smtClean="0"/>
            </a:br>
            <a:r>
              <a:rPr lang="ru-RU" sz="2400" dirty="0" smtClean="0"/>
              <a:t>Эта формула не работает для малых </a:t>
            </a:r>
            <a:r>
              <a:rPr lang="ru-RU" sz="2400" i="1" dirty="0" smtClean="0"/>
              <a:t>х.</a:t>
            </a:r>
            <a:br>
              <a:rPr lang="ru-RU" sz="2400" i="1" dirty="0" smtClean="0"/>
            </a:br>
            <a:r>
              <a:rPr lang="ru-RU" sz="2400" i="1" dirty="0" smtClean="0"/>
              <a:t>(Знаменатель рассчитывается довольно точно, но числитель имеет слишком большую неопределённость).</a:t>
            </a:r>
            <a:endParaRPr lang="ru-RU" sz="2400" i="1" dirty="0" smtClean="0"/>
          </a:p>
        </p:txBody>
      </p:sp>
      <p:graphicFrame>
        <p:nvGraphicFramePr>
          <p:cNvPr id="9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34407"/>
              </p:ext>
            </p:extLst>
          </p:nvPr>
        </p:nvGraphicFramePr>
        <p:xfrm>
          <a:off x="5112060" y="3465004"/>
          <a:ext cx="3816424" cy="2844318"/>
        </p:xfrm>
        <a:graphic>
          <a:graphicData uri="http://schemas.openxmlformats.org/drawingml/2006/table">
            <a:tbl>
              <a:tblPr/>
              <a:tblGrid>
                <a:gridCol w="9707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18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C++(MS VS): float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y(x)</a:t>
                      </a:r>
                      <a:endPara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kumimoji="0" lang="ru-RU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609020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-6350"/>
            <a:r>
              <a:rPr lang="ru-RU" sz="2400" b="1" i="1" dirty="0">
                <a:solidFill>
                  <a:prstClr val="black"/>
                </a:solidFill>
              </a:rPr>
              <a:t>Э</a:t>
            </a:r>
            <a:r>
              <a:rPr lang="ru-RU" sz="2400" b="1" dirty="0">
                <a:solidFill>
                  <a:prstClr val="black"/>
                </a:solidFill>
              </a:rPr>
              <a:t>квивалентная </a:t>
            </a:r>
            <a:r>
              <a:rPr lang="ru-RU" sz="2400" b="1" dirty="0" smtClean="0">
                <a:solidFill>
                  <a:prstClr val="black"/>
                </a:solidFill>
              </a:rPr>
              <a:t>формула</a:t>
            </a:r>
            <a:br>
              <a:rPr lang="ru-RU" sz="2400" b="1" dirty="0" smtClean="0">
                <a:solidFill>
                  <a:prstClr val="black"/>
                </a:solidFill>
              </a:rPr>
            </a:br>
            <a:r>
              <a:rPr lang="en-US" sz="2400" i="1" dirty="0" smtClean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ru-RU" sz="2400" i="1" dirty="0" smtClean="0">
                <a:solidFill>
                  <a:prstClr val="black"/>
                </a:solidFill>
                <a:latin typeface="Times New Roman" pitchFamily="18" charset="0"/>
              </a:rPr>
              <a:t>) = 2sin</a:t>
            </a:r>
            <a:r>
              <a:rPr lang="ru-RU" sz="24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ru-RU" sz="2400" i="1" dirty="0" smtClean="0">
                <a:solidFill>
                  <a:prstClr val="black"/>
                </a:solidFill>
                <a:latin typeface="Times New Roman" pitchFamily="18" charset="0"/>
              </a:rPr>
              <a:t>(x / 2) / x</a:t>
            </a:r>
            <a:r>
              <a:rPr lang="ru-RU" sz="24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2 </a:t>
            </a:r>
            <a:r>
              <a:rPr lang="ru-RU" sz="2400" i="1" dirty="0" smtClean="0">
                <a:solidFill>
                  <a:prstClr val="black"/>
                </a:solidFill>
                <a:latin typeface="Times New Roman" pitchFamily="18" charset="0"/>
              </a:rPr>
              <a:t>= y(x)</a:t>
            </a:r>
            <a:endParaRPr lang="ru-RU" sz="2400" b="1" i="1" dirty="0" smtClean="0">
              <a:solidFill>
                <a:prstClr val="black"/>
              </a:solidFill>
            </a:endParaRPr>
          </a:p>
          <a:p>
            <a:pPr marL="457200" lvl="0" indent="-457200"/>
            <a:r>
              <a:rPr lang="ru-RU" sz="2400" dirty="0" smtClean="0">
                <a:solidFill>
                  <a:prstClr val="black"/>
                </a:solidFill>
              </a:rPr>
              <a:t>хорошо обусловлена</a:t>
            </a:r>
          </a:p>
          <a:p>
            <a:pPr marL="457200" lvl="0" indent="-457200"/>
            <a:r>
              <a:rPr lang="ru-RU" sz="2400" dirty="0" smtClean="0">
                <a:solidFill>
                  <a:prstClr val="black"/>
                </a:solidFill>
              </a:rPr>
              <a:t>при </a:t>
            </a:r>
            <a:r>
              <a:rPr lang="ru-RU" sz="2400" dirty="0">
                <a:solidFill>
                  <a:prstClr val="black"/>
                </a:solidFill>
              </a:rPr>
              <a:t>малых 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5760132" y="1700808"/>
            <a:ext cx="3262310" cy="688142"/>
            <a:chOff x="6084168" y="1772816"/>
            <a:chExt cx="2938274" cy="68814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084168" y="1772816"/>
              <a:ext cx="2938274" cy="612068"/>
            </a:xfrm>
            <a:prstGeom prst="rect">
              <a:avLst/>
            </a:prstGeom>
            <a:ln w="31750">
              <a:solidFill>
                <a:schemeClr val="accent1"/>
              </a:solidFill>
            </a:ln>
          </p:spPr>
          <p:txBody>
            <a:bodyPr wrap="none" anchor="t">
              <a:no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</a:rPr>
                <a:t>  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im(</a:t>
              </a:r>
              <a:r>
                <a:rPr lang="ru-RU" sz="2400" i="1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</a:t>
              </a:r>
              <a:r>
                <a:rPr lang="ru-RU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1 - x</a:t>
              </a:r>
              <a:r>
                <a:rPr lang="en-US" sz="2400" i="1" baseline="30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sz="2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/2</a:t>
              </a:r>
              <a:endPara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120172" y="2060848"/>
              <a:ext cx="81261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084168" y="4401108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0.499582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084168" y="4869160"/>
            <a:ext cx="1332148" cy="5040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0.5000</a:t>
            </a:r>
            <a:r>
              <a:rPr lang="ru-RU" sz="2400" b="1" dirty="0">
                <a:solidFill>
                  <a:prstClr val="black"/>
                </a:solidFill>
              </a:rPr>
              <a:t>83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84168" y="5373217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0.476837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5841268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452320" y="3933056"/>
            <a:ext cx="1476164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i="1" dirty="0">
                <a:solidFill>
                  <a:srgbClr val="2683C6"/>
                </a:solidFill>
                <a:latin typeface="Times New Roman" pitchFamily="18" charset="0"/>
              </a:rPr>
              <a:t>z(x)</a:t>
            </a:r>
            <a:endParaRPr lang="ru-RU" sz="2400" b="1" i="1" dirty="0">
              <a:solidFill>
                <a:srgbClr val="2683C6"/>
              </a:solidFill>
              <a:latin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416316" y="4401109"/>
            <a:ext cx="1512168" cy="49767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0.499</a:t>
            </a:r>
            <a:r>
              <a:rPr lang="ru-RU" sz="2400" b="1" dirty="0">
                <a:solidFill>
                  <a:prstClr val="black"/>
                </a:solidFill>
              </a:rPr>
              <a:t>583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416316" y="4905164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</a:t>
            </a:r>
            <a:r>
              <a:rPr lang="ru-RU" sz="2400" b="1" dirty="0">
                <a:solidFill>
                  <a:prstClr val="black"/>
                </a:solidFill>
              </a:rPr>
              <a:t>499996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416316" y="5373216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</a:t>
            </a:r>
            <a:r>
              <a:rPr lang="ru-RU" sz="2400" b="1" dirty="0">
                <a:solidFill>
                  <a:prstClr val="black"/>
                </a:solidFill>
              </a:rPr>
              <a:t>00</a:t>
            </a: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416316" y="5841268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</a:t>
            </a:r>
            <a:r>
              <a:rPr lang="ru-RU" sz="2400" b="1" dirty="0">
                <a:solidFill>
                  <a:prstClr val="black"/>
                </a:solidFill>
              </a:rPr>
              <a:t>00</a:t>
            </a: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32" y="3573016"/>
            <a:ext cx="7827176" cy="273278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/>
              <a:t>перемножение </a:t>
            </a:r>
            <a:r>
              <a:rPr lang="ru-RU" sz="2800" dirty="0"/>
              <a:t>или деление мантисс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/>
              <a:t>сложение или вычитание показателей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/>
              <a:t>нормализация</a:t>
            </a:r>
            <a:endParaRPr lang="en-US" sz="2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ru-RU" sz="1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Умножение и деление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чисел с 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9612" y="1772816"/>
            <a:ext cx="731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* 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= (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 </a:t>
            </a:r>
            <a:r>
              <a:rPr lang="en-US" sz="3200" b="1" dirty="0" smtClean="0">
                <a:solidFill>
                  <a:prstClr val="black"/>
                </a:solidFill>
              </a:rPr>
              <a:t>* 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</a:rPr>
              <a:t>) </a:t>
            </a:r>
            <a:r>
              <a:rPr lang="ru-RU" sz="3200" b="1" dirty="0" smtClean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+ 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1620" y="2672916"/>
            <a:ext cx="731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 / (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) = (</a:t>
            </a:r>
            <a:r>
              <a:rPr lang="en-US" sz="3200" b="1" dirty="0" smtClean="0">
                <a:solidFill>
                  <a:prstClr val="black"/>
                </a:solidFill>
              </a:rPr>
              <a:t>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1 </a:t>
            </a:r>
            <a:r>
              <a:rPr lang="en-US" sz="3200" b="1" dirty="0" smtClean="0">
                <a:solidFill>
                  <a:prstClr val="black"/>
                </a:solidFill>
              </a:rPr>
              <a:t>/ M</a:t>
            </a:r>
            <a:r>
              <a:rPr lang="en-US" sz="32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3200" b="1" dirty="0" smtClean="0">
                <a:solidFill>
                  <a:prstClr val="black"/>
                </a:solidFill>
              </a:rPr>
              <a:t>) </a:t>
            </a:r>
            <a:r>
              <a:rPr lang="ru-RU" sz="3200" b="1" dirty="0" smtClean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 smtClean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 b="1" baseline="30000" dirty="0" smtClean="0">
                <a:solidFill>
                  <a:prstClr val="black"/>
                </a:solidFill>
                <a:sym typeface="Symbol" pitchFamily="18" charset="2"/>
              </a:rPr>
              <a:t>- P</a:t>
            </a:r>
            <a:r>
              <a:rPr lang="en-US" sz="3200" b="1" baseline="10000" dirty="0" smtClean="0">
                <a:solidFill>
                  <a:prstClr val="black"/>
                </a:solidFill>
                <a:sym typeface="Symbol" pitchFamily="18" charset="2"/>
              </a:rPr>
              <a:t>2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6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32" y="1988840"/>
            <a:ext cx="7827176" cy="43169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</a:rPr>
              <a:t>Ошибки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округления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(3 разряда мантиссы, 2 - порядка):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	</a:t>
            </a:r>
            <a:r>
              <a:rPr lang="ru-RU" sz="2400" dirty="0" smtClean="0"/>
              <a:t>7.65 </a:t>
            </a:r>
            <a:r>
              <a:rPr lang="ru-RU" sz="2400" baseline="30000" dirty="0" smtClean="0"/>
              <a:t>.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02</a:t>
            </a:r>
            <a:r>
              <a:rPr lang="ru-RU" sz="2400" dirty="0" smtClean="0"/>
              <a:t> </a:t>
            </a:r>
            <a:r>
              <a:rPr lang="ru-RU" sz="2400" dirty="0"/>
              <a:t>*</a:t>
            </a:r>
            <a:r>
              <a:rPr lang="ru-RU" sz="2400" dirty="0" smtClean="0"/>
              <a:t> 2.61 </a:t>
            </a:r>
            <a:r>
              <a:rPr lang="ru-RU" sz="2400" baseline="30000" dirty="0" smtClean="0"/>
              <a:t>.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05 </a:t>
            </a:r>
            <a:r>
              <a:rPr lang="ru-RU" sz="2400" dirty="0" smtClean="0"/>
              <a:t>= 19.9665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07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2.00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08</a:t>
            </a:r>
            <a:endParaRPr lang="ru-RU" sz="2400" baseline="30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Переполнение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</a:t>
            </a:r>
            <a:r>
              <a:rPr lang="ru-RU" sz="2400" dirty="0" err="1"/>
              <a:t>Overflow</a:t>
            </a:r>
            <a:r>
              <a:rPr lang="ru-RU" sz="2400" dirty="0"/>
              <a:t>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</a:t>
            </a:r>
            <a:r>
              <a:rPr lang="ru-RU" sz="2400" dirty="0"/>
              <a:t>	</a:t>
            </a:r>
            <a:r>
              <a:rPr lang="ru-RU" sz="2400" dirty="0" smtClean="0"/>
              <a:t>8</a:t>
            </a:r>
            <a:r>
              <a:rPr lang="en-US" sz="2400" dirty="0" smtClean="0"/>
              <a:t>.</a:t>
            </a:r>
            <a:r>
              <a:rPr lang="ru-RU" sz="2400" dirty="0" smtClean="0"/>
              <a:t>23 </a:t>
            </a:r>
            <a:r>
              <a:rPr lang="ru-RU" sz="2400" baseline="30000" dirty="0" smtClean="0"/>
              <a:t>.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46 </a:t>
            </a:r>
            <a:r>
              <a:rPr lang="ru-RU" sz="2400" dirty="0"/>
              <a:t>*</a:t>
            </a:r>
            <a:r>
              <a:rPr lang="ru-RU" sz="2400" baseline="30000" dirty="0" smtClean="0"/>
              <a:t> </a:t>
            </a:r>
            <a:r>
              <a:rPr lang="en-US" sz="2400" dirty="0"/>
              <a:t>1</a:t>
            </a:r>
            <a:r>
              <a:rPr lang="ru-RU" sz="2400" dirty="0" smtClean="0"/>
              <a:t>.01 </a:t>
            </a:r>
            <a:r>
              <a:rPr lang="ru-RU" sz="2400" baseline="30000" dirty="0" smtClean="0"/>
              <a:t>.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65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8.3123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XX</a:t>
            </a:r>
            <a:endParaRPr lang="ru-RU" sz="2400" b="1" baseline="300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Потеря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порядка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</a:t>
            </a:r>
            <a:r>
              <a:rPr lang="ru-RU" sz="2400" dirty="0" err="1"/>
              <a:t>Underflow</a:t>
            </a:r>
            <a:r>
              <a:rPr lang="ru-RU" sz="2400" dirty="0"/>
              <a:t>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</a:t>
            </a:r>
            <a:r>
              <a:rPr lang="ru-RU" sz="2400" dirty="0"/>
              <a:t>	</a:t>
            </a:r>
            <a:r>
              <a:rPr lang="ru-RU" sz="2400" dirty="0" smtClean="0"/>
              <a:t>4</a:t>
            </a:r>
            <a:r>
              <a:rPr lang="en-US" sz="2400" dirty="0"/>
              <a:t>.</a:t>
            </a:r>
            <a:r>
              <a:rPr lang="ru-RU" sz="2400" dirty="0" smtClean="0"/>
              <a:t>25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-27</a:t>
            </a:r>
            <a:r>
              <a:rPr lang="ru-RU" sz="2400" dirty="0"/>
              <a:t>/ </a:t>
            </a:r>
            <a:r>
              <a:rPr lang="ru-RU" sz="2400" dirty="0" smtClean="0"/>
              <a:t>5</a:t>
            </a:r>
            <a:r>
              <a:rPr lang="en-US" sz="2400" dirty="0" smtClean="0"/>
              <a:t>.</a:t>
            </a:r>
            <a:r>
              <a:rPr lang="ru-RU" sz="2400" dirty="0" smtClean="0"/>
              <a:t>61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78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7</a:t>
            </a:r>
            <a:r>
              <a:rPr lang="en-US" sz="2400" dirty="0" smtClean="0"/>
              <a:t>.</a:t>
            </a:r>
            <a:r>
              <a:rPr lang="ru-RU" sz="2400" dirty="0" smtClean="0"/>
              <a:t>57575</a:t>
            </a:r>
            <a:r>
              <a:rPr lang="ru-RU" sz="2400" dirty="0"/>
              <a:t>...</a:t>
            </a:r>
            <a:r>
              <a:rPr lang="ru-RU" sz="2400" baseline="30000" dirty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-10</a:t>
            </a:r>
            <a:r>
              <a:rPr lang="en-US" sz="2400" baseline="30000" dirty="0" smtClean="0"/>
              <a:t>6</a:t>
            </a:r>
            <a:r>
              <a:rPr lang="ru-RU" sz="2400" dirty="0" smtClean="0"/>
              <a:t> </a:t>
            </a:r>
            <a:r>
              <a:rPr lang="ru-RU" sz="2400" dirty="0"/>
              <a:t>= 0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Катастрофическая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потеря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порядка</a:t>
            </a:r>
            <a:r>
              <a:rPr lang="ru-RU" sz="2400" b="1" dirty="0">
                <a:solidFill>
                  <a:srgbClr val="C00000"/>
                </a:solidFill>
              </a:rPr>
              <a:t>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	   </a:t>
            </a:r>
            <a:r>
              <a:rPr lang="ru-RU" sz="2400" dirty="0" smtClean="0"/>
              <a:t>4</a:t>
            </a:r>
            <a:r>
              <a:rPr lang="en-US" sz="2400" dirty="0" smtClean="0"/>
              <a:t>.</a:t>
            </a:r>
            <a:r>
              <a:rPr lang="ru-RU" sz="2400" dirty="0" smtClean="0"/>
              <a:t>25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-27</a:t>
            </a:r>
            <a:r>
              <a:rPr lang="ru-RU" sz="2400" dirty="0" smtClean="0"/>
              <a:t> </a:t>
            </a:r>
            <a:r>
              <a:rPr lang="ru-RU" sz="2400" dirty="0"/>
              <a:t>/ </a:t>
            </a:r>
            <a:r>
              <a:rPr lang="ru-RU" sz="2400" dirty="0" smtClean="0"/>
              <a:t>5</a:t>
            </a:r>
            <a:r>
              <a:rPr lang="en-US" sz="2400" dirty="0" smtClean="0"/>
              <a:t>.</a:t>
            </a:r>
            <a:r>
              <a:rPr lang="ru-RU" sz="2400" dirty="0" smtClean="0"/>
              <a:t>61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78</a:t>
            </a:r>
            <a:r>
              <a:rPr lang="ru-RU" sz="2400" dirty="0" smtClean="0"/>
              <a:t> </a:t>
            </a:r>
            <a:r>
              <a:rPr lang="ru-RU" sz="2400" baseline="30000" dirty="0"/>
              <a:t>. 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87</a:t>
            </a:r>
            <a:r>
              <a:rPr lang="ru-RU" sz="2400" dirty="0" smtClean="0"/>
              <a:t> </a:t>
            </a:r>
            <a:r>
              <a:rPr lang="ru-RU" sz="2400" dirty="0"/>
              <a:t>=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			= </a:t>
            </a:r>
            <a:r>
              <a:rPr lang="ru-RU" sz="2400" dirty="0" smtClean="0"/>
              <a:t>7</a:t>
            </a:r>
            <a:r>
              <a:rPr lang="en-US" sz="2400" dirty="0" smtClean="0"/>
              <a:t>.</a:t>
            </a:r>
            <a:r>
              <a:rPr lang="ru-RU" sz="2400" dirty="0" smtClean="0"/>
              <a:t>57575... </a:t>
            </a:r>
            <a:r>
              <a:rPr lang="ru-RU" sz="2400" baseline="30000" dirty="0" smtClean="0"/>
              <a:t>.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-10</a:t>
            </a:r>
            <a:r>
              <a:rPr lang="en-US" sz="2400" baseline="30000" dirty="0" smtClean="0"/>
              <a:t>6</a:t>
            </a:r>
            <a:r>
              <a:rPr lang="ru-RU" sz="2400" dirty="0" smtClean="0"/>
              <a:t> </a:t>
            </a:r>
            <a:r>
              <a:rPr lang="ru-RU" sz="2400" dirty="0"/>
              <a:t>(= 0)</a:t>
            </a:r>
            <a:r>
              <a:rPr lang="ru-RU" sz="2400" baseline="30000" dirty="0"/>
              <a:t> .</a:t>
            </a:r>
            <a:r>
              <a:rPr lang="ru-RU" sz="2400" dirty="0"/>
              <a:t> 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ru-RU" sz="2400" dirty="0" smtClean="0"/>
              <a:t>00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87</a:t>
            </a:r>
            <a:r>
              <a:rPr lang="ru-RU" sz="2400" dirty="0" smtClean="0"/>
              <a:t> </a:t>
            </a:r>
            <a:r>
              <a:rPr lang="ru-RU" sz="2400" dirty="0"/>
              <a:t>= 0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			   (вместо </a:t>
            </a:r>
            <a:r>
              <a:rPr lang="ru-RU" sz="2400" dirty="0" smtClean="0"/>
              <a:t>1</a:t>
            </a:r>
            <a:r>
              <a:rPr lang="en-US" sz="2400" dirty="0" smtClean="0"/>
              <a:t>.</a:t>
            </a:r>
            <a:r>
              <a:rPr lang="ru-RU" sz="2400" dirty="0" smtClean="0"/>
              <a:t>515151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-1</a:t>
            </a:r>
            <a:r>
              <a:rPr lang="en-US" sz="2400" baseline="30000" dirty="0" smtClean="0"/>
              <a:t>8</a:t>
            </a:r>
            <a:r>
              <a:rPr lang="ru-RU" sz="2400" baseline="300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1</a:t>
            </a:r>
            <a:r>
              <a:rPr lang="en-US" sz="2400" dirty="0"/>
              <a:t>.</a:t>
            </a:r>
            <a:r>
              <a:rPr lang="ru-RU" sz="2400" dirty="0" smtClean="0"/>
              <a:t>52</a:t>
            </a:r>
            <a:r>
              <a:rPr lang="ru-RU" sz="2400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-1</a:t>
            </a:r>
            <a:r>
              <a:rPr lang="en-US" sz="2400" baseline="30000" dirty="0" smtClean="0"/>
              <a:t>8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умножении и делении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4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1412776"/>
                <a:ext cx="8496944" cy="267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±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496944" cy="2678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flipV="1">
            <a:off x="2123728" y="3068960"/>
            <a:ext cx="1332148" cy="720080"/>
          </a:xfrm>
          <a:prstGeom prst="straightConnector1">
            <a:avLst/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527884" y="2168860"/>
            <a:ext cx="684076" cy="1080120"/>
            <a:chOff x="7020272" y="2384884"/>
            <a:chExt cx="684076" cy="108012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7020272" y="2384884"/>
              <a:ext cx="684076" cy="1080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7020272" y="2384884"/>
              <a:ext cx="684076" cy="1080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251520" y="3789040"/>
                <a:ext cx="3744416" cy="2448272"/>
              </a:xfrm>
              <a:prstGeom prst="round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ru-RU" sz="280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ru-RU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=&gt;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пренебрегаем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Скругленный 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89040"/>
                <a:ext cx="3744416" cy="2448272"/>
              </a:xfrm>
              <a:prstGeom prst="roundRect">
                <a:avLst/>
              </a:prstGeom>
              <a:blipFill rotWithShape="0">
                <a:blip r:embed="rId4"/>
                <a:stretch>
                  <a:fillRect b="-2217"/>
                </a:stretch>
              </a:blipFill>
              <a:ln w="317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Скругленный прямоугольник 20"/>
          <p:cNvSpPr/>
          <p:nvPr/>
        </p:nvSpPr>
        <p:spPr>
          <a:xfrm>
            <a:off x="4031940" y="3897052"/>
            <a:ext cx="4860540" cy="226825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</a:rPr>
              <a:t>Итого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при умножении/делении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относительные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погрешности </a:t>
            </a:r>
            <a:r>
              <a:rPr lang="ru-RU" sz="2800" dirty="0">
                <a:solidFill>
                  <a:schemeClr val="tx1"/>
                </a:solidFill>
              </a:rPr>
              <a:t>складываются.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3851920" y="2132856"/>
                <a:ext cx="4831698" cy="104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32856"/>
                <a:ext cx="4831698" cy="10468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умножении и делении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5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3508" y="1520788"/>
                <a:ext cx="8856984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Пусть </a:t>
                </a:r>
                <a:r>
                  <a:rPr lang="en-US" sz="2400" dirty="0" smtClean="0"/>
                  <a:t>A = 1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 smtClean="0"/>
                  <a:t>A</a:t>
                </a:r>
                <a:r>
                  <a:rPr lang="ru-RU" sz="2400" baseline="-25000" dirty="0" smtClean="0"/>
                  <a:t>+</a:t>
                </a:r>
                <a:r>
                  <a:rPr lang="en-US" sz="2400" b="1" dirty="0" smtClean="0"/>
                  <a:t> </a:t>
                </a:r>
                <a:r>
                  <a:rPr lang="en-US" sz="2400" dirty="0"/>
                  <a:t>= </a:t>
                </a:r>
                <a:r>
                  <a:rPr lang="ru-RU" sz="2400" dirty="0" smtClean="0"/>
                  <a:t>+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-24</a:t>
                </a:r>
                <a:endParaRPr lang="ru-RU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При представлении чисел в формате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float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ru-RU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погрешность в большую и в меньшую сторону будет отличаться для некоторых чисел.</a:t>
                </a:r>
                <a:br>
                  <a:rPr lang="ru-RU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ru-RU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Чему равна погрешность в меньшую сторону для числа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lang="ru-RU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?</a:t>
                </a:r>
                <a:endParaRPr lang="ru-RU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Ответ: для представления ближайшего меньшего чем </a:t>
                </a:r>
                <a:r>
                  <a:rPr lang="en-US" sz="2400" dirty="0" smtClean="0"/>
                  <a:t>A=1 </a:t>
                </a:r>
                <a:r>
                  <a:rPr lang="ru-RU" sz="2400" dirty="0" smtClean="0"/>
                  <a:t>числа придётся уменьшать порядок числа </a:t>
                </a:r>
                <a:r>
                  <a:rPr lang="en-US" sz="2400" dirty="0" smtClean="0"/>
                  <a:t>P </a:t>
                </a:r>
                <a:r>
                  <a:rPr lang="ru-RU" sz="2400" dirty="0" smtClean="0"/>
                  <a:t>на 1 =</a:t>
                </a:r>
                <a:r>
                  <a:rPr lang="en-US" sz="2400" dirty="0" smtClean="0"/>
                  <a:t>&gt; </a:t>
                </a:r>
                <a:r>
                  <a:rPr lang="ru-RU" sz="2400" dirty="0" smtClean="0"/>
                  <a:t>шаг между числами уменьшится в два раза: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 smtClean="0"/>
                  <a:t>A</a:t>
                </a:r>
                <a:r>
                  <a:rPr lang="ru-RU" sz="2400" baseline="-25000" dirty="0"/>
                  <a:t> </a:t>
                </a:r>
                <a:r>
                  <a:rPr lang="ru-RU" sz="2400" baseline="-25000" dirty="0" smtClean="0"/>
                  <a:t>-</a:t>
                </a:r>
                <a:r>
                  <a:rPr lang="en-US" sz="2400" b="1" dirty="0" smtClean="0"/>
                  <a:t> </a:t>
                </a:r>
                <a:r>
                  <a:rPr lang="en-US" sz="2400" dirty="0"/>
                  <a:t>= </a:t>
                </a:r>
                <a:r>
                  <a:rPr lang="ru-RU" sz="2400" dirty="0" smtClean="0"/>
                  <a:t>-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-2</a:t>
                </a:r>
                <a:r>
                  <a:rPr lang="ru-RU" sz="2400" baseline="30000" dirty="0" smtClean="0"/>
                  <a:t>5</a:t>
                </a:r>
                <a:r>
                  <a:rPr lang="ru-RU" sz="2400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2400" dirty="0" smtClean="0"/>
                  <a:t>То есть отношение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 smtClean="0"/>
                  <a:t>+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/>
                  <a:t> </a:t>
                </a:r>
                <a:r>
                  <a:rPr lang="ru-RU" sz="2400" baseline="-25000" dirty="0"/>
                  <a:t>-</a:t>
                </a:r>
                <a:r>
                  <a:rPr lang="en-US" sz="2400" b="1" dirty="0"/>
                  <a:t> </a:t>
                </a:r>
                <a:r>
                  <a:rPr lang="ru-RU" sz="2400" b="1" dirty="0" smtClean="0"/>
                  <a:t>= </a:t>
                </a:r>
                <a:r>
                  <a:rPr lang="en-US" sz="2400" dirty="0">
                    <a:solidFill>
                      <a:srgbClr val="7030A0"/>
                    </a:solidFill>
                  </a:rPr>
                  <a:t>FLT_RADIX</a:t>
                </a:r>
                <a:r>
                  <a:rPr lang="en-US" sz="2400" dirty="0">
                    <a:solidFill>
                      <a:srgbClr val="010001"/>
                    </a:solidFill>
                  </a:rPr>
                  <a:t> </a:t>
                </a:r>
                <a:r>
                  <a:rPr lang="ru-RU" sz="2400" dirty="0" smtClean="0"/>
                  <a:t>или основанию порядка </a:t>
                </a:r>
                <a:r>
                  <a:rPr lang="en-US" sz="2400" dirty="0" smtClean="0"/>
                  <a:t>P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520788"/>
                <a:ext cx="8856984" cy="3877985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256" r="-826" b="-2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448780"/>
            <a:ext cx="4716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b="1" baseline="30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 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Представление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вещественных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чисел</a:t>
            </a:r>
            <a:b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по </a:t>
            </a: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основаниям 2 и </a:t>
            </a: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16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5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304764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 если взять основание для порядка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равным 16, а оставшиеся биты передать под мантиссу, сможем ли мы увеличить точность представления числа?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endParaRPr lang="en-US" sz="2400" dirty="0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Представление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вещественных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чисел</a:t>
            </a:r>
            <a:b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по </a:t>
            </a: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основаниям 2 и </a:t>
            </a: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16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31940" y="2096852"/>
            <a:ext cx="6156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pt-BR" sz="2800" b="1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64904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Ответ: точность лучше не станет, поскольку</a:t>
            </a:r>
          </a:p>
          <a:p>
            <a:pPr>
              <a:spcAft>
                <a:spcPts val="120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а) относительная погрешность для разных чисел может меняться в </a:t>
            </a:r>
            <a:r>
              <a:rPr lang="en-US" sz="2400" dirty="0">
                <a:solidFill>
                  <a:srgbClr val="7030A0"/>
                </a:solidFill>
              </a:rPr>
              <a:t>FLT_RADIX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раз</a:t>
            </a:r>
          </a:p>
          <a:p>
            <a:pPr>
              <a:spcAft>
                <a:spcPts val="120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б) а при выполнении арифметических операций погрешности складываются</a:t>
            </a:r>
          </a:p>
          <a:p>
            <a:pPr>
              <a:spcAft>
                <a:spcPts val="120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для любого числа (результата арифметической операции) последние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FLT_RADIX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бит могут быть ошибочными,</a:t>
            </a:r>
            <a:b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 это как раз именно столько бит, сколько можно было бы передать из порядка в мантиссу при увеличении основания.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13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877" y="1772816"/>
            <a:ext cx="8906493" cy="44755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0">
              <a:buNone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Невыполнение ассоциативного закона сложения:</a:t>
            </a: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(x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y)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z ≠ x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(y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z)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(</a:t>
            </a:r>
            <a:r>
              <a:rPr lang="en-US" sz="2800" dirty="0"/>
              <a:t>R </a:t>
            </a:r>
            <a:r>
              <a:rPr lang="en-US" sz="2800" dirty="0" smtClean="0"/>
              <a:t>- R) + r </a:t>
            </a:r>
            <a:r>
              <a:rPr lang="en-US" sz="2800" b="1" dirty="0">
                <a:solidFill>
                  <a:srgbClr val="FF0000"/>
                </a:solidFill>
              </a:rPr>
              <a:t>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 + (-R + r)</a:t>
            </a: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 </a:t>
            </a:r>
            <a:r>
              <a:rPr lang="en-US" sz="2400" b="1" dirty="0" smtClean="0">
                <a:solidFill>
                  <a:schemeClr val="tx1"/>
                </a:solidFill>
              </a:rPr>
              <a:t>= 1,</a:t>
            </a:r>
            <a:r>
              <a:rPr lang="ru-RU" sz="2400" b="1" dirty="0" smtClean="0">
                <a:solidFill>
                  <a:schemeClr val="tx1"/>
                </a:solidFill>
              </a:rPr>
              <a:t>00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= 1,</a:t>
            </a:r>
            <a:r>
              <a:rPr lang="ru-RU" sz="2400" b="1" dirty="0" smtClean="0">
                <a:solidFill>
                  <a:schemeClr val="tx1"/>
                </a:solidFill>
              </a:rPr>
              <a:t>00</a:t>
            </a:r>
            <a:r>
              <a:rPr lang="en-US" sz="2400" b="1" dirty="0" smtClean="0">
                <a:solidFill>
                  <a:schemeClr val="tx1"/>
                </a:solidFill>
              </a:rPr>
              <a:t>0000         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 </a:t>
            </a:r>
            <a:r>
              <a:rPr lang="en-US" sz="2400" b="1" dirty="0" smtClean="0">
                <a:solidFill>
                  <a:schemeClr val="tx1"/>
                </a:solidFill>
              </a:rPr>
              <a:t>= 1,</a:t>
            </a:r>
            <a:r>
              <a:rPr lang="ru-RU" sz="2400" b="1" dirty="0" smtClean="0">
                <a:solidFill>
                  <a:schemeClr val="tx1"/>
                </a:solidFill>
              </a:rPr>
              <a:t>00</a:t>
            </a:r>
            <a:r>
              <a:rPr lang="en-US" sz="2400" b="1" dirty="0" smtClean="0">
                <a:solidFill>
                  <a:schemeClr val="tx1"/>
                </a:solidFill>
              </a:rPr>
              <a:t> · 10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-6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= 0,000000</a:t>
            </a:r>
            <a:r>
              <a:rPr lang="en-US" sz="2400" b="1" strike="sngStrike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strike="sngStrike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strike="sngStrike" dirty="0" smtClean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en-US" sz="2400" b="1" baseline="30000" dirty="0" smtClean="0">
              <a:solidFill>
                <a:schemeClr val="tx1"/>
              </a:solidFill>
            </a:endParaRPr>
          </a:p>
          <a:p>
            <a:pPr marL="450850" lvl="1" indent="0">
              <a:buNone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Зависимость результата от</a:t>
            </a:r>
            <a:b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сохранения промежуточных</a:t>
            </a:r>
            <a:b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данных </a:t>
            </a:r>
          </a:p>
          <a:p>
            <a:pPr marL="450850" lvl="1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y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z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(y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z) ≠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112060" y="2276872"/>
            <a:ext cx="3816424" cy="3780420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Все операции над числами с плавающей запятой выполняются процессором </a:t>
            </a:r>
            <a:r>
              <a:rPr lang="en-US" sz="2400" dirty="0" smtClean="0">
                <a:solidFill>
                  <a:schemeClr val="tx1"/>
                </a:solidFill>
              </a:rPr>
              <a:t>c </a:t>
            </a:r>
            <a:r>
              <a:rPr lang="ru-RU" sz="2400" dirty="0">
                <a:solidFill>
                  <a:schemeClr val="tx1"/>
                </a:solidFill>
              </a:rPr>
              <a:t>точностью </a:t>
            </a:r>
            <a:r>
              <a:rPr lang="en-US" sz="2400" dirty="0" smtClean="0">
                <a:solidFill>
                  <a:schemeClr val="tx1"/>
                </a:solidFill>
              </a:rPr>
              <a:t>80 </a:t>
            </a:r>
            <a:r>
              <a:rPr lang="ru-RU" sz="2400" dirty="0" smtClean="0">
                <a:solidFill>
                  <a:schemeClr val="tx1"/>
                </a:solidFill>
              </a:rPr>
              <a:t>бит, при сохранении во временную переменную результат обрезается до </a:t>
            </a:r>
            <a:r>
              <a:rPr lang="en-US" sz="2400" dirty="0" smtClean="0">
                <a:solidFill>
                  <a:schemeClr val="tx1"/>
                </a:solidFill>
              </a:rPr>
              <a:t>32 </a:t>
            </a:r>
            <a:r>
              <a:rPr lang="ru-RU" sz="2400" dirty="0" smtClean="0">
                <a:solidFill>
                  <a:schemeClr val="tx1"/>
                </a:solidFill>
              </a:rPr>
              <a:t>бит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 smtClean="0">
                <a:solidFill>
                  <a:schemeClr val="tx1"/>
                </a:solidFill>
              </a:rPr>
              <a:t>) или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64 бит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5012" y="1412874"/>
            <a:ext cx="82771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// Эта программа демонстрирует невыполнение ассоциативного </a:t>
            </a: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</a:rPr>
              <a:t>// закона сложения при вычислениях с плавающей точкой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#</a:t>
            </a:r>
            <a:r>
              <a:rPr lang="en-US" sz="2200" dirty="0">
                <a:solidFill>
                  <a:srgbClr val="0000FF"/>
                </a:solidFill>
              </a:rPr>
              <a:t>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smtClean="0">
                <a:solidFill>
                  <a:srgbClr val="A31515"/>
                </a:solidFill>
              </a:rPr>
              <a:t>stdafx.h"</a:t>
            </a:r>
            <a:r>
              <a:rPr lang="en-US" sz="2200" dirty="0" smtClean="0">
                <a:solidFill>
                  <a:prstClr val="black"/>
                </a:solidFill>
              </a:rPr>
              <a:t>  </a:t>
            </a:r>
            <a:r>
              <a:rPr lang="en-US" sz="2200" dirty="0">
                <a:solidFill>
                  <a:srgbClr val="008000"/>
                </a:solidFill>
              </a:rPr>
              <a:t>// </a:t>
            </a:r>
            <a:r>
              <a:rPr lang="ru-RU" sz="2200" dirty="0">
                <a:solidFill>
                  <a:srgbClr val="008000"/>
                </a:solidFill>
              </a:rPr>
              <a:t>включает </a:t>
            </a:r>
            <a:r>
              <a:rPr lang="en-US" sz="2200" dirty="0" smtClean="0">
                <a:solidFill>
                  <a:srgbClr val="008000"/>
                </a:solidFill>
              </a:rPr>
              <a:t>conio.h,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smtClean="0">
                <a:solidFill>
                  <a:srgbClr val="008000"/>
                </a:solidFill>
              </a:rPr>
              <a:t>iostream</a:t>
            </a:r>
            <a:endParaRPr lang="en-US" sz="2200" dirty="0">
              <a:solidFill>
                <a:srgbClr val="008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</a:rPr>
              <a:t>using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namespace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srgbClr val="010001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10001"/>
                </a:solidFill>
              </a:rPr>
              <a:t>main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r>
              <a:rPr lang="ru-RU" sz="2400" dirty="0">
                <a:solidFill>
                  <a:prstClr val="black"/>
                </a:solidFill>
              </a:rPr>
              <a:t>{</a:t>
            </a:r>
          </a:p>
          <a:p>
            <a:pPr marL="355600">
              <a:tabLst>
                <a:tab pos="2778125" algn="l"/>
              </a:tabLst>
            </a:pPr>
            <a:r>
              <a:rPr lang="pt-BR" sz="2400" dirty="0" smtClean="0">
                <a:solidFill>
                  <a:srgbClr val="0000FF"/>
                </a:solidFill>
              </a:rPr>
              <a:t>float</a:t>
            </a:r>
            <a:r>
              <a:rPr lang="pt-BR" sz="24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>
                <a:solidFill>
                  <a:srgbClr val="010001"/>
                </a:solidFill>
              </a:rPr>
              <a:t>x</a:t>
            </a:r>
            <a:r>
              <a:rPr lang="pt-BR" sz="2400" b="1" dirty="0">
                <a:solidFill>
                  <a:prstClr val="black"/>
                </a:solidFill>
              </a:rPr>
              <a:t> = 1.1e7f, </a:t>
            </a:r>
            <a:r>
              <a:rPr lang="pt-BR" sz="2400" b="1" dirty="0" smtClean="0">
                <a:solidFill>
                  <a:prstClr val="black"/>
                </a:solidFill>
              </a:rPr>
              <a:t>    </a:t>
            </a:r>
            <a:r>
              <a:rPr lang="pt-BR" sz="2400" b="1" dirty="0" smtClean="0">
                <a:solidFill>
                  <a:srgbClr val="010001"/>
                </a:solidFill>
              </a:rPr>
              <a:t>y</a:t>
            </a:r>
            <a:r>
              <a:rPr lang="pt-BR" sz="24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>
                <a:solidFill>
                  <a:prstClr val="black"/>
                </a:solidFill>
              </a:rPr>
              <a:t>= -1.1e7f, </a:t>
            </a:r>
            <a:r>
              <a:rPr lang="pt-BR" sz="2400" b="1" dirty="0" smtClean="0">
                <a:solidFill>
                  <a:prstClr val="black"/>
                </a:solidFill>
              </a:rPr>
              <a:t>    </a:t>
            </a:r>
            <a:r>
              <a:rPr lang="pt-BR" sz="2400" b="1" dirty="0" smtClean="0">
                <a:solidFill>
                  <a:srgbClr val="010001"/>
                </a:solidFill>
              </a:rPr>
              <a:t>z</a:t>
            </a:r>
            <a:r>
              <a:rPr lang="pt-BR" sz="24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>
                <a:solidFill>
                  <a:prstClr val="black"/>
                </a:solidFill>
              </a:rPr>
              <a:t>= 1.0e2f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 smtClean="0">
                <a:solidFill>
                  <a:prstClr val="black"/>
                </a:solidFill>
              </a:rPr>
              <a:t> </a:t>
            </a:r>
            <a:r>
              <a:rPr lang="pt-BR" sz="2400" dirty="0" smtClean="0">
                <a:solidFill>
                  <a:srgbClr val="010001"/>
                </a:solidFill>
              </a:rPr>
              <a:t>r</a:t>
            </a:r>
            <a:r>
              <a:rPr lang="pt-BR" sz="2400" dirty="0" smtClean="0">
                <a:solidFill>
                  <a:prstClr val="black"/>
                </a:solidFill>
              </a:rPr>
              <a:t>, </a:t>
            </a: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rgbClr val="010001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(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 smtClean="0">
                <a:solidFill>
                  <a:prstClr val="black"/>
                </a:solidFill>
              </a:rPr>
              <a:t>) 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rgbClr val="010001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(</a:t>
            </a:r>
            <a:r>
              <a:rPr lang="en-US" sz="2400" dirty="0" smtClean="0">
                <a:solidFill>
                  <a:srgbClr val="010001"/>
                </a:solidFill>
              </a:rPr>
              <a:t>y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);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rgbClr val="010001"/>
                </a:solidFill>
              </a:rPr>
              <a:t>v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>
                <a:solidFill>
                  <a:prstClr val="black"/>
                </a:solidFill>
              </a:rPr>
              <a:t>;   </a:t>
            </a: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v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 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 smtClean="0">
                <a:solidFill>
                  <a:prstClr val="black"/>
                </a:solidFill>
              </a:rPr>
              <a:t> = </a:t>
            </a:r>
            <a:r>
              <a:rPr lang="pt-BR" sz="2400" dirty="0" smtClean="0">
                <a:solidFill>
                  <a:srgbClr val="010001"/>
                </a:solidFill>
              </a:rPr>
              <a:t>y </a:t>
            </a:r>
            <a:r>
              <a:rPr lang="pt-BR" sz="2400" dirty="0" smtClean="0">
                <a:solidFill>
                  <a:prstClr val="black"/>
                </a:solidFill>
              </a:rPr>
              <a:t>+ </a:t>
            </a:r>
            <a:r>
              <a:rPr lang="pt-BR" sz="2400" dirty="0" smtClean="0">
                <a:solidFill>
                  <a:srgbClr val="010001"/>
                </a:solidFill>
              </a:rPr>
              <a:t>z</a:t>
            </a:r>
            <a:r>
              <a:rPr lang="pt-BR" sz="2400" dirty="0">
                <a:solidFill>
                  <a:prstClr val="black"/>
                </a:solidFill>
              </a:rPr>
              <a:t>;   </a:t>
            </a:r>
            <a:r>
              <a:rPr lang="pt-BR" sz="2400" dirty="0" smtClean="0">
                <a:solidFill>
                  <a:srgbClr val="010001"/>
                </a:solidFill>
              </a:rPr>
              <a:t>r</a:t>
            </a:r>
            <a:r>
              <a:rPr lang="pt-BR" sz="2400" dirty="0" smtClean="0">
                <a:solidFill>
                  <a:prstClr val="black"/>
                </a:solidFill>
              </a:rPr>
              <a:t> = </a:t>
            </a:r>
            <a:r>
              <a:rPr lang="pt-BR" sz="2400" dirty="0" smtClean="0">
                <a:solidFill>
                  <a:srgbClr val="010001"/>
                </a:solidFill>
              </a:rPr>
              <a:t>x </a:t>
            </a:r>
            <a:r>
              <a:rPr lang="pt-BR" sz="2400" dirty="0" smtClean="0">
                <a:solidFill>
                  <a:prstClr val="black"/>
                </a:solidFill>
              </a:rPr>
              <a:t>+ </a:t>
            </a: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; 	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pt-BR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endl;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9532" y="332656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260" y="4005064"/>
            <a:ext cx="1980220" cy="212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8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540" y="1592796"/>
            <a:ext cx="813036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/>
            <a:r>
              <a:rPr lang="en-US" sz="2400" b="1" dirty="0">
                <a:solidFill>
                  <a:srgbClr val="010001"/>
                </a:solidFill>
              </a:rPr>
              <a:t>x</a:t>
            </a:r>
            <a:r>
              <a:rPr lang="en-US" sz="2400" b="1" dirty="0">
                <a:solidFill>
                  <a:prstClr val="black"/>
                </a:solidFill>
              </a:rPr>
              <a:t> = 1.1e8f;   </a:t>
            </a:r>
            <a:r>
              <a:rPr lang="en-US" sz="2400" b="1" dirty="0">
                <a:solidFill>
                  <a:srgbClr val="010001"/>
                </a:solidFill>
              </a:rPr>
              <a:t>y</a:t>
            </a:r>
            <a:r>
              <a:rPr lang="en-US" sz="2400" b="1" dirty="0">
                <a:solidFill>
                  <a:prstClr val="black"/>
                </a:solidFill>
              </a:rPr>
              <a:t> = -1.1e8f;   </a:t>
            </a:r>
            <a:r>
              <a:rPr lang="en-US" sz="2400" b="1" dirty="0">
                <a:solidFill>
                  <a:srgbClr val="010001"/>
                </a:solidFill>
              </a:rPr>
              <a:t>z</a:t>
            </a:r>
            <a:r>
              <a:rPr lang="en-US" sz="2400" b="1" dirty="0">
                <a:solidFill>
                  <a:prstClr val="black"/>
                </a:solidFill>
              </a:rPr>
              <a:t> = 1.0e2f;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(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 smtClean="0">
                <a:solidFill>
                  <a:prstClr val="black"/>
                </a:solidFill>
              </a:rPr>
              <a:t>) 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 smtClean="0">
                <a:solidFill>
                  <a:prstClr val="black"/>
                </a:solidFill>
              </a:rPr>
              <a:t>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u="sng" dirty="0" smtClean="0">
                <a:solidFill>
                  <a:prstClr val="black"/>
                </a:solidFill>
              </a:rPr>
              <a:t>(</a:t>
            </a:r>
            <a:r>
              <a:rPr lang="en-US" sz="2400" u="sng" dirty="0" smtClean="0">
                <a:solidFill>
                  <a:srgbClr val="010001"/>
                </a:solidFill>
              </a:rPr>
              <a:t>y </a:t>
            </a:r>
            <a:r>
              <a:rPr lang="en-US" sz="2400" u="sng" dirty="0" smtClean="0">
                <a:solidFill>
                  <a:prstClr val="black"/>
                </a:solidFill>
              </a:rPr>
              <a:t>+ </a:t>
            </a:r>
            <a:r>
              <a:rPr lang="en-US" sz="2400" u="sng" dirty="0" smtClean="0">
                <a:solidFill>
                  <a:srgbClr val="010001"/>
                </a:solidFill>
              </a:rPr>
              <a:t>z</a:t>
            </a:r>
            <a:r>
              <a:rPr lang="en-US" sz="2400" u="sng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>
                <a:solidFill>
                  <a:prstClr val="black"/>
                </a:solidFill>
              </a:rPr>
              <a:t>;   </a:t>
            </a: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v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 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pt-BR" sz="2400" dirty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 = </a:t>
            </a:r>
            <a:r>
              <a:rPr lang="pt-BR" sz="2400" u="sng" dirty="0" smtClean="0">
                <a:solidFill>
                  <a:srgbClr val="010001"/>
                </a:solidFill>
              </a:rPr>
              <a:t>y </a:t>
            </a:r>
            <a:r>
              <a:rPr lang="pt-BR" sz="2400" u="sng" dirty="0" smtClean="0">
                <a:solidFill>
                  <a:prstClr val="black"/>
                </a:solidFill>
              </a:rPr>
              <a:t>+ </a:t>
            </a:r>
            <a:r>
              <a:rPr lang="pt-BR" sz="2400" u="sng" dirty="0" smtClean="0">
                <a:solidFill>
                  <a:srgbClr val="010001"/>
                </a:solidFill>
              </a:rPr>
              <a:t>z</a:t>
            </a:r>
            <a:r>
              <a:rPr lang="pt-BR" sz="2400" dirty="0">
                <a:solidFill>
                  <a:prstClr val="black"/>
                </a:solidFill>
              </a:rPr>
              <a:t>;   </a:t>
            </a:r>
            <a:r>
              <a:rPr lang="pt-BR" sz="2400" dirty="0">
                <a:solidFill>
                  <a:srgbClr val="010001"/>
                </a:solidFill>
              </a:rPr>
              <a:t>r</a:t>
            </a:r>
            <a:r>
              <a:rPr lang="pt-BR" sz="2400" dirty="0">
                <a:solidFill>
                  <a:prstClr val="black"/>
                </a:solidFill>
              </a:rPr>
              <a:t> = </a:t>
            </a:r>
            <a:r>
              <a:rPr lang="pt-BR" sz="2400" dirty="0" smtClean="0">
                <a:solidFill>
                  <a:srgbClr val="010001"/>
                </a:solidFill>
              </a:rPr>
              <a:t>x </a:t>
            </a:r>
            <a:r>
              <a:rPr lang="pt-BR" sz="2400" dirty="0" smtClean="0">
                <a:solidFill>
                  <a:prstClr val="black"/>
                </a:solidFill>
              </a:rPr>
              <a:t>+ </a:t>
            </a: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; 	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r &lt;&lt; endl;</a:t>
            </a:r>
            <a:endParaRPr lang="pt-BR" sz="2400" dirty="0">
              <a:solidFill>
                <a:srgbClr val="008000"/>
              </a:solidFill>
            </a:endParaRPr>
          </a:p>
          <a:p>
            <a:pPr marL="355600">
              <a:spcAft>
                <a:spcPts val="1200"/>
              </a:spcAft>
              <a:tabLst>
                <a:tab pos="2778125" algn="l"/>
              </a:tabLs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355600">
              <a:tabLst>
                <a:tab pos="2778125" algn="l"/>
              </a:tabLst>
            </a:pPr>
            <a:r>
              <a:rPr lang="en-US" sz="2400" b="1" dirty="0" smtClean="0">
                <a:solidFill>
                  <a:srgbClr val="010001"/>
                </a:solidFill>
              </a:rPr>
              <a:t>x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= 1.1e10f;   </a:t>
            </a:r>
            <a:r>
              <a:rPr lang="en-US" sz="2400" b="1" dirty="0">
                <a:solidFill>
                  <a:srgbClr val="010001"/>
                </a:solidFill>
              </a:rPr>
              <a:t>y</a:t>
            </a:r>
            <a:r>
              <a:rPr lang="en-US" sz="2400" b="1" dirty="0">
                <a:solidFill>
                  <a:prstClr val="black"/>
                </a:solidFill>
              </a:rPr>
              <a:t> = -1.1e10f;   </a:t>
            </a:r>
            <a:r>
              <a:rPr lang="en-US" sz="2400" b="1" dirty="0">
                <a:solidFill>
                  <a:srgbClr val="010001"/>
                </a:solidFill>
              </a:rPr>
              <a:t>z</a:t>
            </a:r>
            <a:r>
              <a:rPr lang="en-US" sz="2400" b="1" dirty="0">
                <a:solidFill>
                  <a:prstClr val="black"/>
                </a:solidFill>
              </a:rPr>
              <a:t> = 1.0e2f;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(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 smtClean="0">
                <a:solidFill>
                  <a:prstClr val="black"/>
                </a:solidFill>
              </a:rPr>
              <a:t>) 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(</a:t>
            </a:r>
            <a:r>
              <a:rPr lang="en-US" sz="2400" dirty="0" smtClean="0">
                <a:solidFill>
                  <a:srgbClr val="010001"/>
                </a:solidFill>
              </a:rPr>
              <a:t>y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);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>
                <a:solidFill>
                  <a:prstClr val="black"/>
                </a:solidFill>
              </a:rPr>
              <a:t>;   </a:t>
            </a: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010001"/>
                </a:solidFill>
              </a:rPr>
              <a:t>v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 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 smtClean="0">
                <a:solidFill>
                  <a:prstClr val="black"/>
                </a:solidFill>
              </a:rPr>
              <a:t> = </a:t>
            </a:r>
            <a:r>
              <a:rPr lang="pt-BR" sz="2400" dirty="0" smtClean="0">
                <a:solidFill>
                  <a:srgbClr val="010001"/>
                </a:solidFill>
              </a:rPr>
              <a:t>y </a:t>
            </a:r>
            <a:r>
              <a:rPr lang="pt-BR" sz="2400" dirty="0" smtClean="0">
                <a:solidFill>
                  <a:prstClr val="black"/>
                </a:solidFill>
              </a:rPr>
              <a:t>+ </a:t>
            </a:r>
            <a:r>
              <a:rPr lang="pt-BR" sz="2400" dirty="0" smtClean="0">
                <a:solidFill>
                  <a:srgbClr val="010001"/>
                </a:solidFill>
              </a:rPr>
              <a:t>z</a:t>
            </a:r>
            <a:r>
              <a:rPr lang="pt-BR" sz="2400" dirty="0" smtClean="0">
                <a:solidFill>
                  <a:prstClr val="black"/>
                </a:solidFill>
              </a:rPr>
              <a:t>;   </a:t>
            </a:r>
            <a:r>
              <a:rPr lang="pt-BR" sz="2400" dirty="0" smtClean="0">
                <a:solidFill>
                  <a:srgbClr val="010001"/>
                </a:solidFill>
              </a:rPr>
              <a:t>r</a:t>
            </a:r>
            <a:r>
              <a:rPr lang="pt-BR" sz="2400" dirty="0" smtClean="0">
                <a:solidFill>
                  <a:prstClr val="black"/>
                </a:solidFill>
              </a:rPr>
              <a:t> = </a:t>
            </a:r>
            <a:r>
              <a:rPr lang="pt-BR" sz="2400" dirty="0" smtClean="0">
                <a:solidFill>
                  <a:srgbClr val="010001"/>
                </a:solidFill>
              </a:rPr>
              <a:t>x </a:t>
            </a:r>
            <a:r>
              <a:rPr lang="pt-BR" sz="2400" dirty="0" smtClean="0">
                <a:solidFill>
                  <a:prstClr val="black"/>
                </a:solidFill>
              </a:rPr>
              <a:t>+ </a:t>
            </a:r>
            <a:r>
              <a:rPr lang="pt-BR" sz="2400" dirty="0" smtClean="0">
                <a:solidFill>
                  <a:srgbClr val="010001"/>
                </a:solidFill>
              </a:rPr>
              <a:t>v</a:t>
            </a:r>
            <a:r>
              <a:rPr lang="pt-BR" sz="2400" dirty="0" smtClean="0">
                <a:solidFill>
                  <a:prstClr val="black"/>
                </a:solidFill>
              </a:rPr>
              <a:t>; 	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&lt;&lt; r &lt;&lt; endl;</a:t>
            </a:r>
            <a:endParaRPr lang="pt-BR" sz="2400" dirty="0" smtClean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endl;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4228" y="1988840"/>
            <a:ext cx="2304256" cy="42124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</a:p>
          <a:p>
            <a:endParaRPr lang="ru-RU" sz="3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71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3548" y="1880828"/>
            <a:ext cx="79343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/>
            <a:r>
              <a:rPr lang="en-US" sz="2400" b="1" dirty="0" smtClean="0">
                <a:solidFill>
                  <a:srgbClr val="010001"/>
                </a:solidFill>
              </a:rPr>
              <a:t>x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= 1.1e22f;   </a:t>
            </a:r>
            <a:r>
              <a:rPr lang="en-US" sz="2400" b="1" dirty="0">
                <a:solidFill>
                  <a:srgbClr val="010001"/>
                </a:solidFill>
              </a:rPr>
              <a:t>y</a:t>
            </a:r>
            <a:r>
              <a:rPr lang="en-US" sz="2400" b="1" dirty="0">
                <a:solidFill>
                  <a:prstClr val="black"/>
                </a:solidFill>
              </a:rPr>
              <a:t> = -1.1e22f;   </a:t>
            </a:r>
            <a:r>
              <a:rPr lang="en-US" sz="2400" b="1" dirty="0">
                <a:solidFill>
                  <a:srgbClr val="010001"/>
                </a:solidFill>
              </a:rPr>
              <a:t>z</a:t>
            </a:r>
            <a:r>
              <a:rPr lang="en-US" sz="2400" b="1" dirty="0">
                <a:solidFill>
                  <a:prstClr val="black"/>
                </a:solidFill>
              </a:rPr>
              <a:t> = 1.0e2f;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 smtClean="0">
                <a:solidFill>
                  <a:srgbClr val="010001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(</a:t>
            </a:r>
            <a:r>
              <a:rPr lang="en-US" sz="2400" dirty="0" smtClean="0">
                <a:solidFill>
                  <a:srgbClr val="010001"/>
                </a:solidFill>
              </a:rPr>
              <a:t>x </a:t>
            </a:r>
            <a:r>
              <a:rPr lang="en-US" sz="2400" dirty="0" smtClean="0">
                <a:solidFill>
                  <a:prstClr val="black"/>
                </a:solidFill>
              </a:rPr>
              <a:t>+ </a:t>
            </a:r>
            <a:r>
              <a:rPr lang="en-US" sz="2400" dirty="0" smtClean="0">
                <a:solidFill>
                  <a:srgbClr val="010001"/>
                </a:solidFill>
              </a:rPr>
              <a:t>y</a:t>
            </a:r>
            <a:r>
              <a:rPr lang="en-US" sz="2400" dirty="0" smtClean="0">
                <a:solidFill>
                  <a:prstClr val="black"/>
                </a:solidFill>
              </a:rPr>
              <a:t>) + </a:t>
            </a:r>
            <a:r>
              <a:rPr lang="en-US" sz="2400" dirty="0" smtClean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cout&lt;&lt;r&lt;&lt;endl;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10001"/>
                </a:solidFill>
              </a:rPr>
              <a:t>x </a:t>
            </a:r>
            <a:r>
              <a:rPr lang="en-US" sz="2400" dirty="0">
                <a:solidFill>
                  <a:prstClr val="black"/>
                </a:solidFill>
              </a:rPr>
              <a:t>+ (</a:t>
            </a:r>
            <a:r>
              <a:rPr lang="en-US" sz="2400" dirty="0">
                <a:solidFill>
                  <a:srgbClr val="010001"/>
                </a:solidFill>
              </a:rPr>
              <a:t>y </a:t>
            </a:r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);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cout&lt;&lt;r&lt;&lt;endl;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10001"/>
                </a:solidFill>
              </a:rPr>
              <a:t>x </a:t>
            </a:r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010001"/>
                </a:solidFill>
              </a:rPr>
              <a:t>y</a:t>
            </a:r>
            <a:r>
              <a:rPr lang="en-US" sz="2400" dirty="0">
                <a:solidFill>
                  <a:prstClr val="black"/>
                </a:solidFill>
              </a:rPr>
              <a:t>;   </a:t>
            </a:r>
            <a:r>
              <a:rPr lang="en-US" sz="2400" dirty="0">
                <a:solidFill>
                  <a:srgbClr val="010001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10001"/>
                </a:solidFill>
              </a:rPr>
              <a:t>v </a:t>
            </a:r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010001"/>
                </a:solidFill>
              </a:rPr>
              <a:t>z</a:t>
            </a:r>
            <a:r>
              <a:rPr lang="en-US" sz="2400" dirty="0">
                <a:solidFill>
                  <a:prstClr val="black"/>
                </a:solidFill>
              </a:rPr>
              <a:t>; 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cout&lt;&lt;r&lt;&lt;endl;</a:t>
            </a:r>
            <a:endParaRPr lang="en-US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pt-BR" sz="2400" dirty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 = </a:t>
            </a:r>
            <a:r>
              <a:rPr lang="pt-BR" sz="2400" dirty="0">
                <a:solidFill>
                  <a:srgbClr val="010001"/>
                </a:solidFill>
              </a:rPr>
              <a:t>y </a:t>
            </a:r>
            <a:r>
              <a:rPr lang="pt-BR" sz="2400" dirty="0">
                <a:solidFill>
                  <a:prstClr val="black"/>
                </a:solidFill>
              </a:rPr>
              <a:t>+ </a:t>
            </a:r>
            <a:r>
              <a:rPr lang="pt-BR" sz="2400" dirty="0">
                <a:solidFill>
                  <a:srgbClr val="010001"/>
                </a:solidFill>
              </a:rPr>
              <a:t>z</a:t>
            </a:r>
            <a:r>
              <a:rPr lang="pt-BR" sz="2400" dirty="0">
                <a:solidFill>
                  <a:prstClr val="black"/>
                </a:solidFill>
              </a:rPr>
              <a:t>;   </a:t>
            </a:r>
            <a:r>
              <a:rPr lang="pt-BR" sz="2400" dirty="0">
                <a:solidFill>
                  <a:srgbClr val="010001"/>
                </a:solidFill>
              </a:rPr>
              <a:t>r</a:t>
            </a:r>
            <a:r>
              <a:rPr lang="pt-BR" sz="2400" dirty="0">
                <a:solidFill>
                  <a:prstClr val="black"/>
                </a:solidFill>
              </a:rPr>
              <a:t> = </a:t>
            </a:r>
            <a:r>
              <a:rPr lang="pt-BR" sz="2400" dirty="0">
                <a:solidFill>
                  <a:srgbClr val="010001"/>
                </a:solidFill>
              </a:rPr>
              <a:t>x </a:t>
            </a:r>
            <a:r>
              <a:rPr lang="pt-BR" sz="2400" dirty="0">
                <a:solidFill>
                  <a:prstClr val="black"/>
                </a:solidFill>
              </a:rPr>
              <a:t>+ </a:t>
            </a:r>
            <a:r>
              <a:rPr lang="pt-BR" sz="2400" dirty="0">
                <a:solidFill>
                  <a:srgbClr val="010001"/>
                </a:solidFill>
              </a:rPr>
              <a:t>v</a:t>
            </a:r>
            <a:r>
              <a:rPr lang="pt-BR" sz="2400" dirty="0">
                <a:solidFill>
                  <a:prstClr val="black"/>
                </a:solidFill>
              </a:rPr>
              <a:t>; 	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cout&lt;&lt;r&lt;&lt;endl;</a:t>
            </a:r>
            <a:endParaRPr lang="pt-BR" sz="2400" dirty="0">
              <a:solidFill>
                <a:srgbClr val="008000"/>
              </a:solidFill>
            </a:endParaRPr>
          </a:p>
          <a:p>
            <a:pPr marL="355600">
              <a:tabLst>
                <a:tab pos="2778125" algn="l"/>
              </a:tabLs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srgbClr val="010001"/>
                </a:solidFill>
              </a:rPr>
              <a:t>_</a:t>
            </a:r>
            <a:r>
              <a:rPr lang="en-US" sz="2400" dirty="0" err="1">
                <a:solidFill>
                  <a:srgbClr val="010001"/>
                </a:solidFill>
              </a:rPr>
              <a:t>getch</a:t>
            </a:r>
            <a:r>
              <a:rPr lang="en-US" sz="2400" dirty="0">
                <a:solidFill>
                  <a:prstClr val="black"/>
                </a:solidFill>
              </a:rPr>
              <a:t>(); </a:t>
            </a:r>
          </a:p>
          <a:p>
            <a:pPr marL="355600">
              <a:tabLst>
                <a:tab pos="277812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endParaRPr lang="ru-RU" sz="2400" dirty="0">
              <a:solidFill>
                <a:prstClr val="black"/>
              </a:solidFill>
            </a:endParaRPr>
          </a:p>
          <a:p>
            <a:pPr marL="355600"/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0;</a:t>
            </a:r>
          </a:p>
          <a:p>
            <a:r>
              <a:rPr lang="ru-RU" sz="2400" dirty="0">
                <a:solidFill>
                  <a:prstClr val="black"/>
                </a:solidFill>
              </a:rPr>
              <a:t>}</a:t>
            </a:r>
            <a:endParaRPr lang="ru-RU" sz="2400" dirty="0"/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2140" y="2240868"/>
            <a:ext cx="2231740" cy="212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4384" y="1222242"/>
            <a:ext cx="8562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ru-RU" sz="2400" dirty="0"/>
              <a:t>В десятичной позиционной системе счисления: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</a:t>
            </a:r>
            <a:r>
              <a:rPr lang="en-US" sz="2400" dirty="0"/>
              <a:t> </a:t>
            </a:r>
            <a:r>
              <a:rPr lang="ru-RU" sz="2400" dirty="0"/>
              <a:t>0 1 2 3 4 5 6 7 8 9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</a:t>
            </a:r>
            <a:r>
              <a:rPr lang="ru-RU" sz="2400" dirty="0">
                <a:solidFill>
                  <a:srgbClr val="0070C0"/>
                </a:solidFill>
              </a:rPr>
              <a:t>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1057</a:t>
            </a:r>
            <a:r>
              <a:rPr lang="ru-RU" sz="2400" b="1" baseline="-25000" dirty="0"/>
              <a:t>10</a:t>
            </a:r>
            <a:r>
              <a:rPr lang="ru-RU" sz="2400" b="1" dirty="0"/>
              <a:t> =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+ 5·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/>
              <a:t> + 7·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/>
              <a:t> = 1057</a:t>
            </a:r>
            <a:r>
              <a:rPr lang="ru-RU" sz="2400" b="1" baseline="-25000" dirty="0"/>
              <a:t>10</a:t>
            </a:r>
            <a:r>
              <a:rPr lang="ru-RU" sz="2400" b="1" dirty="0"/>
              <a:t> </a:t>
            </a:r>
          </a:p>
          <a:p>
            <a:pPr marL="457200" indent="-457200">
              <a:lnSpc>
                <a:spcPct val="90000"/>
              </a:lnSpc>
            </a:pPr>
            <a:endParaRPr lang="ru-RU" sz="2400" b="1" baseline="-250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В двоичной системе счисления: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 0 1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>
                <a:solidFill>
                  <a:srgbClr val="0070C0"/>
                </a:solidFill>
              </a:rPr>
              <a:t>	43210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10101</a:t>
            </a:r>
            <a:r>
              <a:rPr lang="ru-RU" sz="2400" b="1" baseline="-25000" dirty="0"/>
              <a:t>2</a:t>
            </a:r>
            <a:r>
              <a:rPr lang="ru-RU" sz="2400" b="1" dirty="0"/>
              <a:t> =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/>
              <a:t>+ </a:t>
            </a:r>
            <a:r>
              <a:rPr lang="ru-RU" sz="2400" b="1" dirty="0" smtClean="0"/>
              <a:t>1·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 smtClean="0"/>
              <a:t> </a:t>
            </a:r>
            <a:r>
              <a:rPr lang="ru-RU" sz="2400" b="1" dirty="0"/>
              <a:t>= 21</a:t>
            </a:r>
            <a:r>
              <a:rPr lang="ru-RU" sz="2400" b="1" baseline="-25000" dirty="0"/>
              <a:t>10</a:t>
            </a:r>
            <a:r>
              <a:rPr lang="ru-RU" sz="2400" b="1" dirty="0"/>
              <a:t> </a:t>
            </a:r>
          </a:p>
          <a:p>
            <a:pPr marL="457200" indent="-457200">
              <a:lnSpc>
                <a:spcPct val="90000"/>
              </a:lnSpc>
            </a:pPr>
            <a:endParaRPr lang="ru-RU" sz="2400" b="1" baseline="-250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В шестнадцатеричной системе счисления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0 1 2 3 4 5 6 7 8 9 </a:t>
            </a:r>
            <a:r>
              <a:rPr lang="en-US" sz="2400" dirty="0"/>
              <a:t>A B C D E F</a:t>
            </a:r>
            <a:endParaRPr lang="ru-RU" sz="24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>
                <a:solidFill>
                  <a:srgbClr val="0070C0"/>
                </a:solidFill>
              </a:rPr>
              <a:t>	43210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</a:t>
            </a:r>
            <a:r>
              <a:rPr lang="en-US" sz="2400" b="1" dirty="0"/>
              <a:t>F4E12</a:t>
            </a:r>
            <a:r>
              <a:rPr lang="en-US" sz="2400" b="1" baseline="-25000" dirty="0"/>
              <a:t>16</a:t>
            </a:r>
            <a:r>
              <a:rPr lang="ru-RU" sz="2400" b="1" dirty="0"/>
              <a:t> = 1</a:t>
            </a:r>
            <a:r>
              <a:rPr lang="en-US" sz="2400" b="1" dirty="0"/>
              <a:t>5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ru-RU" sz="2400" b="1" dirty="0"/>
              <a:t> + </a:t>
            </a:r>
            <a:r>
              <a:rPr lang="en-US" sz="2400" b="1" dirty="0"/>
              <a:t>4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+ 1</a:t>
            </a:r>
            <a:r>
              <a:rPr lang="en-US" sz="2400" b="1" dirty="0"/>
              <a:t>4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</a:t>
            </a:r>
            <a:r>
              <a:rPr lang="en-US" sz="2400" b="1" dirty="0"/>
              <a:t>1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/>
              <a:t> + </a:t>
            </a:r>
            <a:r>
              <a:rPr lang="en-US" sz="2400" b="1" dirty="0"/>
              <a:t>2</a:t>
            </a:r>
            <a:r>
              <a:rPr lang="ru-RU" sz="2400" b="1" dirty="0"/>
              <a:t>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/>
              <a:t>= 1003026</a:t>
            </a:r>
            <a:r>
              <a:rPr lang="ru-RU" sz="2400" b="1" baseline="-25000" dirty="0"/>
              <a:t>10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8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5013" y="1579418"/>
            <a:ext cx="8277101" cy="4401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876300" lvl="1" indent="-419100" algn="ctr"/>
            <a:r>
              <a:rPr lang="ru-RU" sz="3200" dirty="0" smtClean="0"/>
              <a:t>R</a:t>
            </a:r>
            <a:r>
              <a:rPr lang="en-US" sz="3200" dirty="0" smtClean="0"/>
              <a:t> </a:t>
            </a:r>
            <a:r>
              <a:rPr lang="ru-RU" sz="3200" dirty="0" smtClean="0"/>
              <a:t>= </a:t>
            </a:r>
            <a:r>
              <a:rPr lang="en-US" sz="3200" dirty="0" smtClean="0"/>
              <a:t>M</a:t>
            </a:r>
            <a:r>
              <a:rPr lang="ru-RU" sz="3200" dirty="0" smtClean="0"/>
              <a:t> </a:t>
            </a:r>
            <a:r>
              <a:rPr lang="ru-RU" sz="3200" baseline="30000" dirty="0"/>
              <a:t>.</a:t>
            </a:r>
            <a:r>
              <a:rPr lang="ru-RU" sz="3200" dirty="0"/>
              <a:t> 2 </a:t>
            </a:r>
            <a:r>
              <a:rPr lang="ru-RU" sz="3200" baseline="30000" dirty="0" smtClean="0"/>
              <a:t>P</a:t>
            </a:r>
            <a:endParaRPr lang="ru-RU" sz="3200" dirty="0"/>
          </a:p>
          <a:p>
            <a:pPr marL="876300" lvl="1" indent="-419100"/>
            <a:r>
              <a:rPr lang="ru-RU" sz="2400" dirty="0"/>
              <a:t>Веса разрядов мантиссы равны не 1</a:t>
            </a:r>
            <a:r>
              <a:rPr lang="ru-RU" sz="2400" dirty="0" smtClean="0"/>
              <a:t>, 2, 4</a:t>
            </a:r>
            <a:r>
              <a:rPr lang="ru-RU" sz="2400" dirty="0"/>
              <a:t>,.., а </a:t>
            </a:r>
            <a:r>
              <a:rPr lang="ru-RU" sz="2400" dirty="0" smtClean="0"/>
              <a:t>½</a:t>
            </a:r>
            <a:r>
              <a:rPr lang="en-US" sz="2400" dirty="0" smtClean="0"/>
              <a:t>,</a:t>
            </a:r>
            <a:r>
              <a:rPr lang="ru-RU" sz="2400" dirty="0" smtClean="0"/>
              <a:t> ¼</a:t>
            </a:r>
            <a:r>
              <a:rPr lang="en-US" sz="2400" dirty="0" smtClean="0"/>
              <a:t>, ⅛</a:t>
            </a:r>
            <a:r>
              <a:rPr lang="ru-RU" sz="2400" dirty="0" smtClean="0"/>
              <a:t>…</a:t>
            </a:r>
            <a:endParaRPr lang="ru-RU" sz="2400" dirty="0"/>
          </a:p>
          <a:p>
            <a:pPr marL="723900"/>
            <a:r>
              <a:rPr lang="en-US" sz="2400" b="1" dirty="0"/>
              <a:t>		  </a:t>
            </a:r>
            <a:r>
              <a:rPr lang="en-US" sz="2400" b="1" dirty="0" smtClean="0"/>
              <a:t> </a:t>
            </a:r>
            <a:r>
              <a:rPr lang="ru-RU" sz="2400" b="1" dirty="0" smtClean="0"/>
              <a:t>0.25</a:t>
            </a:r>
            <a:r>
              <a:rPr lang="ru-RU" sz="2400" b="1" baseline="-25000" dirty="0" smtClean="0"/>
              <a:t>10</a:t>
            </a:r>
            <a:r>
              <a:rPr lang="ru-RU" sz="2400" b="1" dirty="0"/>
              <a:t>	= 0.01</a:t>
            </a:r>
            <a:r>
              <a:rPr lang="ru-RU" sz="2400" b="1" baseline="-25000" dirty="0"/>
              <a:t>2</a:t>
            </a:r>
            <a:r>
              <a:rPr lang="ru-RU" sz="2400" b="1" dirty="0"/>
              <a:t>	= </a:t>
            </a:r>
            <a:r>
              <a:rPr lang="ru-RU" sz="2400" b="1" dirty="0" smtClean="0"/>
              <a:t>1</a:t>
            </a:r>
            <a:r>
              <a:rPr lang="en-US" sz="2400" b="1" dirty="0" smtClean="0"/>
              <a:t>.</a:t>
            </a:r>
            <a:r>
              <a:rPr lang="ru-RU" sz="2400" b="1" dirty="0" smtClean="0"/>
              <a:t>0000000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</a:t>
            </a:r>
            <a:r>
              <a:rPr lang="ru-RU" sz="2400" b="1" baseline="30000" dirty="0"/>
              <a:t>.</a:t>
            </a:r>
            <a:r>
              <a:rPr lang="ru-RU" sz="2400" b="1" dirty="0"/>
              <a:t> 2 </a:t>
            </a:r>
            <a:r>
              <a:rPr lang="ru-RU" sz="2400" b="1" baseline="30000" dirty="0" smtClean="0"/>
              <a:t>-2</a:t>
            </a:r>
            <a:endParaRPr lang="ru-RU" sz="2400" b="1" baseline="30000" dirty="0"/>
          </a:p>
          <a:p>
            <a:pPr marL="723900"/>
            <a:r>
              <a:rPr lang="en-US" sz="2400" b="1" dirty="0"/>
              <a:t>		   </a:t>
            </a:r>
            <a:r>
              <a:rPr lang="ru-RU" sz="2400" b="1" dirty="0"/>
              <a:t>0.1</a:t>
            </a:r>
            <a:r>
              <a:rPr lang="ru-RU" sz="2400" b="1" baseline="-25000" dirty="0"/>
              <a:t>10</a:t>
            </a:r>
            <a:r>
              <a:rPr lang="en-US" sz="2400" b="1" baseline="-25000" dirty="0"/>
              <a:t> </a:t>
            </a:r>
            <a:r>
              <a:rPr lang="ru-RU" sz="2400" b="1" dirty="0"/>
              <a:t>= </a:t>
            </a:r>
            <a:r>
              <a:rPr lang="ru-RU" sz="2400" b="1" dirty="0" smtClean="0"/>
              <a:t>0.00</a:t>
            </a:r>
            <a:r>
              <a:rPr lang="en-US" sz="2400" b="1" dirty="0" smtClean="0"/>
              <a:t>0</a:t>
            </a:r>
            <a:r>
              <a:rPr lang="ru-RU" sz="2400" b="1" dirty="0" smtClean="0"/>
              <a:t>1100110</a:t>
            </a:r>
            <a:r>
              <a:rPr lang="ru-RU" sz="2400" b="1" dirty="0"/>
              <a:t>...</a:t>
            </a:r>
            <a:r>
              <a:rPr lang="ru-RU" sz="2400" b="1" baseline="-25000" dirty="0"/>
              <a:t>2</a:t>
            </a:r>
            <a:r>
              <a:rPr lang="ru-RU" sz="2400" b="1" dirty="0"/>
              <a:t> = </a:t>
            </a:r>
            <a:r>
              <a:rPr lang="ru-RU" sz="2400" b="1" dirty="0" smtClean="0"/>
              <a:t>1</a:t>
            </a:r>
            <a:r>
              <a:rPr lang="en-US" sz="2400" b="1" dirty="0" smtClean="0"/>
              <a:t>.</a:t>
            </a:r>
            <a:r>
              <a:rPr lang="ru-RU" sz="2400" b="1" dirty="0" smtClean="0"/>
              <a:t>1001100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</a:t>
            </a:r>
            <a:r>
              <a:rPr lang="ru-RU" sz="2400" b="1" baseline="30000" dirty="0"/>
              <a:t>.</a:t>
            </a:r>
            <a:r>
              <a:rPr lang="ru-RU" sz="2400" b="1" dirty="0"/>
              <a:t> 2 </a:t>
            </a:r>
            <a:r>
              <a:rPr lang="ru-RU" sz="2400" b="1" baseline="30000" dirty="0" smtClean="0"/>
              <a:t>-4</a:t>
            </a:r>
            <a:endParaRPr lang="en-US" sz="2400" b="1" baseline="30000" dirty="0" smtClean="0"/>
          </a:p>
          <a:p>
            <a:pPr marL="723900"/>
            <a:endParaRPr lang="ru-RU" sz="2400" b="1" baseline="30000" dirty="0"/>
          </a:p>
          <a:p>
            <a:r>
              <a:rPr lang="en-US" sz="2800" dirty="0" smtClean="0"/>
              <a:t>cout </a:t>
            </a:r>
            <a:r>
              <a:rPr lang="en-US" sz="2800" dirty="0"/>
              <a:t>&lt;&lt; (0.3f - 0.1f - 0.1f - 0.1f) &lt;&lt; </a:t>
            </a:r>
            <a:r>
              <a:rPr lang="en-US" sz="2800" dirty="0" smtClean="0"/>
              <a:t>endl;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3429000"/>
            <a:ext cx="237626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1.49012e-008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51620" y="4329100"/>
            <a:ext cx="6912768" cy="1872208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ru-RU" sz="2400" dirty="0">
                <a:solidFill>
                  <a:prstClr val="black"/>
                </a:solidFill>
              </a:rPr>
              <a:t>Некорректно сравнивать на точное равенство вещественные числа, поскольку на ограниченной </a:t>
            </a:r>
            <a:r>
              <a:rPr lang="ru-RU" sz="2400" dirty="0" smtClean="0">
                <a:solidFill>
                  <a:prstClr val="black"/>
                </a:solidFill>
              </a:rPr>
              <a:t>разрядной сетке </a:t>
            </a:r>
            <a:r>
              <a:rPr lang="ru-RU" sz="2400" dirty="0">
                <a:solidFill>
                  <a:prstClr val="black"/>
                </a:solidFill>
              </a:rPr>
              <a:t>при любой операции присутствуют </a:t>
            </a:r>
            <a:r>
              <a:rPr lang="ru-RU" sz="2400" dirty="0" smtClean="0">
                <a:solidFill>
                  <a:prstClr val="black"/>
                </a:solidFill>
              </a:rPr>
              <a:t>арифметические ошибки порядка половины младшего значащего бита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09189" y="4581128"/>
                <a:ext cx="3384376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89" y="4581128"/>
                <a:ext cx="3384376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/>
          <p:cNvSpPr txBox="1">
            <a:spLocks/>
          </p:cNvSpPr>
          <p:nvPr/>
        </p:nvSpPr>
        <p:spPr>
          <a:xfrm>
            <a:off x="323528" y="692696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 оценить с учётом точности младшего значащего бита насколько близко расположены два числа </a:t>
            </a:r>
            <a:r>
              <a:rPr lang="en-US" altLang="ru-RU" sz="29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ru-RU" sz="2900" dirty="0" smtClean="0">
                <a:solidFill>
                  <a:schemeClr val="tx1"/>
                </a:solidFill>
                <a:latin typeface="+mn-lt"/>
              </a:rPr>
              <a:t>B 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в формате с плавающей запятой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53" y="479715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Способ 1:</a:t>
            </a:r>
            <a:endParaRPr lang="ru-RU" sz="2400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1520" y="1772816"/>
            <a:ext cx="8640960" cy="2448272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Чтобы отследить ошибку "потеря значащих бит" при вычитании необходимо иметь способ оценки насколько два числа близки друг к другу, и если они близки, то результат операции может быть не точен.</a:t>
            </a:r>
            <a:endParaRPr lang="ru-RU" sz="2000" dirty="0">
              <a:solidFill>
                <a:schemeClr val="tx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ru-RU" sz="2000" dirty="0" smtClean="0">
                <a:solidFill>
                  <a:schemeClr val="tx1"/>
                </a:solidFill>
              </a:rPr>
              <a:t>Стандартный способ: взять разницу между числами и </a:t>
            </a:r>
            <a:r>
              <a:rPr lang="ru-RU" sz="2000" dirty="0" err="1" smtClean="0">
                <a:solidFill>
                  <a:schemeClr val="tx1"/>
                </a:solidFill>
              </a:rPr>
              <a:t>отнормировать</a:t>
            </a:r>
            <a:r>
              <a:rPr lang="ru-RU" sz="2000" dirty="0" smtClean="0">
                <a:solidFill>
                  <a:schemeClr val="tx1"/>
                </a:solidFill>
              </a:rPr>
              <a:t> на большее из них (все операции по модулю).</a:t>
            </a:r>
          </a:p>
          <a:p>
            <a:pPr algn="ctr">
              <a:spcBef>
                <a:spcPts val="1200"/>
              </a:spcBef>
            </a:pPr>
            <a:r>
              <a:rPr lang="ru-RU" sz="2000" dirty="0" smtClean="0">
                <a:solidFill>
                  <a:schemeClr val="tx1"/>
                </a:solidFill>
              </a:rPr>
              <a:t>(При этом надо учесть, что оба числа могут быть равны 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9792" y="4581128"/>
                <a:ext cx="5157869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𝐹𝐿𝑇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1128"/>
                <a:ext cx="5157869" cy="864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6172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/>
      <p:bldP spid="2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754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395536" y="5301208"/>
          <a:ext cx="8429248" cy="883273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96677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36510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Ближайшее большее число</a:t>
            </a:r>
            <a:r>
              <a:rPr lang="en-US" sz="2400" dirty="0" smtClean="0"/>
              <a:t>,</a:t>
            </a:r>
            <a:r>
              <a:rPr lang="ru-RU" sz="2400" dirty="0" smtClean="0"/>
              <a:t> представимое в формате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 smtClean="0">
                <a:cs typeface="Consolas" panose="020B0609020204030204" pitchFamily="49" charset="0"/>
              </a:rPr>
              <a:t>:</a:t>
            </a:r>
          </a:p>
          <a:p>
            <a:r>
              <a:rPr lang="ru-RU" sz="2400" dirty="0">
                <a:cs typeface="Consolas" panose="020B0609020204030204" pitchFamily="49" charset="0"/>
              </a:rPr>
              <a:t>если порядок не меняется, то просто </a:t>
            </a:r>
            <a:r>
              <a:rPr lang="ru-RU" sz="2400" dirty="0" smtClean="0">
                <a:cs typeface="Consolas" panose="020B0609020204030204" pitchFamily="49" charset="0"/>
              </a:rPr>
              <a:t>добавить к </a:t>
            </a:r>
            <a:r>
              <a:rPr lang="ru-RU" sz="2400" dirty="0">
                <a:cs typeface="Consolas" panose="020B0609020204030204" pitchFamily="49" charset="0"/>
              </a:rPr>
              <a:t>мантиссе </a:t>
            </a:r>
            <a:r>
              <a:rPr lang="ru-RU" sz="2400" dirty="0" smtClean="0">
                <a:cs typeface="Consolas" panose="020B0609020204030204" pitchFamily="49" charset="0"/>
              </a:rPr>
              <a:t>1</a:t>
            </a:r>
            <a:endParaRPr lang="ru-RU" sz="2400" dirty="0">
              <a:cs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395536" y="1268760"/>
          <a:ext cx="8429248" cy="1943977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179837"/>
                <a:gridCol w="116840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/>
                        </a:rPr>
                        <a:t>Знак</a:t>
                      </a:r>
                      <a:r>
                        <a:rPr lang="en-US" sz="2400" dirty="0" smtClean="0"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effectLst/>
                        </a:rPr>
                        <a:t>S</a:t>
                      </a:r>
                      <a:r>
                        <a:rPr lang="ru-RU" sz="2400" b="1" dirty="0" smtClean="0">
                          <a:effectLst/>
                        </a:rPr>
                        <a:t> </a:t>
                      </a:r>
                      <a:r>
                        <a:rPr lang="en-US" sz="2400" b="0" dirty="0" smtClean="0">
                          <a:effectLst/>
                        </a:rPr>
                        <a:t>: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ru-RU" sz="2400" b="0" baseline="0" dirty="0" smtClean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   </a:t>
                      </a:r>
                      <a:r>
                        <a:rPr lang="en-US" sz="2400" b="1" dirty="0" smtClean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998" y="32849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= </a:t>
            </a:r>
            <a:r>
              <a:rPr lang="ru-RU" sz="2800" dirty="0" smtClean="0"/>
              <a:t>(-1)</a:t>
            </a:r>
            <a:r>
              <a:rPr lang="en-US" sz="2800" b="1" baseline="30000" dirty="0" smtClean="0"/>
              <a:t>S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(1 + </a:t>
            </a:r>
            <a:r>
              <a:rPr lang="pt-BR" sz="2800" b="1" dirty="0" smtClean="0"/>
              <a:t>M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2</a:t>
            </a:r>
            <a:r>
              <a:rPr lang="pt-BR" sz="2800" baseline="30000" dirty="0" smtClean="0"/>
              <a:t>-23</a:t>
            </a:r>
            <a:r>
              <a:rPr lang="pt-BR" sz="2800" dirty="0" smtClean="0"/>
              <a:t>)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2 </a:t>
            </a:r>
            <a:r>
              <a:rPr lang="pt-BR" sz="2800" b="1" baseline="30000" dirty="0" smtClean="0"/>
              <a:t>P</a:t>
            </a:r>
            <a:r>
              <a:rPr lang="pt-BR" sz="2800" baseline="30000" dirty="0" smtClean="0"/>
              <a:t> – 127 </a:t>
            </a:r>
            <a:r>
              <a:rPr lang="pt-BR" sz="2800" dirty="0" smtClean="0"/>
              <a:t>=</a:t>
            </a:r>
            <a:endParaRPr lang="ru-RU" sz="2800" dirty="0" smtClean="0"/>
          </a:p>
          <a:p>
            <a:pPr algn="ctr"/>
            <a:r>
              <a:rPr lang="pt-BR" sz="2800" dirty="0" smtClean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dirty="0" smtClean="0"/>
              <a:t>11111111111111111111101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-23</a:t>
            </a:r>
            <a:r>
              <a:rPr lang="pt-BR" baseline="30000" dirty="0" smtClean="0"/>
              <a:t>10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01111100</a:t>
            </a:r>
            <a:r>
              <a:rPr lang="pt-BR" baseline="30000" dirty="0" smtClean="0"/>
              <a:t>2</a:t>
            </a:r>
            <a:r>
              <a:rPr lang="pt-BR" sz="2800" baseline="30000" dirty="0" smtClean="0"/>
              <a:t> </a:t>
            </a:r>
            <a:r>
              <a:rPr lang="pt-BR" sz="2800" baseline="30000" dirty="0"/>
              <a:t>- </a:t>
            </a:r>
            <a:r>
              <a:rPr lang="pt-BR" sz="2800" baseline="30000" dirty="0" smtClean="0"/>
              <a:t>127</a:t>
            </a:r>
            <a:r>
              <a:rPr lang="pt-BR" baseline="30000" dirty="0" smtClean="0"/>
              <a:t>10</a:t>
            </a:r>
            <a:endParaRPr lang="pt-BR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8558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</a:t>
            </a:r>
            <a:r>
              <a:rPr lang="ru-RU" altLang="ru-RU" sz="2900" spc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754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Следующие два числ</a:t>
            </a:r>
            <a:r>
              <a:rPr lang="ru-RU" sz="2400" dirty="0"/>
              <a:t>а</a:t>
            </a:r>
            <a:r>
              <a:rPr lang="en-US" sz="2400" dirty="0" smtClean="0"/>
              <a:t>,</a:t>
            </a:r>
            <a:r>
              <a:rPr lang="ru-RU" sz="2400" dirty="0" smtClean="0"/>
              <a:t> представимые в формате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395536" y="1628800"/>
          <a:ext cx="8429248" cy="1943977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179837"/>
                <a:gridCol w="116840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/>
                        </a:rPr>
                        <a:t>Знак</a:t>
                      </a:r>
                      <a:r>
                        <a:rPr lang="en-US" sz="2400" dirty="0" smtClean="0"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effectLst/>
                        </a:rPr>
                        <a:t>S</a:t>
                      </a:r>
                      <a:r>
                        <a:rPr lang="ru-RU" sz="2400" b="1" dirty="0" smtClean="0">
                          <a:effectLst/>
                        </a:rPr>
                        <a:t> </a:t>
                      </a:r>
                      <a:r>
                        <a:rPr lang="en-US" sz="2400" b="0" dirty="0" smtClean="0">
                          <a:effectLst/>
                        </a:rPr>
                        <a:t>: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ru-RU" sz="2400" b="0" baseline="0" dirty="0" smtClean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   </a:t>
                      </a:r>
                      <a:r>
                        <a:rPr lang="en-US" sz="2400" b="1" dirty="0" smtClean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395536" y="4509120"/>
          <a:ext cx="8429248" cy="883273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96677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5445224"/>
            <a:ext cx="8712968" cy="830997"/>
          </a:xfrm>
          <a:prstGeom prst="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То есть</a:t>
            </a:r>
            <a:r>
              <a:rPr lang="ru-RU" sz="2400" dirty="0"/>
              <a:t>, для нахождения следующего представимого в формате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 smtClean="0"/>
              <a:t> числа надо его проинтерпретировать как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400" dirty="0" smtClean="0"/>
              <a:t> и добавить 1.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35730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dirty="0" smtClean="0"/>
              <a:t>111111111111111111111</a:t>
            </a:r>
            <a:r>
              <a:rPr lang="ru-RU" sz="2800" dirty="0" smtClean="0"/>
              <a:t>1</a:t>
            </a:r>
            <a:r>
              <a:rPr lang="pt-BR" sz="2800" dirty="0" smtClean="0"/>
              <a:t>1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</a:t>
            </a:r>
            <a:r>
              <a:rPr lang="pt-BR" sz="2800" baseline="30000" dirty="0" smtClean="0"/>
              <a:t>23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ru-RU" sz="2800" baseline="30000" dirty="0" smtClean="0"/>
              <a:t>124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r>
              <a:rPr lang="pt-BR" sz="2800" baseline="30000" dirty="0" smtClean="0"/>
              <a:t> </a:t>
            </a:r>
            <a:r>
              <a:rPr lang="pt-BR" sz="2800" baseline="30000" dirty="0"/>
              <a:t>- </a:t>
            </a:r>
            <a:r>
              <a:rPr lang="pt-BR" sz="2800" baseline="30000" dirty="0" smtClean="0"/>
              <a:t>127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endParaRPr lang="pt-BR" sz="2800" dirty="0"/>
          </a:p>
          <a:p>
            <a:pPr algn="ctr"/>
            <a:r>
              <a:rPr lang="pt-BR" sz="2800" dirty="0" smtClean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ru-RU" sz="2800" dirty="0" smtClean="0"/>
              <a:t>00000000000000000000000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-23</a:t>
            </a:r>
            <a:r>
              <a:rPr lang="pt-BR" baseline="30000" dirty="0" smtClean="0"/>
              <a:t>10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ru-RU" sz="2800" baseline="30000" dirty="0" smtClean="0"/>
              <a:t>125</a:t>
            </a:r>
            <a:r>
              <a:rPr lang="ru-RU" baseline="30000" dirty="0" smtClean="0"/>
              <a:t>10</a:t>
            </a:r>
            <a:r>
              <a:rPr lang="pt-BR" sz="2800" baseline="30000" dirty="0" smtClean="0"/>
              <a:t> </a:t>
            </a:r>
            <a:r>
              <a:rPr lang="pt-BR" sz="2800" baseline="30000" dirty="0"/>
              <a:t>- </a:t>
            </a:r>
            <a:r>
              <a:rPr lang="pt-BR" sz="2800" baseline="30000" dirty="0" smtClean="0"/>
              <a:t>127</a:t>
            </a:r>
            <a:r>
              <a:rPr lang="pt-BR" baseline="30000" dirty="0" smtClean="0"/>
              <a:t>10</a:t>
            </a:r>
            <a:endParaRPr lang="pt-BR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4881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54491" y="1916832"/>
                <a:ext cx="5157869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𝐹𝐿𝑇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91" y="1916832"/>
                <a:ext cx="5157869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(1 + </a:t>
            </a:r>
            <a:r>
              <a:rPr lang="pt-BR" sz="2800" b="1" dirty="0" smtClean="0">
                <a:solidFill>
                  <a:schemeClr val="bg1"/>
                </a:solidFill>
              </a:rPr>
              <a:t>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 smtClean="0">
                <a:solidFill>
                  <a:schemeClr val="bg1"/>
                </a:solidFill>
              </a:rPr>
              <a:t> 2 </a:t>
            </a:r>
            <a:r>
              <a:rPr lang="pt-BR" sz="2800" b="1" baseline="30000" dirty="0" smtClean="0">
                <a:solidFill>
                  <a:schemeClr val="bg1"/>
                </a:solidFill>
              </a:rPr>
              <a:t>P</a:t>
            </a:r>
            <a:r>
              <a:rPr lang="pt-BR" sz="2800" baseline="30000" dirty="0" smtClean="0">
                <a:solidFill>
                  <a:schemeClr val="bg1"/>
                </a:solidFill>
              </a:rPr>
              <a:t> – 127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1000000000000000000000</a:t>
            </a:r>
            <a:r>
              <a:rPr lang="pt-BR" sz="2800" baseline="-25000" dirty="0" smtClean="0">
                <a:solidFill>
                  <a:schemeClr val="bg1"/>
                </a:solidFill>
              </a:rPr>
              <a:t>2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-23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dirty="0" smtClean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1111100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baseline="30000" dirty="0">
                <a:solidFill>
                  <a:schemeClr val="bg1"/>
                </a:solidFill>
              </a:rPr>
              <a:t>- </a:t>
            </a:r>
            <a:r>
              <a:rPr lang="pt-BR" sz="2800" baseline="30000" dirty="0" smtClean="0">
                <a:solidFill>
                  <a:schemeClr val="bg1"/>
                </a:solidFill>
              </a:rPr>
              <a:t>127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sz="2800" baseline="300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=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dirty="0" smtClean="0">
                <a:solidFill>
                  <a:schemeClr val="bg1"/>
                </a:solidFill>
              </a:rPr>
              <a:t>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 smtClean="0">
                <a:solidFill>
                  <a:schemeClr val="bg1"/>
                </a:solidFill>
              </a:rPr>
              <a:t>124 </a:t>
            </a:r>
            <a:r>
              <a:rPr lang="pt-BR" sz="2800" baseline="30000" dirty="0">
                <a:solidFill>
                  <a:schemeClr val="bg1"/>
                </a:solidFill>
              </a:rPr>
              <a:t>- 127 </a:t>
            </a:r>
            <a:r>
              <a:rPr lang="pt-BR" sz="2800" dirty="0" smtClean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2</a:t>
            </a:r>
            <a:r>
              <a:rPr lang="pt-BR" sz="2800" baseline="30000" dirty="0" smtClean="0">
                <a:solidFill>
                  <a:schemeClr val="bg1"/>
                </a:solidFill>
              </a:rPr>
              <a:t>-3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23528" y="692696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 оценить с учётом точности младшего значащего бита насколько близко расположены два числа </a:t>
            </a:r>
            <a:r>
              <a:rPr lang="en-US" altLang="ru-RU" sz="29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ru-RU" sz="2900" dirty="0" smtClean="0">
                <a:solidFill>
                  <a:schemeClr val="tx1"/>
                </a:solidFill>
                <a:latin typeface="+mn-lt"/>
              </a:rPr>
              <a:t>B </a:t>
            </a:r>
            <a:r>
              <a:rPr lang="ru-RU" altLang="ru-RU" sz="2900" dirty="0" smtClean="0">
                <a:solidFill>
                  <a:schemeClr val="tx1"/>
                </a:solidFill>
                <a:latin typeface="+mn-lt"/>
              </a:rPr>
              <a:t>в формате с плавающей запятой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14096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Способ 2: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3140968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Проинтерпретировать ячейки в памяти,</a:t>
            </a:r>
            <a:br>
              <a:rPr lang="ru-RU" sz="2400" dirty="0" smtClean="0"/>
            </a:br>
            <a:r>
              <a:rPr lang="ru-RU" sz="2400" dirty="0" smtClean="0"/>
              <a:t>как будто там хранится целое число в формате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smtClean="0"/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smtClean="0"/>
              <a:t>для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 smtClean="0"/>
              <a:t>) </a:t>
            </a:r>
            <a:r>
              <a:rPr lang="ru-RU" sz="2400" dirty="0" smtClean="0"/>
              <a:t>и вычесть из большего меньшее.</a:t>
            </a:r>
          </a:p>
          <a:p>
            <a:r>
              <a:rPr lang="ru-RU" sz="2400" dirty="0" smtClean="0"/>
              <a:t>Полученный результат покажет, сколько шагов формата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ru-RU" sz="2400" dirty="0" smtClean="0"/>
              <a:t>находится между значениями </a:t>
            </a:r>
            <a:r>
              <a:rPr lang="en-US" sz="2400" dirty="0" smtClean="0"/>
              <a:t>A </a:t>
            </a:r>
            <a:r>
              <a:rPr lang="ru-RU" sz="2400" dirty="0" smtClean="0"/>
              <a:t>и </a:t>
            </a:r>
            <a:r>
              <a:rPr lang="en-US" sz="2400" dirty="0" smtClean="0"/>
              <a:t>B.</a:t>
            </a:r>
          </a:p>
          <a:p>
            <a:r>
              <a:rPr lang="en-US" sz="2400" dirty="0" smtClean="0"/>
              <a:t>(</a:t>
            </a:r>
            <a:r>
              <a:rPr lang="ru-RU" sz="2400" dirty="0" smtClean="0"/>
              <a:t>Примечание: бит знака придётся обрабатывать отдельно, </a:t>
            </a:r>
            <a:r>
              <a:rPr lang="ru-RU" sz="2400" u="sng" dirty="0" smtClean="0"/>
              <a:t>только если </a:t>
            </a:r>
            <a:r>
              <a:rPr lang="en-US" sz="2400" u="sng" dirty="0" smtClean="0"/>
              <a:t>A </a:t>
            </a:r>
            <a:r>
              <a:rPr lang="ru-RU" sz="2400" u="sng" dirty="0" smtClean="0"/>
              <a:t>и </a:t>
            </a:r>
            <a:r>
              <a:rPr lang="en-US" sz="2400" u="sng" dirty="0" smtClean="0"/>
              <a:t>B </a:t>
            </a:r>
            <a:r>
              <a:rPr lang="ru-RU" sz="2400" u="sng" dirty="0" smtClean="0"/>
              <a:t>разного знака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13285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Способ 1:</a:t>
            </a:r>
            <a:endParaRPr lang="ru-RU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</a:t>
            </a:r>
            <a:r>
              <a:rPr lang="en-US" smtClean="0"/>
              <a:t>	</a:t>
            </a:r>
            <a:r>
              <a:rPr lang="ru-RU" smtClean="0"/>
              <a:t>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3318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016732"/>
            <a:ext cx="8496943" cy="4310880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памяти ЭВМ целых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чисел.</a:t>
            </a:r>
            <a:b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Двоично-десятичный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прямой и дополнительный двоичный коды. 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представления целых чисел на ограниченной разрядной сетке. Переполнение в целочисленной арифметике: арифметика по модулю. 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памяти ЭВМ вещественных чисел. Мантисса и порядок. Представление по основаниям 2 и 16. Основные свойства представления вещественных чисел на ограниченной разрядной сетке</a:t>
            </a:r>
            <a:r>
              <a:rPr lang="be-BY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над вещественными числами на ограниченной разрядной сетке.  Сравнение вещественных чисел на точное равенство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6611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83383"/>
              </p:ext>
            </p:extLst>
          </p:nvPr>
        </p:nvGraphicFramePr>
        <p:xfrm>
          <a:off x="155264" y="5344710"/>
          <a:ext cx="8871268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780"/>
                <a:gridCol w="398780"/>
                <a:gridCol w="398780"/>
                <a:gridCol w="398780"/>
                <a:gridCol w="451167"/>
                <a:gridCol w="451167"/>
                <a:gridCol w="451167"/>
                <a:gridCol w="560705"/>
                <a:gridCol w="560705"/>
                <a:gridCol w="560705"/>
                <a:gridCol w="670243"/>
                <a:gridCol w="670243"/>
                <a:gridCol w="670243"/>
                <a:gridCol w="670243"/>
                <a:gridCol w="779780"/>
                <a:gridCol w="7797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0</a:t>
                      </a:r>
                      <a:endParaRPr lang="ru-RU" sz="2000" baseline="30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7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9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64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256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512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1024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2048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4096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8192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16384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32768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 smtClean="0"/>
              <a:t>1	0	1	0	1	1	1	0	0	0	0	0	1	0	0	0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5716" y="4581128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520825" algn="l"/>
                <a:tab pos="1887538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927600" algn="l"/>
                <a:tab pos="5295900" algn="l"/>
                <a:tab pos="5605463" algn="l"/>
                <a:tab pos="5913438" algn="l"/>
              </a:tabLst>
            </a:pPr>
            <a:r>
              <a:rPr lang="ru-RU" sz="2400" dirty="0" smtClean="0"/>
              <a:t>01110101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= </a:t>
            </a:r>
            <a:r>
              <a:rPr lang="en-US" sz="2400" dirty="0" smtClean="0"/>
              <a:t>?</a:t>
            </a:r>
            <a:r>
              <a:rPr lang="ru-RU" sz="2400" dirty="0" smtClean="0"/>
              <a:t>				</a:t>
            </a:r>
            <a:r>
              <a:rPr lang="en-US" sz="2400" dirty="0" smtClean="0"/>
              <a:t>000</a:t>
            </a:r>
            <a:r>
              <a:rPr lang="ru-RU" sz="2400" dirty="0" smtClean="0"/>
              <a:t>10</a:t>
            </a:r>
            <a:r>
              <a:rPr lang="en-US" sz="2400" dirty="0" smtClean="0"/>
              <a:t>000</a:t>
            </a:r>
            <a:r>
              <a:rPr lang="ru-RU" sz="2400" baseline="-25000" dirty="0" smtClean="0"/>
              <a:t>2</a:t>
            </a:r>
            <a:r>
              <a:rPr lang="en-US" sz="2400" dirty="0" smtClean="0"/>
              <a:t> = ?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5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581128"/>
            <a:ext cx="383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520825" algn="l"/>
                <a:tab pos="1887538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927600" algn="l"/>
                <a:tab pos="5295900" algn="l"/>
                <a:tab pos="5605463" algn="l"/>
                <a:tab pos="5913438" algn="l"/>
              </a:tabLst>
            </a:pPr>
            <a:r>
              <a:rPr lang="en-US" sz="2400" dirty="0"/>
              <a:t>000</a:t>
            </a:r>
            <a:r>
              <a:rPr lang="ru-RU" sz="2400" dirty="0"/>
              <a:t>10</a:t>
            </a:r>
            <a:r>
              <a:rPr lang="en-US" sz="2400" dirty="0"/>
              <a:t>000 </a:t>
            </a:r>
            <a:r>
              <a:rPr lang="ru-RU" sz="2400" dirty="0" smtClean="0"/>
              <a:t>01110101</a:t>
            </a:r>
            <a:r>
              <a:rPr lang="ru-RU" sz="2400" baseline="-25000" dirty="0" smtClean="0"/>
              <a:t>2</a:t>
            </a:r>
            <a:endParaRPr lang="ru-RU" sz="2400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1060"/>
              </p:ext>
            </p:extLst>
          </p:nvPr>
        </p:nvGraphicFramePr>
        <p:xfrm>
          <a:off x="155264" y="5344710"/>
          <a:ext cx="8871268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780"/>
                <a:gridCol w="398780"/>
                <a:gridCol w="398780"/>
                <a:gridCol w="398780"/>
                <a:gridCol w="451167"/>
                <a:gridCol w="451167"/>
                <a:gridCol w="451167"/>
                <a:gridCol w="560705"/>
                <a:gridCol w="560705"/>
                <a:gridCol w="560705"/>
                <a:gridCol w="670243"/>
                <a:gridCol w="670243"/>
                <a:gridCol w="670243"/>
                <a:gridCol w="670243"/>
                <a:gridCol w="779780"/>
                <a:gridCol w="7797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0</a:t>
                      </a:r>
                      <a:endParaRPr lang="ru-RU" sz="2000" baseline="30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7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9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ru-RU" sz="2000" baseline="30000" dirty="0" smtClean="0"/>
                        <a:t>15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64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256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512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1024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2048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4096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8192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16384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32768</a:t>
                      </a:r>
                      <a:endParaRPr lang="ru-RU" sz="2000" dirty="0"/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 smtClean="0"/>
              <a:t>1	0	1	0	1	1	1	0	0	0	0	0	1	0	0	0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4581128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 0</a:t>
            </a:r>
            <a:r>
              <a:rPr lang="en-US" sz="2400" dirty="0"/>
              <a:t>x</a:t>
            </a:r>
            <a:r>
              <a:rPr lang="ru-RU" sz="2400" dirty="0" smtClean="0"/>
              <a:t>1075</a:t>
            </a:r>
            <a:r>
              <a:rPr lang="ru-RU" sz="2400" baseline="-25000" dirty="0" smtClean="0"/>
              <a:t>16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</a:t>
            </a:r>
            <a:r>
              <a:rPr lang="en-US" sz="2400" dirty="0"/>
              <a:t> 4213</a:t>
            </a:r>
            <a:r>
              <a:rPr lang="en-US" sz="2400" baseline="-25000" dirty="0"/>
              <a:t>10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79912" y="4581128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=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68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13869"/>
              </p:ext>
            </p:extLst>
          </p:nvPr>
        </p:nvGraphicFramePr>
        <p:xfrm>
          <a:off x="251521" y="836712"/>
          <a:ext cx="864095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40359"/>
                <a:gridCol w="1152128"/>
                <a:gridCol w="2196244"/>
                <a:gridCol w="2052227"/>
              </a:tblGrid>
              <a:tr h="41794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константы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5577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char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unsigned __int8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 smtClean="0"/>
                        <a:t>BYTE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 </a:t>
                      </a:r>
                      <a:r>
                        <a:rPr lang="ru-RU" sz="2200" dirty="0" smtClean="0"/>
                        <a:t>байт</a:t>
                      </a:r>
                    </a:p>
                    <a:p>
                      <a:pPr algn="ctr"/>
                      <a:r>
                        <a:rPr lang="ru-RU" sz="2200" dirty="0" smtClean="0"/>
                        <a:t>8 бит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0 – 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UCHAR_MAX</a:t>
                      </a:r>
                      <a:r>
                        <a:rPr lang="ru-RU" sz="24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b="0" kern="1200" cap="small" dirty="0" smtClean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MAXBYTE</a:t>
                      </a:r>
                      <a:endParaRPr lang="ru-RU" sz="22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03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 short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 __int16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 smtClean="0"/>
                        <a:t>USHORT, </a:t>
                      </a:r>
                      <a:r>
                        <a:rPr lang="en-US" sz="2200" dirty="0" err="1" smtClean="0">
                          <a:solidFill>
                            <a:srgbClr val="0000FF"/>
                          </a:solidFill>
                        </a:rPr>
                        <a:t>wchar_t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ru-RU" sz="2200" baseline="30000" dirty="0" smtClean="0">
                          <a:solidFill>
                            <a:srgbClr val="0000FF"/>
                          </a:solidFill>
                        </a:rPr>
                        <a:t>(6)</a:t>
                      </a:r>
                      <a:endParaRPr lang="en-US" sz="220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2 байта</a:t>
                      </a:r>
                    </a:p>
                    <a:p>
                      <a:pPr algn="ctr"/>
                      <a:r>
                        <a:rPr lang="ru-RU" sz="2200" dirty="0" smtClean="0"/>
                        <a:t>16 бит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0 –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ru-RU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USHRT_MAX</a:t>
                      </a:r>
                      <a:r>
                        <a:rPr lang="ru-RU" sz="24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b="0" kern="1200" cap="small" dirty="0" smtClean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MAXWORD</a:t>
                      </a:r>
                      <a:endParaRPr lang="ru-RU" sz="2200" b="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390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int</a:t>
                      </a:r>
                      <a:r>
                        <a:rPr lang="ru-RU" sz="2200" baseline="30000" dirty="0" smtClean="0"/>
                        <a:t>(4)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aseline="0" dirty="0" smtClean="0"/>
                        <a:t>UINT,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unsigned __int32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unsigned long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aseline="0" dirty="0" smtClean="0"/>
                        <a:t>DWORD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ru-RU" sz="2200" baseline="30000" dirty="0" smtClean="0"/>
                        <a:t>(5)</a:t>
                      </a:r>
                      <a:endParaRPr lang="en-US" sz="2200" baseline="30000" dirty="0" smtClean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4 байта</a:t>
                      </a:r>
                    </a:p>
                    <a:p>
                      <a:pPr algn="ctr"/>
                      <a:r>
                        <a:rPr lang="ru-RU" sz="2200" dirty="0" smtClean="0"/>
                        <a:t>32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0 – </a:t>
                      </a:r>
                      <a:r>
                        <a:rPr lang="en-US" sz="22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4 294 967 295</a:t>
                      </a:r>
                      <a:endParaRPr lang="ru-RU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UINT_MAX</a:t>
                      </a:r>
                      <a:r>
                        <a:rPr lang="ru-RU" sz="24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MAXDWORD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801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__int64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long long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 smtClean="0"/>
                        <a:t>UINT64</a:t>
                      </a:r>
                      <a:endParaRPr lang="ru-RU" sz="22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8 байт</a:t>
                      </a:r>
                    </a:p>
                    <a:p>
                      <a:pPr algn="ctr"/>
                      <a:r>
                        <a:rPr lang="ru-RU" sz="2200" dirty="0" smtClean="0"/>
                        <a:t>64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0 – </a:t>
                      </a:r>
                      <a:r>
                        <a:rPr lang="en-US" sz="2200" dirty="0" smtClean="0"/>
                        <a:t>~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18·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2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220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US" sz="22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ULLONG_MAX</a:t>
                      </a:r>
                      <a:r>
                        <a:rPr lang="ru-RU" sz="24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5985284"/>
            <a:ext cx="86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limits.h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312876"/>
            <a:ext cx="7543801" cy="324036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ru-RU" sz="2400" b="1" dirty="0" smtClean="0"/>
              <a:t>0</a:t>
            </a:r>
            <a:r>
              <a:rPr lang="ru-RU" sz="2400" b="1" baseline="-25000" dirty="0" smtClean="0"/>
              <a:t>10</a:t>
            </a:r>
            <a:r>
              <a:rPr lang="ru-RU" sz="2400" b="1" dirty="0" smtClean="0"/>
              <a:t> </a:t>
            </a:r>
            <a:r>
              <a:rPr lang="ru-RU" sz="2400" b="1" dirty="0"/>
              <a:t>= 0000</a:t>
            </a:r>
            <a:r>
              <a:rPr lang="ru-RU" sz="2400" b="1" baseline="-25000" dirty="0"/>
              <a:t>2</a:t>
            </a:r>
            <a:r>
              <a:rPr lang="ru-RU" sz="2400" b="1" dirty="0"/>
              <a:t>	    5</a:t>
            </a:r>
            <a:r>
              <a:rPr lang="ru-RU" sz="2400" b="1" baseline="-25000" dirty="0"/>
              <a:t>10</a:t>
            </a:r>
            <a:r>
              <a:rPr lang="ru-RU" sz="2400" b="1" dirty="0"/>
              <a:t> = 0101</a:t>
            </a:r>
            <a:r>
              <a:rPr lang="ru-RU" sz="2400" b="1" baseline="-25000" dirty="0"/>
              <a:t>2</a:t>
            </a:r>
            <a:r>
              <a:rPr lang="ru-RU" sz="2400" b="1" dirty="0"/>
              <a:t>       9</a:t>
            </a:r>
            <a:r>
              <a:rPr lang="ru-RU" sz="2400" b="1" baseline="-25000" dirty="0"/>
              <a:t>10</a:t>
            </a:r>
            <a:r>
              <a:rPr lang="ru-RU" sz="2400" b="1" dirty="0"/>
              <a:t> = 1001</a:t>
            </a:r>
            <a:r>
              <a:rPr lang="ru-RU" sz="2400" b="1" baseline="-25000" dirty="0"/>
              <a:t>2</a:t>
            </a:r>
          </a:p>
          <a:p>
            <a:pPr marL="457200" indent="-457200"/>
            <a:r>
              <a:rPr lang="ru-RU" sz="2400" dirty="0"/>
              <a:t>Пример </a:t>
            </a:r>
            <a:r>
              <a:rPr lang="ru-RU" sz="2400" dirty="0" smtClean="0"/>
              <a:t>(</a:t>
            </a:r>
            <a:r>
              <a:rPr lang="ru-RU" sz="2400" dirty="0" smtClean="0">
                <a:solidFill>
                  <a:srgbClr val="00B0F0"/>
                </a:solidFill>
              </a:rPr>
              <a:t>бит </a:t>
            </a:r>
            <a:r>
              <a:rPr lang="ru-RU" sz="2400" dirty="0">
                <a:solidFill>
                  <a:srgbClr val="00B0F0"/>
                </a:solidFill>
              </a:rPr>
              <a:t>знака </a:t>
            </a:r>
            <a:r>
              <a:rPr lang="ru-RU" sz="2400" dirty="0"/>
              <a:t>- перед числом):</a:t>
            </a:r>
            <a:endParaRPr lang="ru-RU" sz="2400" b="1" dirty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ru-RU" sz="2400" b="1" dirty="0" smtClean="0"/>
              <a:t>1</a:t>
            </a:r>
            <a:r>
              <a:rPr lang="en-US" sz="2400" b="1" dirty="0" smtClean="0"/>
              <a:t>8</a:t>
            </a:r>
            <a:r>
              <a:rPr lang="ru-RU" sz="2400" b="1" baseline="-25000" dirty="0" smtClean="0"/>
              <a:t>10</a:t>
            </a:r>
            <a:r>
              <a:rPr lang="en-US" sz="2400" b="1" dirty="0" smtClean="0"/>
              <a:t> 	</a:t>
            </a:r>
            <a:r>
              <a:rPr lang="ru-RU" sz="2400" b="1" dirty="0" smtClean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</a:t>
            </a:r>
            <a:r>
              <a:rPr lang="ru-RU" sz="2400" b="1" dirty="0" smtClean="0"/>
              <a:t>0001 1000</a:t>
            </a:r>
            <a:r>
              <a:rPr lang="ru-RU" sz="2400" b="1" baseline="-25000" dirty="0" smtClean="0"/>
              <a:t>2-10</a:t>
            </a:r>
            <a:endParaRPr lang="ru-RU" sz="2400" b="1" baseline="-25000" dirty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en-US" sz="2400" b="1" dirty="0" smtClean="0"/>
              <a:t>421</a:t>
            </a:r>
            <a:r>
              <a:rPr lang="ru-RU" sz="2400" b="1" baseline="-25000" dirty="0" smtClean="0"/>
              <a:t>10</a:t>
            </a:r>
            <a:r>
              <a:rPr lang="en-US" sz="2400" b="1" dirty="0"/>
              <a:t>	</a:t>
            </a:r>
            <a:r>
              <a:rPr lang="ru-RU" sz="2400" b="1" dirty="0" smtClean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</a:t>
            </a:r>
            <a:r>
              <a:rPr lang="en-US" sz="2400" b="1" dirty="0" smtClean="0"/>
              <a:t>0100 </a:t>
            </a:r>
            <a:r>
              <a:rPr lang="ru-RU" sz="2400" b="1" dirty="0" smtClean="0"/>
              <a:t>001</a:t>
            </a:r>
            <a:r>
              <a:rPr lang="en-US" sz="2400" b="1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 smtClean="0"/>
              <a:t>000</a:t>
            </a:r>
            <a:r>
              <a:rPr lang="ru-RU" sz="2400" b="1" dirty="0" smtClean="0"/>
              <a:t>1</a:t>
            </a:r>
            <a:r>
              <a:rPr lang="ru-RU" sz="2400" b="1" baseline="-25000" dirty="0" smtClean="0"/>
              <a:t>2-10</a:t>
            </a:r>
            <a:endParaRPr lang="en-US" sz="2400" b="1" dirty="0" smtClean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en-US" sz="2400" b="1" dirty="0" smtClean="0"/>
              <a:t>2017</a:t>
            </a:r>
            <a:r>
              <a:rPr lang="ru-RU" sz="2400" b="1" baseline="-25000" dirty="0" smtClean="0"/>
              <a:t>10</a:t>
            </a:r>
            <a:r>
              <a:rPr lang="en-US" sz="2400" b="1" dirty="0"/>
              <a:t>	</a:t>
            </a:r>
            <a:r>
              <a:rPr lang="ru-RU" sz="2400" b="1" dirty="0" smtClean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</a:t>
            </a:r>
            <a:r>
              <a:rPr lang="ru-RU" sz="2400" b="1" dirty="0" smtClean="0"/>
              <a:t>00</a:t>
            </a:r>
            <a:r>
              <a:rPr lang="en-US" sz="2400" b="1" dirty="0" smtClean="0"/>
              <a:t>1</a:t>
            </a:r>
            <a:r>
              <a:rPr lang="en-US" sz="2400" b="1" dirty="0"/>
              <a:t>0</a:t>
            </a:r>
            <a:r>
              <a:rPr lang="ru-RU" sz="2400" b="1" dirty="0" smtClean="0"/>
              <a:t> </a:t>
            </a:r>
            <a:r>
              <a:rPr lang="en-US" sz="2400" b="1" dirty="0"/>
              <a:t>0</a:t>
            </a:r>
            <a:r>
              <a:rPr lang="ru-RU" sz="2400" b="1" dirty="0" smtClean="0"/>
              <a:t>00</a:t>
            </a:r>
            <a:r>
              <a:rPr lang="en-US" sz="2400" b="1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 smtClean="0"/>
              <a:t>0</a:t>
            </a:r>
            <a:r>
              <a:rPr lang="ru-RU" sz="2400" b="1" dirty="0" smtClean="0"/>
              <a:t>001 </a:t>
            </a:r>
            <a:r>
              <a:rPr lang="en-US" sz="2400" b="1" dirty="0" smtClean="0"/>
              <a:t>0111</a:t>
            </a:r>
            <a:r>
              <a:rPr lang="ru-RU" sz="2400" b="1" baseline="-25000" dirty="0" smtClean="0"/>
              <a:t>2-10</a:t>
            </a:r>
            <a:endParaRPr lang="ru-RU" sz="2400" b="1" baseline="-25000" dirty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ru-RU" sz="2400" b="1" dirty="0" smtClean="0"/>
              <a:t>-</a:t>
            </a:r>
            <a:r>
              <a:rPr lang="en-US" sz="2400" b="1" dirty="0" smtClean="0"/>
              <a:t>2017</a:t>
            </a:r>
            <a:r>
              <a:rPr lang="ru-RU" sz="2400" b="1" baseline="-25000" dirty="0" smtClean="0"/>
              <a:t>10</a:t>
            </a:r>
            <a:r>
              <a:rPr lang="en-US" sz="2400" b="1" dirty="0"/>
              <a:t>	</a:t>
            </a:r>
            <a:r>
              <a:rPr lang="ru-RU" sz="2400" b="1" dirty="0" smtClean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1</a:t>
            </a:r>
            <a:r>
              <a:rPr lang="ru-RU" sz="2400" b="1" dirty="0"/>
              <a:t> </a:t>
            </a:r>
            <a:r>
              <a:rPr lang="ru-RU" sz="2400" b="1" dirty="0" smtClean="0"/>
              <a:t>0</a:t>
            </a:r>
            <a:r>
              <a:rPr lang="en-US" sz="2400" b="1" dirty="0" smtClean="0"/>
              <a:t>010</a:t>
            </a:r>
            <a:r>
              <a:rPr lang="ru-RU" sz="2400" b="1" dirty="0" smtClean="0"/>
              <a:t> </a:t>
            </a:r>
            <a:r>
              <a:rPr lang="en-US" sz="2400" b="1" dirty="0" smtClean="0"/>
              <a:t>0</a:t>
            </a:r>
            <a:r>
              <a:rPr lang="ru-RU" sz="2400" b="1" dirty="0" smtClean="0"/>
              <a:t>00</a:t>
            </a:r>
            <a:r>
              <a:rPr lang="en-US" sz="2400" b="1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/>
              <a:t>0</a:t>
            </a:r>
            <a:r>
              <a:rPr lang="ru-RU" sz="2400" b="1" dirty="0" smtClean="0"/>
              <a:t>001 </a:t>
            </a:r>
            <a:r>
              <a:rPr lang="en-US" sz="2400" b="1" dirty="0" smtClean="0"/>
              <a:t>0111</a:t>
            </a:r>
            <a:r>
              <a:rPr lang="ru-RU" sz="2400" b="1" baseline="-25000" dirty="0" smtClean="0"/>
              <a:t>2-10</a:t>
            </a:r>
            <a:r>
              <a:rPr lang="ru-RU" sz="2400" b="1" baseline="-25000" dirty="0"/>
              <a:t/>
            </a:r>
            <a:br>
              <a:rPr lang="ru-RU" sz="2400" b="1" baseline="-25000" dirty="0"/>
            </a:br>
            <a:endParaRPr lang="ru-RU" sz="2400" b="1" baseline="-25000" dirty="0"/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Двоично </a:t>
            </a: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 десятичный </a:t>
            </a:r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код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06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знаковых чисел</a:t>
            </a:r>
          </a:p>
          <a:p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endParaRPr lang="ru-RU" sz="2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511854"/>
              </p:ext>
            </p:extLst>
          </p:nvPr>
        </p:nvGraphicFramePr>
        <p:xfrm>
          <a:off x="467544" y="836713"/>
          <a:ext cx="8352927" cy="52105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60610"/>
                <a:gridCol w="1089512"/>
                <a:gridCol w="2706562"/>
                <a:gridCol w="2196243"/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константы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__int8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 </a:t>
                      </a:r>
                      <a:r>
                        <a:rPr lang="ru-RU" sz="2200" dirty="0" smtClean="0"/>
                        <a:t>байт</a:t>
                      </a:r>
                    </a:p>
                    <a:p>
                      <a:pPr algn="ctr"/>
                      <a:r>
                        <a:rPr lang="ru-RU" sz="2200" dirty="0" smtClean="0"/>
                        <a:t>8 бит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[-128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127]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baseline="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CHAR_M</a:t>
                      </a:r>
                      <a:r>
                        <a:rPr lang="en-US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CHAR_MAX</a:t>
                      </a:r>
                      <a:r>
                        <a:rPr lang="en-US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cap="small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MINBYTE</a:t>
                      </a:r>
                      <a:endParaRPr lang="ru-RU" sz="2000" b="0" kern="1200" cap="small" dirty="0" smtClean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MAXBYTE</a:t>
                      </a:r>
                      <a:endParaRPr lang="ru-RU" sz="20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short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US" sz="22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__int16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2 байта</a:t>
                      </a:r>
                    </a:p>
                    <a:p>
                      <a:pPr algn="ctr"/>
                      <a:r>
                        <a:rPr lang="ru-RU" sz="2200" dirty="0" smtClean="0"/>
                        <a:t>16 бит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[-32768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32767]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SHRT_M</a:t>
                      </a:r>
                      <a:r>
                        <a:rPr lang="en-US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dirty="0" smtClean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SHRT_MAX</a:t>
                      </a:r>
                      <a:r>
                        <a:rPr lang="en-US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dirty="0" smtClean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MINSHORT</a:t>
                      </a:r>
                    </a:p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MAXSHORT</a:t>
                      </a:r>
                      <a:endParaRPr lang="ru-RU" sz="2000" b="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strike="noStrike" baseline="0" dirty="0" smtClean="0"/>
                        <a:t> </a:t>
                      </a:r>
                      <a:r>
                        <a:rPr lang="en-US" sz="2200" baseline="0" dirty="0" smtClean="0"/>
                        <a:t>__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int32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4 байта</a:t>
                      </a:r>
                    </a:p>
                    <a:p>
                      <a:pPr algn="ctr"/>
                      <a:r>
                        <a:rPr lang="ru-RU" sz="2200" dirty="0" smtClean="0"/>
                        <a:t>32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</a:t>
                      </a:r>
                      <a:r>
                        <a:rPr lang="ru-RU" sz="1800" dirty="0" smtClean="0"/>
                        <a:t>2</a:t>
                      </a:r>
                      <a:r>
                        <a:rPr lang="en-US" sz="1800" dirty="0" smtClean="0"/>
                        <a:t>.</a:t>
                      </a:r>
                      <a:r>
                        <a:rPr lang="ru-RU" sz="1800" dirty="0" smtClean="0"/>
                        <a:t>1</a:t>
                      </a:r>
                      <a:r>
                        <a:rPr lang="ru-RU" sz="1800" baseline="0" dirty="0" smtClean="0"/>
                        <a:t> * 10</a:t>
                      </a:r>
                      <a:r>
                        <a:rPr lang="en-US" sz="1800" baseline="30000" dirty="0" smtClean="0"/>
                        <a:t>9</a:t>
                      </a:r>
                      <a:r>
                        <a:rPr lang="en-US" dirty="0" smtClean="0"/>
                        <a:t>; </a:t>
                      </a:r>
                      <a:r>
                        <a:rPr lang="ru-RU" sz="1800" dirty="0" smtClean="0"/>
                        <a:t>2</a:t>
                      </a:r>
                      <a:r>
                        <a:rPr lang="en-US" sz="1800" dirty="0" smtClean="0"/>
                        <a:t>.</a:t>
                      </a:r>
                      <a:r>
                        <a:rPr lang="ru-RU" sz="1800" dirty="0" smtClean="0"/>
                        <a:t>1</a:t>
                      </a:r>
                      <a:r>
                        <a:rPr lang="ru-RU" sz="1800" baseline="0" dirty="0" smtClean="0"/>
                        <a:t> * 10</a:t>
                      </a:r>
                      <a:r>
                        <a:rPr lang="en-US" sz="1800" baseline="30000" dirty="0" smtClean="0"/>
                        <a:t>9</a:t>
                      </a:r>
                      <a:r>
                        <a:rPr lang="en-US" sz="1800" dirty="0" smtClean="0"/>
                        <a:t>]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INT_M</a:t>
                      </a:r>
                      <a:r>
                        <a:rPr lang="en-US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000" b="0" kern="1200" cap="sm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INT_MAX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MINLONG</a:t>
                      </a:r>
                    </a:p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MAXLONG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1881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 smtClean="0"/>
                        <a:t>__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int64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long </a:t>
                      </a:r>
                      <a:r>
                        <a:rPr lang="en-US" sz="2200" dirty="0" err="1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en-US" sz="22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8 байт</a:t>
                      </a:r>
                    </a:p>
                    <a:p>
                      <a:pPr algn="ctr"/>
                      <a:r>
                        <a:rPr lang="ru-RU" sz="2200" dirty="0" smtClean="0"/>
                        <a:t>64 бита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[-</a:t>
                      </a:r>
                      <a:r>
                        <a:rPr lang="ru-RU" sz="1800" dirty="0" smtClean="0"/>
                        <a:t>9.2</a:t>
                      </a:r>
                      <a:r>
                        <a:rPr lang="ru-RU" sz="1800" baseline="0" dirty="0" smtClean="0"/>
                        <a:t> * 10</a:t>
                      </a:r>
                      <a:r>
                        <a:rPr lang="ru-RU" sz="1800" baseline="30000" dirty="0" smtClean="0"/>
                        <a:t>18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</a:t>
                      </a:r>
                      <a:r>
                        <a:rPr lang="ru-RU" sz="1800" dirty="0" smtClean="0"/>
                        <a:t>9.2</a:t>
                      </a:r>
                      <a:r>
                        <a:rPr lang="ru-RU" sz="1800" baseline="0" dirty="0" smtClean="0"/>
                        <a:t> * 10</a:t>
                      </a:r>
                      <a:r>
                        <a:rPr lang="ru-RU" sz="1800" baseline="30000" dirty="0" smtClean="0"/>
                        <a:t>18</a:t>
                      </a:r>
                      <a:r>
                        <a:rPr lang="en-US" sz="1800" dirty="0" smtClean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LLONG_MIN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dirty="0" smtClean="0"/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LLONG_MAX </a:t>
                      </a:r>
                      <a:r>
                        <a:rPr lang="ru-RU" sz="2000" b="0" kern="1200" cap="small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dirty="0" smtClean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5985284"/>
            <a:ext cx="86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limits.h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16571</TotalTime>
  <Words>6255</Words>
  <Application>Microsoft Office PowerPoint</Application>
  <PresentationFormat>Экран (4:3)</PresentationFormat>
  <Paragraphs>1302</Paragraphs>
  <Slides>45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.</dc:creator>
  <cp:lastModifiedBy>Windows User</cp:lastModifiedBy>
  <cp:revision>476</cp:revision>
  <dcterms:created xsi:type="dcterms:W3CDTF">2017-05-18T18:58:30Z</dcterms:created>
  <dcterms:modified xsi:type="dcterms:W3CDTF">2019-09-19T13:11:51Z</dcterms:modified>
</cp:coreProperties>
</file>