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469" r:id="rId2"/>
    <p:sldId id="476" r:id="rId3"/>
    <p:sldId id="477" r:id="rId4"/>
    <p:sldId id="478" r:id="rId5"/>
    <p:sldId id="503" r:id="rId6"/>
    <p:sldId id="488" r:id="rId7"/>
    <p:sldId id="502" r:id="rId8"/>
    <p:sldId id="504" r:id="rId9"/>
    <p:sldId id="505" r:id="rId10"/>
    <p:sldId id="507" r:id="rId11"/>
    <p:sldId id="510" r:id="rId12"/>
    <p:sldId id="508" r:id="rId13"/>
    <p:sldId id="511" r:id="rId14"/>
    <p:sldId id="509" r:id="rId15"/>
    <p:sldId id="512" r:id="rId16"/>
    <p:sldId id="513" r:id="rId17"/>
    <p:sldId id="506" r:id="rId18"/>
    <p:sldId id="514" r:id="rId19"/>
    <p:sldId id="538" r:id="rId20"/>
    <p:sldId id="539" r:id="rId21"/>
    <p:sldId id="543" r:id="rId22"/>
    <p:sldId id="544" r:id="rId23"/>
    <p:sldId id="545" r:id="rId24"/>
    <p:sldId id="546" r:id="rId25"/>
    <p:sldId id="547" r:id="rId26"/>
    <p:sldId id="651" r:id="rId27"/>
    <p:sldId id="652" r:id="rId28"/>
    <p:sldId id="65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.3. Концепция типа данных" id="{BC0535D7-CD4D-477A-9891-9B6D0614AB6A}">
          <p14:sldIdLst>
            <p14:sldId id="469"/>
            <p14:sldId id="476"/>
            <p14:sldId id="477"/>
            <p14:sldId id="478"/>
            <p14:sldId id="503"/>
            <p14:sldId id="488"/>
            <p14:sldId id="502"/>
            <p14:sldId id="504"/>
            <p14:sldId id="505"/>
            <p14:sldId id="507"/>
            <p14:sldId id="510"/>
            <p14:sldId id="508"/>
            <p14:sldId id="511"/>
            <p14:sldId id="509"/>
            <p14:sldId id="512"/>
            <p14:sldId id="513"/>
            <p14:sldId id="506"/>
            <p14:sldId id="514"/>
            <p14:sldId id="538"/>
            <p14:sldId id="539"/>
            <p14:sldId id="543"/>
            <p14:sldId id="544"/>
            <p14:sldId id="545"/>
            <p14:sldId id="546"/>
            <p14:sldId id="547"/>
            <p14:sldId id="651"/>
            <p14:sldId id="652"/>
            <p14:sldId id="65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0000FF"/>
    <a:srgbClr val="008000"/>
    <a:srgbClr val="680000"/>
    <a:srgbClr val="216F85"/>
    <a:srgbClr val="E8D9F3"/>
    <a:srgbClr val="FF8585"/>
    <a:srgbClr val="EFE5F7"/>
    <a:srgbClr val="FBFEFF"/>
    <a:srgbClr val="CBE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52" autoAdjust="0"/>
    <p:restoredTop sz="66189" autoAdjust="0"/>
  </p:normalViewPr>
  <p:slideViewPr>
    <p:cSldViewPr>
      <p:cViewPr varScale="1">
        <p:scale>
          <a:sx n="77" d="100"/>
          <a:sy n="77" d="100"/>
        </p:scale>
        <p:origin x="204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2842" y="7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30.09.2019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297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848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Показанное на этом слайде преобразование</a:t>
            </a:r>
            <a:r>
              <a:rPr lang="ru-RU" baseline="0" dirty="0" smtClean="0"/>
              <a:t> вещественных чисел в целочисленный формат при условии переполнения является "неопределённым поведением" и рассчитывать, что программа будет себя вести также на другой ОС или при компиляции другим компилятором не стоит.</a:t>
            </a:r>
            <a:endParaRPr lang="en-US" dirty="0" smtClean="0"/>
          </a:p>
          <a:p>
            <a:r>
              <a:rPr lang="ru-RU" dirty="0" smtClean="0"/>
              <a:t>В этом примере компилятор выдаст очень много</a:t>
            </a:r>
            <a:r>
              <a:rPr lang="ru-RU" baseline="0" dirty="0" smtClean="0"/>
              <a:t> предупреждений (</a:t>
            </a:r>
            <a:r>
              <a:rPr lang="en-US" dirty="0" smtClean="0"/>
              <a:t>Warning’</a:t>
            </a:r>
            <a:r>
              <a:rPr lang="ru-RU" dirty="0" err="1" smtClean="0"/>
              <a:t>ов</a:t>
            </a:r>
            <a:r>
              <a:rPr lang="ru-RU" dirty="0" smtClean="0"/>
              <a:t>)</a:t>
            </a:r>
            <a:r>
              <a:rPr lang="ru-RU" baseline="0" dirty="0" smtClean="0"/>
              <a:t> потому, что тут почти в каждой строчке теряется информация при присвоениях.</a:t>
            </a:r>
          </a:p>
          <a:p>
            <a:r>
              <a:rPr lang="ru-RU" baseline="0" dirty="0" smtClean="0"/>
              <a:t>Но это учебный пример.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487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слайде проиллюстрированы</a:t>
            </a:r>
            <a:r>
              <a:rPr lang="ru-RU" baseline="0" dirty="0" smtClean="0"/>
              <a:t> две ошибки возникающие при преобразовании переменных в формате с плавающей запятой к формату с меньшей </a:t>
            </a:r>
            <a:r>
              <a:rPr lang="ru-RU" baseline="0" dirty="0" err="1" smtClean="0"/>
              <a:t>битностью</a:t>
            </a:r>
            <a:r>
              <a:rPr lang="ru-RU" baseline="0" dirty="0" smtClean="0"/>
              <a:t> (</a:t>
            </a:r>
            <a:r>
              <a:rPr lang="en-US" baseline="0" dirty="0" smtClean="0"/>
              <a:t>double -&gt; float):</a:t>
            </a:r>
          </a:p>
          <a:p>
            <a:r>
              <a:rPr lang="en-US" baseline="0" dirty="0" smtClean="0"/>
              <a:t>- </a:t>
            </a:r>
            <a:r>
              <a:rPr lang="ru-RU" baseline="0" dirty="0" smtClean="0"/>
              <a:t>переполнение (</a:t>
            </a:r>
            <a:r>
              <a:rPr lang="en-US" baseline="0" dirty="0" smtClean="0"/>
              <a:t>f</a:t>
            </a:r>
            <a:r>
              <a:rPr lang="en-US" dirty="0" smtClean="0"/>
              <a:t>loat</a:t>
            </a:r>
            <a:r>
              <a:rPr lang="en-US" baseline="0" dirty="0" smtClean="0"/>
              <a:t> overflow</a:t>
            </a:r>
            <a:r>
              <a:rPr lang="ru-RU" baseline="0" dirty="0" smtClean="0"/>
              <a:t>)</a:t>
            </a:r>
            <a:endParaRPr lang="en-US" baseline="0" dirty="0" smtClean="0"/>
          </a:p>
          <a:p>
            <a:r>
              <a:rPr lang="ru-RU" baseline="0" dirty="0" smtClean="0"/>
              <a:t>- потеря порядка (</a:t>
            </a:r>
            <a:r>
              <a:rPr lang="en-US" baseline="0" dirty="0" smtClean="0"/>
              <a:t>float underflow)</a:t>
            </a:r>
          </a:p>
          <a:p>
            <a:endParaRPr lang="en-US" baseline="0" dirty="0" smtClean="0"/>
          </a:p>
          <a:p>
            <a:r>
              <a:rPr lang="ru-RU" baseline="0" dirty="0" smtClean="0"/>
              <a:t>Примечание: сравнивать две переменных со значением </a:t>
            </a:r>
            <a:r>
              <a:rPr lang="en-US" baseline="0" dirty="0" smtClean="0"/>
              <a:t>+</a:t>
            </a:r>
            <a:r>
              <a:rPr lang="en-US" baseline="0" dirty="0" err="1" smtClean="0"/>
              <a:t>Inf</a:t>
            </a:r>
            <a:r>
              <a:rPr lang="en-US" baseline="0" dirty="0" smtClean="0"/>
              <a:t> </a:t>
            </a:r>
            <a:r>
              <a:rPr lang="ru-RU" baseline="0" dirty="0" smtClean="0"/>
              <a:t>можно, но если лучше для проверки является ли значение переменной бесконечностью использовать функцию </a:t>
            </a:r>
            <a:r>
              <a:rPr lang="en-US" baseline="0" dirty="0" err="1" smtClean="0"/>
              <a:t>isfinite</a:t>
            </a:r>
            <a:r>
              <a:rPr lang="en-US" baseline="0" dirty="0" smtClean="0"/>
              <a:t>() – </a:t>
            </a:r>
            <a:r>
              <a:rPr lang="ru-RU" baseline="0" dirty="0" smtClean="0"/>
              <a:t>она проверяет является ли число конечным. Объявляется в файле</a:t>
            </a: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math.h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314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786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этом коде очень много присвоений с потерей информации: компилятор будет выдавать на каждое такое преобразование отдельное предупреждение (</a:t>
            </a:r>
            <a:r>
              <a:rPr lang="en-US" dirty="0" smtClean="0"/>
              <a:t>Warning)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при присвоении переменной </a:t>
            </a:r>
            <a:r>
              <a:rPr lang="en-US" baseline="0" dirty="0" smtClean="0">
                <a:solidFill>
                  <a:srgbClr val="0000FF"/>
                </a:solidFill>
              </a:rPr>
              <a:t>float</a:t>
            </a:r>
            <a:r>
              <a:rPr lang="en-US" baseline="0" dirty="0" smtClean="0"/>
              <a:t> y </a:t>
            </a:r>
            <a:r>
              <a:rPr lang="ru-RU" baseline="0" dirty="0" smtClean="0"/>
              <a:t>значения типа </a:t>
            </a:r>
            <a:r>
              <a:rPr lang="en-US" baseline="0" dirty="0" smtClean="0">
                <a:solidFill>
                  <a:srgbClr val="0000FF"/>
                </a:solidFill>
              </a:rPr>
              <a:t>double</a:t>
            </a:r>
            <a:r>
              <a:rPr lang="en-US" baseline="0" dirty="0" smtClean="0"/>
              <a:t> </a:t>
            </a:r>
            <a:r>
              <a:rPr lang="ru-RU" baseline="0" dirty="0" smtClean="0"/>
              <a:t>лишние значащие биты обрезаются,</a:t>
            </a:r>
            <a:r>
              <a:rPr lang="en-US" baseline="0" dirty="0" smtClean="0"/>
              <a:t> </a:t>
            </a:r>
            <a:r>
              <a:rPr lang="ru-RU" baseline="0" dirty="0" smtClean="0"/>
              <a:t>при этом исходное число 4.567 имеет 4 значащих десятичных разряда, что помещается в тип </a:t>
            </a:r>
            <a:r>
              <a:rPr lang="en-US" baseline="0" dirty="0" smtClean="0"/>
              <a:t>float (7 </a:t>
            </a:r>
            <a:r>
              <a:rPr lang="ru-RU" baseline="0" dirty="0" smtClean="0"/>
              <a:t>десятичных значащих разрядов), поэтому присвоенное значение хотя и отличается от исходного</a:t>
            </a:r>
            <a:r>
              <a:rPr lang="en-US" baseline="0" dirty="0" smtClean="0"/>
              <a:t>,</a:t>
            </a:r>
            <a:r>
              <a:rPr lang="ru-RU" baseline="0" dirty="0" smtClean="0"/>
              <a:t> но не более чем на </a:t>
            </a:r>
            <a:r>
              <a:rPr lang="en-US" baseline="0" dirty="0" smtClean="0"/>
              <a:t>10</a:t>
            </a:r>
            <a:r>
              <a:rPr lang="en-US" baseline="30000" dirty="0" smtClean="0"/>
              <a:t>-7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при присвоении переменной </a:t>
            </a:r>
            <a:r>
              <a:rPr lang="en-US" baseline="0" dirty="0" smtClean="0">
                <a:solidFill>
                  <a:srgbClr val="0000FF"/>
                </a:solidFill>
              </a:rPr>
              <a:t>int</a:t>
            </a:r>
            <a:r>
              <a:rPr lang="en-US" baseline="0" dirty="0" smtClean="0"/>
              <a:t> i </a:t>
            </a:r>
            <a:r>
              <a:rPr lang="ru-RU" baseline="0" dirty="0" smtClean="0"/>
              <a:t>значения </a:t>
            </a:r>
            <a:r>
              <a:rPr lang="en-US" baseline="0" dirty="0" smtClean="0">
                <a:solidFill>
                  <a:srgbClr val="0000FF"/>
                </a:solidFill>
              </a:rPr>
              <a:t>float</a:t>
            </a:r>
            <a:r>
              <a:rPr lang="en-US" baseline="0" dirty="0" smtClean="0"/>
              <a:t> 4.567f </a:t>
            </a:r>
            <a:r>
              <a:rPr lang="ru-RU" baseline="0" dirty="0" smtClean="0"/>
              <a:t>дробная часть отбрасывается (не округляется), результат 4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при присвоении переменной </a:t>
            </a:r>
            <a:r>
              <a:rPr lang="en-US" baseline="0" dirty="0" smtClean="0">
                <a:solidFill>
                  <a:srgbClr val="0000FF"/>
                </a:solidFill>
              </a:rPr>
              <a:t>bool</a:t>
            </a:r>
            <a:r>
              <a:rPr lang="en-US" baseline="0" dirty="0" smtClean="0"/>
              <a:t> b</a:t>
            </a:r>
            <a:r>
              <a:rPr lang="ru-RU" baseline="0" dirty="0" smtClean="0"/>
              <a:t> значения типа </a:t>
            </a:r>
            <a:r>
              <a:rPr lang="en-US" baseline="0" dirty="0" smtClean="0">
                <a:solidFill>
                  <a:srgbClr val="0000FF"/>
                </a:solidFill>
              </a:rPr>
              <a:t>int</a:t>
            </a:r>
            <a:r>
              <a:rPr lang="en-US" baseline="0" dirty="0" smtClean="0"/>
              <a:t> </a:t>
            </a:r>
            <a:r>
              <a:rPr lang="ru-RU" baseline="0" dirty="0" smtClean="0"/>
              <a:t>преобразование осуществляется по правилу: если присвоили 0 – значит новое значение </a:t>
            </a:r>
            <a:r>
              <a:rPr lang="en-US" baseline="0" dirty="0" smtClean="0">
                <a:solidFill>
                  <a:srgbClr val="0000FF"/>
                </a:solidFill>
              </a:rPr>
              <a:t>false</a:t>
            </a:r>
            <a:r>
              <a:rPr lang="en-US" baseline="0" dirty="0" smtClean="0"/>
              <a:t>, </a:t>
            </a:r>
            <a:r>
              <a:rPr lang="ru-RU" baseline="0" dirty="0" smtClean="0"/>
              <a:t>иначе новое значение </a:t>
            </a:r>
            <a:r>
              <a:rPr lang="en-US" baseline="0" dirty="0" smtClean="0">
                <a:solidFill>
                  <a:srgbClr val="0000FF"/>
                </a:solidFill>
              </a:rPr>
              <a:t>true</a:t>
            </a:r>
            <a:r>
              <a:rPr lang="en-US" baseline="0" dirty="0" smtClean="0"/>
              <a:t>. </a:t>
            </a:r>
            <a:r>
              <a:rPr lang="ru-RU" baseline="0" dirty="0" smtClean="0"/>
              <a:t>Это единственное неявное преобразование, которое не выдаст предупреждения (</a:t>
            </a:r>
            <a:r>
              <a:rPr lang="en-US" baseline="0" dirty="0" smtClean="0"/>
              <a:t>Warning</a:t>
            </a:r>
            <a:r>
              <a:rPr lang="ru-RU" baseline="0" dirty="0" smtClean="0"/>
              <a:t>)</a:t>
            </a:r>
            <a:r>
              <a:rPr lang="en-US" baseline="0" dirty="0" smtClean="0"/>
              <a:t>, </a:t>
            </a:r>
            <a:r>
              <a:rPr lang="ru-RU" baseline="0" dirty="0" smtClean="0"/>
              <a:t>так как часто используется в операторе ветвления:</a:t>
            </a:r>
            <a:br>
              <a:rPr lang="ru-RU" baseline="0" dirty="0" smtClean="0"/>
            </a:br>
            <a:r>
              <a:rPr lang="ru-RU" baseline="0" dirty="0" smtClean="0"/>
              <a:t>вместо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if (x != 0)</a:t>
            </a:r>
            <a:br>
              <a:rPr lang="en-US" baseline="0" dirty="0" smtClean="0"/>
            </a:br>
            <a:r>
              <a:rPr lang="ru-RU" baseline="0" dirty="0" smtClean="0"/>
              <a:t>можно написать кратко</a:t>
            </a:r>
            <a:br>
              <a:rPr lang="ru-RU" baseline="0" dirty="0" smtClean="0"/>
            </a:br>
            <a:r>
              <a:rPr lang="en-US" baseline="0" dirty="0" smtClean="0"/>
              <a:t>if (x)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при присвоении переменной </a:t>
            </a:r>
            <a:r>
              <a:rPr lang="en-US" baseline="0" dirty="0" smtClean="0"/>
              <a:t>float x </a:t>
            </a:r>
            <a:r>
              <a:rPr lang="ru-RU" baseline="0" dirty="0" smtClean="0"/>
              <a:t>значения </a:t>
            </a:r>
            <a:r>
              <a:rPr lang="en-US" baseline="0" dirty="0" smtClean="0"/>
              <a:t>bool, </a:t>
            </a:r>
            <a:r>
              <a:rPr lang="ru-RU" baseline="0" dirty="0" smtClean="0"/>
              <a:t>происходит обратное преобразование:</a:t>
            </a:r>
            <a:br>
              <a:rPr lang="ru-RU" baseline="0" dirty="0" smtClean="0"/>
            </a:br>
            <a:r>
              <a:rPr lang="ru-RU" baseline="0" dirty="0" smtClean="0"/>
              <a:t>значение </a:t>
            </a:r>
            <a:r>
              <a:rPr lang="en-US" baseline="0" dirty="0" smtClean="0"/>
              <a:t>false </a:t>
            </a:r>
            <a:r>
              <a:rPr lang="ru-RU" baseline="0" dirty="0" smtClean="0"/>
              <a:t>превращается в 0, значение </a:t>
            </a:r>
            <a:r>
              <a:rPr lang="en-US" baseline="0" dirty="0" smtClean="0"/>
              <a:t>true </a:t>
            </a:r>
            <a:r>
              <a:rPr lang="ru-RU" baseline="0" dirty="0" smtClean="0"/>
              <a:t>превращается в 1.</a:t>
            </a:r>
            <a:br>
              <a:rPr lang="ru-RU" baseline="0" dirty="0" smtClean="0"/>
            </a:br>
            <a:r>
              <a:rPr lang="ru-RU" baseline="0" dirty="0" smtClean="0"/>
              <a:t>Это преобразование не генерирует предупреждения, поскольку переменная назначения имеет больший диапазон возможных значений чем источник, а значит информация не теряется при преобразовании.</a:t>
            </a:r>
            <a:br>
              <a:rPr lang="ru-RU" baseline="0" dirty="0" smtClean="0"/>
            </a:br>
            <a:endParaRPr lang="en-US" baseline="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239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слайде оператор</a:t>
            </a:r>
            <a:r>
              <a:rPr lang="ru-RU" baseline="0" dirty="0" smtClean="0"/>
              <a:t> = используется в левой части другого оператора равно:</a:t>
            </a:r>
          </a:p>
          <a:p>
            <a:r>
              <a:rPr lang="en-US" baseline="0" dirty="0" smtClean="0"/>
              <a:t>1) </a:t>
            </a:r>
            <a:r>
              <a:rPr lang="ru-RU" baseline="0" dirty="0" smtClean="0"/>
              <a:t>в первую очередь выполняется операция в скобках - значение переменной </a:t>
            </a:r>
            <a:r>
              <a:rPr lang="en-US" baseline="0" dirty="0" smtClean="0"/>
              <a:t>Z </a:t>
            </a:r>
            <a:r>
              <a:rPr lang="ru-RU" baseline="0" dirty="0" smtClean="0"/>
              <a:t>заносится в переменную </a:t>
            </a:r>
            <a:r>
              <a:rPr lang="en-US" baseline="0" dirty="0" smtClean="0"/>
              <a:t>Y</a:t>
            </a:r>
            <a:r>
              <a:rPr lang="ru-RU" baseline="0" dirty="0" smtClean="0"/>
              <a:t>, </a:t>
            </a:r>
          </a:p>
          <a:p>
            <a:r>
              <a:rPr lang="en-US" baseline="0" dirty="0" smtClean="0"/>
              <a:t>2) </a:t>
            </a:r>
            <a:r>
              <a:rPr lang="ru-RU" baseline="0" dirty="0" smtClean="0"/>
              <a:t>эта операция возвращает переменную </a:t>
            </a:r>
            <a:r>
              <a:rPr lang="en-US" baseline="0" dirty="0" smtClean="0"/>
              <a:t>Y (L-Value)</a:t>
            </a:r>
            <a:r>
              <a:rPr lang="ru-RU" baseline="0" dirty="0" smtClean="0"/>
              <a:t>, в которую сразу же записывается новое значение 6.5.</a:t>
            </a:r>
          </a:p>
          <a:p>
            <a:r>
              <a:rPr lang="en-US" dirty="0" smtClean="0"/>
              <a:t>3) </a:t>
            </a:r>
            <a:r>
              <a:rPr lang="ru-RU" dirty="0" smtClean="0"/>
              <a:t>далее</a:t>
            </a:r>
            <a:r>
              <a:rPr lang="ru-RU" baseline="0" dirty="0" smtClean="0"/>
              <a:t> значение записанное в переменную </a:t>
            </a:r>
            <a:r>
              <a:rPr lang="en-US" baseline="0" dirty="0" smtClean="0"/>
              <a:t>Y </a:t>
            </a:r>
            <a:r>
              <a:rPr lang="ru-RU" baseline="0" dirty="0" smtClean="0"/>
              <a:t>присваивается переменной </a:t>
            </a:r>
            <a:r>
              <a:rPr lang="en-US" baseline="0" dirty="0" smtClean="0"/>
              <a:t>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08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Операция деления </a:t>
            </a:r>
            <a:r>
              <a:rPr lang="en-US" dirty="0" smtClean="0"/>
              <a:t>/ </a:t>
            </a:r>
            <a:r>
              <a:rPr lang="ru-RU" dirty="0" smtClean="0"/>
              <a:t>не</a:t>
            </a:r>
            <a:r>
              <a:rPr lang="ru-RU" baseline="0" dirty="0" smtClean="0"/>
              <a:t> меняет тип операндов: если оба операнда целые – то и результат целый, если требуется получить вещественный результат, то надо как минимум один из операндов сделать вещественным, например так:</a:t>
            </a:r>
          </a:p>
          <a:p>
            <a:r>
              <a:rPr lang="en-US" baseline="0" dirty="0" smtClean="0"/>
              <a:t>int x = 25;</a:t>
            </a:r>
            <a:r>
              <a:rPr lang="ru-RU" baseline="0" dirty="0" smtClean="0"/>
              <a:t/>
            </a:r>
            <a:br>
              <a:rPr lang="ru-RU" baseline="0" dirty="0" smtClean="0"/>
            </a:br>
            <a:r>
              <a:rPr lang="en-US" baseline="0" dirty="0" smtClean="0"/>
              <a:t>double y = x / 2;</a:t>
            </a:r>
          </a:p>
          <a:p>
            <a:r>
              <a:rPr lang="ru-RU" baseline="0" dirty="0" smtClean="0"/>
              <a:t>заменить на</a:t>
            </a:r>
          </a:p>
          <a:p>
            <a:r>
              <a:rPr lang="en-US" baseline="0" dirty="0" smtClean="0"/>
              <a:t>double y = x / 2.0;</a:t>
            </a:r>
            <a:endParaRPr lang="ru-RU" dirty="0" smtClean="0"/>
          </a:p>
          <a:p>
            <a:r>
              <a:rPr lang="ru-RU" dirty="0" smtClean="0"/>
              <a:t>Операция взятия</a:t>
            </a:r>
            <a:r>
              <a:rPr lang="ru-RU" baseline="0" dirty="0" smtClean="0"/>
              <a:t> остатка от деления % определена только для целых типов.</a:t>
            </a:r>
          </a:p>
          <a:p>
            <a:r>
              <a:rPr lang="ru-RU" baseline="0" dirty="0" smtClean="0"/>
              <a:t>Для вещественных типов аналогичный результат можно получить с использованием функций </a:t>
            </a:r>
            <a:r>
              <a:rPr lang="en-US" baseline="0" dirty="0" err="1" smtClean="0"/>
              <a:t>fmod</a:t>
            </a:r>
            <a:r>
              <a:rPr lang="ru-RU" baseline="0" dirty="0" smtClean="0"/>
              <a:t> из файла </a:t>
            </a:r>
            <a:r>
              <a:rPr lang="en-US" baseline="0" dirty="0" smtClean="0"/>
              <a:t>math.h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112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Эта</a:t>
            </a:r>
            <a:r>
              <a:rPr lang="ru-RU" baseline="0" dirty="0" smtClean="0"/>
              <a:t> частичная таблица приоритетов, пока только чтобы понять как работает приоритеты операций. Полная таблица будет позже.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083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769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безтиповых</a:t>
            </a:r>
            <a:r>
              <a:rPr lang="ru-RU" dirty="0" smtClean="0"/>
              <a:t> языках (</a:t>
            </a:r>
            <a:r>
              <a:rPr lang="ru-RU" dirty="0" err="1" smtClean="0"/>
              <a:t>асемблер</a:t>
            </a:r>
            <a:r>
              <a:rPr lang="ru-RU" dirty="0" smtClean="0"/>
              <a:t>) пользовательские типы создаются и обрабатываются вручную, при</a:t>
            </a:r>
            <a:r>
              <a:rPr lang="ru-RU" baseline="0" dirty="0" smtClean="0"/>
              <a:t> этом корректность обращения к переменным такого пользовательского типа никак не контролируется компилятором. Кроме того часто при разработке программ возникает необходимость изменить пользовательский тип. В таком случае при обновлении обращений к такой переменной в программе легко пропустить одно-два использования и получить трудно обнаруживаемую ошибку: тип переменной поменялся, а обращение к ней идёт по старому.</a:t>
            </a:r>
            <a:br>
              <a:rPr lang="ru-RU" baseline="0" dirty="0" smtClean="0"/>
            </a:br>
            <a:r>
              <a:rPr lang="ru-RU" baseline="0" dirty="0" smtClean="0"/>
              <a:t>Это одна из существенных проблем ограничивающих максимальный возможный размер программы написанной на </a:t>
            </a:r>
            <a:r>
              <a:rPr lang="ru-RU" baseline="0" dirty="0" err="1" smtClean="0"/>
              <a:t>асемблере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dirty="0" smtClean="0"/>
              <a:t>Языки высокого уровня</a:t>
            </a:r>
            <a:r>
              <a:rPr lang="ru-RU" baseline="0" dirty="0" smtClean="0"/>
              <a:t> предоставляют более удобный способ для объявления пользовательских типов и контролируют что обращение к переменным такого типа будет корректным.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90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08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Эти типы есть во всех языках на персональных компьютерах, поскольку они реализуются </a:t>
            </a:r>
            <a:r>
              <a:rPr lang="ru-RU" dirty="0" err="1" smtClean="0"/>
              <a:t>аппаратно</a:t>
            </a:r>
            <a:r>
              <a:rPr lang="ru-RU" dirty="0" smtClean="0"/>
              <a:t> на уровне процессора.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244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унарные</a:t>
            </a:r>
            <a:r>
              <a:rPr lang="ru-RU" baseline="0" dirty="0" smtClean="0"/>
              <a:t> – принимают один операнд: "логическое не", операция взятия адреса и   т. д.</a:t>
            </a:r>
          </a:p>
          <a:p>
            <a:r>
              <a:rPr lang="ru-RU" baseline="0" dirty="0" smtClean="0"/>
              <a:t>бинарные – принимают два операнда: сложение, умножение, все операции сравнения и т.д.</a:t>
            </a:r>
          </a:p>
          <a:p>
            <a:r>
              <a:rPr lang="ru-RU" baseline="0" dirty="0" smtClean="0"/>
              <a:t>тернарная – три операнда, такая операция только одна, о ней на отдельном слайде ниже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587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Неявное</a:t>
            </a:r>
            <a:r>
              <a:rPr lang="ru-RU" baseline="0" dirty="0" smtClean="0"/>
              <a:t> преобразование типа при присвоении происходит: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незаметно если типы совпадают, либо если переменная в левой части равно имеет больший диапазон возможных значений чем источник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 выдачей предупреждения </a:t>
            </a:r>
            <a:r>
              <a:rPr lang="en-US" baseline="0" dirty="0" smtClean="0"/>
              <a:t>(Warning) </a:t>
            </a:r>
            <a:r>
              <a:rPr lang="ru-RU" baseline="0" dirty="0" smtClean="0"/>
              <a:t>компилятором если при присвоении диапазон возможных значений сужается, а значит часть информации может потеряться (например, если значение переменной </a:t>
            </a:r>
            <a:r>
              <a:rPr lang="en-US" baseline="0" dirty="0" smtClean="0"/>
              <a:t>int </a:t>
            </a:r>
            <a:r>
              <a:rPr lang="ru-RU" baseline="0" dirty="0" smtClean="0"/>
              <a:t>попытаться присвоить переменой типа </a:t>
            </a:r>
            <a:r>
              <a:rPr lang="en-US" baseline="0" dirty="0" smtClean="0"/>
              <a:t>unsigned char</a:t>
            </a:r>
            <a:r>
              <a:rPr lang="ru-RU" baseline="0" dirty="0" smtClean="0"/>
              <a:t>, то значения большие 255 буду повреждены).</a:t>
            </a:r>
            <a:br>
              <a:rPr lang="ru-RU" baseline="0" dirty="0" smtClean="0"/>
            </a:br>
            <a:r>
              <a:rPr lang="ru-RU" baseline="0" dirty="0" smtClean="0"/>
              <a:t>При этом код будет скомпилирован, но это потенциальное место логической ошибки.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Отсюда правило: все </a:t>
            </a:r>
            <a:r>
              <a:rPr lang="en-US" baseline="0" dirty="0" smtClean="0"/>
              <a:t>warning'</a:t>
            </a:r>
            <a:r>
              <a:rPr lang="ru-RU" baseline="0" dirty="0" smtClean="0"/>
              <a:t>и из кода надо вычищать. Если вы действительно желаете сделать преобразование с потерей точности, то следует описать преобразование явно, тогда компилятор не будет выдавать предупреждений. Например так: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unsigned char x = (unsigned char)0x12345678;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В переменную </a:t>
            </a:r>
            <a:r>
              <a:rPr lang="en-US" baseline="0" dirty="0" smtClean="0"/>
              <a:t>x </a:t>
            </a:r>
            <a:r>
              <a:rPr lang="ru-RU" baseline="0" dirty="0" smtClean="0"/>
              <a:t>попадут младшие 8 бит числа </a:t>
            </a:r>
            <a:r>
              <a:rPr lang="en-US" baseline="0" dirty="0" smtClean="0"/>
              <a:t>0x12345678, </a:t>
            </a:r>
            <a:r>
              <a:rPr lang="ru-RU" baseline="0" dirty="0" smtClean="0"/>
              <a:t>а именно </a:t>
            </a:r>
            <a:r>
              <a:rPr lang="en-US" baseline="0" dirty="0" smtClean="0"/>
              <a:t>0x78.</a:t>
            </a:r>
          </a:p>
          <a:p>
            <a:pPr marL="0" indent="0">
              <a:buFontTx/>
              <a:buNone/>
            </a:pPr>
            <a:r>
              <a:rPr lang="ru-RU" baseline="0" smtClean="0"/>
              <a:t>Пример приведён в шестнадцатеричной системе счисления, чтобы было видно какие биты теряются.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778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L-value</a:t>
            </a:r>
            <a:r>
              <a:rPr lang="en-US" baseline="0" dirty="0" smtClean="0"/>
              <a:t> – </a:t>
            </a:r>
            <a:r>
              <a:rPr lang="ru-RU" baseline="0" dirty="0" smtClean="0"/>
              <a:t>то что слева от знака равно, то есть куда можно сохранить результат вычисления выражения.</a:t>
            </a:r>
          </a:p>
          <a:p>
            <a:r>
              <a:rPr lang="en-US" baseline="0" dirty="0" smtClean="0"/>
              <a:t>R-value – </a:t>
            </a:r>
            <a:r>
              <a:rPr lang="ru-RU" baseline="0" dirty="0" smtClean="0"/>
              <a:t>то что справа от знака равно, то есть это и есть результат в вычисления выражения.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Чуть позже мы пройдём эту терминологию подробнее.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152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положительных чисел потеря</a:t>
            </a:r>
            <a:r>
              <a:rPr lang="ru-RU" baseline="0" dirty="0" smtClean="0"/>
              <a:t> старших бит эквивалентна взятию остатка от деления на: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2</a:t>
            </a:r>
            <a:r>
              <a:rPr lang="ru-RU" baseline="30000" dirty="0" smtClean="0"/>
              <a:t>8</a:t>
            </a:r>
            <a:r>
              <a:rPr lang="ru-RU" baseline="0" dirty="0" smtClean="0"/>
              <a:t> = 256 при приведении к 8 битному типу </a:t>
            </a:r>
            <a:r>
              <a:rPr lang="en-US" baseline="0" dirty="0" smtClean="0"/>
              <a:t>unsigned char 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2</a:t>
            </a:r>
            <a:r>
              <a:rPr lang="ru-RU" baseline="30000" dirty="0" smtClean="0"/>
              <a:t>16</a:t>
            </a:r>
            <a:r>
              <a:rPr lang="ru-RU" baseline="0" dirty="0" smtClean="0"/>
              <a:t> = </a:t>
            </a:r>
            <a:r>
              <a:rPr lang="en-US" baseline="0" dirty="0" smtClean="0"/>
              <a:t>65536</a:t>
            </a:r>
            <a:r>
              <a:rPr lang="ru-RU" baseline="0" dirty="0" smtClean="0"/>
              <a:t> при приведении к 16 битному типу </a:t>
            </a:r>
            <a:r>
              <a:rPr lang="en-US" baseline="0" dirty="0" smtClean="0"/>
              <a:t>unsigned short int</a:t>
            </a:r>
          </a:p>
          <a:p>
            <a:pPr marL="0" indent="0">
              <a:buFontTx/>
              <a:buNone/>
            </a:pPr>
            <a:r>
              <a:rPr lang="ru-RU" dirty="0" smtClean="0"/>
              <a:t>Однако</a:t>
            </a:r>
            <a:r>
              <a:rPr lang="ru-RU" baseline="0" dirty="0" smtClean="0"/>
              <a:t> если приводить к знаковому типу то его старший бит означает знак, а значит знак исходного числа потеряется в любом случае, а знак результата будет зависеть от того какой бит окажется в позиции старшего бита переменной результата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25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07222" y="731892"/>
            <a:ext cx="8536778" cy="5723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1. Компьютеры и </a:t>
            </a: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информация</a:t>
            </a:r>
            <a:endParaRPr lang="en-US" b="1" dirty="0" smtClean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263525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1. Принципы работы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компьютера</a:t>
            </a:r>
            <a:endParaRPr lang="en-US" dirty="0" smtClean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263525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Информация</a:t>
            </a:r>
            <a:endParaRPr lang="en-US" dirty="0" smtClean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263525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Представление данных в компьютере</a:t>
            </a:r>
            <a:endParaRPr lang="ru-RU" sz="1400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indent="-628650" defTabSz="628650">
              <a:lnSpc>
                <a:spcPct val="107000"/>
              </a:lnSpc>
              <a:spcAft>
                <a:spcPts val="0"/>
              </a:spcAft>
            </a:pPr>
            <a:r>
              <a:rPr lang="ru-RU" sz="3600" b="1" u="sng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</a:t>
            </a:r>
            <a:r>
              <a:rPr lang="ru-RU" sz="3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US" sz="3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Основы</a:t>
            </a:r>
            <a:r>
              <a:rPr lang="en-US" sz="3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  <a:endParaRPr lang="en-US" sz="3600" b="1" u="sng" dirty="0" smtClean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452438">
              <a:lnSpc>
                <a:spcPct val="107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4. Языки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</a:p>
          <a:p>
            <a:pPr marL="627063" indent="-452438">
              <a:lnSpc>
                <a:spcPct val="107000"/>
              </a:lnSpc>
              <a:spcAft>
                <a:spcPts val="0"/>
              </a:spcAft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5. Базовые элементы языка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</a:p>
          <a:p>
            <a:pPr marL="628650" indent="-454025">
              <a:lnSpc>
                <a:spcPct val="107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3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</a:t>
            </a:r>
            <a:r>
              <a:rPr lang="ru-RU" sz="36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6. Концепция типа </a:t>
            </a:r>
            <a:r>
              <a:rPr lang="ru-RU" sz="3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данных</a:t>
            </a:r>
            <a:endParaRPr lang="en-US" sz="3600" b="1" i="1" dirty="0" smtClean="0">
              <a:solidFill>
                <a:schemeClr val="tx1">
                  <a:lumMod val="65000"/>
                  <a:lumOff val="3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263525">
              <a:lnSpc>
                <a:spcPct val="107000"/>
              </a:lnSpc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</a:rPr>
              <a:t>Раздел 3. Процедурное </a:t>
            </a:r>
            <a:r>
              <a:rPr lang="ru-RU" b="1" dirty="0" smtClean="0">
                <a:solidFill>
                  <a:schemeClr val="bg1">
                    <a:lumMod val="65000"/>
                  </a:schemeClr>
                </a:solidFill>
              </a:rPr>
              <a:t>программирование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Тема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7. Введение в процедурное и структурное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программирование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Тема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8. Управляющие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инструкции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Тема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9. Базовые структуры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данных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14375" indent="-87313">
              <a:lnSpc>
                <a:spcPct val="107000"/>
              </a:lnSpc>
            </a:pP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Тема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10. Управление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памятью</a:t>
            </a:r>
          </a:p>
          <a:p>
            <a:pPr marL="714375" indent="-87313">
              <a:lnSpc>
                <a:spcPct val="107000"/>
              </a:lnSpc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11. Функции </a:t>
            </a:r>
          </a:p>
          <a:p>
            <a:pPr marL="714375" indent="-87313">
              <a:lnSpc>
                <a:spcPct val="107000"/>
              </a:lnSpc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12.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Рекурсия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5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</a:t>
            </a:r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присваивания:</a:t>
            </a:r>
            <a:b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правила </a:t>
            </a:r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преобразования типов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552119"/>
              </p:ext>
            </p:extLst>
          </p:nvPr>
        </p:nvGraphicFramePr>
        <p:xfrm>
          <a:off x="251520" y="1376772"/>
          <a:ext cx="8640961" cy="4637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92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80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916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6248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L</a:t>
                      </a:r>
                      <a:r>
                        <a:rPr lang="ru-RU" sz="2200" b="1" dirty="0" smtClean="0"/>
                        <a:t>-</a:t>
                      </a:r>
                      <a:r>
                        <a:rPr lang="en-US" sz="2200" b="1" dirty="0" smtClean="0"/>
                        <a:t>value</a:t>
                      </a:r>
                      <a:r>
                        <a:rPr lang="en-US" sz="2200" b="1" baseline="0" dirty="0" smtClean="0"/>
                        <a:t>   =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R-value 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dirty="0" smtClean="0"/>
                        <a:t>Возможные</a:t>
                      </a:r>
                      <a:r>
                        <a:rPr lang="ru-RU" sz="2200" b="1" baseline="0" dirty="0" smtClean="0"/>
                        <a:t> потери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char,</a:t>
                      </a:r>
                      <a:r>
                        <a:rPr lang="en-US" sz="2200" baseline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signed</a:t>
                      </a:r>
                      <a:r>
                        <a:rPr lang="en-US" sz="2200" baseline="0" smtClean="0">
                          <a:solidFill>
                            <a:srgbClr val="0000FF"/>
                          </a:solidFill>
                        </a:rPr>
                        <a:t>  char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unsigned char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Если</a:t>
                      </a:r>
                      <a:r>
                        <a:rPr lang="ru-RU" sz="2200" baseline="0" dirty="0" smtClean="0"/>
                        <a:t> </a:t>
                      </a:r>
                      <a:r>
                        <a:rPr lang="en-US" sz="2200" baseline="0" dirty="0" smtClean="0"/>
                        <a:t>R-value &gt; 127</a:t>
                      </a:r>
                      <a:r>
                        <a:rPr lang="ru-RU" sz="2200" baseline="0" dirty="0" smtClean="0"/>
                        <a:t>, результатом будет отрицательное число</a:t>
                      </a:r>
                      <a:r>
                        <a:rPr lang="en-US" sz="2200" baseline="0" dirty="0" smtClean="0"/>
                        <a:t> 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4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</a:t>
            </a:r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присваивания:</a:t>
            </a:r>
            <a:b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		</a:t>
            </a:r>
            <a:r>
              <a:rPr lang="en-US" sz="3900" smtClean="0">
                <a:solidFill>
                  <a:srgbClr val="0000FF"/>
                </a:solidFill>
              </a:rPr>
              <a:t>unsigned char -&gt; signed char</a:t>
            </a:r>
            <a:endParaRPr lang="ru-RU" sz="3900">
              <a:solidFill>
                <a:srgbClr val="0000FF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844824"/>
            <a:ext cx="59406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unsigned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239;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80212" y="3176972"/>
            <a:ext cx="2376264" cy="20882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я  </a:t>
            </a:r>
            <a:r>
              <a:rPr lang="ru-RU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239</a:t>
            </a:r>
          </a:p>
          <a:p>
            <a:pPr lvl="0"/>
            <a:endParaRPr lang="en-US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я  </a:t>
            </a:r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-17 </a:t>
            </a:r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</a:t>
            </a:r>
            <a:r>
              <a:rPr lang="en-US" sz="2200" b="1" dirty="0" smtClean="0">
                <a:solidFill>
                  <a:srgbClr val="FF8585"/>
                </a:solidFill>
                <a:sym typeface="Wingdings" pitchFamily="2" charset="2"/>
              </a:rPr>
              <a:t></a:t>
            </a:r>
            <a:endParaRPr lang="ru-RU" sz="2200" b="1" dirty="0">
              <a:solidFill>
                <a:srgbClr val="FF8585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993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</a:t>
            </a:r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присваивания:</a:t>
            </a:r>
            <a:b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правила </a:t>
            </a:r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преобразования типов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05576"/>
              </p:ext>
            </p:extLst>
          </p:nvPr>
        </p:nvGraphicFramePr>
        <p:xfrm>
          <a:off x="251520" y="1376772"/>
          <a:ext cx="8640961" cy="4702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92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80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916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6248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L</a:t>
                      </a:r>
                      <a:r>
                        <a:rPr lang="ru-RU" sz="2200" b="1" dirty="0" smtClean="0"/>
                        <a:t>-</a:t>
                      </a:r>
                      <a:r>
                        <a:rPr lang="en-US" sz="2200" b="1" dirty="0" smtClean="0"/>
                        <a:t>value</a:t>
                      </a:r>
                      <a:r>
                        <a:rPr lang="en-US" sz="2200" b="1" baseline="0" dirty="0" smtClean="0"/>
                        <a:t>   =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/>
                        <a:t>R-value </a:t>
                      </a:r>
                      <a:endParaRPr lang="ru-RU" sz="2200" b="1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dirty="0" smtClean="0"/>
                        <a:t>Возможные</a:t>
                      </a:r>
                      <a:r>
                        <a:rPr lang="ru-RU" sz="2200" b="1" baseline="0" dirty="0" smtClean="0"/>
                        <a:t> потери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char,</a:t>
                      </a:r>
                      <a:r>
                        <a:rPr lang="en-US" sz="2200" baseline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signed</a:t>
                      </a:r>
                      <a:r>
                        <a:rPr lang="en-US" sz="2200" baseline="0" smtClean="0">
                          <a:solidFill>
                            <a:srgbClr val="0000FF"/>
                          </a:solidFill>
                        </a:rPr>
                        <a:t>  char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unsigned char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Если</a:t>
                      </a:r>
                      <a:r>
                        <a:rPr lang="ru-RU" sz="2200" baseline="0" smtClean="0"/>
                        <a:t> </a:t>
                      </a:r>
                      <a:r>
                        <a:rPr lang="en-US" sz="2200" baseline="0" smtClean="0"/>
                        <a:t>R-value &gt; 127</a:t>
                      </a:r>
                      <a:r>
                        <a:rPr lang="ru-RU" sz="2200" baseline="0" smtClean="0"/>
                        <a:t>, результатом будет отрицательное число</a:t>
                      </a:r>
                      <a:r>
                        <a:rPr lang="en-US" sz="2200" baseline="0" smtClean="0"/>
                        <a:t> </a:t>
                      </a:r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ru-RU" sz="220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2200" baseline="0" smtClean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0000FF"/>
                          </a:solidFill>
                        </a:rPr>
                        <a:t>char,</a:t>
                      </a:r>
                      <a:r>
                        <a:rPr lang="ru-RU" sz="2200" dirty="0" smtClean="0">
                          <a:solidFill>
                            <a:srgbClr val="0000FF"/>
                          </a:solidFill>
                        </a:rPr>
                        <a:t/>
                      </a:r>
                      <a:br>
                        <a:rPr lang="ru-RU" sz="2200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2200" dirty="0" smtClean="0">
                          <a:solidFill>
                            <a:srgbClr val="0000FF"/>
                          </a:solidFill>
                        </a:rPr>
                        <a:t>signed char</a:t>
                      </a:r>
                      <a:endParaRPr lang="ru-RU" sz="2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Если</a:t>
                      </a:r>
                      <a:r>
                        <a:rPr lang="ru-RU" sz="2200" baseline="0" dirty="0" smtClean="0"/>
                        <a:t> </a:t>
                      </a:r>
                      <a:r>
                        <a:rPr lang="en-US" sz="2200" baseline="0" dirty="0" smtClean="0"/>
                        <a:t>R-value &lt; 0</a:t>
                      </a:r>
                      <a:r>
                        <a:rPr lang="ru-RU" sz="2200" baseline="0" dirty="0" smtClean="0"/>
                        <a:t>, результатом будет положительное число 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endParaRPr lang="ru-RU" sz="2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56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</a:t>
            </a:r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присваивания:</a:t>
            </a:r>
            <a:b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		</a:t>
            </a:r>
            <a:r>
              <a:rPr lang="en-US" sz="3900" smtClean="0">
                <a:solidFill>
                  <a:srgbClr val="0000FF"/>
                </a:solidFill>
              </a:rPr>
              <a:t>signed char -&gt; unsigned char</a:t>
            </a:r>
            <a:endParaRPr lang="ru-RU" sz="3900">
              <a:solidFill>
                <a:srgbClr val="0000FF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664804"/>
            <a:ext cx="864096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-30;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480212" y="2996952"/>
            <a:ext cx="2376264" cy="20882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 </a:t>
            </a:r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endParaRPr lang="en-US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endParaRPr lang="en-US" sz="22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т   226</a:t>
            </a:r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</a:t>
            </a:r>
            <a:r>
              <a:rPr lang="en-US" sz="2200" b="1" dirty="0" smtClean="0">
                <a:solidFill>
                  <a:srgbClr val="FF8585"/>
                </a:solidFill>
                <a:sym typeface="Wingdings" pitchFamily="2" charset="2"/>
              </a:rPr>
              <a:t></a:t>
            </a:r>
            <a:endParaRPr lang="ru-RU" sz="2200" b="1" dirty="0">
              <a:solidFill>
                <a:srgbClr val="FF8585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4352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</a:t>
            </a:r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присваивания:</a:t>
            </a:r>
            <a:b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правила </a:t>
            </a:r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преобразования типов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91282"/>
              </p:ext>
            </p:extLst>
          </p:nvPr>
        </p:nvGraphicFramePr>
        <p:xfrm>
          <a:off x="251520" y="1376772"/>
          <a:ext cx="8640961" cy="4702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92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80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916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6248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L</a:t>
                      </a:r>
                      <a:r>
                        <a:rPr lang="ru-RU" sz="2200" b="1" dirty="0" smtClean="0"/>
                        <a:t>-</a:t>
                      </a:r>
                      <a:r>
                        <a:rPr lang="en-US" sz="2200" b="1" dirty="0" smtClean="0"/>
                        <a:t>value</a:t>
                      </a:r>
                      <a:r>
                        <a:rPr lang="en-US" sz="2200" b="1" baseline="0" dirty="0" smtClean="0"/>
                        <a:t>   =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R-value 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dirty="0" smtClean="0"/>
                        <a:t>Возможные</a:t>
                      </a:r>
                      <a:r>
                        <a:rPr lang="ru-RU" sz="2200" b="1" baseline="0" dirty="0" smtClean="0"/>
                        <a:t> потери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char,</a:t>
                      </a:r>
                      <a:r>
                        <a:rPr lang="en-US" sz="2200" baseline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signed</a:t>
                      </a:r>
                      <a:r>
                        <a:rPr lang="en-US" sz="2200" baseline="0" smtClean="0">
                          <a:solidFill>
                            <a:srgbClr val="0000FF"/>
                          </a:solidFill>
                        </a:rPr>
                        <a:t>  char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unsigned char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Если</a:t>
                      </a:r>
                      <a:r>
                        <a:rPr lang="ru-RU" sz="2200" baseline="0" smtClean="0"/>
                        <a:t> </a:t>
                      </a:r>
                      <a:r>
                        <a:rPr lang="en-US" sz="2200" baseline="0" smtClean="0"/>
                        <a:t>R-value &gt; 127</a:t>
                      </a:r>
                      <a:r>
                        <a:rPr lang="ru-RU" sz="2200" baseline="0" smtClean="0"/>
                        <a:t>, результатом будет отрицательное число</a:t>
                      </a:r>
                      <a:r>
                        <a:rPr lang="en-US" sz="2200" baseline="0" smtClean="0"/>
                        <a:t> </a:t>
                      </a:r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ru-RU" sz="220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2200" baseline="0" smtClean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0000FF"/>
                          </a:solidFill>
                        </a:rPr>
                        <a:t>char,</a:t>
                      </a:r>
                      <a:r>
                        <a:rPr lang="ru-RU" sz="2200" dirty="0" smtClean="0">
                          <a:solidFill>
                            <a:srgbClr val="0000FF"/>
                          </a:solidFill>
                        </a:rPr>
                        <a:t/>
                      </a:r>
                      <a:br>
                        <a:rPr lang="ru-RU" sz="2200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2200" dirty="0" smtClean="0">
                          <a:solidFill>
                            <a:srgbClr val="0000FF"/>
                          </a:solidFill>
                        </a:rPr>
                        <a:t>signed char</a:t>
                      </a:r>
                      <a:endParaRPr lang="ru-RU" sz="2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Если</a:t>
                      </a:r>
                      <a:r>
                        <a:rPr lang="ru-RU" sz="2200" baseline="0" dirty="0" smtClean="0"/>
                        <a:t> </a:t>
                      </a:r>
                      <a:r>
                        <a:rPr lang="en-US" sz="2200" baseline="0" dirty="0" smtClean="0"/>
                        <a:t>R-value &lt; 0</a:t>
                      </a:r>
                      <a:r>
                        <a:rPr lang="ru-RU" sz="2200" baseline="0" dirty="0" smtClean="0"/>
                        <a:t>, результатом будет положительное число 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2200" baseline="0" smtClean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short, short int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Старшие</a:t>
                      </a:r>
                      <a:r>
                        <a:rPr lang="ru-RU" sz="2200" baseline="0" smtClean="0"/>
                        <a:t> 8 бит</a:t>
                      </a:r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2200" baseline="0" smtClean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int, long int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Старшие</a:t>
                      </a:r>
                      <a:r>
                        <a:rPr lang="ru-RU" sz="2200" baseline="0" smtClean="0"/>
                        <a:t> 24 бит</a:t>
                      </a:r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short,</a:t>
                      </a:r>
                      <a:r>
                        <a:rPr lang="en-US" sz="2200" baseline="0" smtClean="0">
                          <a:solidFill>
                            <a:srgbClr val="0000FF"/>
                          </a:solidFill>
                        </a:rPr>
                        <a:t> short int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int, long int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Старшие</a:t>
                      </a:r>
                      <a:r>
                        <a:rPr lang="ru-RU" sz="2200" baseline="0" smtClean="0"/>
                        <a:t> 16 бит</a:t>
                      </a:r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endParaRPr lang="ru-RU" sz="2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38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</a:t>
            </a:r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присваивания:</a:t>
            </a:r>
            <a:b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правила </a:t>
            </a:r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преобразования типов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59818"/>
              </p:ext>
            </p:extLst>
          </p:nvPr>
        </p:nvGraphicFramePr>
        <p:xfrm>
          <a:off x="251520" y="1376772"/>
          <a:ext cx="8640961" cy="47678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92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80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916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6248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L</a:t>
                      </a:r>
                      <a:r>
                        <a:rPr lang="ru-RU" sz="2200" b="1" dirty="0" smtClean="0"/>
                        <a:t>-</a:t>
                      </a:r>
                      <a:r>
                        <a:rPr lang="en-US" sz="2200" b="1" dirty="0" smtClean="0"/>
                        <a:t>value</a:t>
                      </a:r>
                      <a:r>
                        <a:rPr lang="en-US" sz="2200" b="1" baseline="0" dirty="0" smtClean="0"/>
                        <a:t>   =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R-value 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dirty="0" smtClean="0"/>
                        <a:t>Возможные</a:t>
                      </a:r>
                      <a:r>
                        <a:rPr lang="ru-RU" sz="2200" b="1" baseline="0" dirty="0" smtClean="0"/>
                        <a:t> потери</a:t>
                      </a:r>
                      <a:endParaRPr lang="ru-RU" sz="2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char,</a:t>
                      </a:r>
                      <a:r>
                        <a:rPr lang="en-US" sz="2200" baseline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signed</a:t>
                      </a:r>
                      <a:r>
                        <a:rPr lang="en-US" sz="2200" baseline="0" smtClean="0">
                          <a:solidFill>
                            <a:srgbClr val="0000FF"/>
                          </a:solidFill>
                        </a:rPr>
                        <a:t>  char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unsigned char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Если</a:t>
                      </a:r>
                      <a:r>
                        <a:rPr lang="ru-RU" sz="2200" baseline="0" smtClean="0"/>
                        <a:t> </a:t>
                      </a:r>
                      <a:r>
                        <a:rPr lang="en-US" sz="2200" baseline="0" smtClean="0"/>
                        <a:t>R-value &gt; 127</a:t>
                      </a:r>
                      <a:r>
                        <a:rPr lang="ru-RU" sz="2200" baseline="0" smtClean="0"/>
                        <a:t>, результатом будет отрицательное число</a:t>
                      </a:r>
                      <a:r>
                        <a:rPr lang="en-US" sz="2200" baseline="0" smtClean="0"/>
                        <a:t> </a:t>
                      </a:r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ru-RU" sz="220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2200" baseline="0" smtClean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0000FF"/>
                          </a:solidFill>
                        </a:rPr>
                        <a:t>char,</a:t>
                      </a:r>
                      <a:r>
                        <a:rPr lang="ru-RU" sz="2200" dirty="0" smtClean="0">
                          <a:solidFill>
                            <a:srgbClr val="0000FF"/>
                          </a:solidFill>
                        </a:rPr>
                        <a:t/>
                      </a:r>
                      <a:br>
                        <a:rPr lang="ru-RU" sz="2200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2200" dirty="0" smtClean="0">
                          <a:solidFill>
                            <a:srgbClr val="0000FF"/>
                          </a:solidFill>
                        </a:rPr>
                        <a:t>signed char</a:t>
                      </a:r>
                      <a:endParaRPr lang="ru-RU" sz="2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Если</a:t>
                      </a:r>
                      <a:r>
                        <a:rPr lang="ru-RU" sz="2200" baseline="0" dirty="0" smtClean="0"/>
                        <a:t> </a:t>
                      </a:r>
                      <a:r>
                        <a:rPr lang="en-US" sz="2200" baseline="0" dirty="0" smtClean="0"/>
                        <a:t>R-value &lt; 0</a:t>
                      </a:r>
                      <a:r>
                        <a:rPr lang="ru-RU" sz="2200" baseline="0" dirty="0" smtClean="0"/>
                        <a:t>, результатом будет положительное число 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2200" baseline="0" smtClean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short, short int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Старшие</a:t>
                      </a:r>
                      <a:r>
                        <a:rPr lang="ru-RU" sz="2200" baseline="0" smtClean="0"/>
                        <a:t> 8 бит</a:t>
                      </a:r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2200" baseline="0" smtClean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int, long int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Старшие</a:t>
                      </a:r>
                      <a:r>
                        <a:rPr lang="ru-RU" sz="2200" baseline="0" smtClean="0"/>
                        <a:t> 24 бит</a:t>
                      </a:r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short,</a:t>
                      </a:r>
                      <a:r>
                        <a:rPr lang="en-US" sz="2200" baseline="0" smtClean="0">
                          <a:solidFill>
                            <a:srgbClr val="0000FF"/>
                          </a:solidFill>
                        </a:rPr>
                        <a:t> short int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int, long int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Старшие</a:t>
                      </a:r>
                      <a:r>
                        <a:rPr lang="ru-RU" sz="2200" baseline="0" smtClean="0"/>
                        <a:t> 16 бит</a:t>
                      </a:r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short,</a:t>
                      </a:r>
                      <a:r>
                        <a:rPr lang="en-US" sz="2200" baseline="0" smtClean="0">
                          <a:solidFill>
                            <a:srgbClr val="0000FF"/>
                          </a:solidFill>
                        </a:rPr>
                        <a:t> short </a:t>
                      </a:r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int,</a:t>
                      </a:r>
                      <a:br>
                        <a:rPr lang="en-US" sz="220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int, long int</a:t>
                      </a:r>
                      <a:r>
                        <a:rPr lang="en-US" sz="2200" baseline="0" smtClean="0">
                          <a:solidFill>
                            <a:srgbClr val="0000FF"/>
                          </a:solidFill>
                        </a:rPr>
                        <a:t>, long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float, double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solidFill>
                            <a:schemeClr val="tx1"/>
                          </a:solidFill>
                        </a:rPr>
                        <a:t>Дробная</a:t>
                      </a:r>
                      <a:r>
                        <a:rPr lang="ru-RU" sz="2200" baseline="0" dirty="0" smtClean="0">
                          <a:solidFill>
                            <a:schemeClr val="tx1"/>
                          </a:solidFill>
                        </a:rPr>
                        <a:t> часть и,</a:t>
                      </a:r>
                      <a:br>
                        <a:rPr lang="ru-RU" sz="22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ru-RU" sz="2200" baseline="0" dirty="0" smtClean="0">
                          <a:solidFill>
                            <a:schemeClr val="tx1"/>
                          </a:solidFill>
                        </a:rPr>
                        <a:t>возможно, всё число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endParaRPr lang="ru-RU" sz="2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4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</a:t>
            </a:r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присваивания:</a:t>
            </a:r>
            <a:b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				</a:t>
            </a:r>
            <a:r>
              <a:rPr lang="en-US" sz="3900" smtClean="0">
                <a:solidFill>
                  <a:srgbClr val="0000FF"/>
                </a:solidFill>
              </a:rPr>
              <a:t>float -&gt; short</a:t>
            </a:r>
            <a:endParaRPr lang="ru-RU" sz="3900">
              <a:solidFill>
                <a:srgbClr val="0000FF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052736"/>
            <a:ext cx="5904656" cy="519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tabLst>
                <a:tab pos="3857625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-12.9869e2;</a:t>
            </a:r>
          </a:p>
          <a:p>
            <a:pPr>
              <a:tabLst>
                <a:tab pos="3857625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3857625" algn="l"/>
              </a:tabLst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1200"/>
              </a:spcAft>
              <a:tabLst>
                <a:tab pos="3857625" algn="l"/>
              </a:tabLst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3857625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123e8f;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3857625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3857625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1200"/>
              </a:spcAft>
              <a:tabLst>
                <a:tab pos="3857625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3857625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-123e14;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double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1200"/>
              </a:spcAft>
              <a:tabLst>
                <a:tab pos="3857625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6516216" y="1952836"/>
            <a:ext cx="2376264" cy="428447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ru-RU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ru-RU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1298.69</a:t>
            </a:r>
          </a:p>
          <a:p>
            <a:endParaRPr lang="ru-RU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1200"/>
              </a:spcAft>
            </a:pPr>
            <a:r>
              <a:rPr lang="ru-RU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ru-RU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1298	</a:t>
            </a:r>
            <a:r>
              <a:rPr lang="en-US" sz="2200" b="1" dirty="0" smtClean="0">
                <a:solidFill>
                  <a:srgbClr val="92D050"/>
                </a:solidFill>
                <a:sym typeface="Wingdings" pitchFamily="2" charset="2"/>
              </a:rPr>
              <a:t></a:t>
            </a:r>
            <a:endParaRPr lang="ru-RU" sz="2200" b="1" dirty="0" smtClean="0">
              <a:solidFill>
                <a:srgbClr val="92D050"/>
              </a:solidFill>
              <a:sym typeface="Wingdings" pitchFamily="2" charset="2"/>
            </a:endParaRPr>
          </a:p>
          <a:p>
            <a:endParaRPr lang="ru-RU" sz="22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1.23e+10</a:t>
            </a:r>
            <a:endParaRPr lang="ru-RU" sz="22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1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1200"/>
              </a:spcAft>
            </a:pPr>
            <a:r>
              <a:rPr lang="ru-RU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		</a:t>
            </a:r>
            <a:r>
              <a:rPr lang="en-US" sz="2200" b="1" dirty="0" smtClean="0">
                <a:solidFill>
                  <a:srgbClr val="FF8585"/>
                </a:solidFill>
                <a:sym typeface="Wingdings" pitchFamily="2" charset="2"/>
              </a:rPr>
              <a:t></a:t>
            </a:r>
            <a:endParaRPr lang="ru-RU" sz="2200" b="1" dirty="0" smtClean="0">
              <a:solidFill>
                <a:srgbClr val="FF8585"/>
              </a:solidFill>
              <a:sym typeface="Wingdings" pitchFamily="2" charset="2"/>
            </a:endParaRPr>
          </a:p>
          <a:p>
            <a:endParaRPr lang="ru-RU" sz="2200" b="1" dirty="0">
              <a:solidFill>
                <a:srgbClr val="FF8585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r>
              <a:rPr lang="ru-RU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-16384	</a:t>
            </a:r>
            <a:r>
              <a:rPr lang="en-US" sz="2200" b="1" dirty="0" smtClean="0">
                <a:solidFill>
                  <a:srgbClr val="FF8585"/>
                </a:solidFill>
                <a:sym typeface="Wingdings" pitchFamily="2" charset="2"/>
              </a:rPr>
              <a:t></a:t>
            </a:r>
            <a:r>
              <a:rPr lang="ru-RU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4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845480"/>
              </p:ext>
            </p:extLst>
          </p:nvPr>
        </p:nvGraphicFramePr>
        <p:xfrm>
          <a:off x="251520" y="1376772"/>
          <a:ext cx="8640961" cy="4832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92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80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916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624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</a:t>
                      </a:r>
                      <a:r>
                        <a:rPr lang="ru-RU" sz="2200" dirty="0" smtClean="0"/>
                        <a:t>-</a:t>
                      </a:r>
                      <a:r>
                        <a:rPr lang="en-US" sz="2200" dirty="0" smtClean="0"/>
                        <a:t>value</a:t>
                      </a:r>
                      <a:r>
                        <a:rPr lang="en-US" sz="2200" baseline="0" dirty="0" smtClean="0"/>
                        <a:t>   =</a:t>
                      </a:r>
                      <a:endParaRPr lang="ru-RU" sz="22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/>
                        <a:t>R-value </a:t>
                      </a:r>
                      <a:endParaRPr lang="ru-RU" sz="22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Возможные</a:t>
                      </a:r>
                      <a:r>
                        <a:rPr lang="ru-RU" sz="2200" baseline="0" smtClean="0"/>
                        <a:t> потери</a:t>
                      </a:r>
                      <a:endParaRPr lang="ru-RU" sz="22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char,</a:t>
                      </a:r>
                      <a:r>
                        <a:rPr lang="en-US" sz="2200" baseline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signed</a:t>
                      </a:r>
                      <a:r>
                        <a:rPr lang="en-US" sz="2200" baseline="0" smtClean="0">
                          <a:solidFill>
                            <a:srgbClr val="0000FF"/>
                          </a:solidFill>
                        </a:rPr>
                        <a:t>  char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unsigned char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Если</a:t>
                      </a:r>
                      <a:r>
                        <a:rPr lang="ru-RU" sz="2200" baseline="0" smtClean="0"/>
                        <a:t> </a:t>
                      </a:r>
                      <a:r>
                        <a:rPr lang="en-US" sz="2200" baseline="0" smtClean="0"/>
                        <a:t>R-value &gt; 127</a:t>
                      </a:r>
                      <a:r>
                        <a:rPr lang="ru-RU" sz="2200" baseline="0" smtClean="0"/>
                        <a:t>, результатом будет отрицательное число</a:t>
                      </a:r>
                      <a:r>
                        <a:rPr lang="en-US" sz="2200" baseline="0" smtClean="0"/>
                        <a:t> </a:t>
                      </a:r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ru-RU" sz="220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2200" baseline="0" smtClean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0000FF"/>
                          </a:solidFill>
                        </a:rPr>
                        <a:t>char,</a:t>
                      </a:r>
                      <a:r>
                        <a:rPr lang="ru-RU" sz="2200" dirty="0" smtClean="0">
                          <a:solidFill>
                            <a:srgbClr val="0000FF"/>
                          </a:solidFill>
                        </a:rPr>
                        <a:t/>
                      </a:r>
                      <a:br>
                        <a:rPr lang="ru-RU" sz="2200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2200" dirty="0" smtClean="0">
                          <a:solidFill>
                            <a:srgbClr val="0000FF"/>
                          </a:solidFill>
                        </a:rPr>
                        <a:t>signed char</a:t>
                      </a:r>
                      <a:endParaRPr lang="ru-RU" sz="22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Если</a:t>
                      </a:r>
                      <a:r>
                        <a:rPr lang="ru-RU" sz="2200" baseline="0" dirty="0" smtClean="0"/>
                        <a:t> </a:t>
                      </a:r>
                      <a:r>
                        <a:rPr lang="en-US" sz="2200" baseline="0" dirty="0" smtClean="0"/>
                        <a:t>R-value &lt; 0</a:t>
                      </a:r>
                      <a:r>
                        <a:rPr lang="ru-RU" sz="2200" baseline="0" dirty="0" smtClean="0"/>
                        <a:t>, результатом будет положительное число 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2200" baseline="0" smtClean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short, short int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Старшие</a:t>
                      </a:r>
                      <a:r>
                        <a:rPr lang="ru-RU" sz="2200" baseline="0" smtClean="0"/>
                        <a:t> 8 бит</a:t>
                      </a:r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char</a:t>
                      </a:r>
                      <a:r>
                        <a:rPr lang="en-US" sz="2200" baseline="0" smtClean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int, long int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Старшие</a:t>
                      </a:r>
                      <a:r>
                        <a:rPr lang="ru-RU" sz="2200" baseline="0" smtClean="0"/>
                        <a:t> 24 бит</a:t>
                      </a:r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6248"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short,</a:t>
                      </a:r>
                      <a:r>
                        <a:rPr lang="en-US" sz="2200" baseline="0" smtClean="0">
                          <a:solidFill>
                            <a:srgbClr val="0000FF"/>
                          </a:solidFill>
                        </a:rPr>
                        <a:t> short int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int, long int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Старшие</a:t>
                      </a:r>
                      <a:r>
                        <a:rPr lang="ru-RU" sz="2200" baseline="0" smtClean="0"/>
                        <a:t> 16 бит</a:t>
                      </a:r>
                      <a:endParaRPr lang="ru-RU" sz="22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short,</a:t>
                      </a:r>
                      <a:r>
                        <a:rPr lang="en-US" sz="2200" baseline="0" smtClean="0">
                          <a:solidFill>
                            <a:srgbClr val="0000FF"/>
                          </a:solidFill>
                        </a:rPr>
                        <a:t> short </a:t>
                      </a:r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int,</a:t>
                      </a:r>
                      <a:br>
                        <a:rPr lang="en-US" sz="220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int, long int</a:t>
                      </a:r>
                      <a:r>
                        <a:rPr lang="en-US" sz="2200" baseline="0" smtClean="0">
                          <a:solidFill>
                            <a:srgbClr val="0000FF"/>
                          </a:solidFill>
                        </a:rPr>
                        <a:t>, long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float, double 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>
                          <a:solidFill>
                            <a:schemeClr val="tx1"/>
                          </a:solidFill>
                        </a:rPr>
                        <a:t>Дробная</a:t>
                      </a:r>
                      <a:r>
                        <a:rPr lang="ru-RU" sz="2200" baseline="0" smtClean="0">
                          <a:solidFill>
                            <a:schemeClr val="tx1"/>
                          </a:solidFill>
                        </a:rPr>
                        <a:t> часть и, возможно, всё число</a:t>
                      </a:r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96879"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float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FF"/>
                          </a:solidFill>
                        </a:rPr>
                        <a:t>double</a:t>
                      </a:r>
                      <a:endParaRPr lang="ru-RU" sz="220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Точность, возможно переполнение или потеря порядка</a:t>
                      </a:r>
                      <a:r>
                        <a:rPr lang="ru-RU" sz="2200" baseline="0" dirty="0" smtClean="0"/>
                        <a:t> 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</a:t>
            </a:r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присваивания:</a:t>
            </a:r>
            <a:b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правила </a:t>
            </a:r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преобразования типов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18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</a:t>
            </a:r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присваивания:</a:t>
            </a:r>
            <a:b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				</a:t>
            </a:r>
            <a:r>
              <a:rPr lang="en-US" sz="3900" smtClean="0">
                <a:solidFill>
                  <a:srgbClr val="0000FF"/>
                </a:solidFill>
              </a:rPr>
              <a:t>double -&gt; float</a:t>
            </a:r>
            <a:endParaRPr lang="ru-RU" sz="3900">
              <a:solidFill>
                <a:srgbClr val="0000FF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99592" y="1124744"/>
            <a:ext cx="7560840" cy="519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-123e14;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-123e112;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240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123e-104;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184068" y="2024844"/>
            <a:ext cx="2376264" cy="25922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-1.23e+016</a:t>
            </a:r>
            <a:endParaRPr lang="ru-RU" sz="22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2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1200"/>
              </a:spcAft>
            </a:pP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1.23e+016 </a:t>
            </a:r>
            <a:r>
              <a:rPr lang="ru-RU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b="1" dirty="0" smtClean="0">
                <a:solidFill>
                  <a:srgbClr val="92D050"/>
                </a:solidFill>
                <a:sym typeface="Wingdings" pitchFamily="2" charset="2"/>
              </a:rPr>
              <a:t></a:t>
            </a:r>
            <a:endParaRPr lang="ru-RU" sz="2200" b="1" dirty="0" smtClean="0">
              <a:solidFill>
                <a:srgbClr val="92D050"/>
              </a:solidFill>
              <a:sym typeface="Wingdings" pitchFamily="2" charset="2"/>
            </a:endParaRPr>
          </a:p>
          <a:p>
            <a:endParaRPr lang="ru-RU" sz="22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-1.23e+114</a:t>
            </a:r>
            <a:endParaRPr lang="ru-RU" sz="21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200" b="1" dirty="0">
              <a:solidFill>
                <a:srgbClr val="FF8585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-1.#INF </a:t>
            </a:r>
            <a:r>
              <a:rPr lang="ru-RU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b="1" dirty="0" smtClean="0">
                <a:solidFill>
                  <a:srgbClr val="FF8585"/>
                </a:solidFill>
                <a:sym typeface="Wingdings" pitchFamily="2" charset="2"/>
              </a:rPr>
              <a:t></a:t>
            </a:r>
            <a:r>
              <a:rPr lang="ru-RU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ru-RU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220072" y="4581128"/>
            <a:ext cx="40479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константа –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HUGE_VALF</a:t>
            </a:r>
            <a:b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 С++11)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184068" y="5193196"/>
            <a:ext cx="2376264" cy="10801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ru-RU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b="1" dirty="0">
                <a:solidFill>
                  <a:srgbClr val="FF8585"/>
                </a:solidFill>
                <a:sym typeface="Wingdings" pitchFamily="2" charset="2"/>
              </a:rPr>
              <a:t></a:t>
            </a:r>
            <a:endParaRPr lang="ru-RU" sz="2200" b="1" dirty="0">
              <a:solidFill>
                <a:srgbClr val="FF8585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162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присваивания</a:t>
            </a:r>
            <a:r>
              <a:rPr lang="en-US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в правой части </a:t>
            </a:r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выражения</a:t>
            </a:r>
            <a:endParaRPr lang="ru-R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5516" y="1376772"/>
            <a:ext cx="86764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14288">
              <a:spcBef>
                <a:spcPts val="1200"/>
              </a:spcBef>
              <a:tabLst>
                <a:tab pos="2593975" algn="l"/>
              </a:tabLst>
            </a:pPr>
            <a:r>
              <a:rPr lang="ru-RU" sz="2200" dirty="0"/>
              <a:t>Операция </a:t>
            </a:r>
            <a:r>
              <a:rPr lang="ru-RU" sz="2200" dirty="0" smtClean="0"/>
              <a:t>присваивания, </a:t>
            </a:r>
            <a:r>
              <a:rPr lang="ru-RU" sz="2200" b="1" dirty="0" smtClean="0"/>
              <a:t>возвращает</a:t>
            </a:r>
            <a:r>
              <a:rPr lang="ru-RU" sz="2200" dirty="0" smtClean="0"/>
              <a:t> </a:t>
            </a:r>
            <a:r>
              <a:rPr lang="ru-RU" sz="2200" b="1" dirty="0" smtClean="0"/>
              <a:t>значение:</a:t>
            </a:r>
            <a:br>
              <a:rPr lang="ru-RU" sz="2200" b="1" dirty="0" smtClean="0"/>
            </a:br>
            <a:r>
              <a:rPr lang="ru-RU" sz="2200" dirty="0" smtClean="0"/>
              <a:t>переменную (</a:t>
            </a:r>
            <a:r>
              <a:rPr lang="en-US" sz="2200" dirty="0" smtClean="0"/>
              <a:t>L-Value</a:t>
            </a:r>
            <a:r>
              <a:rPr lang="ru-RU" sz="2200" dirty="0" smtClean="0"/>
              <a:t>), которой было присвоено значение.   </a:t>
            </a:r>
            <a:endParaRPr lang="ru-RU" sz="2200" dirty="0"/>
          </a:p>
          <a:p>
            <a:pPr marL="457200" indent="-14288">
              <a:spcBef>
                <a:spcPts val="1200"/>
              </a:spcBef>
              <a:tabLst>
                <a:tab pos="2593975" algn="l"/>
              </a:tabLst>
            </a:pPr>
            <a:r>
              <a:rPr lang="ru-RU" sz="2200" dirty="0"/>
              <a:t>Это делает возможным использование операции </a:t>
            </a:r>
            <a:r>
              <a:rPr lang="ru-RU" sz="2200" dirty="0" smtClean="0"/>
              <a:t>присваивания</a:t>
            </a:r>
            <a:br>
              <a:rPr lang="ru-RU" sz="2200" dirty="0" smtClean="0"/>
            </a:br>
            <a:r>
              <a:rPr lang="ru-RU" sz="2200" dirty="0" smtClean="0"/>
              <a:t>в </a:t>
            </a:r>
            <a:r>
              <a:rPr lang="ru-RU" sz="2200" dirty="0"/>
              <a:t>правой части выражений: </a:t>
            </a:r>
            <a:endParaRPr lang="ru-RU" sz="2200" b="1" dirty="0">
              <a:solidFill>
                <a:schemeClr val="bg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3320988"/>
            <a:ext cx="522058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5.25) + 6.5;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355976" y="4833156"/>
            <a:ext cx="1692188" cy="14041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ru-RU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5</a:t>
            </a:r>
            <a:endParaRPr lang="en-US" sz="2200" dirty="0" smtClean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0"/>
            <a:r>
              <a:rPr lang="ru-RU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11.5</a:t>
            </a:r>
            <a:endParaRPr lang="ru-RU" sz="2200" b="1" dirty="0">
              <a:solidFill>
                <a:srgbClr val="FF8585"/>
              </a:solidFill>
              <a:sym typeface="Wingdings" pitchFamily="2" charset="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48164" y="5121188"/>
            <a:ext cx="28617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+ 6.5 = 11.5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61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288" y="1628775"/>
            <a:ext cx="8280400" cy="453707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ru-RU" sz="2400" smtClean="0"/>
              <a:t>Каждый </a:t>
            </a:r>
            <a:r>
              <a:rPr lang="ru-RU" sz="2400"/>
              <a:t>объект </a:t>
            </a:r>
            <a:r>
              <a:rPr lang="ru-RU" sz="2400" smtClean="0"/>
              <a:t>программы</a:t>
            </a:r>
            <a:r>
              <a:rPr lang="ru-RU" sz="2400"/>
              <a:t/>
            </a:r>
            <a:br>
              <a:rPr lang="ru-RU" sz="2400"/>
            </a:br>
            <a:r>
              <a:rPr lang="ru-RU" sz="2400" smtClean="0"/>
              <a:t>(константа, переменная, выражение, функция)</a:t>
            </a:r>
            <a:br>
              <a:rPr lang="ru-RU" sz="2400" smtClean="0"/>
            </a:br>
            <a:r>
              <a:rPr lang="ru-RU" sz="2400" smtClean="0"/>
              <a:t>относится к определенному типу данных.</a:t>
            </a:r>
            <a:br>
              <a:rPr lang="ru-RU" sz="2400" smtClean="0"/>
            </a:br>
            <a:endParaRPr lang="ru-RU" sz="2400" smtClean="0"/>
          </a:p>
          <a:p>
            <a:pPr marL="457200" indent="-457200"/>
            <a:r>
              <a:rPr lang="ru-RU" sz="2400" b="1" smtClean="0">
                <a:solidFill>
                  <a:schemeClr val="accent2"/>
                </a:solidFill>
              </a:rPr>
              <a:t>Тип данных</a:t>
            </a:r>
            <a:r>
              <a:rPr lang="ru-RU" sz="2400" b="1" smtClean="0"/>
              <a:t>  определяет набор возможных значений</a:t>
            </a:r>
            <a:r>
              <a:rPr lang="ru-RU" sz="2400" smtClean="0"/>
              <a:t>, которые может принимать или вырабатывать объект программы (переменная, выражение, константа, функция и др.),  относящийся к этому типу,</a:t>
            </a:r>
            <a:r>
              <a:rPr lang="en-US" sz="2400" smtClean="0"/>
              <a:t> </a:t>
            </a:r>
            <a:r>
              <a:rPr lang="ru-RU" sz="2400" b="1" smtClean="0"/>
              <a:t>и совокупностью операций, определенных над этими значениями. </a:t>
            </a:r>
            <a:r>
              <a:rPr lang="ru-RU" smtClean="0"/>
              <a:t/>
            </a:r>
            <a:br>
              <a:rPr lang="ru-RU" smtClean="0"/>
            </a:br>
            <a:r>
              <a:rPr lang="ru-RU" sz="2400" b="1" smtClean="0"/>
              <a:t> </a:t>
            </a:r>
            <a:endParaRPr lang="be-BY" sz="2400" b="1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Концепция типа данных</a:t>
            </a:r>
            <a:endParaRPr lang="ru-RU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67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присваивания</a:t>
            </a:r>
            <a:r>
              <a:rPr lang="en-US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в правой части </a:t>
            </a:r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выражения</a:t>
            </a:r>
            <a:endParaRPr lang="ru-R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91580" y="1340768"/>
            <a:ext cx="7921625" cy="172809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tabLst>
                <a:tab pos="2593975" algn="l"/>
              </a:tabLst>
            </a:pPr>
            <a:r>
              <a:rPr lang="ru-RU" sz="2200" dirty="0" smtClean="0"/>
              <a:t>Правильнее: операция присваивания возвращает</a:t>
            </a:r>
            <a:br>
              <a:rPr lang="ru-RU" sz="2200" dirty="0" smtClean="0"/>
            </a:br>
            <a:r>
              <a:rPr lang="ru-RU" sz="2200" dirty="0" smtClean="0"/>
              <a:t>указатель </a:t>
            </a:r>
            <a:r>
              <a:rPr lang="ru-RU" sz="2200" dirty="0"/>
              <a:t>на </a:t>
            </a:r>
            <a:r>
              <a:rPr lang="ru-RU" sz="2200" dirty="0" smtClean="0"/>
              <a:t>переменную (адрес переменной),</a:t>
            </a:r>
            <a:br>
              <a:rPr lang="ru-RU" sz="2200" dirty="0" smtClean="0"/>
            </a:br>
            <a:r>
              <a:rPr lang="ru-RU" sz="2200" dirty="0" smtClean="0"/>
              <a:t>находящуюся в его левой части. </a:t>
            </a:r>
          </a:p>
          <a:p>
            <a:pPr marL="0" indent="0">
              <a:tabLst>
                <a:tab pos="2593975" algn="l"/>
              </a:tabLst>
            </a:pPr>
            <a:r>
              <a:rPr lang="ru-RU" sz="2200" dirty="0" smtClean="0"/>
              <a:t>Если этот указатель находится в правой части другого оператора присваивания, то он «отдает» значение переменной.  </a:t>
            </a:r>
            <a:endParaRPr lang="ru-RU" sz="2200" b="1" dirty="0" smtClean="0">
              <a:solidFill>
                <a:schemeClr val="bg2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3284984"/>
            <a:ext cx="4536504" cy="7694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200" dirty="0" smtClean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nn-NO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(</a:t>
            </a:r>
            <a:r>
              <a:rPr lang="nn-NO" sz="2200" dirty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5.25) + 6.5</a:t>
            </a:r>
            <a:r>
              <a:rPr lang="nn-NO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n-NO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51520" y="4689140"/>
            <a:ext cx="8712968" cy="14465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2200" dirty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n-NO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5.25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явное преобразование к типу 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//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присвоение с потерей информации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 = 5</a:t>
            </a:r>
            <a:endParaRPr lang="en-US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nn-NO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nn-NO" sz="2200" dirty="0" smtClean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+ 6.5</a:t>
            </a:r>
            <a:r>
              <a:rPr lang="nn-NO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x = 5 + 6.5 = 11.5</a:t>
            </a:r>
            <a:endParaRPr lang="nn-NO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4365104"/>
            <a:ext cx="2556284" cy="3240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36000" tIns="0" rIns="36000" bIns="0">
            <a:noAutofit/>
          </a:bodyPr>
          <a:lstStyle/>
          <a:p>
            <a:r>
              <a:rPr lang="ru-RU" sz="2200" dirty="0" smtClean="0">
                <a:solidFill>
                  <a:prstClr val="black"/>
                </a:solidFill>
              </a:rPr>
              <a:t>Эквивалентный код</a:t>
            </a:r>
            <a:r>
              <a:rPr lang="en-US" sz="2200" dirty="0" smtClean="0">
                <a:solidFill>
                  <a:prstClr val="black"/>
                </a:solidFill>
              </a:rPr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41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присваивания</a:t>
            </a:r>
            <a:r>
              <a:rPr lang="en-US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множественное присваивание</a:t>
            </a:r>
            <a:endParaRPr lang="ru-R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11560" y="1268760"/>
            <a:ext cx="7921625" cy="71998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tabLst>
                <a:tab pos="2593975" algn="l"/>
              </a:tabLst>
            </a:pPr>
            <a:r>
              <a:rPr lang="pl-PL" sz="22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2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2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;       </a:t>
            </a:r>
            <a:r>
              <a:rPr lang="pl-PL" sz="22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2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2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endParaRPr lang="ru-RU" sz="2200" b="1" dirty="0" smtClean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700808"/>
            <a:ext cx="878497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float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bool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spcAft>
                <a:spcPts val="1200"/>
              </a:spcAft>
            </a:pPr>
            <a:r>
              <a:rPr lang="es-E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x</a:t>
            </a:r>
            <a:r>
              <a:rPr lang="es-E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s-E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E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s-E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4.567;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535996" y="4221088"/>
            <a:ext cx="2376264" cy="14401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4.567</a:t>
            </a:r>
          </a:p>
          <a:p>
            <a:pPr lvl="0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4</a:t>
            </a:r>
          </a:p>
          <a:p>
            <a:pPr lvl="0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</a:p>
          <a:p>
            <a:pPr lvl="0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endParaRPr lang="ru-RU" sz="2200" dirty="0">
              <a:solidFill>
                <a:srgbClr val="FF8585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4020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присваивания</a:t>
            </a:r>
            <a:r>
              <a:rPr lang="en-US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множественное присваивание</a:t>
            </a:r>
            <a:endParaRPr lang="ru-R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1844824"/>
            <a:ext cx="83281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s-E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s-E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s-ES" sz="2200" dirty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s-E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447675" algn="l"/>
              </a:tabLst>
            </a:pPr>
            <a:r>
              <a:rPr lang="es-E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s-E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s-E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s-ES" sz="2200" dirty="0" smtClean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s-E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4.5f;</a:t>
            </a:r>
          </a:p>
          <a:p>
            <a:pPr>
              <a:tabLst>
                <a:tab pos="447675" algn="l"/>
              </a:tabLst>
            </a:pP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s-E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s-E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s-ES" sz="2200" dirty="0" smtClean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s-E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3.2f;</a:t>
            </a:r>
            <a:endParaRPr lang="es-E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1200"/>
              </a:spcAft>
              <a:tabLst>
                <a:tab pos="447675" algn="l"/>
              </a:tabLst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 smtClean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6.5f;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sz="2200" dirty="0" smtClean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 smtClean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 smtClean="0">
                <a:solidFill>
                  <a:srgbClr val="6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447675" algn="l"/>
              </a:tabLs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499992" y="4005064"/>
            <a:ext cx="2376264" cy="14401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lvl="0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3.2</a:t>
            </a:r>
          </a:p>
          <a:p>
            <a:pPr lvl="0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6.5</a:t>
            </a:r>
          </a:p>
          <a:p>
            <a:pPr lvl="0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6.5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11560" y="1268760"/>
            <a:ext cx="7921625" cy="71998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tabLst>
                <a:tab pos="2593975" algn="l"/>
              </a:tabLst>
            </a:pPr>
            <a:r>
              <a:rPr lang="pl-PL" sz="22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2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2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;       </a:t>
            </a:r>
            <a:r>
              <a:rPr lang="pl-PL" sz="22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2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2200" dirty="0">
                <a:solidFill>
                  <a:srgbClr val="6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pl-PL" sz="22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endParaRPr lang="ru-RU" sz="2200" b="1" dirty="0" smtClean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0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Арифметические операции</a:t>
            </a:r>
            <a:endParaRPr lang="ru-R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773428"/>
              </p:ext>
            </p:extLst>
          </p:nvPr>
        </p:nvGraphicFramePr>
        <p:xfrm>
          <a:off x="539552" y="1412776"/>
          <a:ext cx="8316924" cy="40233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2200" b="1" dirty="0" smtClean="0"/>
                        <a:t>Оператор</a:t>
                      </a:r>
                      <a:endParaRPr lang="ru-RU" sz="2200" b="1" dirty="0"/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dirty="0" smtClean="0"/>
                        <a:t>Действие</a:t>
                      </a:r>
                      <a:endParaRPr lang="ru-RU" sz="2200" b="1" dirty="0"/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75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-</a:t>
                      </a:r>
                      <a:r>
                        <a:rPr lang="ru-RU" sz="2200" baseline="0" dirty="0" smtClean="0"/>
                        <a:t>   </a:t>
                      </a:r>
                      <a:r>
                        <a:rPr lang="ru-RU" sz="2200" dirty="0" smtClean="0"/>
                        <a:t> +</a:t>
                      </a:r>
                      <a:endParaRPr lang="ru-RU" sz="2200" dirty="0"/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Присвоение противоположного/сохранение знака</a:t>
                      </a:r>
                      <a:endParaRPr lang="ru-RU" sz="2200" dirty="0"/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47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/>
                        <a:t>+</a:t>
                      </a:r>
                      <a:endParaRPr lang="ru-RU" sz="2200" dirty="0"/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Сложение</a:t>
                      </a:r>
                      <a:endParaRPr lang="ru-RU" sz="2200"/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475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-</a:t>
                      </a:r>
                      <a:endParaRPr lang="ru-RU" sz="2200" dirty="0"/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Вычитание</a:t>
                      </a:r>
                      <a:endParaRPr lang="ru-RU" sz="2200"/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475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*</a:t>
                      </a:r>
                      <a:endParaRPr lang="ru-RU" sz="2200" dirty="0"/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Умножение</a:t>
                      </a:r>
                      <a:endParaRPr lang="ru-RU" sz="2200" dirty="0"/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3675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/</a:t>
                      </a:r>
                      <a:endParaRPr lang="ru-RU" sz="2200" dirty="0"/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Деление (если применяется к целочисленным операндам – целочисленное деление с</a:t>
                      </a:r>
                      <a:r>
                        <a:rPr lang="ru-RU" sz="2200" baseline="0" dirty="0" smtClean="0"/>
                        <a:t> отбрасыванием остатка: 5 / 2 = 2)</a:t>
                      </a:r>
                      <a:endParaRPr lang="ru-RU" sz="2200" dirty="0"/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475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%</a:t>
                      </a:r>
                      <a:endParaRPr lang="ru-RU" sz="2200" dirty="0"/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Целочисленное</a:t>
                      </a:r>
                      <a:r>
                        <a:rPr lang="ru-RU" sz="2200" baseline="0" dirty="0" smtClean="0"/>
                        <a:t> д</a:t>
                      </a:r>
                      <a:r>
                        <a:rPr lang="ru-RU" sz="2200" dirty="0" smtClean="0"/>
                        <a:t>еление по модулю</a:t>
                      </a:r>
                      <a:r>
                        <a:rPr lang="en-US" sz="2200" dirty="0" smtClean="0"/>
                        <a:t/>
                      </a:r>
                      <a:br>
                        <a:rPr lang="en-US" sz="2200" dirty="0" smtClean="0"/>
                      </a:br>
                      <a:r>
                        <a:rPr lang="ru-RU" sz="2200" dirty="0" smtClean="0"/>
                        <a:t>(остаток целочисленного деления: 14 % 3 = 2)</a:t>
                      </a:r>
                      <a:endParaRPr lang="ru-RU" sz="2200" dirty="0"/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475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--</a:t>
                      </a:r>
                      <a:endParaRPr lang="ru-RU" sz="2200" dirty="0"/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Декрементация (уменьшение на 1)</a:t>
                      </a:r>
                      <a:endParaRPr lang="ru-RU" sz="2200"/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475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++</a:t>
                      </a:r>
                      <a:endParaRPr lang="ru-RU" sz="2200" dirty="0"/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/>
                        <a:t>Инкрементация (увеличение на 1)</a:t>
                      </a:r>
                      <a:endParaRPr lang="ru-RU" sz="2200" dirty="0"/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259632" y="5481228"/>
            <a:ext cx="83753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(операнды целые и вещественные, результат -  в </a:t>
            </a:r>
            <a:r>
              <a:rPr lang="ru-RU" sz="2200" dirty="0" smtClean="0"/>
              <a:t>соответствии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 </a:t>
            </a:r>
            <a:r>
              <a:rPr lang="ru-RU" sz="2200" dirty="0" smtClean="0"/>
              <a:t>с </a:t>
            </a:r>
            <a:r>
              <a:rPr lang="ru-RU" sz="2200" dirty="0"/>
              <a:t>типом  операндов)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38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Приоритеты арифметических операций </a:t>
            </a:r>
          </a:p>
          <a:p>
            <a:endParaRPr lang="ru-R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69422"/>
              </p:ext>
            </p:extLst>
          </p:nvPr>
        </p:nvGraphicFramePr>
        <p:xfrm>
          <a:off x="2483768" y="1700808"/>
          <a:ext cx="4006622" cy="2204992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206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97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200" b="1" dirty="0" smtClean="0"/>
                        <a:t>Оператор</a:t>
                      </a:r>
                      <a:endParaRPr lang="ru-RU" sz="2200" b="1" dirty="0"/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1" dirty="0" smtClean="0"/>
                        <a:t>Приоритет</a:t>
                      </a:r>
                      <a:endParaRPr lang="ru-RU" sz="2200" b="1" dirty="0"/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792">
                <a:tc>
                  <a:txBody>
                    <a:bodyPr/>
                    <a:lstStyle/>
                    <a:p>
                      <a:pPr algn="ctr"/>
                      <a:r>
                        <a:rPr lang="ru-RU" sz="2200" smtClean="0"/>
                        <a:t>++      --</a:t>
                      </a:r>
                      <a:endParaRPr lang="ru-RU" sz="2200" b="1"/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smtClean="0"/>
                        <a:t>Высший</a:t>
                      </a:r>
                      <a:endParaRPr lang="ru-RU" sz="2200"/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/>
                        <a:t>унарные   + - </a:t>
                      </a:r>
                      <a:endParaRPr lang="ru-RU" sz="2200" b="1" dirty="0"/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smtClean="0"/>
                        <a:t>*   /   %</a:t>
                      </a:r>
                      <a:endParaRPr lang="ru-RU" sz="2200" b="1"/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/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smtClean="0"/>
                        <a:t>+    - </a:t>
                      </a:r>
                      <a:endParaRPr lang="ru-RU" sz="2200" b="1"/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/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/>
                        <a:t>=</a:t>
                      </a:r>
                      <a:endParaRPr lang="ru-RU" sz="2200" b="0" dirty="0"/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/>
                        <a:t>Низший</a:t>
                      </a:r>
                      <a:endParaRPr lang="ru-RU" sz="22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51520" y="4149080"/>
            <a:ext cx="8712968" cy="198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>
                <a:tab pos="2593975" algn="l"/>
              </a:tabLst>
              <a:defRPr/>
            </a:pPr>
            <a:r>
              <a:rPr kumimoji="0" lang="ru-RU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Операции, имеющие одинаковый приоритет,</a:t>
            </a:r>
            <a:br>
              <a:rPr kumimoji="0" lang="ru-RU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ru-RU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выполняются слева направо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tabLst>
                <a:tab pos="2593975" algn="l"/>
              </a:tabLst>
              <a:defRPr/>
            </a:pPr>
            <a:r>
              <a:rPr kumimoji="0" lang="ru-RU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(кроме</a:t>
            </a:r>
            <a:r>
              <a:rPr kumimoji="0" lang="ru-RU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операций равно и постфиксных ++ --)</a:t>
            </a:r>
            <a:endParaRPr kumimoji="0" lang="ru-RU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indent="-457200" defTabSz="9144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>
                <a:tab pos="2593975" algn="l"/>
              </a:tabLst>
              <a:defRPr/>
            </a:pPr>
            <a:r>
              <a:rPr lang="ru-RU" sz="2200" kern="0" dirty="0"/>
              <a:t>Операции </a:t>
            </a:r>
            <a:r>
              <a:rPr lang="ru-RU" sz="2200" dirty="0" smtClean="0"/>
              <a:t>присвоения </a:t>
            </a:r>
            <a:r>
              <a:rPr lang="ru-RU" sz="2200" dirty="0"/>
              <a:t>выполняются справа </a:t>
            </a:r>
            <a:r>
              <a:rPr lang="ru-RU" sz="2200" dirty="0" smtClean="0"/>
              <a:t>налево</a:t>
            </a:r>
            <a:endParaRPr kumimoji="0" lang="ru-RU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tabLst>
                <a:tab pos="2593975" algn="l"/>
              </a:tabLst>
              <a:defRPr/>
            </a:pPr>
            <a:r>
              <a:rPr lang="ru-RU" sz="2200" kern="0" dirty="0" smtClean="0"/>
              <a:t>Для изменения порядка выполнения операций применяют скобки</a:t>
            </a:r>
            <a:endParaRPr kumimoji="0" lang="ru-RU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945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Приоритеты арифметических операций </a:t>
            </a:r>
          </a:p>
          <a:p>
            <a:endParaRPr lang="ru-R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076056" y="1268761"/>
            <a:ext cx="3168352" cy="57606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smtClean="0">
                <a:solidFill>
                  <a:schemeClr val="tx1"/>
                </a:solidFill>
              </a:rPr>
              <a:t>АЛУ</a:t>
            </a:r>
            <a:endParaRPr lang="ru-RU" sz="2200" b="1">
              <a:solidFill>
                <a:schemeClr val="tx1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66460"/>
              </p:ext>
            </p:extLst>
          </p:nvPr>
        </p:nvGraphicFramePr>
        <p:xfrm>
          <a:off x="4788024" y="3847257"/>
          <a:ext cx="3744690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9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5406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1.2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4.5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3.0</a:t>
                      </a:r>
                      <a:endParaRPr lang="ru-RU" sz="2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715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sz="220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ru-RU" sz="220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</a:t>
                      </a:r>
                      <a:endParaRPr lang="ru-RU" sz="2200" dirty="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1124744"/>
            <a:ext cx="2592288" cy="1584176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1.2;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4.5;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3.0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pl-PL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l-P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l-P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l-PL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pl-P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pl-PL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pl-P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2960948"/>
            <a:ext cx="432048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 lIns="72000" rIns="36000">
            <a:noAutofit/>
          </a:bodyPr>
          <a:lstStyle/>
          <a:p>
            <a:r>
              <a:rPr lang="ru-RU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Порядок выполнения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операций</a:t>
            </a:r>
            <a:endParaRPr lang="en-US" sz="2200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95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Скругленный прямоугольник 32"/>
          <p:cNvSpPr/>
          <p:nvPr/>
        </p:nvSpPr>
        <p:spPr>
          <a:xfrm>
            <a:off x="5076056" y="1268761"/>
            <a:ext cx="3168352" cy="57606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smtClean="0">
                <a:solidFill>
                  <a:schemeClr val="tx1"/>
                </a:solidFill>
              </a:rPr>
              <a:t>АЛУ</a:t>
            </a:r>
            <a:endParaRPr lang="ru-RU" sz="2200" b="1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Приоритеты арифметических операций </a:t>
            </a:r>
          </a:p>
          <a:p>
            <a:endParaRPr lang="ru-R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076056" y="1268760"/>
            <a:ext cx="3168352" cy="58057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chemeClr val="tx1"/>
                </a:solidFill>
              </a:rPr>
              <a:t>4.5 * 3.0 = 13.5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66460"/>
              </p:ext>
            </p:extLst>
          </p:nvPr>
        </p:nvGraphicFramePr>
        <p:xfrm>
          <a:off x="4788024" y="3847257"/>
          <a:ext cx="3744690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9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5406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1.2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4.5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3.0</a:t>
                      </a:r>
                      <a:endParaRPr lang="ru-RU" sz="2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715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sz="220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ru-RU" sz="220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</a:t>
                      </a:r>
                      <a:endParaRPr lang="ru-RU" sz="2200" dirty="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grpSp>
        <p:nvGrpSpPr>
          <p:cNvPr id="36" name="Группа 35"/>
          <p:cNvGrpSpPr/>
          <p:nvPr/>
        </p:nvGrpSpPr>
        <p:grpSpPr>
          <a:xfrm>
            <a:off x="5940152" y="1844824"/>
            <a:ext cx="1440160" cy="1980218"/>
            <a:chOff x="5940152" y="1844824"/>
            <a:chExt cx="1440160" cy="1980218"/>
          </a:xfrm>
        </p:grpSpPr>
        <p:cxnSp>
          <p:nvCxnSpPr>
            <p:cNvPr id="10" name="Прямая со стрелкой 9"/>
            <p:cNvCxnSpPr/>
            <p:nvPr/>
          </p:nvCxnSpPr>
          <p:spPr>
            <a:xfrm flipV="1">
              <a:off x="5940152" y="1844824"/>
              <a:ext cx="0" cy="1332148"/>
            </a:xfrm>
            <a:prstGeom prst="straightConnector1">
              <a:avLst/>
            </a:prstGeom>
            <a:ln w="25400" cap="rnd">
              <a:solidFill>
                <a:schemeClr val="accent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V="1">
              <a:off x="6588224" y="1844824"/>
              <a:ext cx="0" cy="792088"/>
            </a:xfrm>
            <a:prstGeom prst="straightConnector1">
              <a:avLst/>
            </a:prstGeom>
            <a:ln w="25400" cap="rnd">
              <a:solidFill>
                <a:schemeClr val="accent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 flipV="1">
              <a:off x="6660232" y="3176972"/>
              <a:ext cx="0" cy="648070"/>
            </a:xfrm>
            <a:prstGeom prst="straightConnector1">
              <a:avLst/>
            </a:prstGeom>
            <a:ln w="25400" cap="rnd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7380312" y="2636912"/>
              <a:ext cx="0" cy="1188130"/>
            </a:xfrm>
            <a:prstGeom prst="straightConnector1">
              <a:avLst/>
            </a:prstGeom>
            <a:ln w="25400" cap="rnd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>
              <a:off x="6588224" y="2636912"/>
              <a:ext cx="792088" cy="0"/>
            </a:xfrm>
            <a:prstGeom prst="straightConnector1">
              <a:avLst/>
            </a:prstGeom>
            <a:ln w="25400" cap="rnd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/>
            <p:nvPr/>
          </p:nvCxnSpPr>
          <p:spPr>
            <a:xfrm>
              <a:off x="5940152" y="3176972"/>
              <a:ext cx="720080" cy="0"/>
            </a:xfrm>
            <a:prstGeom prst="straightConnector1">
              <a:avLst/>
            </a:prstGeom>
            <a:ln w="25400" cap="rnd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Прямоугольник 29"/>
          <p:cNvSpPr/>
          <p:nvPr/>
        </p:nvSpPr>
        <p:spPr>
          <a:xfrm>
            <a:off x="251520" y="1124745"/>
            <a:ext cx="2592288" cy="158417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1.2;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4.5;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3.0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pl-PL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l-P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l-P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l-PL" sz="2200" b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pl-PL" sz="2200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pl-PL" sz="2200" b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pl-P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251520" y="2960948"/>
            <a:ext cx="432048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 lIns="72000" rIns="36000">
            <a:noAutofit/>
          </a:bodyPr>
          <a:lstStyle/>
          <a:p>
            <a:pPr>
              <a:tabLst>
                <a:tab pos="355600" algn="l"/>
              </a:tabLst>
            </a:pPr>
            <a:r>
              <a:rPr lang="ru-RU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Порядок выполнения операций:</a:t>
            </a:r>
            <a:endParaRPr lang="en-US" sz="2200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355600" algn="l"/>
              </a:tabLst>
            </a:pP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1)	</a:t>
            </a:r>
            <a:r>
              <a:rPr lang="pl-PL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pl-P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pl-PL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endParaRPr lang="en-US" sz="2200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51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кругленный прямоугольник 19"/>
          <p:cNvSpPr/>
          <p:nvPr/>
        </p:nvSpPr>
        <p:spPr>
          <a:xfrm>
            <a:off x="5076056" y="1268760"/>
            <a:ext cx="3168352" cy="58057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solidFill>
                  <a:schemeClr val="tx1"/>
                </a:solidFill>
              </a:rPr>
              <a:t>13.5</a:t>
            </a:r>
            <a:endParaRPr lang="ru-RU" sz="2200" b="1" dirty="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Приоритеты арифметических операций </a:t>
            </a:r>
          </a:p>
          <a:p>
            <a:endParaRPr lang="ru-R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124744"/>
            <a:ext cx="2592288" cy="1584176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1.2;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4.5;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3.0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pl-PL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l-P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sz="2200" b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l-PL" sz="2200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  <a:r>
              <a:rPr lang="pl-PL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pl-P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pl-PL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pl-P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66460"/>
              </p:ext>
            </p:extLst>
          </p:nvPr>
        </p:nvGraphicFramePr>
        <p:xfrm>
          <a:off x="4788024" y="3847257"/>
          <a:ext cx="3744690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9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5406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1.2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4.5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3.0</a:t>
                      </a:r>
                      <a:endParaRPr lang="ru-RU" sz="2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715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sz="220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ru-RU" sz="220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</a:t>
                      </a:r>
                      <a:endParaRPr lang="ru-RU" sz="2200" dirty="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5904148" y="1880828"/>
            <a:ext cx="0" cy="1944216"/>
          </a:xfrm>
          <a:prstGeom prst="straightConnector1">
            <a:avLst/>
          </a:prstGeom>
          <a:ln w="25400" cap="rnd">
            <a:solidFill>
              <a:schemeClr val="accent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51520" y="2960948"/>
            <a:ext cx="432048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 lIns="72000" rIns="36000">
            <a:noAutofit/>
          </a:bodyPr>
          <a:lstStyle/>
          <a:p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Порядок выполнения операций</a:t>
            </a:r>
            <a:r>
              <a:rPr lang="ru-RU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355600" algn="l"/>
              </a:tabLst>
            </a:pP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1)	</a:t>
            </a:r>
            <a:r>
              <a:rPr lang="pl-PL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pl-P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pl-PL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endParaRPr lang="en-US" sz="2200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355600" algn="l"/>
              </a:tabLst>
            </a:pP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+ &lt;</a:t>
            </a:r>
            <a:r>
              <a:rPr lang="ru-RU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значение в регистре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l-PL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076056" y="1268760"/>
            <a:ext cx="3168352" cy="58057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1.2 + </a:t>
            </a:r>
            <a:r>
              <a:rPr lang="ru-RU" sz="2200" b="1" dirty="0" smtClean="0">
                <a:solidFill>
                  <a:schemeClr val="tx1"/>
                </a:solidFill>
              </a:rPr>
              <a:t>13.5</a:t>
            </a:r>
            <a:r>
              <a:rPr lang="en-US" sz="2200" b="1" dirty="0" smtClean="0">
                <a:solidFill>
                  <a:schemeClr val="tx1"/>
                </a:solidFill>
              </a:rPr>
              <a:t> = 14.7</a:t>
            </a:r>
            <a:endParaRPr lang="ru-RU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/>
          <p:cNvGrpSpPr/>
          <p:nvPr/>
        </p:nvGrpSpPr>
        <p:grpSpPr>
          <a:xfrm>
            <a:off x="5904148" y="1556792"/>
            <a:ext cx="2736304" cy="2304256"/>
            <a:chOff x="5904148" y="1556792"/>
            <a:chExt cx="2736304" cy="2304256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5904148" y="1556792"/>
              <a:ext cx="2736304" cy="1262394"/>
              <a:chOff x="5904148" y="1556792"/>
              <a:chExt cx="2736304" cy="1262394"/>
            </a:xfrm>
          </p:grpSpPr>
          <p:cxnSp>
            <p:nvCxnSpPr>
              <p:cNvPr id="10" name="Прямая со стрелкой 9"/>
              <p:cNvCxnSpPr>
                <a:stCxn id="20" idx="3"/>
              </p:cNvCxnSpPr>
              <p:nvPr/>
            </p:nvCxnSpPr>
            <p:spPr>
              <a:xfrm flipV="1">
                <a:off x="8244408" y="1556792"/>
                <a:ext cx="396044" cy="2254"/>
              </a:xfrm>
              <a:prstGeom prst="straightConnector1">
                <a:avLst/>
              </a:prstGeom>
              <a:ln w="25400" cap="rnd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 стрелкой 16"/>
              <p:cNvCxnSpPr/>
              <p:nvPr/>
            </p:nvCxnSpPr>
            <p:spPr>
              <a:xfrm flipV="1">
                <a:off x="5904148" y="2816932"/>
                <a:ext cx="2736304" cy="2254"/>
              </a:xfrm>
              <a:prstGeom prst="straightConnector1">
                <a:avLst/>
              </a:prstGeom>
              <a:ln w="25400" cap="rnd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 стрелкой 20"/>
              <p:cNvCxnSpPr/>
              <p:nvPr/>
            </p:nvCxnSpPr>
            <p:spPr>
              <a:xfrm>
                <a:off x="8640452" y="1556792"/>
                <a:ext cx="0" cy="1260140"/>
              </a:xfrm>
              <a:prstGeom prst="straightConnector1">
                <a:avLst/>
              </a:prstGeom>
              <a:ln w="25400" cap="rnd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Прямая со стрелкой 13"/>
            <p:cNvCxnSpPr/>
            <p:nvPr/>
          </p:nvCxnSpPr>
          <p:spPr>
            <a:xfrm>
              <a:off x="5904148" y="2816932"/>
              <a:ext cx="0" cy="1044116"/>
            </a:xfrm>
            <a:prstGeom prst="straightConnector1">
              <a:avLst/>
            </a:prstGeom>
            <a:ln w="25400" cap="rnd">
              <a:solidFill>
                <a:schemeClr val="accent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Скругленный прямоугольник 19"/>
          <p:cNvSpPr/>
          <p:nvPr/>
        </p:nvSpPr>
        <p:spPr>
          <a:xfrm>
            <a:off x="5076056" y="1268760"/>
            <a:ext cx="3168352" cy="58057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solidFill>
                  <a:schemeClr val="tx1"/>
                </a:solidFill>
              </a:rPr>
              <a:t>1</a:t>
            </a:r>
            <a:r>
              <a:rPr lang="en-US" sz="2200" b="1" dirty="0" smtClean="0">
                <a:solidFill>
                  <a:schemeClr val="tx1"/>
                </a:solidFill>
              </a:rPr>
              <a:t>4</a:t>
            </a:r>
            <a:r>
              <a:rPr lang="ru-RU" sz="2200" b="1" dirty="0" smtClean="0">
                <a:solidFill>
                  <a:schemeClr val="tx1"/>
                </a:solidFill>
              </a:rPr>
              <a:t>.</a:t>
            </a:r>
            <a:r>
              <a:rPr lang="en-US" sz="2200" b="1" dirty="0" smtClean="0">
                <a:solidFill>
                  <a:schemeClr val="tx1"/>
                </a:solidFill>
              </a:rPr>
              <a:t>7</a:t>
            </a:r>
            <a:endParaRPr lang="ru-RU" sz="2200" b="1" dirty="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332656"/>
            <a:ext cx="815930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Приоритеты арифметических операций </a:t>
            </a:r>
          </a:p>
          <a:p>
            <a:endParaRPr lang="ru-RU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124744"/>
            <a:ext cx="2592288" cy="158417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1.2;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4.5;</a:t>
            </a: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3.0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pl-PL" sz="2200" b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l-PL" sz="2200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l-PL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l-P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l-PL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pl-P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pl-PL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pl-P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865139"/>
              </p:ext>
            </p:extLst>
          </p:nvPr>
        </p:nvGraphicFramePr>
        <p:xfrm>
          <a:off x="4788024" y="3847257"/>
          <a:ext cx="3744690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9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89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5406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1.2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4.5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3.0</a:t>
                      </a:r>
                      <a:endParaRPr lang="ru-RU" sz="2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715"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sz="220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ru-RU" sz="220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rgbClr val="00008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</a:t>
                      </a:r>
                      <a:endParaRPr lang="ru-RU" sz="2200" dirty="0">
                        <a:solidFill>
                          <a:srgbClr val="00008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ru-RU" sz="22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51520" y="2960948"/>
            <a:ext cx="4320480" cy="2304256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 lIns="72000" rIns="36000">
            <a:noAutofit/>
          </a:bodyPr>
          <a:lstStyle/>
          <a:p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Порядок выполнения операций:</a:t>
            </a:r>
          </a:p>
          <a:p>
            <a:pPr>
              <a:tabLst>
                <a:tab pos="355600" algn="l"/>
              </a:tabLst>
            </a:pP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l-PL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pl-P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pl-PL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endParaRPr lang="en-US" sz="2200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355600" algn="l"/>
              </a:tabLst>
            </a:pP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2)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+ &lt;</a:t>
            </a:r>
            <a:r>
              <a:rPr lang="ru-RU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значение в регистре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>
              <a:tabLst>
                <a:tab pos="355600" algn="l"/>
              </a:tabLst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3)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ru-RU" sz="2200" dirty="0">
                <a:highlight>
                  <a:srgbClr val="FFFFFF"/>
                </a:highlight>
                <a:latin typeface="Consolas" panose="020B0609020204030204" pitchFamily="49" charset="0"/>
              </a:rPr>
              <a:t>значение в регистре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l-PL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80112" y="3861049"/>
            <a:ext cx="684076" cy="3960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noAutofit/>
          </a:bodyPr>
          <a:lstStyle/>
          <a:p>
            <a:pPr algn="ctr" defTabSz="914400"/>
            <a:r>
              <a:rPr lang="ru-RU" sz="2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14.7</a:t>
            </a:r>
          </a:p>
        </p:txBody>
      </p:sp>
    </p:spTree>
    <p:extLst>
      <p:ext uri="{BB962C8B-B14F-4D97-AF65-F5344CB8AC3E}">
        <p14:creationId xmlns:p14="http://schemas.microsoft.com/office/powerpoint/2010/main" val="345184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268760"/>
            <a:ext cx="8640960" cy="467960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tabLst>
                <a:tab pos="266700" algn="l"/>
              </a:tabLst>
            </a:pPr>
            <a:r>
              <a:rPr lang="ru-RU" sz="1900" b="1" dirty="0" smtClean="0"/>
              <a:t>Концепция типа данных основывается на следующих положениях: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SzPct val="90000"/>
              <a:buFont typeface="Wingdings" pitchFamily="2" charset="2"/>
              <a:buAutoNum type="arabicPeriod"/>
              <a:tabLst>
                <a:tab pos="266700" algn="l"/>
              </a:tabLst>
            </a:pPr>
            <a:r>
              <a:rPr lang="ru-RU" sz="1900" dirty="0"/>
              <a:t>	Любой </a:t>
            </a:r>
            <a:r>
              <a:rPr lang="ru-RU" sz="1900" dirty="0" smtClean="0"/>
              <a:t>тип данных определяет множество значений, к которому принадлежит константа, которые может принимать переменная или выражение или вырабатывать операция или функция.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SzPct val="90000"/>
              <a:buFont typeface="Wingdings" pitchFamily="2" charset="2"/>
              <a:buAutoNum type="arabicPeriod"/>
              <a:tabLst>
                <a:tab pos="266700" algn="l"/>
              </a:tabLst>
            </a:pPr>
            <a:r>
              <a:rPr lang="ru-RU" sz="1900" dirty="0"/>
              <a:t>	Каждая </a:t>
            </a:r>
            <a:r>
              <a:rPr lang="ru-RU" sz="1900" dirty="0" smtClean="0"/>
              <a:t>операция или функция требует аргументов фиксированного типа и выдает результат фиксированного типа. Если операция допускает аргументы нескольких типов, то тип результата можно определить по специальным правилам языка. </a:t>
            </a:r>
          </a:p>
          <a:p>
            <a:pPr marL="0" indent="0">
              <a:spcBef>
                <a:spcPts val="600"/>
              </a:spcBef>
              <a:tabLst>
                <a:tab pos="266700" algn="l"/>
              </a:tabLst>
            </a:pPr>
            <a:r>
              <a:rPr lang="ru-RU" sz="1900" b="1" dirty="0" smtClean="0"/>
              <a:t>Статическая типизация </a:t>
            </a:r>
            <a:r>
              <a:rPr lang="en-US" sz="1900" dirty="0" smtClean="0"/>
              <a:t>(Pascal, C, C++</a:t>
            </a:r>
            <a:r>
              <a:rPr lang="ru-RU" sz="1900" dirty="0" smtClean="0"/>
              <a:t>, </a:t>
            </a:r>
            <a:r>
              <a:rPr lang="en-US" sz="1900" dirty="0" smtClean="0"/>
              <a:t>Java, C#)</a:t>
            </a:r>
            <a:r>
              <a:rPr lang="ru-RU" sz="1900" b="1" dirty="0" smtClean="0"/>
              <a:t>:</a:t>
            </a:r>
          </a:p>
          <a:p>
            <a:pPr marL="0" lvl="1" indent="266700">
              <a:spcBef>
                <a:spcPts val="0"/>
              </a:spcBef>
              <a:spcAft>
                <a:spcPts val="0"/>
              </a:spcAft>
              <a:buSzPct val="90000"/>
              <a:buNone/>
              <a:tabLst>
                <a:tab pos="266700" algn="l"/>
              </a:tabLst>
            </a:pPr>
            <a:r>
              <a:rPr lang="ru-RU" sz="1900" dirty="0" smtClean="0"/>
              <a:t>Тип значения, задаваемого константой, переменной или выражением, можно определить по их виду или описанию и оно остается неизменным для переменных.  </a:t>
            </a:r>
            <a:endParaRPr lang="ru-RU" sz="1900" b="1" dirty="0" smtClean="0"/>
          </a:p>
          <a:p>
            <a:pPr marL="0" indent="0">
              <a:spcBef>
                <a:spcPts val="600"/>
              </a:spcBef>
              <a:tabLst>
                <a:tab pos="266700" algn="l"/>
              </a:tabLst>
            </a:pPr>
            <a:r>
              <a:rPr lang="ru-RU" sz="1900" b="1" dirty="0" smtClean="0"/>
              <a:t>Динамическая типизация</a:t>
            </a:r>
            <a:r>
              <a:rPr lang="en-US" sz="1900" b="1" dirty="0" smtClean="0"/>
              <a:t> </a:t>
            </a:r>
            <a:r>
              <a:rPr lang="en-US" sz="1900" dirty="0" smtClean="0"/>
              <a:t>(Python, Ruby, Perl, JavaScript)</a:t>
            </a:r>
            <a:r>
              <a:rPr lang="ru-RU" sz="1900" b="1" dirty="0" smtClean="0"/>
              <a:t>:</a:t>
            </a:r>
          </a:p>
          <a:p>
            <a:pPr marL="0" lvl="1" indent="266700">
              <a:spcBef>
                <a:spcPts val="0"/>
              </a:spcBef>
              <a:spcAft>
                <a:spcPts val="0"/>
              </a:spcAft>
              <a:buSzPct val="90000"/>
              <a:buNone/>
              <a:tabLst>
                <a:tab pos="266700" algn="l"/>
              </a:tabLst>
            </a:pPr>
            <a:r>
              <a:rPr lang="ru-RU" sz="1900" dirty="0" smtClean="0"/>
              <a:t>Тип значения, задаваемого константой, переменной или выражением определяется присвоенным или выработанным им значением в момент присваивания (выработки), может быть определен по их значению и</a:t>
            </a:r>
            <a:br>
              <a:rPr lang="ru-RU" sz="1900" dirty="0" smtClean="0"/>
            </a:br>
            <a:r>
              <a:rPr lang="ru-RU" sz="1900" dirty="0" smtClean="0"/>
              <a:t>для переменных изменен в процессе выполнения программы.</a:t>
            </a:r>
            <a:endParaRPr lang="be-BY" sz="1900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Концепция типа данных</a:t>
            </a:r>
            <a:endParaRPr lang="ru-RU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98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20" y="1196753"/>
            <a:ext cx="8640960" cy="504056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2088" indent="-192088">
              <a:lnSpc>
                <a:spcPct val="100000"/>
              </a:lnSpc>
            </a:pPr>
            <a:r>
              <a:rPr lang="ru-RU" b="1" dirty="0" smtClean="0"/>
              <a:t>В большинстве случаев новые типы данных определяются с помощью ранее определенных типов данных.</a:t>
            </a:r>
          </a:p>
          <a:p>
            <a:pPr marL="176213" indent="0"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ru-RU" dirty="0" smtClean="0"/>
              <a:t>Значения, принадлежащие к такому типу, обычно представляют собой совокупности </a:t>
            </a:r>
            <a:r>
              <a:rPr lang="ru-RU" b="1" i="1" dirty="0" smtClean="0"/>
              <a:t>значений компонент</a:t>
            </a:r>
            <a:r>
              <a:rPr lang="ru-RU" dirty="0" smtClean="0"/>
              <a:t>, принадлежащих к определенным ранее </a:t>
            </a:r>
            <a:r>
              <a:rPr lang="ru-RU" b="1" i="1" dirty="0" smtClean="0"/>
              <a:t>типам компонент</a:t>
            </a:r>
            <a:r>
              <a:rPr lang="ru-RU" dirty="0" smtClean="0"/>
              <a:t>. Такие составные значения называются </a:t>
            </a:r>
            <a:r>
              <a:rPr lang="ru-RU" b="1" dirty="0" smtClean="0">
                <a:solidFill>
                  <a:schemeClr val="accent2"/>
                </a:solidFill>
              </a:rPr>
              <a:t>структурированными.</a:t>
            </a:r>
          </a:p>
          <a:p>
            <a:pPr marL="176213" indent="0"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ru-RU" dirty="0" smtClean="0"/>
              <a:t>Если значение имеет всего одну компоненту, принадлежащую определенному ранее типу, то этот тип называется </a:t>
            </a:r>
            <a:r>
              <a:rPr lang="ru-RU" b="1" dirty="0" smtClean="0">
                <a:solidFill>
                  <a:schemeClr val="accent2"/>
                </a:solidFill>
              </a:rPr>
              <a:t>базовым</a:t>
            </a:r>
            <a:r>
              <a:rPr lang="ru-RU" dirty="0" smtClean="0"/>
              <a:t> или </a:t>
            </a:r>
            <a:r>
              <a:rPr lang="ru-RU" b="1" dirty="0" smtClean="0">
                <a:solidFill>
                  <a:schemeClr val="accent2"/>
                </a:solidFill>
              </a:rPr>
              <a:t>простым</a:t>
            </a:r>
            <a:r>
              <a:rPr lang="ru-RU" dirty="0" smtClean="0"/>
              <a:t>.</a:t>
            </a:r>
          </a:p>
          <a:p>
            <a:pPr marL="176213" indent="0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ru-RU" dirty="0" smtClean="0"/>
              <a:t>Средства, которыми должен обладать язык программирования:</a:t>
            </a:r>
          </a:p>
          <a:p>
            <a:pPr marL="450850" lvl="1" indent="-277813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sz="2000" dirty="0" smtClean="0"/>
              <a:t>Стандартные предопределенные типы данных (числовые, логические, символьные, указательные и др.)</a:t>
            </a:r>
          </a:p>
          <a:p>
            <a:pPr marL="450850" lvl="1" indent="-277813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sz="2000" dirty="0" smtClean="0"/>
              <a:t>Возможность описания новых простых неструктурированных типов (путем перечисления значений, указания интервалов значений и т.п.)</a:t>
            </a:r>
          </a:p>
          <a:p>
            <a:pPr marL="450850" lvl="1" indent="-277813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sz="2000" dirty="0" smtClean="0"/>
              <a:t>Наличие нескольких методов структурирования, как минимум, позволяющих строить массивы, структуры (записи), последовательности (файлы). </a:t>
            </a:r>
            <a:endParaRPr lang="be-BY" sz="20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tx1">
                    <a:lumMod val="50000"/>
                    <a:lumOff val="50000"/>
                  </a:schemeClr>
                </a:solidFill>
              </a:rPr>
              <a:t>Концепция типа данных</a:t>
            </a:r>
            <a:endParaRPr lang="ru-RU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67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915816" y="584684"/>
            <a:ext cx="3282950" cy="54006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dkEdge">
            <a:bevelT w="139700" prst="cross"/>
          </a:sp3d>
        </p:spPr>
        <p:txBody>
          <a:bodyPr tIns="36000" anchor="ctr"/>
          <a:lstStyle/>
          <a:p>
            <a:pPr algn="ctr">
              <a:defRPr/>
            </a:pPr>
            <a:r>
              <a:rPr lang="ru-RU" sz="2400" b="1" dirty="0"/>
              <a:t>Типы данных</a:t>
            </a:r>
            <a:endParaRPr lang="ru-RU" sz="2400" dirty="0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51520" y="1412776"/>
            <a:ext cx="3312368" cy="360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200" b="1" dirty="0">
                <a:solidFill>
                  <a:srgbClr val="0000FF"/>
                </a:solidFill>
              </a:rPr>
              <a:t>Стандартные</a:t>
            </a:r>
            <a:endParaRPr lang="ru-RU" sz="2200" dirty="0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5580112" y="1412776"/>
            <a:ext cx="3312008" cy="360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200" b="1">
                <a:solidFill>
                  <a:srgbClr val="FF0000"/>
                </a:solidFill>
              </a:rPr>
              <a:t>Пользовательские</a:t>
            </a:r>
            <a:endParaRPr lang="ru-RU" sz="220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727684" y="1988840"/>
            <a:ext cx="2376264" cy="504057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 smtClean="0">
                <a:solidFill>
                  <a:srgbClr val="0000FF"/>
                </a:solidFill>
              </a:rPr>
              <a:t>структурированные</a:t>
            </a:r>
            <a:endParaRPr lang="ru-RU" sz="2000" dirty="0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79512" y="1988840"/>
            <a:ext cx="1440160" cy="504056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 smtClean="0">
                <a:solidFill>
                  <a:srgbClr val="0000FF"/>
                </a:solidFill>
              </a:rPr>
              <a:t>простые</a:t>
            </a:r>
            <a:endParaRPr lang="ru-RU" sz="2000" dirty="0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27984" y="1988840"/>
            <a:ext cx="2412268" cy="504056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структурированные</a:t>
            </a:r>
            <a:endParaRPr lang="ru-RU" sz="2000" dirty="0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179512" y="3429000"/>
            <a:ext cx="1584176" cy="36004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 smtClean="0">
                <a:solidFill>
                  <a:srgbClr val="0000FF"/>
                </a:solidFill>
              </a:rPr>
              <a:t>порядковые</a:t>
            </a:r>
            <a:endParaRPr lang="ru-RU" sz="2000" dirty="0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1835696" y="3356992"/>
            <a:ext cx="1836204" cy="504056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>
                <a:solidFill>
                  <a:srgbClr val="0000FF"/>
                </a:solidFill>
              </a:rPr>
              <a:t>н</a:t>
            </a:r>
            <a:r>
              <a:rPr lang="ru-RU" sz="2000" b="1" dirty="0" smtClean="0">
                <a:solidFill>
                  <a:srgbClr val="0000FF"/>
                </a:solidFill>
              </a:rPr>
              <a:t>епорядковые</a:t>
            </a:r>
            <a:endParaRPr lang="ru-RU" sz="2000" dirty="0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5292080" y="1124744"/>
            <a:ext cx="1656184" cy="288032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2771799" y="1772816"/>
            <a:ext cx="1" cy="216024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>
            <a:off x="5508104" y="2492897"/>
            <a:ext cx="792088" cy="288032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971600" y="2492897"/>
            <a:ext cx="1656184" cy="864096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7344308" y="2924944"/>
            <a:ext cx="1584176" cy="57606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порядковые</a:t>
            </a:r>
            <a:endParaRPr lang="ru-RU" sz="2000" dirty="0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7236296" y="3681028"/>
            <a:ext cx="1836204" cy="432048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ru-RU" sz="2000" dirty="0" smtClean="0"/>
              <a:t>перечисляемые</a:t>
            </a:r>
            <a:endParaRPr lang="ru-RU" sz="2000" dirty="0"/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5364088" y="2780928"/>
            <a:ext cx="1548172" cy="432048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ru-RU" sz="2000" b="1">
                <a:solidFill>
                  <a:srgbClr val="FF0000"/>
                </a:solidFill>
              </a:rPr>
              <a:t>н</a:t>
            </a:r>
            <a:r>
              <a:rPr lang="ru-RU" sz="2000" b="1" smtClean="0">
                <a:solidFill>
                  <a:srgbClr val="FF0000"/>
                </a:solidFill>
              </a:rPr>
              <a:t>есвязанные</a:t>
            </a:r>
            <a:endParaRPr lang="ru-RU" sz="2000" b="1">
              <a:solidFill>
                <a:srgbClr val="FF0000"/>
              </a:solidFill>
            </a:endParaRPr>
          </a:p>
        </p:txBody>
      </p:sp>
      <p:sp>
        <p:nvSpPr>
          <p:cNvPr id="20" name="Text Box 44"/>
          <p:cNvSpPr txBox="1">
            <a:spLocks noChangeArrowheads="1"/>
          </p:cNvSpPr>
          <p:nvPr/>
        </p:nvSpPr>
        <p:spPr bwMode="auto">
          <a:xfrm>
            <a:off x="3851920" y="2780928"/>
            <a:ext cx="1440160" cy="432048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smtClean="0">
                <a:solidFill>
                  <a:srgbClr val="FF0000"/>
                </a:solidFill>
              </a:rPr>
              <a:t>связанные</a:t>
            </a:r>
            <a:endParaRPr lang="ru-RU" sz="2000"/>
          </a:p>
        </p:txBody>
      </p:sp>
      <p:sp>
        <p:nvSpPr>
          <p:cNvPr id="21" name="Line 46"/>
          <p:cNvSpPr>
            <a:spLocks noChangeShapeType="1"/>
          </p:cNvSpPr>
          <p:nvPr/>
        </p:nvSpPr>
        <p:spPr bwMode="auto">
          <a:xfrm flipH="1">
            <a:off x="4644008" y="2492896"/>
            <a:ext cx="864096" cy="288032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" name="Text Box 47"/>
          <p:cNvSpPr txBox="1">
            <a:spLocks noChangeArrowheads="1"/>
          </p:cNvSpPr>
          <p:nvPr/>
        </p:nvSpPr>
        <p:spPr bwMode="auto">
          <a:xfrm>
            <a:off x="251520" y="4221088"/>
            <a:ext cx="1224136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 err="1" smtClean="0"/>
              <a:t>булевый</a:t>
            </a:r>
            <a:endParaRPr lang="ru-RU" sz="2000" dirty="0"/>
          </a:p>
        </p:txBody>
      </p:sp>
      <p:sp>
        <p:nvSpPr>
          <p:cNvPr id="23" name="Text Box 48"/>
          <p:cNvSpPr txBox="1">
            <a:spLocks noChangeArrowheads="1"/>
          </p:cNvSpPr>
          <p:nvPr/>
        </p:nvSpPr>
        <p:spPr bwMode="auto">
          <a:xfrm>
            <a:off x="107504" y="4653136"/>
            <a:ext cx="1476164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ru-RU" sz="2000" dirty="0" smtClean="0"/>
              <a:t>символьный</a:t>
            </a:r>
            <a:endParaRPr lang="ru-RU" sz="2000" dirty="0"/>
          </a:p>
        </p:txBody>
      </p:sp>
      <p:sp>
        <p:nvSpPr>
          <p:cNvPr id="24" name="Text Box 49"/>
          <p:cNvSpPr txBox="1">
            <a:spLocks noChangeArrowheads="1"/>
          </p:cNvSpPr>
          <p:nvPr/>
        </p:nvSpPr>
        <p:spPr bwMode="auto">
          <a:xfrm>
            <a:off x="251520" y="5085185"/>
            <a:ext cx="1224136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 smtClean="0"/>
              <a:t>целые</a:t>
            </a:r>
            <a:endParaRPr lang="ru-RU" sz="2000" dirty="0"/>
          </a:p>
        </p:txBody>
      </p:sp>
      <p:sp>
        <p:nvSpPr>
          <p:cNvPr id="25" name="Text Box 50"/>
          <p:cNvSpPr txBox="1">
            <a:spLocks noChangeArrowheads="1"/>
          </p:cNvSpPr>
          <p:nvPr/>
        </p:nvSpPr>
        <p:spPr bwMode="auto">
          <a:xfrm>
            <a:off x="1835696" y="4293096"/>
            <a:ext cx="1692188" cy="396044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ru-RU" sz="2000" dirty="0"/>
              <a:t>в</a:t>
            </a:r>
            <a:r>
              <a:rPr lang="ru-RU" sz="2000" dirty="0" smtClean="0"/>
              <a:t>ещественные</a:t>
            </a:r>
            <a:endParaRPr lang="ru-RU" sz="2000" dirty="0"/>
          </a:p>
        </p:txBody>
      </p:sp>
      <p:sp>
        <p:nvSpPr>
          <p:cNvPr id="26" name="Text Box 51"/>
          <p:cNvSpPr txBox="1">
            <a:spLocks noChangeArrowheads="1"/>
          </p:cNvSpPr>
          <p:nvPr/>
        </p:nvSpPr>
        <p:spPr bwMode="auto">
          <a:xfrm>
            <a:off x="1835696" y="4869161"/>
            <a:ext cx="1692188" cy="360039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 smtClean="0"/>
              <a:t>указательный</a:t>
            </a:r>
            <a:endParaRPr lang="ru-RU" sz="2000" dirty="0"/>
          </a:p>
        </p:txBody>
      </p:sp>
      <p:sp>
        <p:nvSpPr>
          <p:cNvPr id="27" name="Text Box 52"/>
          <p:cNvSpPr txBox="1">
            <a:spLocks noChangeArrowheads="1"/>
          </p:cNvSpPr>
          <p:nvPr/>
        </p:nvSpPr>
        <p:spPr bwMode="auto">
          <a:xfrm>
            <a:off x="2051720" y="2708920"/>
            <a:ext cx="1512167" cy="252028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/>
          <a:lstStyle/>
          <a:p>
            <a:pPr algn="ctr"/>
            <a:r>
              <a:rPr lang="ru-RU" sz="2000" dirty="0" smtClean="0"/>
              <a:t>строковые</a:t>
            </a:r>
            <a:endParaRPr lang="ru-RU" sz="2000" dirty="0"/>
          </a:p>
        </p:txBody>
      </p:sp>
      <p:sp>
        <p:nvSpPr>
          <p:cNvPr id="28" name="Line 54"/>
          <p:cNvSpPr>
            <a:spLocks noChangeShapeType="1"/>
          </p:cNvSpPr>
          <p:nvPr/>
        </p:nvSpPr>
        <p:spPr bwMode="auto">
          <a:xfrm rot="-1020000" flipH="1">
            <a:off x="2740220" y="2497615"/>
            <a:ext cx="63159" cy="206585"/>
          </a:xfrm>
          <a:prstGeom prst="line">
            <a:avLst/>
          </a:prstGeom>
          <a:ln cap="rnd"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9" name="Line 57"/>
          <p:cNvSpPr>
            <a:spLocks noChangeShapeType="1"/>
          </p:cNvSpPr>
          <p:nvPr/>
        </p:nvSpPr>
        <p:spPr bwMode="auto">
          <a:xfrm rot="60000">
            <a:off x="1680996" y="4005157"/>
            <a:ext cx="21366" cy="122395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" name="Line 59"/>
          <p:cNvSpPr>
            <a:spLocks noChangeShapeType="1"/>
          </p:cNvSpPr>
          <p:nvPr/>
        </p:nvSpPr>
        <p:spPr bwMode="auto">
          <a:xfrm>
            <a:off x="1583668" y="4797152"/>
            <a:ext cx="10801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1" name="Text Box 64"/>
          <p:cNvSpPr txBox="1">
            <a:spLocks noChangeArrowheads="1"/>
          </p:cNvSpPr>
          <p:nvPr/>
        </p:nvSpPr>
        <p:spPr bwMode="auto">
          <a:xfrm>
            <a:off x="5364088" y="3501008"/>
            <a:ext cx="1296144" cy="289818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 smtClean="0"/>
              <a:t>массивы</a:t>
            </a:r>
            <a:endParaRPr lang="ru-RU" sz="2000" dirty="0"/>
          </a:p>
        </p:txBody>
      </p:sp>
      <p:sp>
        <p:nvSpPr>
          <p:cNvPr id="32" name="Text Box 65"/>
          <p:cNvSpPr txBox="1">
            <a:spLocks noChangeArrowheads="1"/>
          </p:cNvSpPr>
          <p:nvPr/>
        </p:nvSpPr>
        <p:spPr bwMode="auto">
          <a:xfrm>
            <a:off x="5364088" y="3933056"/>
            <a:ext cx="1296144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 smtClean="0"/>
              <a:t>структуры</a:t>
            </a:r>
            <a:endParaRPr lang="ru-RU" sz="2000" dirty="0"/>
          </a:p>
        </p:txBody>
      </p:sp>
      <p:sp>
        <p:nvSpPr>
          <p:cNvPr id="33" name="Text Box 66"/>
          <p:cNvSpPr txBox="1">
            <a:spLocks noChangeArrowheads="1"/>
          </p:cNvSpPr>
          <p:nvPr/>
        </p:nvSpPr>
        <p:spPr bwMode="auto">
          <a:xfrm>
            <a:off x="5652120" y="4797153"/>
            <a:ext cx="1008112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/>
              <a:t>ф</a:t>
            </a:r>
            <a:r>
              <a:rPr lang="ru-RU" sz="2000" b="1" smtClean="0"/>
              <a:t>айлы</a:t>
            </a:r>
            <a:endParaRPr lang="ru-RU" sz="2000"/>
          </a:p>
        </p:txBody>
      </p:sp>
      <p:sp>
        <p:nvSpPr>
          <p:cNvPr id="34" name="Text Box 67"/>
          <p:cNvSpPr txBox="1">
            <a:spLocks noChangeArrowheads="1"/>
          </p:cNvSpPr>
          <p:nvPr/>
        </p:nvSpPr>
        <p:spPr bwMode="auto">
          <a:xfrm>
            <a:off x="5652120" y="4365104"/>
            <a:ext cx="1008112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 smtClean="0"/>
              <a:t>классы</a:t>
            </a:r>
            <a:endParaRPr lang="ru-RU" sz="2000" dirty="0"/>
          </a:p>
        </p:txBody>
      </p:sp>
      <p:sp>
        <p:nvSpPr>
          <p:cNvPr id="35" name="Text Box 68"/>
          <p:cNvSpPr txBox="1">
            <a:spLocks noChangeArrowheads="1"/>
          </p:cNvSpPr>
          <p:nvPr/>
        </p:nvSpPr>
        <p:spPr bwMode="auto">
          <a:xfrm>
            <a:off x="5652120" y="5229200"/>
            <a:ext cx="1008112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ru-RU" sz="2000" b="1"/>
              <a:t>…</a:t>
            </a:r>
            <a:endParaRPr lang="ru-RU" sz="2000"/>
          </a:p>
        </p:txBody>
      </p:sp>
      <p:sp>
        <p:nvSpPr>
          <p:cNvPr id="36" name="Line 69"/>
          <p:cNvSpPr>
            <a:spLocks noChangeShapeType="1"/>
          </p:cNvSpPr>
          <p:nvPr/>
        </p:nvSpPr>
        <p:spPr bwMode="auto">
          <a:xfrm>
            <a:off x="6804248" y="3212976"/>
            <a:ext cx="0" cy="216024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7" name="Text Box 70"/>
          <p:cNvSpPr txBox="1">
            <a:spLocks noChangeArrowheads="1"/>
          </p:cNvSpPr>
          <p:nvPr/>
        </p:nvSpPr>
        <p:spPr bwMode="auto">
          <a:xfrm>
            <a:off x="3959932" y="3501008"/>
            <a:ext cx="1116124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 smtClean="0"/>
              <a:t>списки</a:t>
            </a:r>
            <a:endParaRPr lang="ru-RU" sz="2000" dirty="0"/>
          </a:p>
        </p:txBody>
      </p:sp>
      <p:sp>
        <p:nvSpPr>
          <p:cNvPr id="38" name="Text Box 71"/>
          <p:cNvSpPr txBox="1">
            <a:spLocks noChangeArrowheads="1"/>
          </p:cNvSpPr>
          <p:nvPr/>
        </p:nvSpPr>
        <p:spPr bwMode="auto">
          <a:xfrm>
            <a:off x="3959932" y="4005064"/>
            <a:ext cx="1116124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/>
              <a:t>д</a:t>
            </a:r>
            <a:r>
              <a:rPr lang="ru-RU" sz="2000" dirty="0" smtClean="0"/>
              <a:t>еревья</a:t>
            </a:r>
            <a:endParaRPr lang="ru-RU" sz="2000" dirty="0"/>
          </a:p>
        </p:txBody>
      </p:sp>
      <p:sp>
        <p:nvSpPr>
          <p:cNvPr id="39" name="Line 73"/>
          <p:cNvSpPr>
            <a:spLocks noChangeShapeType="1"/>
          </p:cNvSpPr>
          <p:nvPr/>
        </p:nvSpPr>
        <p:spPr bwMode="auto">
          <a:xfrm rot="21480000" flipH="1">
            <a:off x="5194941" y="3213415"/>
            <a:ext cx="50261" cy="1439282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0" name="Line 74"/>
          <p:cNvSpPr>
            <a:spLocks noChangeShapeType="1"/>
          </p:cNvSpPr>
          <p:nvPr/>
        </p:nvSpPr>
        <p:spPr bwMode="auto">
          <a:xfrm>
            <a:off x="5076057" y="3645024"/>
            <a:ext cx="14401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" name="Line 77"/>
          <p:cNvSpPr>
            <a:spLocks noChangeShapeType="1"/>
          </p:cNvSpPr>
          <p:nvPr/>
        </p:nvSpPr>
        <p:spPr bwMode="auto">
          <a:xfrm>
            <a:off x="6660232" y="3645024"/>
            <a:ext cx="144016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2" name="Line 78"/>
          <p:cNvSpPr>
            <a:spLocks noChangeShapeType="1"/>
          </p:cNvSpPr>
          <p:nvPr/>
        </p:nvSpPr>
        <p:spPr bwMode="auto">
          <a:xfrm>
            <a:off x="6660232" y="4077072"/>
            <a:ext cx="144016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3" name="Line 79"/>
          <p:cNvSpPr>
            <a:spLocks noChangeShapeType="1"/>
          </p:cNvSpPr>
          <p:nvPr/>
        </p:nvSpPr>
        <p:spPr bwMode="auto">
          <a:xfrm>
            <a:off x="6660232" y="4509120"/>
            <a:ext cx="144016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" name="Line 80"/>
          <p:cNvSpPr>
            <a:spLocks noChangeShapeType="1"/>
          </p:cNvSpPr>
          <p:nvPr/>
        </p:nvSpPr>
        <p:spPr bwMode="auto">
          <a:xfrm>
            <a:off x="6660232" y="5373216"/>
            <a:ext cx="144016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 rot="9840000">
            <a:off x="2223425" y="1183906"/>
            <a:ext cx="1636809" cy="169708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6" name="Line 24"/>
          <p:cNvSpPr>
            <a:spLocks noChangeShapeType="1"/>
          </p:cNvSpPr>
          <p:nvPr/>
        </p:nvSpPr>
        <p:spPr bwMode="auto">
          <a:xfrm>
            <a:off x="971600" y="1772816"/>
            <a:ext cx="1" cy="216024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7" name="Line 58"/>
          <p:cNvSpPr>
            <a:spLocks noChangeShapeType="1"/>
          </p:cNvSpPr>
          <p:nvPr/>
        </p:nvSpPr>
        <p:spPr bwMode="auto">
          <a:xfrm flipV="1">
            <a:off x="971600" y="4005064"/>
            <a:ext cx="72008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8" name="Line 57"/>
          <p:cNvSpPr>
            <a:spLocks noChangeShapeType="1"/>
          </p:cNvSpPr>
          <p:nvPr/>
        </p:nvSpPr>
        <p:spPr bwMode="auto">
          <a:xfrm rot="60000">
            <a:off x="969715" y="3789057"/>
            <a:ext cx="3770" cy="215991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9" name="Line 57"/>
          <p:cNvSpPr>
            <a:spLocks noChangeShapeType="1"/>
          </p:cNvSpPr>
          <p:nvPr/>
        </p:nvSpPr>
        <p:spPr bwMode="auto">
          <a:xfrm rot="60000">
            <a:off x="963432" y="2492967"/>
            <a:ext cx="16337" cy="935961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0" name="Line 59"/>
          <p:cNvSpPr>
            <a:spLocks noChangeShapeType="1"/>
          </p:cNvSpPr>
          <p:nvPr/>
        </p:nvSpPr>
        <p:spPr bwMode="auto">
          <a:xfrm>
            <a:off x="1475656" y="4365104"/>
            <a:ext cx="216024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" name="Line 59"/>
          <p:cNvSpPr>
            <a:spLocks noChangeShapeType="1"/>
          </p:cNvSpPr>
          <p:nvPr/>
        </p:nvSpPr>
        <p:spPr bwMode="auto">
          <a:xfrm>
            <a:off x="1475656" y="5229200"/>
            <a:ext cx="216024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2" name="Line 57"/>
          <p:cNvSpPr>
            <a:spLocks noChangeShapeType="1"/>
          </p:cNvSpPr>
          <p:nvPr/>
        </p:nvSpPr>
        <p:spPr bwMode="auto">
          <a:xfrm rot="60000">
            <a:off x="3627414" y="4077147"/>
            <a:ext cx="16965" cy="971959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3527884" y="5049180"/>
            <a:ext cx="10801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4" name="Line 58"/>
          <p:cNvSpPr>
            <a:spLocks noChangeShapeType="1"/>
          </p:cNvSpPr>
          <p:nvPr/>
        </p:nvSpPr>
        <p:spPr bwMode="auto">
          <a:xfrm flipV="1">
            <a:off x="2735796" y="4077072"/>
            <a:ext cx="9001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5" name="Line 57"/>
          <p:cNvSpPr>
            <a:spLocks noChangeShapeType="1"/>
          </p:cNvSpPr>
          <p:nvPr/>
        </p:nvSpPr>
        <p:spPr bwMode="auto">
          <a:xfrm rot="60000">
            <a:off x="2737680" y="3861064"/>
            <a:ext cx="3770" cy="215991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6" name="Line 59"/>
          <p:cNvSpPr>
            <a:spLocks noChangeShapeType="1"/>
          </p:cNvSpPr>
          <p:nvPr/>
        </p:nvSpPr>
        <p:spPr bwMode="auto">
          <a:xfrm>
            <a:off x="3527884" y="4509120"/>
            <a:ext cx="10801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7" name="Text Box 16"/>
          <p:cNvSpPr txBox="1">
            <a:spLocks noChangeArrowheads="1"/>
          </p:cNvSpPr>
          <p:nvPr/>
        </p:nvSpPr>
        <p:spPr bwMode="auto">
          <a:xfrm>
            <a:off x="7128284" y="1988840"/>
            <a:ext cx="1440160" cy="504056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smtClean="0">
                <a:solidFill>
                  <a:srgbClr val="FF0000"/>
                </a:solidFill>
              </a:rPr>
              <a:t>простые</a:t>
            </a:r>
            <a:endParaRPr lang="ru-RU" sz="2000">
              <a:solidFill>
                <a:srgbClr val="FF0000"/>
              </a:solidFill>
            </a:endParaRPr>
          </a:p>
        </p:txBody>
      </p:sp>
      <p:sp>
        <p:nvSpPr>
          <p:cNvPr id="58" name="Line 24"/>
          <p:cNvSpPr>
            <a:spLocks noChangeShapeType="1"/>
          </p:cNvSpPr>
          <p:nvPr/>
        </p:nvSpPr>
        <p:spPr bwMode="auto">
          <a:xfrm>
            <a:off x="7668344" y="1772816"/>
            <a:ext cx="1" cy="216024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9" name="Line 24"/>
          <p:cNvSpPr>
            <a:spLocks noChangeShapeType="1"/>
          </p:cNvSpPr>
          <p:nvPr/>
        </p:nvSpPr>
        <p:spPr bwMode="auto">
          <a:xfrm>
            <a:off x="5904148" y="1772816"/>
            <a:ext cx="1" cy="216024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 rot="60000">
            <a:off x="7037861" y="2709073"/>
            <a:ext cx="35189" cy="20159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 flipV="1">
            <a:off x="7056276" y="2708920"/>
            <a:ext cx="61206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 rot="60000">
            <a:off x="7670229" y="2492912"/>
            <a:ext cx="3770" cy="215991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3" name="Line 59"/>
          <p:cNvSpPr>
            <a:spLocks noChangeShapeType="1"/>
          </p:cNvSpPr>
          <p:nvPr/>
        </p:nvSpPr>
        <p:spPr bwMode="auto">
          <a:xfrm>
            <a:off x="7056276" y="3212976"/>
            <a:ext cx="288032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4" name="Line 57"/>
          <p:cNvSpPr>
            <a:spLocks noChangeShapeType="1"/>
          </p:cNvSpPr>
          <p:nvPr/>
        </p:nvSpPr>
        <p:spPr bwMode="auto">
          <a:xfrm rot="60000">
            <a:off x="8170829" y="3501022"/>
            <a:ext cx="3142" cy="179993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7236296" y="4437111"/>
            <a:ext cx="1800200" cy="57606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непорядковые</a:t>
            </a:r>
            <a:endParaRPr lang="ru-RU" sz="2000" dirty="0"/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7236296" y="5229200"/>
            <a:ext cx="1800200" cy="504056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dirty="0"/>
              <a:t>у</a:t>
            </a:r>
            <a:r>
              <a:rPr lang="ru-RU" sz="2000" dirty="0" smtClean="0"/>
              <a:t>казательные</a:t>
            </a:r>
            <a:endParaRPr lang="ru-RU" sz="2000" dirty="0"/>
          </a:p>
        </p:txBody>
      </p:sp>
      <p:sp>
        <p:nvSpPr>
          <p:cNvPr id="67" name="Line 59"/>
          <p:cNvSpPr>
            <a:spLocks noChangeShapeType="1"/>
          </p:cNvSpPr>
          <p:nvPr/>
        </p:nvSpPr>
        <p:spPr bwMode="auto">
          <a:xfrm>
            <a:off x="7056276" y="4725144"/>
            <a:ext cx="18002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rot="60000">
            <a:off x="8174284" y="5013193"/>
            <a:ext cx="3770" cy="215991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9" name="Line 79"/>
          <p:cNvSpPr>
            <a:spLocks noChangeShapeType="1"/>
          </p:cNvSpPr>
          <p:nvPr/>
        </p:nvSpPr>
        <p:spPr bwMode="auto">
          <a:xfrm>
            <a:off x="6660232" y="4941168"/>
            <a:ext cx="144016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" name="Text Box 68"/>
          <p:cNvSpPr txBox="1">
            <a:spLocks noChangeArrowheads="1"/>
          </p:cNvSpPr>
          <p:nvPr/>
        </p:nvSpPr>
        <p:spPr bwMode="auto">
          <a:xfrm>
            <a:off x="4067944" y="4509120"/>
            <a:ext cx="1008112" cy="288032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ru-RU" sz="2000" b="1"/>
              <a:t>…</a:t>
            </a:r>
            <a:endParaRPr lang="ru-RU" sz="2000"/>
          </a:p>
        </p:txBody>
      </p:sp>
      <p:sp>
        <p:nvSpPr>
          <p:cNvPr id="71" name="Line 74"/>
          <p:cNvSpPr>
            <a:spLocks noChangeShapeType="1"/>
          </p:cNvSpPr>
          <p:nvPr/>
        </p:nvSpPr>
        <p:spPr bwMode="auto">
          <a:xfrm>
            <a:off x="5076056" y="4149080"/>
            <a:ext cx="14401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2" name="Line 74"/>
          <p:cNvSpPr>
            <a:spLocks noChangeShapeType="1"/>
          </p:cNvSpPr>
          <p:nvPr/>
        </p:nvSpPr>
        <p:spPr bwMode="auto">
          <a:xfrm>
            <a:off x="5076056" y="4653136"/>
            <a:ext cx="14401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3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33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668933"/>
              </p:ext>
            </p:extLst>
          </p:nvPr>
        </p:nvGraphicFramePr>
        <p:xfrm>
          <a:off x="683568" y="764704"/>
          <a:ext cx="8064896" cy="5490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2208"/>
                <a:gridCol w="1116124"/>
                <a:gridCol w="3276364"/>
                <a:gridCol w="180020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тип</a:t>
                      </a:r>
                      <a:endParaRPr lang="ru-RU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Размер в байтах</a:t>
                      </a:r>
                      <a:endParaRPr lang="ru-RU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диапазон значений</a:t>
                      </a:r>
                      <a:endParaRPr lang="ru-RU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Точных десятичных знаков</a:t>
                      </a:r>
                      <a:endParaRPr lang="ru-RU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23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 strike="noStrike" baseline="0" dirty="0" smtClean="0">
                          <a:solidFill>
                            <a:srgbClr val="0000FF"/>
                          </a:solidFill>
                        </a:rPr>
                        <a:t>bool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1</a:t>
                      </a:r>
                      <a:endParaRPr lang="ru-RU" sz="2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</a:rPr>
                        <a:t>false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</a:rPr>
                        <a:t>true</a:t>
                      </a:r>
                      <a:endParaRPr lang="ru-RU" sz="2000" baseline="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23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 </a:t>
                      </a:r>
                      <a:r>
                        <a:rPr lang="en-US" sz="2000" b="0" strike="noStrike" baseline="0" dirty="0" smtClean="0">
                          <a:solidFill>
                            <a:srgbClr val="0000FF"/>
                          </a:solidFill>
                        </a:rPr>
                        <a:t>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1</a:t>
                      </a:r>
                      <a:endParaRPr lang="ru-RU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[-128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;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127]</a:t>
                      </a:r>
                      <a:endParaRPr lang="ru-RU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23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 </a:t>
                      </a:r>
                      <a:r>
                        <a:rPr lang="en-US" sz="2000" strike="noStrike" dirty="0" smtClean="0">
                          <a:solidFill>
                            <a:srgbClr val="0000FF"/>
                          </a:solidFill>
                        </a:rPr>
                        <a:t>short</a:t>
                      </a:r>
                      <a:r>
                        <a:rPr lang="en-US" sz="2000" strike="noStrike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en-US" sz="2000" strike="noStrike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000" dirty="0" smtClean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[-32768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;</a:t>
                      </a:r>
                      <a:r>
                        <a:rPr lang="ru-RU" sz="2000" dirty="0" smtClean="0"/>
                        <a:t> </a:t>
                      </a:r>
                      <a:r>
                        <a:rPr lang="en-US" sz="2000" dirty="0" smtClean="0"/>
                        <a:t>32767]</a:t>
                      </a:r>
                      <a:endParaRPr lang="ru-RU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ru-RU" sz="20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28119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</a:t>
                      </a:r>
                      <a:r>
                        <a:rPr lang="en-US" sz="2000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000" strike="noStrike" baseline="0" dirty="0" smtClean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  <a:p>
                      <a:pPr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</a:t>
                      </a:r>
                      <a:r>
                        <a:rPr lang="en-US" sz="2000" strike="noStrike" baseline="0" dirty="0" smtClean="0"/>
                        <a:t> </a:t>
                      </a:r>
                      <a:r>
                        <a:rPr lang="en-US" sz="2000" strike="noStrike" baseline="0" dirty="0" smtClean="0">
                          <a:solidFill>
                            <a:srgbClr val="0000FF"/>
                          </a:solidFill>
                        </a:rPr>
                        <a:t>__int32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</a:t>
                      </a:r>
                      <a:r>
                        <a:rPr lang="en-US" sz="2000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000" strike="noStrike" baseline="0" dirty="0" smtClean="0">
                          <a:solidFill>
                            <a:srgbClr val="0000FF"/>
                          </a:solidFill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smtClean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[-</a:t>
                      </a:r>
                      <a:r>
                        <a:rPr lang="ru-RU" sz="2000" dirty="0" smtClean="0"/>
                        <a:t>2</a:t>
                      </a:r>
                      <a:r>
                        <a:rPr lang="en-US" sz="2000" dirty="0" smtClean="0"/>
                        <a:t> </a:t>
                      </a:r>
                      <a:r>
                        <a:rPr lang="ru-RU" sz="2000" dirty="0" smtClean="0"/>
                        <a:t>147</a:t>
                      </a:r>
                      <a:r>
                        <a:rPr lang="en-US" sz="2000" dirty="0" smtClean="0"/>
                        <a:t> </a:t>
                      </a:r>
                      <a:r>
                        <a:rPr lang="ru-RU" sz="2000" dirty="0" smtClean="0"/>
                        <a:t>483</a:t>
                      </a:r>
                      <a:r>
                        <a:rPr lang="en-US" sz="2000" dirty="0" smtClean="0"/>
                        <a:t> </a:t>
                      </a:r>
                      <a:r>
                        <a:rPr lang="ru-RU" sz="2000" dirty="0" smtClean="0"/>
                        <a:t>64</a:t>
                      </a:r>
                      <a:r>
                        <a:rPr lang="en-US" sz="2000" dirty="0" smtClean="0"/>
                        <a:t>8;</a:t>
                      </a:r>
                    </a:p>
                    <a:p>
                      <a:pPr algn="ctr"/>
                      <a:r>
                        <a:rPr lang="en-US" sz="2000" dirty="0" smtClean="0"/>
                        <a:t>   </a:t>
                      </a:r>
                      <a:r>
                        <a:rPr lang="ru-RU" sz="2000" dirty="0" smtClean="0"/>
                        <a:t>2</a:t>
                      </a:r>
                      <a:r>
                        <a:rPr lang="en-US" sz="2000" dirty="0" smtClean="0"/>
                        <a:t> </a:t>
                      </a:r>
                      <a:r>
                        <a:rPr lang="ru-RU" sz="2000" dirty="0" smtClean="0"/>
                        <a:t>147</a:t>
                      </a:r>
                      <a:r>
                        <a:rPr lang="en-US" sz="2000" dirty="0" smtClean="0"/>
                        <a:t> </a:t>
                      </a:r>
                      <a:r>
                        <a:rPr lang="ru-RU" sz="2000" dirty="0" smtClean="0"/>
                        <a:t>483</a:t>
                      </a:r>
                      <a:r>
                        <a:rPr lang="en-US" sz="2000" dirty="0" smtClean="0"/>
                        <a:t> </a:t>
                      </a:r>
                      <a:r>
                        <a:rPr lang="ru-RU" sz="2000" dirty="0" smtClean="0"/>
                        <a:t>647</a:t>
                      </a:r>
                      <a:r>
                        <a:rPr lang="en-US" sz="2000" dirty="0" smtClean="0"/>
                        <a:t>]</a:t>
                      </a:r>
                      <a:endParaRPr lang="ru-RU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6871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</a:t>
                      </a:r>
                      <a:r>
                        <a:rPr lang="en-US" sz="2000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000" strike="noStrike" dirty="0" smtClean="0">
                          <a:solidFill>
                            <a:srgbClr val="0000FF"/>
                          </a:solidFill>
                        </a:rPr>
                        <a:t>__int64</a:t>
                      </a:r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signed</a:t>
                      </a:r>
                      <a:r>
                        <a:rPr lang="en-US" sz="2000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000" strike="noStrike" dirty="0" smtClean="0">
                          <a:solidFill>
                            <a:srgbClr val="0000FF"/>
                          </a:solidFill>
                        </a:rPr>
                        <a:t>long 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smtClean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[-</a:t>
                      </a:r>
                      <a:r>
                        <a:rPr lang="ru-RU" sz="2000" dirty="0" smtClean="0"/>
                        <a:t>9</a:t>
                      </a:r>
                      <a:r>
                        <a:rPr lang="en-US" sz="2000" dirty="0" smtClean="0"/>
                        <a:t> </a:t>
                      </a:r>
                      <a:r>
                        <a:rPr lang="ru-RU" sz="2000" dirty="0" smtClean="0"/>
                        <a:t>223</a:t>
                      </a:r>
                      <a:r>
                        <a:rPr lang="en-US" sz="2000" dirty="0" smtClean="0"/>
                        <a:t> </a:t>
                      </a:r>
                      <a:r>
                        <a:rPr lang="ru-RU" sz="2000" dirty="0" smtClean="0"/>
                        <a:t>372</a:t>
                      </a:r>
                      <a:r>
                        <a:rPr lang="en-US" sz="2000" dirty="0" smtClean="0"/>
                        <a:t> </a:t>
                      </a:r>
                      <a:r>
                        <a:rPr lang="ru-RU" sz="2000" dirty="0" smtClean="0"/>
                        <a:t>036</a:t>
                      </a:r>
                      <a:r>
                        <a:rPr lang="en-US" sz="2000" dirty="0" smtClean="0"/>
                        <a:t> </a:t>
                      </a:r>
                      <a:r>
                        <a:rPr lang="ru-RU" sz="2000" dirty="0" smtClean="0"/>
                        <a:t>854</a:t>
                      </a:r>
                      <a:r>
                        <a:rPr lang="en-US" sz="2000" dirty="0" smtClean="0"/>
                        <a:t> </a:t>
                      </a:r>
                      <a:r>
                        <a:rPr lang="ru-RU" sz="2000" dirty="0" smtClean="0"/>
                        <a:t>775</a:t>
                      </a:r>
                      <a:r>
                        <a:rPr lang="en-US" sz="2000" dirty="0" smtClean="0"/>
                        <a:t> </a:t>
                      </a:r>
                      <a:r>
                        <a:rPr lang="ru-RU" sz="2000" dirty="0" smtClean="0"/>
                        <a:t>80</a:t>
                      </a:r>
                      <a:r>
                        <a:rPr lang="en-US" sz="2000" dirty="0" smtClean="0"/>
                        <a:t>8;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   </a:t>
                      </a:r>
                      <a:r>
                        <a:rPr lang="ru-RU" sz="2000" dirty="0" smtClean="0"/>
                        <a:t>9</a:t>
                      </a:r>
                      <a:r>
                        <a:rPr lang="en-US" sz="2000" dirty="0" smtClean="0"/>
                        <a:t> </a:t>
                      </a:r>
                      <a:r>
                        <a:rPr lang="ru-RU" sz="2000" dirty="0" smtClean="0"/>
                        <a:t>223</a:t>
                      </a:r>
                      <a:r>
                        <a:rPr lang="en-US" sz="2000" dirty="0" smtClean="0"/>
                        <a:t> </a:t>
                      </a:r>
                      <a:r>
                        <a:rPr lang="ru-RU" sz="2000" dirty="0" smtClean="0"/>
                        <a:t>372</a:t>
                      </a:r>
                      <a:r>
                        <a:rPr lang="en-US" sz="2000" dirty="0" smtClean="0"/>
                        <a:t> </a:t>
                      </a:r>
                      <a:r>
                        <a:rPr lang="ru-RU" sz="2000" dirty="0" smtClean="0"/>
                        <a:t>036</a:t>
                      </a:r>
                      <a:r>
                        <a:rPr lang="en-US" sz="2000" dirty="0" smtClean="0"/>
                        <a:t> </a:t>
                      </a:r>
                      <a:r>
                        <a:rPr lang="ru-RU" sz="2000" dirty="0" smtClean="0"/>
                        <a:t>854</a:t>
                      </a:r>
                      <a:r>
                        <a:rPr lang="en-US" sz="2000" dirty="0" smtClean="0"/>
                        <a:t> </a:t>
                      </a:r>
                      <a:r>
                        <a:rPr lang="ru-RU" sz="2000" dirty="0" smtClean="0"/>
                        <a:t>775</a:t>
                      </a:r>
                      <a:r>
                        <a:rPr lang="en-US" sz="2000" dirty="0" smtClean="0"/>
                        <a:t> </a:t>
                      </a:r>
                      <a:r>
                        <a:rPr lang="ru-RU" sz="2000" dirty="0" smtClean="0"/>
                        <a:t>80</a:t>
                      </a:r>
                      <a:r>
                        <a:rPr lang="en-US" sz="2000" dirty="0" smtClean="0"/>
                        <a:t>7]</a:t>
                      </a:r>
                      <a:endParaRPr lang="ru-RU" sz="2000" kern="1200" baseline="300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4875">
                <a:tc>
                  <a:txBody>
                    <a:bodyPr/>
                    <a:lstStyle/>
                    <a:p>
                      <a:pPr algn="l"/>
                      <a:r>
                        <a:rPr lang="en-US" sz="2000" strike="noStrike" dirty="0" smtClean="0">
                          <a:solidFill>
                            <a:srgbClr val="0000FF"/>
                          </a:solidFill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4</a:t>
                      </a:r>
                      <a:endParaRPr lang="ru-RU" sz="2000" smtClean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[-3.4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10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 </a:t>
                      </a:r>
                      <a:r>
                        <a:rPr lang="en-US" sz="2000" dirty="0" smtClean="0"/>
                        <a:t>;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10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  <a:r>
                        <a:rPr lang="en-US" sz="2000" dirty="0" smtClean="0"/>
                        <a:t>]</a:t>
                      </a:r>
                      <a:endParaRPr lang="ru-RU" sz="2000" kern="1200" baseline="300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6871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 strike="noStrike" dirty="0" smtClean="0">
                          <a:solidFill>
                            <a:srgbClr val="0000FF"/>
                          </a:solidFill>
                        </a:rPr>
                        <a:t>double</a:t>
                      </a:r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 strike="noStrike" dirty="0" smtClean="0">
                          <a:solidFill>
                            <a:srgbClr val="0000FF"/>
                          </a:solidFill>
                        </a:rPr>
                        <a:t>long 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8</a:t>
                      </a:r>
                      <a:endParaRPr lang="ru-RU" sz="2000" smtClean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[-1.7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10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308 </a:t>
                      </a:r>
                      <a:r>
                        <a:rPr lang="en-US" sz="2000" dirty="0" smtClean="0"/>
                        <a:t>;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 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· 10</a:t>
                      </a:r>
                      <a:r>
                        <a:rPr lang="en-US" sz="2000" kern="1200" baseline="300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2000" dirty="0" smtClean="0"/>
                        <a:t>]</a:t>
                      </a:r>
                      <a:endParaRPr lang="ru-RU" sz="2000" kern="1200" baseline="300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23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 strike="noStrike" dirty="0" smtClean="0">
                          <a:solidFill>
                            <a:srgbClr val="0000FF"/>
                          </a:solidFill>
                        </a:rPr>
                        <a:t>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623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2000" strike="noStrike" dirty="0" smtClean="0">
                          <a:solidFill>
                            <a:srgbClr val="0000FF"/>
                          </a:solidFill>
                        </a:rPr>
                        <a:t>void </a:t>
                      </a:r>
                      <a:r>
                        <a:rPr lang="en-US" sz="2000" strike="noStrike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dirty="0" smtClean="0"/>
                        <a:t>4 /</a:t>
                      </a:r>
                      <a:r>
                        <a:rPr lang="en-US" sz="2000" baseline="0" dirty="0" smtClean="0"/>
                        <a:t> 8</a:t>
                      </a:r>
                      <a:endParaRPr lang="ru-RU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kern="1200" baseline="300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5361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Простые стандартные типы данных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86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577474"/>
              </p:ext>
            </p:extLst>
          </p:nvPr>
        </p:nvGraphicFramePr>
        <p:xfrm>
          <a:off x="1043608" y="1376772"/>
          <a:ext cx="7056784" cy="4391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2288"/>
                <a:gridCol w="1224136"/>
                <a:gridCol w="936104"/>
                <a:gridCol w="2304256"/>
              </a:tblGrid>
              <a:tr h="367347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тип</a:t>
                      </a:r>
                      <a:endParaRPr lang="ru-R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smtClean="0"/>
                        <a:t>размер</a:t>
                      </a:r>
                      <a:endParaRPr lang="ru-RU" sz="2400" b="1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диапазон значений</a:t>
                      </a:r>
                      <a:endParaRPr lang="ru-RU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66122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en-US" sz="2400" baseline="0" dirty="0" smtClean="0">
                          <a:solidFill>
                            <a:srgbClr val="0000FF"/>
                          </a:solidFill>
                        </a:rPr>
                        <a:t> char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rgbClr val="0000FF"/>
                          </a:solidFill>
                        </a:rPr>
                        <a:t>unsigned __int8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 </a:t>
                      </a:r>
                      <a:r>
                        <a:rPr lang="ru-RU" sz="2400" smtClean="0"/>
                        <a:t>байт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smtClean="0"/>
                        <a:t>0</a:t>
                      </a:r>
                      <a:endParaRPr lang="ru-RU" sz="2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smtClean="0"/>
                        <a:t>255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</a:t>
                      </a:r>
                      <a:r>
                        <a:rPr lang="ru-RU" sz="2400" kern="1200" baseline="300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ru-RU" sz="2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endParaRPr lang="ru-RU" sz="2400" smtClean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1225"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rgbClr val="0000FF"/>
                          </a:solidFill>
                        </a:rPr>
                        <a:t>unsigned short</a:t>
                      </a:r>
                    </a:p>
                    <a:p>
                      <a:r>
                        <a:rPr lang="en-US" sz="2400" smtClean="0">
                          <a:solidFill>
                            <a:srgbClr val="0000FF"/>
                          </a:solidFill>
                        </a:rPr>
                        <a:t>unsigned __int16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smtClean="0"/>
                        <a:t>2 байта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smtClean="0"/>
                        <a:t>0</a:t>
                      </a:r>
                      <a:endParaRPr lang="ru-RU" sz="2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65535</a:t>
                      </a:r>
                      <a:endParaRPr lang="ru-RU" sz="240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2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</a:t>
                      </a:r>
                      <a:r>
                        <a:rPr lang="ru-RU" sz="2400" kern="1200" baseline="300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ru-RU" sz="2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endParaRPr lang="ru-RU" sz="2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55102"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en-US" sz="2400" baseline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400" baseline="0" err="1" smtClean="0">
                          <a:solidFill>
                            <a:srgbClr val="0000FF"/>
                          </a:solidFill>
                        </a:rPr>
                        <a:t>int</a:t>
                      </a:r>
                      <a:endParaRPr lang="en-US" sz="2400" baseline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2400" baseline="0" smtClean="0">
                          <a:solidFill>
                            <a:srgbClr val="0000FF"/>
                          </a:solidFill>
                        </a:rPr>
                        <a:t>unsigned __int32</a:t>
                      </a:r>
                    </a:p>
                    <a:p>
                      <a:r>
                        <a:rPr lang="en-US" sz="2400" baseline="0" smtClean="0">
                          <a:solidFill>
                            <a:srgbClr val="0000FF"/>
                          </a:solidFill>
                        </a:rPr>
                        <a:t>unsigned 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smtClean="0"/>
                        <a:t>4 байта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smtClean="0"/>
                        <a:t>0</a:t>
                      </a:r>
                      <a:endParaRPr lang="ru-RU" sz="2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cap="small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4 294 967 295</a:t>
                      </a:r>
                      <a:endParaRPr lang="ru-RU" sz="240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2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</a:t>
                      </a:r>
                      <a:r>
                        <a:rPr lang="ru-RU" sz="2400" kern="1200" baseline="300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ru-RU" sz="2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endParaRPr lang="ru-RU" sz="2400" smtClean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9517">
                <a:tc>
                  <a:txBody>
                    <a:bodyPr/>
                    <a:lstStyle/>
                    <a:p>
                      <a:r>
                        <a:rPr lang="en-US" sz="2400" smtClean="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en-US" sz="2400" baseline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400" smtClean="0">
                          <a:solidFill>
                            <a:srgbClr val="0000FF"/>
                          </a:solidFill>
                        </a:rPr>
                        <a:t>__int64</a:t>
                      </a:r>
                    </a:p>
                    <a:p>
                      <a:r>
                        <a:rPr lang="en-US" sz="2400" smtClean="0">
                          <a:solidFill>
                            <a:srgbClr val="0000FF"/>
                          </a:solidFill>
                        </a:rPr>
                        <a:t>unsigned</a:t>
                      </a:r>
                      <a:r>
                        <a:rPr lang="en-US" sz="2400" baseline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400" smtClean="0">
                          <a:solidFill>
                            <a:srgbClr val="0000FF"/>
                          </a:solidFill>
                        </a:rPr>
                        <a:t>long </a:t>
                      </a:r>
                      <a:r>
                        <a:rPr lang="en-US" sz="2400" err="1" smtClean="0">
                          <a:solidFill>
                            <a:srgbClr val="0000FF"/>
                          </a:solidFill>
                        </a:rPr>
                        <a:t>long</a:t>
                      </a:r>
                      <a:endParaRPr lang="en-US" sz="240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smtClean="0"/>
                        <a:t>8 байт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smtClean="0"/>
                        <a:t>0</a:t>
                      </a:r>
                      <a:endParaRPr lang="ru-RU" sz="2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~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18·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ru-RU" sz="2400" kern="1200" baseline="300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</a:t>
                      </a:r>
                      <a:r>
                        <a:rPr lang="en-US" sz="24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endParaRPr lang="ru-RU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7527" y="228600"/>
            <a:ext cx="8015287" cy="6801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Простые стандартные типы данных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18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3568" y="332656"/>
            <a:ext cx="8015287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Основные виды операций в С++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59632" y="1268760"/>
            <a:ext cx="741682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tabLst>
                <a:tab pos="4935538" algn="l"/>
              </a:tabLst>
            </a:pPr>
            <a:r>
              <a:rPr lang="ru-RU" sz="2400" b="1" dirty="0"/>
              <a:t>по назначению:</a:t>
            </a:r>
          </a:p>
          <a:p>
            <a:pPr marL="857250" lvl="1" indent="-457200">
              <a:tabLst>
                <a:tab pos="4935538" algn="l"/>
              </a:tabLst>
            </a:pPr>
            <a:r>
              <a:rPr lang="ru-RU" sz="2400" dirty="0" smtClean="0"/>
              <a:t>присваивания	=</a:t>
            </a:r>
            <a:endParaRPr lang="ru-RU" sz="2400" dirty="0"/>
          </a:p>
          <a:p>
            <a:pPr marL="857250" lvl="1" indent="-457200">
              <a:tabLst>
                <a:tab pos="4935538" algn="l"/>
              </a:tabLst>
            </a:pPr>
            <a:r>
              <a:rPr lang="ru-RU" sz="2400" dirty="0" smtClean="0"/>
              <a:t>арифметические	+ - * </a:t>
            </a:r>
            <a:r>
              <a:rPr lang="en-US" sz="2400" dirty="0" smtClean="0"/>
              <a:t>/ %</a:t>
            </a:r>
            <a:endParaRPr lang="ru-RU" sz="2400" dirty="0"/>
          </a:p>
          <a:p>
            <a:pPr marL="857250" lvl="1" indent="-457200">
              <a:tabLst>
                <a:tab pos="4935538" algn="l"/>
              </a:tabLst>
            </a:pPr>
            <a:r>
              <a:rPr lang="ru-RU" sz="2400" dirty="0" smtClean="0"/>
              <a:t>сравнения</a:t>
            </a:r>
            <a:r>
              <a:rPr lang="en-US" sz="2400" dirty="0" smtClean="0"/>
              <a:t>	&lt;  &gt;  &gt;=  &lt;=</a:t>
            </a:r>
            <a:endParaRPr lang="ru-RU" sz="2400" dirty="0"/>
          </a:p>
          <a:p>
            <a:pPr marL="857250" lvl="1" indent="-457200">
              <a:tabLst>
                <a:tab pos="4935538" algn="l"/>
              </a:tabLst>
            </a:pPr>
            <a:r>
              <a:rPr lang="ru-RU" sz="2400" dirty="0"/>
              <a:t>логические </a:t>
            </a:r>
            <a:r>
              <a:rPr lang="en-US" sz="2400" dirty="0" smtClean="0"/>
              <a:t>	&amp;&amp;   ||   !</a:t>
            </a:r>
            <a:endParaRPr lang="ru-RU" sz="2400" dirty="0"/>
          </a:p>
          <a:p>
            <a:pPr marL="857250" lvl="1" indent="-457200">
              <a:tabLst>
                <a:tab pos="4935538" algn="l"/>
              </a:tabLst>
            </a:pPr>
            <a:r>
              <a:rPr lang="ru-RU" sz="2400" dirty="0" smtClean="0"/>
              <a:t>побитовые</a:t>
            </a:r>
            <a:r>
              <a:rPr lang="en-US" sz="2400" dirty="0" smtClean="0"/>
              <a:t>	&amp;   |   ^     ~</a:t>
            </a:r>
            <a:endParaRPr lang="ru-RU" sz="2400" dirty="0"/>
          </a:p>
          <a:p>
            <a:pPr marL="857250" lvl="1" indent="-457200">
              <a:tabLst>
                <a:tab pos="4935538" algn="l"/>
              </a:tabLst>
            </a:pPr>
            <a:r>
              <a:rPr lang="ru-RU" sz="2400" dirty="0"/>
              <a:t>условная </a:t>
            </a:r>
            <a:r>
              <a:rPr lang="en-US" sz="2400" dirty="0" smtClean="0"/>
              <a:t>	?:</a:t>
            </a:r>
            <a:endParaRPr lang="ru-RU" sz="2400" dirty="0"/>
          </a:p>
          <a:p>
            <a:pPr marL="857250" lvl="1" indent="-457200">
              <a:tabLst>
                <a:tab pos="4935538" algn="l"/>
              </a:tabLst>
            </a:pPr>
            <a:r>
              <a:rPr lang="ru-RU" sz="2400" dirty="0"/>
              <a:t>взятия адреса и </a:t>
            </a:r>
            <a:r>
              <a:rPr lang="ru-RU" sz="2400" dirty="0" smtClean="0"/>
              <a:t>разыменования</a:t>
            </a:r>
            <a:r>
              <a:rPr lang="en-US" sz="2400" dirty="0"/>
              <a:t>	</a:t>
            </a:r>
            <a:r>
              <a:rPr lang="en-US" sz="2400" dirty="0" smtClean="0"/>
              <a:t>&amp;   *</a:t>
            </a:r>
            <a:endParaRPr lang="ru-RU" sz="2400" dirty="0" smtClean="0"/>
          </a:p>
          <a:p>
            <a:pPr marL="857250" lvl="1" indent="-457200">
              <a:tabLst>
                <a:tab pos="4935538" algn="l"/>
              </a:tabLst>
            </a:pPr>
            <a:endParaRPr lang="ru-RU" sz="2400" dirty="0"/>
          </a:p>
          <a:p>
            <a:pPr marL="457200" indent="-457200">
              <a:tabLst>
                <a:tab pos="4935538" algn="l"/>
              </a:tabLst>
            </a:pPr>
            <a:r>
              <a:rPr lang="ru-RU" sz="2400" b="1" dirty="0"/>
              <a:t>по количеству операндов:</a:t>
            </a:r>
          </a:p>
          <a:p>
            <a:pPr marL="857250" lvl="1" indent="-457200">
              <a:tabLst>
                <a:tab pos="4935538" algn="l"/>
              </a:tabLst>
            </a:pPr>
            <a:r>
              <a:rPr lang="ru-RU" sz="2400" dirty="0" smtClean="0"/>
              <a:t>унарные</a:t>
            </a:r>
            <a:r>
              <a:rPr lang="en-US" sz="2400" dirty="0" smtClean="0"/>
              <a:t>	!   ~   &amp;   *   -   +</a:t>
            </a:r>
            <a:endParaRPr lang="ru-RU" sz="2400" dirty="0"/>
          </a:p>
          <a:p>
            <a:pPr marL="857250" lvl="1" indent="-457200">
              <a:tabLst>
                <a:tab pos="4935538" algn="l"/>
              </a:tabLst>
            </a:pPr>
            <a:r>
              <a:rPr lang="ru-RU" sz="2400" dirty="0" smtClean="0"/>
              <a:t>бинарные</a:t>
            </a:r>
            <a:r>
              <a:rPr lang="en-US" sz="2400" dirty="0" smtClean="0"/>
              <a:t>	+ - * &amp;&amp;  &lt; &gt;…</a:t>
            </a:r>
            <a:endParaRPr lang="ru-RU" sz="2400" dirty="0"/>
          </a:p>
          <a:p>
            <a:pPr marL="857250" lvl="1" indent="-457200">
              <a:tabLst>
                <a:tab pos="4935538" algn="l"/>
              </a:tabLst>
            </a:pPr>
            <a:r>
              <a:rPr lang="ru-RU" sz="2400" dirty="0" smtClean="0"/>
              <a:t>тернарная</a:t>
            </a:r>
            <a:r>
              <a:rPr lang="en-US" sz="2400" dirty="0" smtClean="0"/>
              <a:t>	?:</a:t>
            </a:r>
            <a:endParaRPr lang="ru-RU" sz="24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88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ru-RU" dirty="0" smtClean="0"/>
              <a:t>Концепция типа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3568" y="332656"/>
            <a:ext cx="8015287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Операция присваивания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916832"/>
            <a:ext cx="8208912" cy="403244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tabLst>
                <a:tab pos="2593975" algn="l"/>
              </a:tabLst>
            </a:pPr>
            <a:r>
              <a:rPr lang="ru-RU" sz="2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Имя_переменной = Выражение</a:t>
            </a:r>
            <a:r>
              <a:rPr lang="en-US" sz="2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2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0" indent="-457200">
              <a:tabLst>
                <a:tab pos="2593975" algn="l"/>
              </a:tabLst>
            </a:pPr>
            <a:r>
              <a:rPr lang="ru-RU" sz="2200" dirty="0"/>
              <a:t>Действие: взять </a:t>
            </a:r>
            <a:r>
              <a:rPr lang="ru-RU" sz="2200" b="1" dirty="0"/>
              <a:t>значение </a:t>
            </a:r>
            <a:r>
              <a:rPr lang="ru-RU" sz="2200" dirty="0"/>
              <a:t>выражения из правой части </a:t>
            </a:r>
            <a:r>
              <a:rPr lang="ru-RU" sz="2200" dirty="0" smtClean="0"/>
              <a:t>и </a:t>
            </a:r>
            <a:r>
              <a:rPr lang="ru-RU" sz="2200" dirty="0"/>
              <a:t>записать его в память </a:t>
            </a:r>
            <a:r>
              <a:rPr lang="ru-RU" sz="2200" b="1" dirty="0"/>
              <a:t>по адресу</a:t>
            </a:r>
            <a:r>
              <a:rPr lang="ru-RU" sz="2200" dirty="0"/>
              <a:t>, на который ссылается переменная в левой </a:t>
            </a:r>
            <a:r>
              <a:rPr lang="ru-RU" sz="2200" dirty="0" smtClean="0"/>
              <a:t>части</a:t>
            </a:r>
            <a:r>
              <a:rPr lang="ru-RU" sz="2200" dirty="0"/>
              <a:t/>
            </a:r>
            <a:br>
              <a:rPr lang="ru-RU" sz="2200" dirty="0"/>
            </a:br>
            <a:endParaRPr lang="ru-RU" sz="2200" dirty="0"/>
          </a:p>
          <a:p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9.8;</a:t>
            </a: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 *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2200" b="1" dirty="0" smtClean="0"/>
              <a:t/>
            </a:r>
            <a:br>
              <a:rPr lang="ru-RU" sz="2200" b="1" dirty="0" smtClean="0"/>
            </a:br>
            <a:endParaRPr lang="en-US" sz="2200" b="1" dirty="0" smtClean="0"/>
          </a:p>
          <a:p>
            <a:pPr marL="457200" indent="-457200">
              <a:tabLst>
                <a:tab pos="2593975" algn="l"/>
              </a:tabLst>
            </a:pPr>
            <a:r>
              <a:rPr lang="ru-RU" sz="2200" dirty="0" smtClean="0"/>
              <a:t>Правило </a:t>
            </a:r>
            <a:r>
              <a:rPr lang="ru-RU" sz="2200" dirty="0"/>
              <a:t>преобразования типов для операции присваивания: </a:t>
            </a:r>
          </a:p>
          <a:p>
            <a:pPr marL="457200" indent="-457200">
              <a:tabLst>
                <a:tab pos="2593975" algn="l"/>
              </a:tabLst>
            </a:pPr>
            <a:r>
              <a:rPr lang="ru-RU" sz="2200" dirty="0" smtClean="0"/>
              <a:t>значение </a:t>
            </a:r>
            <a:r>
              <a:rPr lang="ru-RU" sz="2200" dirty="0"/>
              <a:t>правой части </a:t>
            </a:r>
            <a:r>
              <a:rPr lang="ru-RU" sz="2200" dirty="0" smtClean="0"/>
              <a:t>преобразовать</a:t>
            </a:r>
            <a:r>
              <a:rPr lang="en-US" sz="2200" dirty="0" smtClean="0"/>
              <a:t> </a:t>
            </a:r>
            <a:r>
              <a:rPr lang="ru-RU" sz="2200" dirty="0" smtClean="0"/>
              <a:t>к </a:t>
            </a:r>
            <a:r>
              <a:rPr lang="ru-RU" sz="2200" dirty="0"/>
              <a:t>типу левой </a:t>
            </a:r>
            <a:r>
              <a:rPr lang="ru-RU" sz="2200" dirty="0" smtClean="0"/>
              <a:t>части</a:t>
            </a:r>
            <a:endParaRPr lang="ru-RU" sz="22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47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13896</TotalTime>
  <Words>2440</Words>
  <Application>Microsoft Office PowerPoint</Application>
  <PresentationFormat>Экран (4:3)</PresentationFormat>
  <Paragraphs>633</Paragraphs>
  <Slides>28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Times New Roman</vt:lpstr>
      <vt:lpstr>Wingdings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2.Основы программирования</dc:title>
  <dc:creator>.</dc:creator>
  <cp:lastModifiedBy>Windows User</cp:lastModifiedBy>
  <cp:revision>570</cp:revision>
  <dcterms:created xsi:type="dcterms:W3CDTF">2017-05-18T18:58:30Z</dcterms:created>
  <dcterms:modified xsi:type="dcterms:W3CDTF">2019-09-30T16:11:05Z</dcterms:modified>
</cp:coreProperties>
</file>