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630" r:id="rId2"/>
    <p:sldId id="634" r:id="rId3"/>
    <p:sldId id="635" r:id="rId4"/>
    <p:sldId id="636" r:id="rId5"/>
    <p:sldId id="637" r:id="rId6"/>
    <p:sldId id="638" r:id="rId7"/>
    <p:sldId id="676" r:id="rId8"/>
    <p:sldId id="677" r:id="rId9"/>
    <p:sldId id="678" r:id="rId10"/>
    <p:sldId id="679" r:id="rId11"/>
    <p:sldId id="680" r:id="rId12"/>
    <p:sldId id="639" r:id="rId13"/>
    <p:sldId id="640" r:id="rId14"/>
    <p:sldId id="665" r:id="rId15"/>
    <p:sldId id="675" r:id="rId16"/>
    <p:sldId id="6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е потоки ввода-вывода" id="{348AA75F-F3F8-4E31-81E8-20C13E5DF3A0}">
          <p14:sldIdLst>
            <p14:sldId id="630"/>
            <p14:sldId id="634"/>
            <p14:sldId id="635"/>
            <p14:sldId id="636"/>
            <p14:sldId id="637"/>
            <p14:sldId id="638"/>
            <p14:sldId id="676"/>
            <p14:sldId id="677"/>
            <p14:sldId id="678"/>
            <p14:sldId id="679"/>
            <p14:sldId id="680"/>
            <p14:sldId id="639"/>
            <p14:sldId id="640"/>
            <p14:sldId id="665"/>
            <p14:sldId id="675"/>
            <p14:sldId id="6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84457" autoAdjust="0"/>
  </p:normalViewPr>
  <p:slideViewPr>
    <p:cSldViewPr>
      <p:cViewPr varScale="1">
        <p:scale>
          <a:sx n="99" d="100"/>
          <a:sy n="99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4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aseline="0" dirty="0" smtClean="0"/>
              <a:t>Функция </a:t>
            </a:r>
            <a:r>
              <a:rPr lang="en-US" sz="1200" baseline="0" dirty="0" smtClean="0"/>
              <a:t>setlocale </a:t>
            </a:r>
            <a:r>
              <a:rPr lang="ru-RU" sz="1200" baseline="0" dirty="0" smtClean="0"/>
              <a:t>переключает кодовую страницу при выводе текста,</a:t>
            </a:r>
            <a:br>
              <a:rPr lang="ru-RU" sz="1200" baseline="0" dirty="0" smtClean="0"/>
            </a:br>
            <a:r>
              <a:rPr lang="ru-RU" sz="1200" baseline="0" dirty="0" smtClean="0"/>
              <a:t>к сожалению, вводимый текст остаётся в кодировке 866.</a:t>
            </a:r>
          </a:p>
          <a:p>
            <a:pPr marL="0" indent="0">
              <a:buNone/>
            </a:pPr>
            <a:r>
              <a:rPr lang="ru-RU" sz="1200" baseline="0" dirty="0" smtClean="0"/>
              <a:t>То есть теперь введённый с клавиатуры текст и выводимый находятся в разных кодировках.</a:t>
            </a:r>
          </a:p>
          <a:p>
            <a:pPr marL="0" indent="0">
              <a:buNone/>
            </a:pPr>
            <a:r>
              <a:rPr lang="ru-RU" sz="1200" baseline="0" dirty="0" smtClean="0"/>
              <a:t>Поэтому метод "делать вручную" всё ещё остаётся самым надёжным.</a:t>
            </a:r>
          </a:p>
          <a:p>
            <a:pPr marL="0" indent="0">
              <a:buNone/>
            </a:pPr>
            <a:r>
              <a:rPr lang="ru-RU" sz="1200" baseline="0" dirty="0" smtClean="0"/>
              <a:t>Ну и ждём официального добавления поддержки </a:t>
            </a:r>
            <a:r>
              <a:rPr lang="en-US" sz="1200" baseline="0" dirty="0" smtClean="0"/>
              <a:t>UNICODE </a:t>
            </a:r>
            <a:r>
              <a:rPr lang="ru-RU" sz="1200" baseline="0" dirty="0" smtClean="0"/>
              <a:t>в стандарт </a:t>
            </a:r>
            <a:r>
              <a:rPr lang="en-US" sz="1200" baseline="0" dirty="0" smtClean="0"/>
              <a:t>C++.</a:t>
            </a:r>
            <a:endParaRPr lang="ru-RU" sz="120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3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 smtClean="0"/>
              <a:t>Примечание: в случае ошибки ввода (например при команде ввести число пользователь вводит символ) значение переменной назначения не изменится. Поэтому если вы объявили переменную и сразу в неё читаете из консоли, то чтобы там не оказался мусор надо всегда инициализировать переменные каким либо значением.</a:t>
            </a:r>
            <a:endParaRPr lang="en-US" sz="1200" baseline="0" dirty="0" smtClean="0"/>
          </a:p>
          <a:p>
            <a:r>
              <a:rPr lang="ru-RU" sz="1200" baseline="0" dirty="0" smtClean="0"/>
              <a:t>Нельзя:</a:t>
            </a:r>
          </a:p>
          <a:p>
            <a:r>
              <a:rPr lang="en-US" sz="1200" baseline="0" dirty="0" smtClean="0"/>
              <a:t>int x;</a:t>
            </a:r>
          </a:p>
          <a:p>
            <a:r>
              <a:rPr lang="en-US" sz="1200" baseline="0" dirty="0" smtClean="0"/>
              <a:t>cin &gt;&gt; x;</a:t>
            </a:r>
          </a:p>
          <a:p>
            <a:r>
              <a:rPr lang="ru-RU" sz="1200" baseline="0" dirty="0" smtClean="0"/>
              <a:t>Если тут пользователь введёт строку, то после выполнения этого кода в переменной будет то, что было до момента чтения из консоли.</a:t>
            </a:r>
          </a:p>
          <a:p>
            <a:r>
              <a:rPr lang="ru-RU" sz="1200" baseline="0" dirty="0" smtClean="0"/>
              <a:t>Поскольку переменная не инициализирована, то там мусор.</a:t>
            </a:r>
          </a:p>
          <a:p>
            <a:r>
              <a:rPr lang="ru-RU" sz="1200" baseline="0" dirty="0" smtClean="0"/>
              <a:t>Надо:</a:t>
            </a:r>
          </a:p>
          <a:p>
            <a:r>
              <a:rPr lang="en-US" sz="1200" baseline="0" dirty="0" smtClean="0"/>
              <a:t>int x = </a:t>
            </a:r>
            <a:r>
              <a:rPr lang="ru-RU" sz="1200" baseline="0" dirty="0" smtClean="0"/>
              <a:t>0</a:t>
            </a:r>
            <a:r>
              <a:rPr lang="en-US" sz="1200" baseline="0" dirty="0" smtClean="0"/>
              <a:t>;</a:t>
            </a:r>
          </a:p>
          <a:p>
            <a:r>
              <a:rPr lang="en-US" sz="1200" baseline="0" dirty="0" smtClean="0"/>
              <a:t>cin &gt;&gt; x;</a:t>
            </a:r>
          </a:p>
          <a:p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9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Можно ввести несколько чисел через пробел и ввести общим </a:t>
            </a:r>
            <a:r>
              <a:rPr lang="en-US" sz="1200" dirty="0" smtClean="0"/>
              <a:t>ENTER/</a:t>
            </a:r>
          </a:p>
          <a:p>
            <a:r>
              <a:rPr lang="ru-RU" sz="1200" dirty="0" smtClean="0"/>
              <a:t>Пока не введён </a:t>
            </a:r>
            <a:r>
              <a:rPr lang="en-US" sz="1200" dirty="0" smtClean="0"/>
              <a:t>Enter </a:t>
            </a:r>
            <a:r>
              <a:rPr lang="ru-RU" sz="1200" dirty="0" smtClean="0"/>
              <a:t>все вводимые символы накапливаются в буфере.</a:t>
            </a:r>
          </a:p>
          <a:p>
            <a:r>
              <a:rPr lang="ru-RU" sz="1200" dirty="0" smtClean="0"/>
              <a:t>Это</a:t>
            </a:r>
            <a:r>
              <a:rPr lang="ru-RU" sz="1200" baseline="0" dirty="0" smtClean="0"/>
              <a:t> позволяет исправить вводимый значения используя клавишу </a:t>
            </a:r>
            <a:r>
              <a:rPr lang="en-US" sz="1200" baseline="0" dirty="0" smtClean="0"/>
              <a:t>BACKSPACE/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0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Циклы и операции ветвления мы еще не проходили, но на лабораторных вы уже должны были решать задачи с ними.</a:t>
            </a:r>
            <a:br>
              <a:rPr lang="ru-RU" baseline="0" dirty="0" smtClean="0"/>
            </a:br>
            <a:r>
              <a:rPr lang="ru-RU" baseline="0" dirty="0" smtClean="0"/>
              <a:t>В этом примере используется "бесконечный цикл", в котором пользователь вводит число, а ему оно выводится после умножения на 2.</a:t>
            </a:r>
          </a:p>
          <a:p>
            <a:r>
              <a:rPr lang="ru-RU" baseline="0" dirty="0" smtClean="0"/>
              <a:t>Если будет введено число 0, то программа завершается.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этой программы есть неявная проблема:</a:t>
            </a:r>
            <a:br>
              <a:rPr lang="ru-RU" baseline="0" dirty="0" smtClean="0"/>
            </a:br>
            <a:r>
              <a:rPr lang="ru-RU" baseline="0" dirty="0" smtClean="0"/>
              <a:t>она ожидает ввода числа, но если пользователь введёт букву, то операция ввода числа завершится с ошибкой, значение переменной </a:t>
            </a:r>
            <a:r>
              <a:rPr lang="en-US" baseline="0" dirty="0" smtClean="0"/>
              <a:t>i</a:t>
            </a:r>
            <a:r>
              <a:rPr lang="ru-RU" baseline="0" dirty="0" smtClean="0"/>
              <a:t> не изменится (останется значение с прошлой итерации цикла, или будет какой-то мусор, если это первая итерация.</a:t>
            </a:r>
            <a:br>
              <a:rPr lang="ru-RU" baseline="0" dirty="0" smtClean="0"/>
            </a:br>
            <a:r>
              <a:rPr lang="ru-RU" baseline="0" dirty="0" smtClean="0"/>
              <a:t>При этом поток ввода </a:t>
            </a:r>
            <a:r>
              <a:rPr lang="en-US" baseline="0" dirty="0" smtClean="0"/>
              <a:t>cin </a:t>
            </a:r>
            <a:r>
              <a:rPr lang="ru-RU" baseline="0" dirty="0" smtClean="0"/>
              <a:t>запоминает, что была ошибка и игнорирует все попытки последующего ввода. Это сделано, чтобы при каскадном вводе нескольких значений не потерять ошибку.</a:t>
            </a:r>
          </a:p>
          <a:p>
            <a:r>
              <a:rPr lang="ru-RU" baseline="0" dirty="0" smtClean="0"/>
              <a:t>Поэтому после ввода любого значения (или цепочки значений) надо проверить, не было ли ошибки, и в случае её вручную попросить поток ввода забыть о 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4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cin.fail()</a:t>
            </a:r>
          </a:p>
          <a:p>
            <a:r>
              <a:rPr lang="ru-RU" dirty="0" smtClean="0"/>
              <a:t>возвращает</a:t>
            </a:r>
            <a:r>
              <a:rPr lang="ru-RU" baseline="0" dirty="0" smtClean="0"/>
              <a:t> </a:t>
            </a:r>
            <a:r>
              <a:rPr lang="en-US" baseline="0" dirty="0" smtClean="0"/>
              <a:t>true </a:t>
            </a:r>
            <a:r>
              <a:rPr lang="ru-RU" baseline="0" dirty="0" smtClean="0"/>
              <a:t>если последняя операция чтения из консоли завершилась ошибкой (при этом значение читаемой переменной не изменится, а "ошибочный" символ останется в буфере ввода).</a:t>
            </a:r>
          </a:p>
          <a:p>
            <a:r>
              <a:rPr lang="ru-RU" baseline="0" dirty="0" smtClean="0"/>
              <a:t>Такое происходит, например, если при чтении с консоли числа пользователь введёт букву.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cin.clear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–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эта</a:t>
            </a:r>
            <a:r>
              <a:rPr lang="ru-RU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команда приводит к тому, что поток ввода забывает об прошлой ошибке и разрешает вводить последующие значения.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При этом предыдущий сбойный символ/строка всё ещё в буфере ввода.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 err="1" smtClean="0"/>
              <a:t>cin.ignore</a:t>
            </a:r>
            <a:r>
              <a:rPr lang="en-US" baseline="0" dirty="0" smtClean="0"/>
              <a:t>(INT_MAX, '\n'); </a:t>
            </a:r>
            <a:r>
              <a:rPr lang="ru-RU" baseline="0" dirty="0" smtClean="0"/>
              <a:t>- команда приводит к удалению из буфера ввода </a:t>
            </a:r>
            <a:r>
              <a:rPr lang="en-US" baseline="0" dirty="0" smtClean="0"/>
              <a:t>INT_MAX</a:t>
            </a:r>
            <a:r>
              <a:rPr lang="ru-RU" baseline="0" dirty="0" smtClean="0"/>
              <a:t> первых символов (</a:t>
            </a:r>
            <a:r>
              <a:rPr lang="en-US" baseline="0" dirty="0" smtClean="0"/>
              <a:t>INT_MAX</a:t>
            </a:r>
            <a:r>
              <a:rPr lang="ru-RU" baseline="0" dirty="0" smtClean="0"/>
              <a:t> – константа, самое большое положительное число представимое в типе </a:t>
            </a:r>
            <a:r>
              <a:rPr lang="en-US" baseline="0" dirty="0" smtClean="0"/>
              <a:t>int) </a:t>
            </a:r>
            <a:r>
              <a:rPr lang="ru-RU" baseline="0" dirty="0" smtClean="0"/>
              <a:t>или до первого символа конца строки </a:t>
            </a:r>
            <a:r>
              <a:rPr lang="en-US" baseline="0" dirty="0" smtClean="0"/>
              <a:t>'\n'</a:t>
            </a:r>
            <a:r>
              <a:rPr lang="ru-RU" baseline="0" dirty="0" smtClean="0"/>
              <a:t>, если он встретится раньше. Оба параметра можно задавать по собственному усмотрению.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2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Мне больше всего нравится последний</a:t>
            </a:r>
            <a:r>
              <a:rPr lang="ru-RU" sz="1200" baseline="0" dirty="0" smtClean="0"/>
              <a:t> вариант: текст легче всего читается в коде программы, он также разбит на строки.</a:t>
            </a:r>
          </a:p>
          <a:p>
            <a:r>
              <a:rPr lang="ru-RU" sz="1200" baseline="0" dirty="0" smtClean="0"/>
              <a:t>Приемлемым также  является третий вариант, однако он допускает возможность пропустить признак управляющего символа </a:t>
            </a:r>
            <a:r>
              <a:rPr lang="en-US" sz="1200" baseline="0" dirty="0" smtClean="0"/>
              <a:t>'\' </a:t>
            </a:r>
            <a:r>
              <a:rPr lang="ru-RU" sz="1200" baseline="0" dirty="0" smtClean="0"/>
              <a:t>перед </a:t>
            </a:r>
            <a:r>
              <a:rPr lang="en-US" sz="1200" baseline="0" dirty="0" smtClean="0"/>
              <a:t>n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2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Компилятор объединяет только следующие друг за другом литералы-строки.</a:t>
            </a:r>
          </a:p>
          <a:p>
            <a:r>
              <a:rPr lang="ru-RU" sz="1200" dirty="0" smtClean="0"/>
              <a:t>Литерал строка не объединяется с литералом-символом.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27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При</a:t>
            </a:r>
            <a:r>
              <a:rPr lang="ru-RU" sz="1200" baseline="0" dirty="0" smtClean="0"/>
              <a:t> выводе информации в виде таблицы необходимо применять "форматирование" чтобы данные из разных столбцов не сливались.</a:t>
            </a:r>
          </a:p>
          <a:p>
            <a:r>
              <a:rPr lang="ru-RU" sz="1200" baseline="0" dirty="0" smtClean="0"/>
              <a:t>В этом примере не очень хорошо получается то, что выравнивание выполняется вручную: названия городов дополнены пробелами до одинаковой длины.</a:t>
            </a:r>
            <a:endParaRPr lang="en-US" sz="1200" dirty="0" smtClean="0"/>
          </a:p>
          <a:p>
            <a:r>
              <a:rPr lang="ru-RU" sz="1200" dirty="0" smtClean="0"/>
              <a:t>При изменении набора городов, надо вручную пересчитывать максимальную</a:t>
            </a:r>
            <a:r>
              <a:rPr lang="ru-RU" sz="1200" baseline="0" dirty="0" smtClean="0"/>
              <a:t> длину названия города и </a:t>
            </a:r>
            <a:r>
              <a:rPr lang="ru-RU" sz="1200" dirty="0" smtClean="0"/>
              <a:t>дополнять</a:t>
            </a:r>
            <a:r>
              <a:rPr lang="ru-RU" sz="1200" baseline="0" dirty="0" smtClean="0"/>
              <a:t> пробелами весь список городов. Это неудобно, поэтому используем манипулятор </a:t>
            </a:r>
            <a:r>
              <a:rPr lang="en-US" sz="1200" baseline="0" dirty="0" smtClean="0"/>
              <a:t>setw</a:t>
            </a:r>
            <a:r>
              <a:rPr lang="ru-RU" sz="1200" baseline="0" dirty="0" smtClean="0"/>
              <a:t>.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92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setw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указывает потоку вывода, что следующее выводимое значение надо дополнить слева пробелами до указанного количества символов.</a:t>
            </a:r>
          </a:p>
          <a:p>
            <a:r>
              <a:rPr lang="ru-RU" sz="1200" baseline="0" dirty="0" smtClean="0"/>
              <a:t>Этот способ в отличии от предыдущего позволяет выводить более чем одну колонку  с данными.</a:t>
            </a: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1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dirty="0" smtClean="0">
                <a:solidFill>
                  <a:srgbClr val="FF0000"/>
                </a:solidFill>
              </a:rPr>
              <a:t>Существуют и другие манипуляторы,</a:t>
            </a:r>
            <a:r>
              <a:rPr lang="ru-RU" sz="1200" b="0" baseline="0" dirty="0" smtClean="0">
                <a:solidFill>
                  <a:srgbClr val="FF0000"/>
                </a:solidFill>
              </a:rPr>
              <a:t> например часто используются:</a:t>
            </a:r>
            <a:endParaRPr lang="ru-RU" sz="1200" b="0" dirty="0" smtClean="0">
              <a:solidFill>
                <a:srgbClr val="FF0000"/>
              </a:solidFill>
            </a:endParaRPr>
          </a:p>
          <a:p>
            <a:r>
              <a:rPr lang="en-US" sz="1200" b="0" dirty="0" smtClean="0">
                <a:solidFill>
                  <a:srgbClr val="FF0000"/>
                </a:solidFill>
              </a:rPr>
              <a:t>hex, bin, </a:t>
            </a:r>
            <a:r>
              <a:rPr lang="en-US" sz="1200" b="0" dirty="0" err="1" smtClean="0">
                <a:solidFill>
                  <a:srgbClr val="FF0000"/>
                </a:solidFill>
              </a:rPr>
              <a:t>dec</a:t>
            </a:r>
            <a:r>
              <a:rPr lang="en-US" sz="1200" b="0" baseline="0" dirty="0" smtClean="0">
                <a:solidFill>
                  <a:srgbClr val="FF0000"/>
                </a:solidFill>
              </a:rPr>
              <a:t> – </a:t>
            </a:r>
            <a:r>
              <a:rPr lang="ru-RU" sz="1200" b="0" baseline="0" dirty="0" smtClean="0">
                <a:solidFill>
                  <a:srgbClr val="FF0000"/>
                </a:solidFill>
              </a:rPr>
              <a:t>для изменения основания системы счисления при форматировании выводимого числа.</a:t>
            </a:r>
          </a:p>
          <a:p>
            <a:r>
              <a:rPr lang="en-US" sz="1200" b="0" baseline="0" dirty="0" err="1" smtClean="0">
                <a:solidFill>
                  <a:srgbClr val="FF0000"/>
                </a:solidFill>
              </a:rPr>
              <a:t>setprecision</a:t>
            </a:r>
            <a:r>
              <a:rPr lang="en-US" sz="1200" b="0" baseline="0" dirty="0" smtClean="0">
                <a:solidFill>
                  <a:srgbClr val="FF0000"/>
                </a:solidFill>
              </a:rPr>
              <a:t> – </a:t>
            </a:r>
            <a:r>
              <a:rPr lang="ru-RU" sz="1200" b="0" baseline="0" dirty="0" smtClean="0">
                <a:solidFill>
                  <a:srgbClr val="FF0000"/>
                </a:solidFill>
              </a:rPr>
              <a:t>для изменения количества выводимых десятичных разрядов чисел с плавающей запятой</a:t>
            </a:r>
          </a:p>
          <a:p>
            <a:r>
              <a:rPr lang="en-US" sz="1200" b="0" baseline="0" dirty="0" err="1" smtClean="0">
                <a:solidFill>
                  <a:srgbClr val="FF0000"/>
                </a:solidFill>
              </a:rPr>
              <a:t>setfill</a:t>
            </a:r>
            <a:r>
              <a:rPr lang="en-US" sz="1200" b="0" baseline="0" dirty="0" smtClean="0">
                <a:solidFill>
                  <a:srgbClr val="FF0000"/>
                </a:solidFill>
              </a:rPr>
              <a:t> – </a:t>
            </a:r>
            <a:r>
              <a:rPr lang="ru-RU" sz="1200" b="0" baseline="0" dirty="0" smtClean="0">
                <a:solidFill>
                  <a:srgbClr val="FF0000"/>
                </a:solidFill>
              </a:rPr>
              <a:t>для установки изменения символа заполнителя при использовании манипулятора </a:t>
            </a:r>
            <a:r>
              <a:rPr lang="en-US" sz="1200" b="0" baseline="0" dirty="0" smtClean="0">
                <a:solidFill>
                  <a:srgbClr val="FF0000"/>
                </a:solidFill>
              </a:rPr>
              <a:t>setw(</a:t>
            </a:r>
            <a:r>
              <a:rPr lang="ru-RU" sz="1200" b="0" baseline="0" dirty="0" smtClean="0">
                <a:solidFill>
                  <a:srgbClr val="FF0000"/>
                </a:solidFill>
              </a:rPr>
              <a:t>по умолчанию пробел, а при выводе чисел иногда полезно ставить заполнитель символ </a:t>
            </a:r>
            <a:r>
              <a:rPr lang="en-US" sz="1200" b="0" baseline="0" dirty="0" smtClean="0">
                <a:solidFill>
                  <a:srgbClr val="FF0000"/>
                </a:solidFill>
              </a:rPr>
              <a:t>'0')</a:t>
            </a:r>
          </a:p>
          <a:p>
            <a:r>
              <a:rPr lang="ru-RU" sz="1200" b="0" dirty="0" smtClean="0">
                <a:solidFill>
                  <a:srgbClr val="FF0000"/>
                </a:solidFill>
              </a:rPr>
              <a:t>Во</a:t>
            </a:r>
            <a:r>
              <a:rPr lang="ru-RU" sz="1200" b="0" baseline="0" dirty="0" smtClean="0">
                <a:solidFill>
                  <a:srgbClr val="FF0000"/>
                </a:solidFill>
              </a:rPr>
              <a:t> втором семестре будет отдельная лекция про потоки ввода-вывода, где эти манипуляторы будут рассмотрены подробнее.</a:t>
            </a:r>
            <a:endParaRPr lang="ru-RU" sz="1200" b="0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9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 smtClean="0"/>
              <a:t>В консоли есть проблема с выводом кириллицы.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Точнее с несоответствием кодировки используемой в редакторе программ </a:t>
            </a:r>
            <a:r>
              <a:rPr lang="en-US" sz="1200" baseline="0" dirty="0" smtClean="0"/>
              <a:t>IDE </a:t>
            </a:r>
            <a:r>
              <a:rPr lang="ru-RU" sz="1200" baseline="0" dirty="0" smtClean="0"/>
              <a:t>и используемой консолью. То есть и консоль и редактор программ используют для хранения символов числа, но одним и тем же числам у них соответствуют разные символы.</a:t>
            </a:r>
          </a:p>
          <a:p>
            <a:r>
              <a:rPr lang="ru-RU" sz="1200" baseline="0" dirty="0" smtClean="0"/>
              <a:t>Исторически в ОС </a:t>
            </a:r>
            <a:r>
              <a:rPr lang="en-US" sz="1200" baseline="0" dirty="0" smtClean="0"/>
              <a:t>MSDOS </a:t>
            </a:r>
            <a:r>
              <a:rPr lang="ru-RU" sz="1200" baseline="0" dirty="0" smtClean="0"/>
              <a:t>для отображения кириллицы использовалась кодировка 866. А в пользовательском интерфейсе ОС </a:t>
            </a:r>
            <a:r>
              <a:rPr lang="en-US" sz="1200" baseline="0" dirty="0" smtClean="0"/>
              <a:t>Windows </a:t>
            </a:r>
            <a:r>
              <a:rPr lang="ru-RU" sz="1200" baseline="0" dirty="0" smtClean="0"/>
              <a:t>используется кодировка 1251. Из соображений обратной совместимости, а именно, чтобы можно было запускать старые программы на новой ОС пока программисты не напишут новые программы, в консольном режиме всё также используется кодировка 866.</a:t>
            </a:r>
          </a:p>
          <a:p>
            <a:r>
              <a:rPr lang="ru-RU" sz="1200" baseline="0" dirty="0" smtClean="0"/>
              <a:t>Поэтому, если читать с клавиатуры текст, то он будет в кодировке 866. Если его после прочтения выдать на экран, то вывод идёт в той же кодировке и текст будет читаемым.</a:t>
            </a:r>
          </a:p>
          <a:p>
            <a:r>
              <a:rPr lang="ru-RU" sz="1200" baseline="0" dirty="0" smtClean="0"/>
              <a:t>Если же текст набирается в </a:t>
            </a:r>
            <a:r>
              <a:rPr lang="en-US" sz="1200" baseline="0" dirty="0" smtClean="0"/>
              <a:t>IDE </a:t>
            </a:r>
            <a:r>
              <a:rPr lang="en-US" sz="1200" baseline="0" dirty="0" err="1" smtClean="0"/>
              <a:t>VisualStudio</a:t>
            </a:r>
            <a:r>
              <a:rPr lang="en-US" sz="1200" baseline="0" dirty="0" smtClean="0"/>
              <a:t>, </a:t>
            </a:r>
            <a:r>
              <a:rPr lang="ru-RU" sz="1200" baseline="0" dirty="0" smtClean="0"/>
              <a:t>то он будет в кодировке 1251 и при выводе на экран получатся "</a:t>
            </a:r>
            <a:r>
              <a:rPr lang="ru-RU" sz="1200" baseline="0" dirty="0" err="1" smtClean="0"/>
              <a:t>кракозябры</a:t>
            </a:r>
            <a:r>
              <a:rPr lang="ru-RU" sz="1200" baseline="0" dirty="0" smtClean="0"/>
              <a:t>".</a:t>
            </a:r>
          </a:p>
          <a:p>
            <a:endParaRPr lang="ru-RU" sz="1200" baseline="0" dirty="0" smtClean="0"/>
          </a:p>
          <a:p>
            <a:r>
              <a:rPr lang="ru-RU" sz="1200" baseline="0" dirty="0" smtClean="0"/>
              <a:t>Казалось бы для решения этой проблемы придумали кодировку </a:t>
            </a:r>
            <a:r>
              <a:rPr lang="en-US" sz="1200" baseline="0" dirty="0" smtClean="0"/>
              <a:t>UNICODE. </a:t>
            </a:r>
            <a:r>
              <a:rPr lang="ru-RU" sz="1200" baseline="0" dirty="0" smtClean="0"/>
              <a:t>(</a:t>
            </a:r>
            <a:r>
              <a:rPr lang="en-US" sz="1200" baseline="0" dirty="0" smtClean="0"/>
              <a:t>UNICODE </a:t>
            </a:r>
            <a:r>
              <a:rPr lang="ru-RU" sz="1200" baseline="0" dirty="0" smtClean="0"/>
              <a:t>аналоги стандартных потоков </a:t>
            </a:r>
            <a:r>
              <a:rPr lang="en-US" sz="1200" baseline="0" dirty="0" smtClean="0"/>
              <a:t>cout </a:t>
            </a:r>
            <a:r>
              <a:rPr lang="ru-RU" sz="1200" baseline="0" dirty="0" smtClean="0"/>
              <a:t>и </a:t>
            </a:r>
            <a:r>
              <a:rPr lang="en-US" sz="1200" baseline="0" dirty="0" smtClean="0"/>
              <a:t>cin </a:t>
            </a:r>
            <a:r>
              <a:rPr lang="ru-RU" sz="1200" baseline="0" dirty="0" smtClean="0"/>
              <a:t>– </a:t>
            </a:r>
            <a:r>
              <a:rPr lang="en-US" sz="1200" baseline="0" dirty="0" err="1" smtClean="0"/>
              <a:t>wcout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и </a:t>
            </a:r>
            <a:r>
              <a:rPr lang="en-US" sz="1200" baseline="0" dirty="0" err="1" smtClean="0"/>
              <a:t>wcin</a:t>
            </a:r>
            <a:r>
              <a:rPr lang="en-US" sz="1200" baseline="0" dirty="0" smtClean="0"/>
              <a:t>, </a:t>
            </a:r>
            <a:r>
              <a:rPr lang="ru-RU" sz="1200" baseline="0" dirty="0" smtClean="0"/>
              <a:t>для записи строки в кодировке </a:t>
            </a:r>
            <a:r>
              <a:rPr lang="en-US" sz="1200" baseline="0" dirty="0" smtClean="0"/>
              <a:t>UNICODE </a:t>
            </a:r>
            <a:r>
              <a:rPr lang="ru-RU" sz="1200" baseline="0" dirty="0" smtClean="0"/>
              <a:t>перед кавычками необходимо поставить символ </a:t>
            </a:r>
            <a:r>
              <a:rPr lang="en-US" sz="1200" baseline="0" dirty="0" smtClean="0"/>
              <a:t>L).</a:t>
            </a:r>
          </a:p>
          <a:p>
            <a:r>
              <a:rPr lang="ru-RU" sz="1200" baseline="0" dirty="0" smtClean="0"/>
              <a:t>Однако, даже при взаимодействии с консолью с помощью </a:t>
            </a:r>
            <a:r>
              <a:rPr lang="en-US" sz="1200" baseline="0" dirty="0" smtClean="0"/>
              <a:t>UNICODE </a:t>
            </a:r>
            <a:r>
              <a:rPr lang="ru-RU" sz="1200" baseline="0" dirty="0" smtClean="0"/>
              <a:t>строк она всё равно остаётся работать в </a:t>
            </a:r>
            <a:r>
              <a:rPr lang="en-US" sz="1200" baseline="0" dirty="0" smtClean="0"/>
              <a:t>ASCII </a:t>
            </a:r>
            <a:r>
              <a:rPr lang="ru-RU" sz="1200" baseline="0" dirty="0" smtClean="0"/>
              <a:t>режиме, то есть перед выводом конвертирует в </a:t>
            </a:r>
            <a:r>
              <a:rPr lang="en-US" sz="1200" baseline="0" dirty="0" smtClean="0"/>
              <a:t>ASCII </a:t>
            </a:r>
            <a:r>
              <a:rPr lang="ru-RU" sz="1200" baseline="0" dirty="0" smtClean="0"/>
              <a:t>выводимый текст, то есть все проблемы остаются (тут явная недоработка разработчиков ОС </a:t>
            </a:r>
            <a:r>
              <a:rPr lang="en-US" sz="1200" baseline="0" dirty="0" smtClean="0"/>
              <a:t>Windows</a:t>
            </a:r>
            <a:r>
              <a:rPr lang="ru-RU" sz="1200" baseline="0" dirty="0" smtClean="0"/>
              <a:t>, потому что этого можно было бы легко избежать).</a:t>
            </a:r>
          </a:p>
          <a:p>
            <a:endParaRPr lang="en-US" sz="1200" dirty="0" smtClean="0"/>
          </a:p>
          <a:p>
            <a:r>
              <a:rPr lang="ru-RU" sz="1200" dirty="0" smtClean="0"/>
              <a:t>Первый способ </a:t>
            </a:r>
            <a:r>
              <a:rPr lang="en-US" sz="1200" dirty="0" smtClean="0"/>
              <a:t>(setlocale)</a:t>
            </a:r>
            <a:r>
              <a:rPr lang="ru-RU" sz="1200" dirty="0" smtClean="0"/>
              <a:t> меняет кодировку выводимого на экран текста. Он работает в компиляторе от Микрософт и не работает в компиляторе </a:t>
            </a:r>
            <a:r>
              <a:rPr lang="en-US" sz="1200" dirty="0" smtClean="0"/>
              <a:t>GCC (</a:t>
            </a:r>
            <a:r>
              <a:rPr lang="ru-RU" sz="1200" dirty="0" smtClean="0"/>
              <a:t>например</a:t>
            </a:r>
            <a:r>
              <a:rPr lang="ru-RU" sz="1200" baseline="0" dirty="0" smtClean="0"/>
              <a:t>, при использовании </a:t>
            </a:r>
            <a:r>
              <a:rPr lang="en-US" sz="1200" baseline="0" dirty="0" smtClean="0"/>
              <a:t>IDE </a:t>
            </a:r>
            <a:r>
              <a:rPr lang="en-US" sz="1200" baseline="0" dirty="0" err="1" smtClean="0"/>
              <a:t>CodeBlocks</a:t>
            </a:r>
            <a:r>
              <a:rPr lang="en-US" sz="1200" baseline="0" dirty="0" smtClean="0"/>
              <a:t>)</a:t>
            </a:r>
            <a:r>
              <a:rPr lang="en-US" sz="1200" dirty="0" smtClean="0"/>
              <a:t>.</a:t>
            </a:r>
            <a:r>
              <a:rPr lang="ru-RU" sz="1200" dirty="0" smtClean="0"/>
              <a:t> Требует минимум усилий, поэтому до</a:t>
            </a:r>
            <a:r>
              <a:rPr lang="ru-RU" sz="1200" baseline="0" dirty="0" smtClean="0"/>
              <a:t> следующего семестра используем именно его.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Второй</a:t>
            </a:r>
            <a:r>
              <a:rPr lang="ru-RU" sz="1200" baseline="0" dirty="0" smtClean="0"/>
              <a:t> способ </a:t>
            </a:r>
            <a:r>
              <a:rPr lang="en-US" sz="1200" baseline="0" dirty="0" smtClean="0"/>
              <a:t>(</a:t>
            </a:r>
            <a:r>
              <a:rPr lang="en-US" sz="1200" baseline="0" dirty="0" err="1" smtClean="0"/>
              <a:t>SetConsoleCP</a:t>
            </a:r>
            <a:r>
              <a:rPr lang="en-US" sz="1200" baseline="0" dirty="0" smtClean="0"/>
              <a:t>) </a:t>
            </a:r>
            <a:r>
              <a:rPr lang="ru-RU" sz="1200" baseline="0" dirty="0" smtClean="0"/>
              <a:t>должен делать тоже самое при этом для любого компилятора, но по факту для этого надо для каждой разработанной программы вручную зайти в настройки консоли и поменять шрифт на </a:t>
            </a:r>
            <a:r>
              <a:rPr lang="en-US" sz="1200" baseline="0" dirty="0" smtClean="0"/>
              <a:t>Lucida Console </a:t>
            </a:r>
            <a:r>
              <a:rPr lang="ru-RU" sz="1200" baseline="0" dirty="0" smtClean="0"/>
              <a:t>(по умолчанию стоит шрифт </a:t>
            </a:r>
            <a:r>
              <a:rPr lang="en-US" sz="1200" baseline="0" dirty="0" smtClean="0"/>
              <a:t>Consolas</a:t>
            </a:r>
            <a:r>
              <a:rPr lang="ru-RU" sz="1200" baseline="0" dirty="0" smtClean="0"/>
              <a:t>). Это неудобно, поэтому этот способ не используется.</a:t>
            </a:r>
            <a:endParaRPr lang="en-US" sz="1200" baseline="0" dirty="0" smtClean="0"/>
          </a:p>
          <a:p>
            <a:r>
              <a:rPr lang="ru-RU" sz="1200" dirty="0" smtClean="0"/>
              <a:t>Третий способ наиболее универсальный: работает с любым компилятором.</a:t>
            </a:r>
            <a:r>
              <a:rPr lang="ru-RU" sz="1200" baseline="0" dirty="0" smtClean="0"/>
              <a:t> Но всю работу нужно делать вручную, поэтому его будем использовать после темы строки (четвёртая лабораторная работа).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aseline="0" dirty="0" smtClean="0"/>
              <a:t>К сожалению, на разных компиляторах или разных ОС результаты вызова функции отличаются и универсального решения нет.  Поэтому подбираем из возможных форматов тот который работает на используемом компиляторе методом перебора.</a:t>
            </a:r>
          </a:p>
          <a:p>
            <a:pPr marL="0" indent="0">
              <a:buNone/>
            </a:pPr>
            <a:endParaRPr lang="ru-RU" sz="1200" baseline="0" dirty="0" smtClean="0"/>
          </a:p>
          <a:p>
            <a:pPr marL="0" indent="0">
              <a:buNone/>
            </a:pPr>
            <a:r>
              <a:rPr lang="ru-RU" sz="1200" baseline="0" dirty="0" smtClean="0"/>
              <a:t>Название кодировки может быть указано частично. Для русской кодировки 1251 можно указать:</a:t>
            </a:r>
            <a:endParaRPr lang="en-US" sz="1200" baseline="0" dirty="0" smtClean="0"/>
          </a:p>
          <a:p>
            <a:pPr marL="171450" indent="-171450">
              <a:buFontTx/>
              <a:buChar char="-"/>
            </a:pPr>
            <a:r>
              <a:rPr lang="ru-RU" sz="1200" baseline="0" dirty="0" smtClean="0"/>
              <a:t>полное название кодировки</a:t>
            </a:r>
            <a:r>
              <a:rPr lang="en-US" sz="1200" baseline="0" dirty="0" smtClean="0"/>
              <a:t> "Russian_Russia.1251"</a:t>
            </a:r>
          </a:p>
          <a:p>
            <a:pPr marL="171450" indent="-171450">
              <a:buFontTx/>
              <a:buChar char="-"/>
            </a:pPr>
            <a:r>
              <a:rPr lang="ru-RU" sz="1200" baseline="0" dirty="0" smtClean="0"/>
              <a:t>сокращённое обозначение </a:t>
            </a:r>
            <a:r>
              <a:rPr lang="en-US" sz="1200" baseline="0" dirty="0" smtClean="0"/>
              <a:t>"</a:t>
            </a:r>
            <a:r>
              <a:rPr lang="en-US" sz="1200" baseline="0" dirty="0" err="1" smtClean="0"/>
              <a:t>rus</a:t>
            </a:r>
            <a:r>
              <a:rPr lang="en-US" sz="1200" baseline="0" dirty="0" smtClean="0"/>
              <a:t>"</a:t>
            </a:r>
            <a:endParaRPr lang="ru-RU" sz="1200" baseline="0" dirty="0" smtClean="0"/>
          </a:p>
          <a:p>
            <a:pPr marL="171450" indent="-171450">
              <a:buFontTx/>
              <a:buChar char="-"/>
            </a:pPr>
            <a:r>
              <a:rPr lang="ru-RU" sz="1200" baseline="0" dirty="0" smtClean="0"/>
              <a:t>конец строки с номером кодовой таблицы </a:t>
            </a:r>
            <a:r>
              <a:rPr lang="en-US" sz="1200" baseline="0" dirty="0" smtClean="0"/>
              <a:t>".1251"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NULL </a:t>
            </a:r>
            <a:r>
              <a:rPr lang="ru-RU" sz="1200" baseline="0" dirty="0" smtClean="0"/>
              <a:t>или </a:t>
            </a:r>
            <a:r>
              <a:rPr lang="en-US" sz="1200" baseline="0" dirty="0" smtClean="0"/>
              <a:t>nullptr </a:t>
            </a:r>
            <a:r>
              <a:rPr lang="ru-RU" sz="1200" baseline="0" dirty="0" smtClean="0"/>
              <a:t>если </a:t>
            </a:r>
            <a:r>
              <a:rPr lang="ru-RU" sz="1200" baseline="0" dirty="0" err="1" smtClean="0"/>
              <a:t>локаль</a:t>
            </a:r>
            <a:r>
              <a:rPr lang="ru-RU" sz="1200" baseline="0" dirty="0" smtClean="0"/>
              <a:t> менять не надо, а требуется только узнать текущую </a:t>
            </a:r>
            <a:r>
              <a:rPr lang="ru-RU" sz="1200" baseline="0" dirty="0" err="1" smtClean="0"/>
              <a:t>локаль</a:t>
            </a:r>
            <a:endParaRPr lang="ru-RU" sz="1200" baseline="0" dirty="0" smtClean="0"/>
          </a:p>
          <a:p>
            <a:pPr marL="171450" indent="-171450">
              <a:buFontTx/>
              <a:buChar char="-"/>
            </a:pPr>
            <a:r>
              <a:rPr lang="en-US" sz="1200" baseline="0" dirty="0" smtClean="0"/>
              <a:t>"" </a:t>
            </a:r>
            <a:r>
              <a:rPr lang="ru-RU" sz="1200" baseline="0" dirty="0" smtClean="0"/>
              <a:t>то есть пустую строку, при этом будет установлена кодировка </a:t>
            </a:r>
            <a:r>
              <a:rPr lang="ru-RU" sz="1200" baseline="0" dirty="0" err="1" smtClean="0"/>
              <a:t>сооответствующая</a:t>
            </a:r>
            <a:r>
              <a:rPr lang="ru-RU" sz="1200" baseline="0" dirty="0" smtClean="0"/>
              <a:t> текущему языку интерфейса ОС </a:t>
            </a:r>
            <a:r>
              <a:rPr lang="en-US" sz="1200" baseline="0" dirty="0" smtClean="0"/>
              <a:t>Windows, </a:t>
            </a:r>
            <a:r>
              <a:rPr lang="ru-RU" sz="1200" baseline="0" dirty="0" smtClean="0"/>
              <a:t>если интерфейс русский, то будет выбрана кодировка 1251.</a:t>
            </a:r>
            <a:br>
              <a:rPr lang="ru-RU" sz="1200" baseline="0" dirty="0" smtClean="0"/>
            </a:br>
            <a:r>
              <a:rPr lang="ru-RU" sz="1200" baseline="0" dirty="0" smtClean="0"/>
              <a:t>Если стоит английский </a:t>
            </a:r>
            <a:r>
              <a:rPr lang="en-US" sz="1200" baseline="0" dirty="0" smtClean="0"/>
              <a:t>Windows</a:t>
            </a:r>
            <a:r>
              <a:rPr lang="ru-RU" sz="1200" baseline="0" dirty="0" smtClean="0"/>
              <a:t>, то и кодировка будет выбрана английская.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6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 smtClean="0"/>
              <a:t>На этом слайде демонстрируются разные способы задания кодовой таблицы с поддержкой </a:t>
            </a:r>
            <a:r>
              <a:rPr lang="ru-RU" sz="1200" baseline="0" dirty="0" err="1" smtClean="0"/>
              <a:t>кирилицы</a:t>
            </a:r>
            <a:r>
              <a:rPr lang="ru-RU" sz="1200" baseline="0" dirty="0" smtClean="0"/>
              <a:t> для консоли.</a:t>
            </a:r>
          </a:p>
          <a:p>
            <a:r>
              <a:rPr lang="ru-RU" sz="1200" baseline="0" dirty="0" smtClean="0"/>
              <a:t>Обратите внимание как выводится на экран символ кавычек с использованием управляющей последовательности:</a:t>
            </a:r>
          </a:p>
          <a:p>
            <a:r>
              <a:rPr lang="en-US" sz="1200" baseline="0" dirty="0" smtClean="0"/>
              <a:t>cout &lt;&lt; </a:t>
            </a:r>
            <a:r>
              <a:rPr lang="ru-RU" sz="1200" baseline="0" dirty="0" smtClean="0"/>
              <a:t>"Кодировка</a:t>
            </a:r>
            <a:r>
              <a:rPr lang="en-US" sz="1200" baseline="0" dirty="0" smtClean="0"/>
              <a:t> \"\": ";</a:t>
            </a:r>
          </a:p>
          <a:p>
            <a:r>
              <a:rPr lang="ru-RU" sz="1200" baseline="0" dirty="0" smtClean="0"/>
              <a:t>при этом на экран выводится </a:t>
            </a:r>
          </a:p>
          <a:p>
            <a:r>
              <a:rPr lang="ru-RU" sz="1200" baseline="0" dirty="0" smtClean="0"/>
              <a:t>Кодировка</a:t>
            </a:r>
            <a:r>
              <a:rPr lang="en-US" sz="1200" baseline="0" dirty="0" smtClean="0"/>
              <a:t> "":</a:t>
            </a:r>
            <a:endParaRPr lang="ru-RU" sz="1200" baseline="0" dirty="0" smtClean="0"/>
          </a:p>
          <a:p>
            <a:endParaRPr lang="ru-RU" sz="1200" baseline="0" dirty="0" smtClean="0"/>
          </a:p>
          <a:p>
            <a:endParaRPr lang="ru-RU" sz="120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7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052736"/>
            <a:ext cx="8640960" cy="49685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В операторе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в </a:t>
            </a:r>
            <a:r>
              <a:rPr lang="ru-RU" sz="2200" dirty="0"/>
              <a:t>конце размещен </a:t>
            </a:r>
            <a:r>
              <a:rPr lang="ru-RU" sz="2200" b="1" dirty="0"/>
              <a:t>манипулятор 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 </a:t>
            </a:r>
            <a:endParaRPr lang="en-US" sz="2200" b="1" u="sng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Манипулятор </a:t>
            </a:r>
            <a:r>
              <a:rPr lang="ru-RU" sz="2200" dirty="0"/>
              <a:t>– особая операция, используемая совместно с операцией вставки </a:t>
            </a:r>
            <a:r>
              <a:rPr lang="en-US" sz="2200" b="1" dirty="0"/>
              <a:t>&lt;&lt;</a:t>
            </a:r>
            <a:r>
              <a:rPr lang="en-US" sz="2200" dirty="0"/>
              <a:t> </a:t>
            </a:r>
            <a:r>
              <a:rPr lang="ru-RU" sz="2200" dirty="0"/>
              <a:t>, чтобы видоизменять вывод, который делает программа.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Манипулятор </a:t>
            </a:r>
            <a:r>
              <a:rPr lang="en-US" sz="2200" b="1" dirty="0"/>
              <a:t>endl</a:t>
            </a:r>
            <a:r>
              <a:rPr lang="en-US" sz="2200" dirty="0"/>
              <a:t> </a:t>
            </a:r>
            <a:r>
              <a:rPr lang="ru-RU" sz="2200" dirty="0"/>
              <a:t>вставляет в символьный поток символ окончания строки. Весь последующий текст будет печататься с новой строки.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Т</a:t>
            </a:r>
            <a:r>
              <a:rPr lang="ru-RU" sz="2200" dirty="0" smtClean="0"/>
              <a:t>от </a:t>
            </a:r>
            <a:r>
              <a:rPr lang="ru-RU" sz="2200" dirty="0"/>
              <a:t>же эффект </a:t>
            </a:r>
            <a:r>
              <a:rPr lang="ru-RU" sz="2200" dirty="0" smtClean="0"/>
              <a:t>получается </a:t>
            </a:r>
            <a:r>
              <a:rPr lang="ru-RU" sz="2200" dirty="0"/>
              <a:t>вставкой в поток </a:t>
            </a:r>
            <a:r>
              <a:rPr lang="ru-RU" sz="2200" dirty="0" smtClean="0"/>
              <a:t>управляющего символа </a:t>
            </a:r>
            <a:r>
              <a:rPr lang="ru-RU" sz="2200" dirty="0"/>
              <a:t>\</a:t>
            </a:r>
            <a:r>
              <a:rPr lang="en-US" sz="2200" dirty="0"/>
              <a:t>n</a:t>
            </a:r>
            <a:r>
              <a:rPr lang="ru-RU" sz="22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м/с"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 smtClean="0"/>
              <a:t>Можно указать управляющую последовательность </a:t>
            </a:r>
            <a:r>
              <a:rPr lang="en-US" sz="2200" dirty="0" smtClean="0"/>
              <a:t>\n</a:t>
            </a:r>
            <a:r>
              <a:rPr lang="ru-RU" sz="2200" dirty="0" smtClean="0"/>
              <a:t> прямо в тексте: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новая строка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новая строка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5265204"/>
            <a:ext cx="288032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новая строка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4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323528" y="1124744"/>
            <a:ext cx="8712968" cy="4913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при запуске: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\"\":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.1251: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9803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204864"/>
            <a:ext cx="4464496" cy="381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107504" y="2492896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427984" y="2924944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"":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2420888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яЁш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чряєёъх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7984" y="3429000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3861048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.1251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4365104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 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7984" y="4869160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7984" y="5373216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>
            <a:off x="107504" y="2780928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107504" y="3284984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107504" y="3789040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07504" y="4221088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07504" y="4725144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107504" y="5229200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0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448780"/>
            <a:ext cx="8676964" cy="37804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демонстрация ограничений при использовании метода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любой текст: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[256] = { 0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256);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Введённый текст: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2672916"/>
            <a:ext cx="3636404" cy="25562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любой текст:</a:t>
            </a:r>
          </a:p>
          <a:p>
            <a:endParaRPr lang="ru-RU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Введённый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текст: ?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аRў?аЄ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</a:t>
            </a: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 использованием </a:t>
            </a:r>
            <a:r>
              <a:rPr lang="en-US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  <a:endParaRPr lang="en-US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Оператор </a:t>
            </a:r>
            <a:r>
              <a:rPr lang="en-US" sz="2200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/>
              <a:t>требует </a:t>
            </a:r>
            <a:r>
              <a:rPr lang="ru-RU" sz="2200" dirty="0"/>
              <a:t>ввода из стандартного потока значения, которое будет записано в памяти ЭВМ по адресу, где располагается переменная </a:t>
            </a:r>
            <a:r>
              <a:rPr lang="en-US" sz="2200" dirty="0"/>
              <a:t>h</a:t>
            </a:r>
            <a:r>
              <a:rPr lang="ru-RU" sz="2200" dirty="0"/>
              <a:t>. 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Идентификатор</a:t>
            </a:r>
            <a:r>
              <a:rPr lang="ru-RU" sz="2200" b="1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объект С++, предназначенный для работы со стандартным потоком вывода. 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Стандартный поток ввода обычно содержит данные, вводимые с клавиатуры.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Операция </a:t>
            </a:r>
            <a:r>
              <a:rPr lang="en-US" sz="2200" b="1" dirty="0">
                <a:solidFill>
                  <a:srgbClr val="FF0000"/>
                </a:solidFill>
              </a:rPr>
              <a:t>&gt;&gt; </a:t>
            </a:r>
            <a:r>
              <a:rPr lang="ru-RU" sz="2200" dirty="0"/>
              <a:t>называется операцией </a:t>
            </a:r>
            <a:r>
              <a:rPr lang="ru-RU" sz="2200" b="1" dirty="0"/>
              <a:t>извлечения. </a:t>
            </a:r>
            <a:r>
              <a:rPr lang="ru-RU" sz="2200" dirty="0"/>
              <a:t>Она копирует содержание объекта, находящегося в </a:t>
            </a:r>
            <a:r>
              <a:rPr lang="ru-RU" sz="2200" dirty="0" smtClean="0"/>
              <a:t>левой части</a:t>
            </a:r>
            <a:r>
              <a:rPr lang="ru-RU" sz="2200" dirty="0"/>
              <a:t>, в объект, содержащийся в </a:t>
            </a:r>
            <a:r>
              <a:rPr lang="ru-RU" sz="2200" dirty="0" smtClean="0"/>
              <a:t>правой </a:t>
            </a:r>
            <a:r>
              <a:rPr lang="ru-RU" sz="2200" dirty="0"/>
              <a:t>части. 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1619250" y="4869160"/>
            <a:ext cx="6553150" cy="1285578"/>
            <a:chOff x="1619250" y="4869160"/>
            <a:chExt cx="6553150" cy="1285578"/>
          </a:xfrm>
        </p:grpSpPr>
        <p:cxnSp>
          <p:nvCxnSpPr>
            <p:cNvPr id="25" name="Прямая со стрелкой 24"/>
            <p:cNvCxnSpPr>
              <a:endCxn id="13" idx="2"/>
            </p:cNvCxnSpPr>
            <p:nvPr/>
          </p:nvCxnSpPr>
          <p:spPr bwMode="auto">
            <a:xfrm>
              <a:off x="2411760" y="5589240"/>
              <a:ext cx="983903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1619250" y="5169497"/>
              <a:ext cx="1103180" cy="98524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Овал 12"/>
            <p:cNvSpPr/>
            <p:nvPr/>
          </p:nvSpPr>
          <p:spPr bwMode="auto">
            <a:xfrm>
              <a:off x="3395663" y="5301208"/>
              <a:ext cx="142240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cin</a:t>
              </a:r>
              <a:endPara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5364088" y="5373216"/>
              <a:ext cx="1001713" cy="4320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chemeClr val="tx1"/>
                  </a:solidFill>
                </a:rPr>
                <a:t>&gt;&gt;</a:t>
              </a:r>
              <a:endParaRPr lang="ru-RU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 bwMode="auto">
            <a:xfrm>
              <a:off x="7020272" y="5229200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ru-R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Прямая со стрелкой 21"/>
            <p:cNvCxnSpPr>
              <a:stCxn id="13" idx="6"/>
              <a:endCxn id="14" idx="1"/>
            </p:cNvCxnSpPr>
            <p:nvPr/>
          </p:nvCxnSpPr>
          <p:spPr bwMode="auto">
            <a:xfrm>
              <a:off x="4818063" y="5589240"/>
              <a:ext cx="54602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3"/>
              <a:endCxn id="16" idx="2"/>
            </p:cNvCxnSpPr>
            <p:nvPr/>
          </p:nvCxnSpPr>
          <p:spPr bwMode="auto">
            <a:xfrm>
              <a:off x="6365801" y="5589240"/>
              <a:ext cx="65447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auto">
            <a:xfrm>
              <a:off x="6574358" y="4869160"/>
              <a:ext cx="15980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accent1">
                      <a:lumMod val="75000"/>
                    </a:schemeClr>
                  </a:solidFill>
                </a:rPr>
                <a:t>Переменная </a:t>
              </a: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8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</a:t>
            </a: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 использованием </a:t>
            </a:r>
            <a:r>
              <a:rPr lang="en-US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  <a:endParaRPr lang="en-US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908720"/>
            <a:ext cx="8532948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593975" algn="l"/>
              </a:tabLst>
              <a:defRPr/>
            </a:pPr>
            <a:r>
              <a:rPr lang="ru-RU" sz="2200" dirty="0" smtClean="0"/>
              <a:t>Значения преобразуется в </a:t>
            </a:r>
            <a:r>
              <a:rPr lang="ru-RU" sz="2200" dirty="0"/>
              <a:t>двоичное представление </a:t>
            </a:r>
            <a:r>
              <a:rPr lang="ru-RU" sz="2200" dirty="0" smtClean="0"/>
              <a:t>в </a:t>
            </a:r>
            <a:r>
              <a:rPr lang="ru-RU" sz="2200" dirty="0"/>
              <a:t>соответствии с типом </a:t>
            </a:r>
            <a:r>
              <a:rPr lang="ru-RU" sz="2200" dirty="0" smtClean="0"/>
              <a:t>переменной (</a:t>
            </a:r>
            <a:r>
              <a:rPr lang="ru-RU" sz="2200" dirty="0"/>
              <a:t>форматированный ввод). </a:t>
            </a:r>
          </a:p>
          <a:p>
            <a:pPr marL="0" indent="0">
              <a:buNone/>
              <a:tabLst>
                <a:tab pos="2593975" algn="l"/>
              </a:tabLst>
              <a:defRPr/>
            </a:pPr>
            <a:r>
              <a:rPr lang="ru-RU" sz="2200" dirty="0"/>
              <a:t>После ввода значения пользователь должен нажать </a:t>
            </a:r>
            <a:r>
              <a:rPr lang="en-US" sz="2200" dirty="0"/>
              <a:t>Enter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Допускается каскадирование:</a:t>
            </a:r>
            <a:endParaRPr lang="en-US" sz="22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  <a:defRPr/>
            </a:pPr>
            <a:r>
              <a:rPr lang="ru-RU" sz="2200" dirty="0" smtClean="0"/>
              <a:t>Порядок ввода слева направо: вначале </a:t>
            </a:r>
            <a:r>
              <a:rPr lang="ru-RU" sz="2200" dirty="0"/>
              <a:t>вводится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 smtClean="0"/>
              <a:t>,</a:t>
            </a:r>
            <a:br>
              <a:rPr lang="ru-RU" sz="2200" dirty="0" smtClean="0"/>
            </a:br>
            <a:r>
              <a:rPr lang="ru-RU" sz="2200" dirty="0" smtClean="0"/>
              <a:t>затем </a:t>
            </a:r>
            <a:r>
              <a:rPr lang="ru-RU" sz="2200" dirty="0"/>
              <a:t>– один или несколько разделителей (пробел или </a:t>
            </a:r>
            <a:r>
              <a:rPr lang="en-US" sz="2200" dirty="0"/>
              <a:t>Enter)</a:t>
            </a:r>
            <a:r>
              <a:rPr lang="ru-RU" sz="2200" dirty="0" smtClean="0"/>
              <a:t>,</a:t>
            </a:r>
            <a:br>
              <a:rPr lang="ru-RU" sz="2200" dirty="0" smtClean="0"/>
            </a:br>
            <a:r>
              <a:rPr lang="ru-RU" sz="2200" dirty="0" smtClean="0"/>
              <a:t>затем </a:t>
            </a:r>
            <a:r>
              <a:rPr lang="ru-RU" sz="2200" dirty="0"/>
              <a:t>–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/>
              <a:t>, </a:t>
            </a:r>
            <a:r>
              <a:rPr lang="ru-RU" sz="2200" dirty="0"/>
              <a:t>затем – разделитель(и</a:t>
            </a:r>
            <a:r>
              <a:rPr lang="ru-RU" sz="2200" dirty="0" smtClean="0"/>
              <a:t>),</a:t>
            </a:r>
            <a:br>
              <a:rPr lang="ru-RU" sz="2200" dirty="0" smtClean="0"/>
            </a:br>
            <a:r>
              <a:rPr lang="ru-RU" sz="2200" dirty="0" smtClean="0"/>
              <a:t>затем </a:t>
            </a:r>
            <a:r>
              <a:rPr lang="ru-RU" sz="2200" dirty="0"/>
              <a:t>–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200" dirty="0" smtClean="0"/>
              <a:t>. </a:t>
            </a:r>
            <a:r>
              <a:rPr lang="ru-RU" sz="2200" dirty="0"/>
              <a:t>Завершается ввод нажатием </a:t>
            </a:r>
            <a:r>
              <a:rPr lang="en-US" sz="2200" dirty="0"/>
              <a:t>Enter</a:t>
            </a:r>
            <a:r>
              <a:rPr lang="ru-RU" sz="2200" dirty="0"/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smtClean="0"/>
              <a:t>Чтобы ввести символ, не нажимая </a:t>
            </a:r>
            <a:r>
              <a:rPr lang="en-US" sz="2200" dirty="0" smtClean="0"/>
              <a:t>Enter</a:t>
            </a:r>
            <a:r>
              <a:rPr lang="ru-RU" sz="2200" dirty="0" smtClean="0"/>
              <a:t>, следует использовать библиотечные функции </a:t>
            </a:r>
            <a:r>
              <a:rPr lang="en-US" sz="2200" dirty="0" smtClean="0"/>
              <a:t>_getch() </a:t>
            </a:r>
            <a:r>
              <a:rPr lang="ru-RU" sz="2200" dirty="0" smtClean="0"/>
              <a:t>или </a:t>
            </a:r>
            <a:r>
              <a:rPr lang="en-US" sz="2200" dirty="0" err="1" smtClean="0"/>
              <a:t>getche</a:t>
            </a:r>
            <a:r>
              <a:rPr lang="en-US" sz="2200" dirty="0" smtClean="0"/>
              <a:t>()</a:t>
            </a:r>
            <a:r>
              <a:rPr lang="ru-RU" sz="2200" dirty="0" smtClean="0"/>
              <a:t> (с отображением </a:t>
            </a:r>
            <a:r>
              <a:rPr lang="en-US" sz="2200" dirty="0" smtClean="0"/>
              <a:t>echo)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описанные в </a:t>
            </a:r>
            <a:r>
              <a:rPr lang="en-US" sz="2200" dirty="0" smtClean="0"/>
              <a:t>conio.h. </a:t>
            </a:r>
            <a:r>
              <a:rPr lang="ru-RU" sz="2200" dirty="0" smtClean="0"/>
              <a:t> Например</a:t>
            </a:r>
            <a:r>
              <a:rPr lang="en-US" sz="2200" dirty="0" smtClean="0"/>
              <a:t>,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Возвращаемое значение можно игнорировать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3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72716"/>
            <a:ext cx="63007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"-&gt; "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43508" y="-99392"/>
            <a:ext cx="8712968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 использованием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88324" y="764705"/>
            <a:ext cx="1188132" cy="5544616"/>
          </a:xfrm>
          <a:prstGeom prst="rect">
            <a:avLst/>
          </a:prstGeom>
          <a:solidFill>
            <a:schemeClr val="tx1"/>
          </a:solidFill>
        </p:spPr>
        <p:txBody>
          <a:bodyPr wrap="square" bIns="0">
            <a:noAutofit/>
          </a:bodyPr>
          <a:lstStyle/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2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2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48680"/>
            <a:ext cx="8640960" cy="588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проверка, что последнее чтение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         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 cin завершилось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 ошибкой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i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сброс признака ошибки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ru-RU" sz="2200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i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 smtClean="0">
                <a:solidFill>
                  <a:srgbClr val="703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INT_MAX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очистка</a:t>
            </a:r>
            <a:endParaRPr lang="en-US" sz="22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входного буфера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повторить запрос ввода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"-&gt; "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776356" y="3032956"/>
            <a:ext cx="1188132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2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0488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6</a:t>
            </a:r>
          </a:p>
          <a:p>
            <a:pPr marL="90488"/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488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143508" y="-99392"/>
            <a:ext cx="8712968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 использованием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11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5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04955" cy="43108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2"/>
              <a:tabLst>
                <a:tab pos="358775" algn="l"/>
              </a:tabLst>
            </a:pPr>
            <a:r>
              <a:rPr lang="ru-RU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Ввод-вывод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использованием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стандартных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потоков.</a:t>
            </a:r>
            <a:b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управляющих последовательностей и манипуляторов.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 smtClean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282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268760"/>
            <a:ext cx="8640960" cy="47525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Хотим вывести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ru-RU" sz="2200" i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sz="2200" i="1" dirty="0">
                <a:solidFill>
                  <a:srgbClr val="008000"/>
                </a:solidFill>
                <a:highlight>
                  <a:srgbClr val="FFFFFF"/>
                </a:highlight>
              </a:rPr>
              <a:t>Способ 1: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2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2: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2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2</a:t>
            </a:r>
            <a:r>
              <a:rPr lang="ru-RU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268760"/>
            <a:ext cx="230425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 1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 2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976156" y="5085184"/>
            <a:ext cx="3000375" cy="936104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b="1" dirty="0" smtClean="0">
                <a:solidFill>
                  <a:schemeClr val="tx2"/>
                </a:solidFill>
              </a:rPr>
              <a:t>Лучший по читаемости вариант</a:t>
            </a:r>
            <a:endParaRPr lang="ru-RU" sz="2200" b="1" dirty="0">
              <a:solidFill>
                <a:schemeClr val="tx2"/>
              </a:solidFill>
            </a:endParaRPr>
          </a:p>
        </p:txBody>
      </p:sp>
      <p:cxnSp>
        <p:nvCxnSpPr>
          <p:cNvPr id="6" name="Прямая со стрелкой 5"/>
          <p:cNvCxnSpPr>
            <a:stCxn id="10" idx="1"/>
          </p:cNvCxnSpPr>
          <p:nvPr/>
        </p:nvCxnSpPr>
        <p:spPr>
          <a:xfrm flipH="1">
            <a:off x="5400092" y="5553236"/>
            <a:ext cx="576064" cy="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2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44724"/>
            <a:ext cx="8640960" cy="47525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 smtClean="0">
                <a:solidFill>
                  <a:schemeClr val="tx1"/>
                </a:solidFill>
                <a:highlight>
                  <a:srgbClr val="FFFFFF"/>
                </a:highlight>
              </a:rPr>
              <a:t>Хотим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ru-RU" sz="2200" dirty="0" smtClean="0">
                <a:solidFill>
                  <a:schemeClr val="tx1"/>
                </a:solidFill>
                <a:highlight>
                  <a:srgbClr val="FFFFFF"/>
                </a:highlight>
              </a:rPr>
              <a:t>вывести текст с символом, который отсутствует на клавиатуре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  <a:endParaRPr lang="ru-RU" sz="22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200" dirty="0" smtClean="0"/>
              <a:t>Смотрим код символа в таблице кодов символов в методичке или в интернете: символу </a:t>
            </a:r>
            <a:r>
              <a:rPr lang="en-US" sz="2200" dirty="0" smtClean="0"/>
              <a:t>'☼' </a:t>
            </a:r>
            <a:r>
              <a:rPr lang="ru-RU" sz="2200" dirty="0"/>
              <a:t>соответствует код </a:t>
            </a:r>
            <a:r>
              <a:rPr lang="en-US" sz="2200" dirty="0"/>
              <a:t>ASCII </a:t>
            </a:r>
            <a:r>
              <a:rPr lang="en-US" sz="2200" dirty="0" smtClean="0"/>
              <a:t> 15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 </a:t>
            </a:r>
            <a:r>
              <a:rPr lang="ru-RU" sz="2200" dirty="0" smtClean="0"/>
              <a:t>0</a:t>
            </a:r>
            <a:r>
              <a:rPr lang="en-US" sz="2200" dirty="0" smtClean="0"/>
              <a:t>F</a:t>
            </a:r>
            <a:r>
              <a:rPr lang="en-US" sz="2200" baseline="-25000" dirty="0" smtClean="0"/>
              <a:t>16</a:t>
            </a: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1: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\x0F"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"\x0F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2: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'\x0F</a:t>
            </a:r>
            <a:r>
              <a:rPr lang="en-US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Нельзя: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"Hello, "   '\x0F';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"Hello, " + '\x0F';</a:t>
            </a:r>
            <a:endParaRPr lang="ru-RU" sz="22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230425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☼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2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08720"/>
            <a:ext cx="8712968" cy="43924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Демонстрирует необходимость применения </a:t>
            </a:r>
            <a:r>
              <a:rPr lang="ru-RU" sz="2200" spc="-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манипулятора</a:t>
            </a:r>
            <a:r>
              <a:rPr lang="en-US" sz="2200" spc="-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spc="-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 </a:t>
            </a:r>
            <a:endParaRPr lang="ru-RU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</a:t>
            </a:r>
            <a:r>
              <a:rPr lang="en-US" sz="2200" spc="-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2200" spc="-100" dirty="0" smtClean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spc="-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2425785;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47;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9761;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    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"POPULATION"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"Seattle 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"Hightown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"Lowville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1844824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Seattle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Hightown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Lowville  9761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6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80728"/>
            <a:ext cx="8784976" cy="51485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Демонстрирует применение манипулятора </a:t>
            </a:r>
            <a:r>
              <a:rPr lang="en-US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</a:t>
            </a:r>
            <a:r>
              <a:rPr lang="en-US" sz="2200" spc="-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</a:t>
            </a:r>
            <a:r>
              <a:rPr lang="en-US" sz="2200" spc="-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spc="-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2425785;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47;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9761;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spc="-1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spc="-1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i="1" u="sng" spc="-14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u="sng" spc="-14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</a:t>
            </a:r>
            <a:r>
              <a:rPr lang="en-US" sz="2200" b="1" u="sng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"POPULATION"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"Seattle"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"Hightown"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"Lowville"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spc="-1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spc="-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1880828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Seattle  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Hightown        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Lowville        9761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2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87524" y="3861048"/>
            <a:ext cx="8604956" cy="17281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Arial" charset="0"/>
              <a:buChar char="•"/>
            </a:pPr>
            <a:r>
              <a:rPr lang="ru-RU" sz="2200" dirty="0"/>
              <a:t>Манипулятор </a:t>
            </a:r>
            <a:r>
              <a:rPr lang="en-US" sz="2200" b="1" dirty="0"/>
              <a:t>setw</a:t>
            </a:r>
            <a:r>
              <a:rPr lang="en-US" sz="2200" dirty="0"/>
              <a:t> </a:t>
            </a:r>
            <a:r>
              <a:rPr lang="ru-RU" sz="2200" dirty="0"/>
              <a:t>устанавливает ширину поля для вывода </a:t>
            </a:r>
            <a:r>
              <a:rPr lang="ru-RU" sz="2200" b="1" dirty="0"/>
              <a:t>следующей за ним </a:t>
            </a:r>
            <a:r>
              <a:rPr lang="ru-RU" sz="2200" dirty="0"/>
              <a:t>строки или </a:t>
            </a:r>
            <a:r>
              <a:rPr lang="ru-RU" sz="2200" b="1" dirty="0"/>
              <a:t>следующего</a:t>
            </a:r>
            <a:r>
              <a:rPr lang="ru-RU" sz="2200" dirty="0"/>
              <a:t> </a:t>
            </a:r>
            <a:r>
              <a:rPr lang="ru-RU" sz="2200" dirty="0" smtClean="0"/>
              <a:t>числа</a:t>
            </a:r>
            <a:endParaRPr lang="ru-RU" sz="2200" dirty="0"/>
          </a:p>
          <a:p>
            <a:pPr marL="174625" indent="-174625">
              <a:buFont typeface="Arial" charset="0"/>
              <a:buChar char="•"/>
            </a:pPr>
            <a:r>
              <a:rPr lang="ru-RU" sz="2200" dirty="0"/>
              <a:t>Выводимая строка или число прижимаются </a:t>
            </a:r>
            <a:r>
              <a:rPr lang="ru-RU" sz="2200" dirty="0" smtClean="0"/>
              <a:t>вправо</a:t>
            </a:r>
            <a:endParaRPr lang="ru-RU" sz="2200" dirty="0"/>
          </a:p>
          <a:p>
            <a:pPr marL="174625" indent="-174625">
              <a:buFont typeface="Arial" charset="0"/>
              <a:buChar char="•"/>
            </a:pPr>
            <a:r>
              <a:rPr lang="ru-RU" sz="2200" dirty="0"/>
              <a:t>Если параметр, заданный в манипуляторе меньше, чем длина </a:t>
            </a:r>
            <a:r>
              <a:rPr lang="ru-RU" sz="2200" dirty="0" smtClean="0"/>
              <a:t>выводимой строки</a:t>
            </a:r>
            <a:r>
              <a:rPr lang="en-US" sz="2200" dirty="0" smtClean="0"/>
              <a:t>/</a:t>
            </a:r>
            <a:r>
              <a:rPr lang="ru-RU" sz="2200" dirty="0" smtClean="0"/>
              <a:t>числа</a:t>
            </a:r>
            <a:r>
              <a:rPr lang="ru-RU" sz="2200" dirty="0"/>
              <a:t>, манипулятор </a:t>
            </a:r>
            <a:r>
              <a:rPr lang="ru-RU" sz="2200" dirty="0" smtClean="0"/>
              <a:t>игнорируется</a:t>
            </a:r>
            <a:endParaRPr lang="ru-RU" sz="2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1700808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Seattle  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Hightown        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Lowville        9761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124744"/>
            <a:ext cx="4392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Результат выполнения программы</a:t>
            </a:r>
            <a:r>
              <a:rPr lang="en-US" sz="2200" dirty="0"/>
              <a:t> </a:t>
            </a:r>
            <a:endParaRPr lang="ru-RU" sz="22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6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08720"/>
            <a:ext cx="8640960" cy="21242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L"Hello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12060" y="908720"/>
            <a:ext cx="3780420" cy="212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╧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ЁштхЄ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3284984"/>
            <a:ext cx="2304256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Решения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2664296" cy="5760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&lt;clocale&gt;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987824" y="3933056"/>
            <a:ext cx="2952328" cy="86409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&lt;windows.h&gt;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(1251);</a:t>
            </a:r>
          </a:p>
          <a:p>
            <a:r>
              <a:rPr lang="en-US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(1251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12160" y="3825044"/>
            <a:ext cx="3024336" cy="10801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вручную заменить коды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 кодировки 1251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соответствующие коды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кодировки 866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6156" y="4905164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 умения работать со строками. Будем использовать после четвёртой лабораторной работы.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951820" y="486916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 дополнительный действий на каждом компьютере. Не используем.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465313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Самый простой, но не универсальный.</a:t>
            </a:r>
            <a:br>
              <a:rPr lang="ru-RU" dirty="0" smtClean="0"/>
            </a:br>
            <a:r>
              <a:rPr lang="ru-RU" dirty="0" smtClean="0"/>
              <a:t>Используем пока не научимся работать со строками.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0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7" grpId="0" animBg="1"/>
      <p:bldP spid="19" grpId="0" animBg="1"/>
      <p:bldP spid="20" grpId="0" animBg="1"/>
      <p:bldP spid="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2960948"/>
            <a:ext cx="8676964" cy="3312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Текущая кодировка</a:t>
            </a:r>
            <a:r>
              <a:rPr lang="ru-RU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7696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задаёт </a:t>
            </a:r>
            <a:r>
              <a:rPr lang="ru-R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локаль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(кодовую страницу) для выводимого текста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(не используем) – позволяет ограничить область действия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задаваемой </a:t>
            </a:r>
            <a:r>
              <a:rPr lang="ru-R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(только текст, формат денежных единиц, ...)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(всегда задаём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 есть "для всех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категорий")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locale –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текстовое название </a:t>
            </a:r>
            <a:r>
              <a:rPr lang="ru-R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endParaRPr lang="ru-RU" sz="16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возвращает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текстовое название </a:t>
            </a:r>
            <a:r>
              <a:rPr lang="ru-R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момент вызова функции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8104" y="3969060"/>
            <a:ext cx="3420380" cy="230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╧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ЁштхЄ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Текущая кодировка: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323528" y="1124744"/>
            <a:ext cx="8712968" cy="4913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при запуске: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\"\":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.1251: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  <a:endParaRPr lang="ru-RU" sz="4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2087724" y="1952836"/>
            <a:ext cx="360040" cy="72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5976156" y="1952836"/>
            <a:ext cx="360040" cy="72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79512" y="2708920"/>
            <a:ext cx="612068" cy="3240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8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14371</TotalTime>
  <Words>2767</Words>
  <Application>Microsoft Office PowerPoint</Application>
  <PresentationFormat>Экран (4:3)</PresentationFormat>
  <Paragraphs>428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Windows User</cp:lastModifiedBy>
  <cp:revision>599</cp:revision>
  <dcterms:created xsi:type="dcterms:W3CDTF">2017-05-18T18:58:30Z</dcterms:created>
  <dcterms:modified xsi:type="dcterms:W3CDTF">2019-10-14T16:12:54Z</dcterms:modified>
</cp:coreProperties>
</file>